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4" name="作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jpeg"/><Relationship Id="rId2" Type="http://schemas.openxmlformats.org/officeDocument/2006/relationships/tags" Target="../tags/tag1.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6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63.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jpeg"/><Relationship Id="rId2" Type="http://schemas.openxmlformats.org/officeDocument/2006/relationships/tags" Target="../tags/tag69.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7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76.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8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83.xml"/><Relationship Id="rId2" Type="http://schemas.openxmlformats.org/officeDocument/2006/relationships/tags" Target="../tags/tag82.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91.xml"/><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0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99.xml"/><Relationship Id="rId2" Type="http://schemas.openxmlformats.org/officeDocument/2006/relationships/tags" Target="../tags/tag98.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0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08.xml"/><Relationship Id="rId2" Type="http://schemas.openxmlformats.org/officeDocument/2006/relationships/tags" Target="../tags/tag107.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1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17.xml"/><Relationship Id="rId2" Type="http://schemas.openxmlformats.org/officeDocument/2006/relationships/tags" Target="../tags/tag116.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2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28.xml"/><Relationship Id="rId2" Type="http://schemas.openxmlformats.org/officeDocument/2006/relationships/tags" Target="../tags/tag127.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9.xml"/><Relationship Id="rId12" Type="http://schemas.openxmlformats.org/officeDocument/2006/relationships/tags" Target="../tags/tag15.xml"/><Relationship Id="rId11" Type="http://schemas.openxmlformats.org/officeDocument/2006/relationships/tags" Target="../tags/tag14.xml"/><Relationship Id="rId10" Type="http://schemas.openxmlformats.org/officeDocument/2006/relationships/tags" Target="../tags/tag13.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4.png"/><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1.xml"/><Relationship Id="rId13" Type="http://schemas.openxmlformats.org/officeDocument/2006/relationships/tags" Target="../tags/tag28.xml"/><Relationship Id="rId12" Type="http://schemas.openxmlformats.org/officeDocument/2006/relationships/tags" Target="../tags/tag27.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3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9.xml"/><Relationship Id="rId15" Type="http://schemas.openxmlformats.org/officeDocument/2006/relationships/tags" Target="../tags/tag38.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file:///C:\Users\1V994W2\Documents\Tencent%20Files\574576071\FileRecv\&#25340;&#35013;&#32032;&#26448;\formiddle1\\15\subject_holdleft_111,134,161_0_staid_full_0.png" TargetMode="External"/><Relationship Id="rId3" Type="http://schemas.openxmlformats.org/officeDocument/2006/relationships/image" Target="../media/image5.png"/><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4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8.xml"/><Relationship Id="rId13" Type="http://schemas.openxmlformats.org/officeDocument/2006/relationships/tags" Target="../tags/tag55.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56.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4"/>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日期占位符 15"/>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3" name="标题 2"/>
          <p:cNvSpPr>
            <a:spLocks noGrp="1"/>
          </p:cNvSpPr>
          <p:nvPr>
            <p:ph type="ctrTitle" idx="14" hasCustomPrompt="1"/>
            <p:custDataLst>
              <p:tags r:id="rId8"/>
            </p:custDataLst>
          </p:nvPr>
        </p:nvSpPr>
        <p:spPr>
          <a:xfrm>
            <a:off x="2063487" y="1248229"/>
            <a:ext cx="8560970" cy="2467257"/>
          </a:xfrm>
        </p:spPr>
        <p:txBody>
          <a:bodyPr vert="horz" wrap="square" lIns="90000" tIns="46800" rIns="90000" bIns="46800" anchor="b" anchorCtr="0">
            <a:normAutofit/>
          </a:bodyPr>
          <a:lstStyle>
            <a:lvl1pPr marL="0" marR="0" indent="0" algn="ctr" defTabSz="914400" rtl="0" eaLnBrk="1" fontAlgn="auto" latinLnBrk="0" hangingPunct="1">
              <a:lnSpc>
                <a:spcPct val="100000"/>
              </a:lnSpc>
              <a:spcBef>
                <a:spcPct val="0"/>
              </a:spcBef>
              <a:spcAft>
                <a:spcPts val="0"/>
              </a:spcAft>
              <a:buClrTx/>
              <a:buSzPts val="7200"/>
              <a:buFont typeface="Arial" panose="020B0604020202090204" pitchFamily="34" charset="0"/>
              <a:buNone/>
              <a:defRPr sz="7200" b="0" spc="500" baseline="0">
                <a:solidFill>
                  <a:schemeClr val="bg1"/>
                </a:solidFill>
                <a:latin typeface="Arial" panose="020B060402020209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9"/>
            </p:custDataLst>
          </p:nvPr>
        </p:nvSpPr>
        <p:spPr>
          <a:xfrm>
            <a:off x="2628900" y="3798272"/>
            <a:ext cx="7137400" cy="764868"/>
          </a:xfrm>
        </p:spPr>
        <p:txBody>
          <a:bodyPr vert="horz" wrap="square" lIns="90000" tIns="46800" rIns="90000" bIns="46800" anchor="ctr"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90204" pitchFamily="34" charset="0"/>
              <a:buNone/>
              <a:defRPr sz="2400" b="0" spc="200">
                <a:solidFill>
                  <a:schemeClr val="bg1"/>
                </a:solidFill>
                <a:latin typeface="Arial" panose="020B0604020202090204" pitchFamily="34" charset="0"/>
                <a:ea typeface="微软雅黑"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dirty="0"/>
              <a:t>单击此处编辑副标题</a:t>
            </a:r>
            <a:endParaRPr lang="zh-CN" altLang="en-US" dirty="0"/>
          </a:p>
        </p:txBody>
      </p:sp>
      <p:sp>
        <p:nvSpPr>
          <p:cNvPr id="6" name="文本占位符 5"/>
          <p:cNvSpPr>
            <a:spLocks noGrp="1"/>
          </p:cNvSpPr>
          <p:nvPr>
            <p:ph type="body" sz="quarter" idx="15" hasCustomPrompt="1"/>
            <p:custDataLst>
              <p:tags r:id="rId10"/>
            </p:custDataLst>
          </p:nvPr>
        </p:nvSpPr>
        <p:spPr>
          <a:xfrm>
            <a:off x="2628900" y="4645926"/>
            <a:ext cx="7137400" cy="497574"/>
          </a:xfrm>
        </p:spPr>
        <p:txBody>
          <a:bodyPr lIns="90000" tIns="46800" rIns="90000" bIns="46800">
            <a:normAutofit/>
          </a:bodyPr>
          <a:lstStyle>
            <a:lvl1pPr marL="0" indent="0" algn="ctr">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dirty="0"/>
              <a:t>单击此处编辑文本</a:t>
            </a:r>
            <a:endParaRPr lang="zh-CN" altLang="en-US" dirty="0"/>
          </a:p>
        </p:txBody>
      </p:sp>
      <p:sp>
        <p:nvSpPr>
          <p:cNvPr id="8" name="文本占位符 7"/>
          <p:cNvSpPr>
            <a:spLocks noGrp="1"/>
          </p:cNvSpPr>
          <p:nvPr>
            <p:ph type="body" sz="quarter" idx="16" hasCustomPrompt="1"/>
            <p:custDataLst>
              <p:tags r:id="rId11"/>
            </p:custDataLst>
          </p:nvPr>
        </p:nvSpPr>
        <p:spPr>
          <a:xfrm>
            <a:off x="2628900" y="5249092"/>
            <a:ext cx="7137400" cy="497574"/>
          </a:xfrm>
        </p:spPr>
        <p:txBody>
          <a:bodyPr lIns="90000" tIns="46800" rIns="90000" bIns="46800">
            <a:normAutofit/>
          </a:bodyPr>
          <a:lstStyle>
            <a:lvl1pPr marL="0" indent="0" algn="ctr">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dirty="0"/>
              <a:t>单击此处编辑文本</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3" name="日期占位符 2"/>
          <p:cNvSpPr>
            <a:spLocks noGrp="1"/>
          </p:cNvSpPr>
          <p:nvPr>
            <p:ph type="dt" sz="half" idx="10"/>
            <p:custDataLst>
              <p:tags r:id="rId8"/>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wrap="square">
            <a:normAutofit/>
          </a:bodyPr>
          <a:lstStyle>
            <a:lvl1pPr>
              <a:defRPr>
                <a:solidFill>
                  <a:schemeClr val="tx1"/>
                </a:solidFill>
                <a:latin typeface="Arial" panose="020B0604020202090204" pitchFamily="34" charset="0"/>
                <a:ea typeface="微软雅黑" charset="-122"/>
              </a:defRPr>
            </a:lvl1pPr>
            <a:lvl2pPr>
              <a:defRPr>
                <a:solidFill>
                  <a:schemeClr val="tx1"/>
                </a:solidFill>
                <a:latin typeface="Arial" panose="020B0604020202090204" pitchFamily="34" charset="0"/>
                <a:ea typeface="微软雅黑" charset="-122"/>
              </a:defRPr>
            </a:lvl2pPr>
            <a:lvl3pPr>
              <a:defRPr>
                <a:solidFill>
                  <a:schemeClr val="tx1"/>
                </a:solidFill>
                <a:latin typeface="Arial" panose="020B0604020202090204" pitchFamily="34" charset="0"/>
                <a:ea typeface="微软雅黑" charset="-122"/>
              </a:defRPr>
            </a:lvl3pPr>
            <a:lvl4pPr>
              <a:defRPr>
                <a:solidFill>
                  <a:schemeClr val="tx1"/>
                </a:solidFill>
                <a:latin typeface="Arial" panose="020B0604020202090204" pitchFamily="34" charset="0"/>
                <a:ea typeface="微软雅黑" charset="-122"/>
              </a:defRPr>
            </a:lvl4pPr>
            <a:lvl5pPr>
              <a:defRPr>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日期占位符 2"/>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cxnSp>
        <p:nvCxnSpPr>
          <p:cNvPr id="8" name="直接连接符 7"/>
          <p:cNvCxnSpPr/>
          <p:nvPr>
            <p:custDataLst>
              <p:tags r:id="rId8"/>
            </p:custDataLst>
          </p:nvPr>
        </p:nvCxnSpPr>
        <p:spPr>
          <a:xfrm>
            <a:off x="3355975" y="3913822"/>
            <a:ext cx="5480050" cy="0"/>
          </a:xfrm>
          <a:prstGeom prst="line">
            <a:avLst/>
          </a:prstGeom>
          <a:ln>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 name="文本占位符 6"/>
          <p:cNvSpPr>
            <a:spLocks noGrp="1"/>
          </p:cNvSpPr>
          <p:nvPr>
            <p:ph type="body" idx="14" hasCustomPrompt="1"/>
            <p:custDataLst>
              <p:tags r:id="rId9"/>
            </p:custDataLst>
          </p:nvPr>
        </p:nvSpPr>
        <p:spPr>
          <a:xfrm>
            <a:off x="3413760" y="4117022"/>
            <a:ext cx="5365115" cy="764943"/>
          </a:xfrm>
        </p:spPr>
        <p:txBody>
          <a:bodyPr vert="horz" wrap="square" lIns="0" tIns="0" rIns="0" bIns="0" anchor="t" anchorCtr="0">
            <a:normAutofit/>
          </a:bodyPr>
          <a:lstStyle>
            <a:lvl1pPr marL="457200" marR="0" indent="-457200" algn="ctr" rtl="0" eaLnBrk="1" fontAlgn="auto">
              <a:lnSpc>
                <a:spcPct val="100000"/>
              </a:lnSpc>
              <a:spcBef>
                <a:spcPts val="0"/>
              </a:spcBef>
              <a:spcAft>
                <a:spcPts val="0"/>
              </a:spcAft>
              <a:buClrTx/>
              <a:buSzPts val="2000"/>
              <a:buFont typeface="Arial" panose="020B0604020202090204" pitchFamily="34" charset="0"/>
              <a:buNone/>
              <a:defRPr sz="2400" b="0" spc="200">
                <a:solidFill>
                  <a:schemeClr val="bg1"/>
                </a:solidFill>
                <a:latin typeface="Arial" panose="020B0604020202090204" pitchFamily="34" charset="0"/>
                <a:ea typeface="微软雅黑" charset="-122"/>
              </a:defRPr>
            </a:lvl1pPr>
          </a:lstStyle>
          <a:p>
            <a:pPr marL="0" marR="0" lvl="0" indent="0" algn="ctr" defTabSz="914400" rtl="0" eaLnBrk="1" fontAlgn="auto" latinLnBrk="0" hangingPunct="1">
              <a:lnSpc>
                <a:spcPct val="100000"/>
              </a:lnSpc>
              <a:spcBef>
                <a:spcPts val="0"/>
              </a:spcBef>
              <a:spcAft>
                <a:spcPts val="0"/>
              </a:spcAft>
              <a:buClr>
                <a:schemeClr val="tx1">
                  <a:lumMod val="65000"/>
                  <a:lumOff val="35000"/>
                </a:schemeClr>
              </a:buClr>
              <a:buSzPts val="2000"/>
              <a:buFont typeface="Arial" panose="020B060402020209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10"/>
            </p:custDataLst>
          </p:nvPr>
        </p:nvSpPr>
        <p:spPr>
          <a:xfrm>
            <a:off x="3413125" y="2379663"/>
            <a:ext cx="5365750" cy="1398905"/>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None/>
              <a:defRPr sz="8000" b="0" spc="1000">
                <a:solidFill>
                  <a:schemeClr val="bg1"/>
                </a:solidFill>
                <a:latin typeface="Arial" panose="020B060402020209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8"/>
            </p:custDataLst>
          </p:nvPr>
        </p:nvSpPr>
        <p:spPr>
          <a:xfrm>
            <a:off x="669882" y="443230"/>
            <a:ext cx="10852237" cy="441964"/>
          </a:xfrm>
        </p:spPr>
        <p:txBody>
          <a:bodyPr wrap="square">
            <a:normAutofit/>
          </a:bodyPr>
          <a:lstStyle>
            <a:lvl1pPr>
              <a:defRPr baseline="0">
                <a:solidFill>
                  <a:schemeClr val="tx1"/>
                </a:solidFill>
                <a:latin typeface="Arial" panose="020B0604020202090204" pitchFamily="34" charset="0"/>
                <a:ea typeface="微软雅黑"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292075" y="303809"/>
            <a:ext cx="11607851"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hasCustomPrompt="1"/>
            <p:custDataLst>
              <p:tags r:id="rId9"/>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90204" pitchFamily="34" charset="0"/>
                <a:ea typeface="微软雅黑"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482460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8" name="图片 7"/>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wrap="square" anchor="ctr" anchorCtr="0">
            <a:normAutofit/>
          </a:bodyPr>
          <a:lstStyle>
            <a:lvl1pPr>
              <a:defRPr sz="3600" baseline="0">
                <a:solidFill>
                  <a:schemeClr val="tx1"/>
                </a:solidFill>
                <a:latin typeface="Arial" panose="020B0604020202090204" pitchFamily="34" charset="0"/>
                <a:ea typeface="微软雅黑"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12192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9"/>
            </p:custDataLst>
          </p:nvPr>
        </p:nvSpPr>
        <p:spPr>
          <a:xfrm>
            <a:off x="612000" y="781200"/>
            <a:ext cx="10976400" cy="626400"/>
          </a:xfrm>
        </p:spPr>
        <p:txBody>
          <a:bodyPr wrap="square" anchor="ctr">
            <a:normAutofit/>
          </a:bodyPr>
          <a:lstStyle>
            <a:lvl1pPr algn="ctr">
              <a:defRPr sz="3600" baseline="0">
                <a:solidFill>
                  <a:schemeClr val="tx1"/>
                </a:solidFill>
                <a:latin typeface="Arial" panose="020B0604020202090204" pitchFamily="34" charset="0"/>
                <a:ea typeface="微软雅黑"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wrap="square">
            <a:normAutofit/>
          </a:bodyPr>
          <a:lstStyle>
            <a:lvl1pPr algn="ctr">
              <a:defRPr baseline="0">
                <a:solidFill>
                  <a:schemeClr val="tx1"/>
                </a:solidFill>
                <a:latin typeface="Arial" panose="020B0604020202090204" pitchFamily="34" charset="0"/>
                <a:ea typeface="微软雅黑"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5028971"/>
            <a:ext cx="12192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9"/>
            </p:custDataLst>
          </p:nvPr>
        </p:nvSpPr>
        <p:spPr>
          <a:xfrm>
            <a:off x="604800" y="669600"/>
            <a:ext cx="10976400" cy="565200"/>
          </a:xfrm>
        </p:spPr>
        <p:txBody>
          <a:bodyPr wrap="square" anchor="ctr" anchorCtr="0">
            <a:normAutofit/>
          </a:bodyPr>
          <a:lstStyle>
            <a:lvl1pPr algn="ctr">
              <a:defRPr sz="3200" baseline="0">
                <a:solidFill>
                  <a:schemeClr val="tx1"/>
                </a:solidFill>
                <a:latin typeface="Arial" panose="020B0604020202090204" pitchFamily="34" charset="0"/>
                <a:ea typeface="微软雅黑"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1681200"/>
            <a:ext cx="10990800" cy="32112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180400"/>
            <a:ext cx="11001600" cy="1011600"/>
          </a:xfrm>
        </p:spPr>
        <p:txBody>
          <a:bodyPr wrap="square">
            <a:normAutofit/>
          </a:bodyPr>
          <a:lstStyle>
            <a:lvl1pPr>
              <a:defRPr baseline="0">
                <a:solidFill>
                  <a:schemeClr val="tx1"/>
                </a:solidFill>
                <a:latin typeface="Arial" panose="020B0604020202090204" pitchFamily="34" charset="0"/>
                <a:ea typeface="微软雅黑"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2" name="图片 11"/>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71910" y="6343650"/>
            <a:ext cx="720090" cy="514350"/>
          </a:xfrm>
          <a:prstGeom prst="rect">
            <a:avLst/>
          </a:prstGeom>
        </p:spPr>
      </p:pic>
      <p:pic>
        <p:nvPicPr>
          <p:cNvPr id="10" name="图片 9"/>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6343650"/>
            <a:ext cx="720090" cy="514350"/>
          </a:xfrm>
          <a:prstGeom prst="rect">
            <a:avLst/>
          </a:prstGeom>
        </p:spPr>
      </p:pic>
      <p:sp>
        <p:nvSpPr>
          <p:cNvPr id="2" name="标题 1"/>
          <p:cNvSpPr>
            <a:spLocks noGrp="1"/>
          </p:cNvSpPr>
          <p:nvPr>
            <p:ph type="title"/>
            <p:custDataLst>
              <p:tags r:id="rId9"/>
            </p:custDataLst>
          </p:nvPr>
        </p:nvSpPr>
        <p:spPr>
          <a:xfrm>
            <a:off x="579600" y="237600"/>
            <a:ext cx="11037600" cy="441964"/>
          </a:xfrm>
        </p:spPr>
        <p:txBody>
          <a:bodyPr wrap="square">
            <a:normAutofit/>
          </a:bodyPr>
          <a:lstStyle>
            <a:lvl1pPr>
              <a:defRPr baseline="0">
                <a:solidFill>
                  <a:schemeClr val="tx1"/>
                </a:solidFill>
                <a:latin typeface="Arial" panose="020B0604020202090204" pitchFamily="34" charset="0"/>
                <a:ea typeface="微软雅黑"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1663200"/>
            <a:ext cx="5342400" cy="28944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1663200"/>
            <a:ext cx="5367600" cy="2894400"/>
          </a:xfrm>
        </p:spPr>
        <p:txBody>
          <a:bodyPr wrap="square">
            <a:normAutofit/>
          </a:bodyPr>
          <a:lstStyle>
            <a:lvl1pPr>
              <a:defRPr baseline="0">
                <a:solidFill>
                  <a:schemeClr val="tx1"/>
                </a:solidFill>
                <a:latin typeface="Arial" panose="020B0604020202090204" pitchFamily="34" charset="0"/>
                <a:ea typeface="微软雅黑" charset="-122"/>
              </a:defRPr>
            </a:lvl1pPr>
            <a:lvl2pPr>
              <a:defRPr baseline="0">
                <a:solidFill>
                  <a:schemeClr val="tx1"/>
                </a:solidFill>
                <a:latin typeface="Arial" panose="020B0604020202090204" pitchFamily="34" charset="0"/>
                <a:ea typeface="微软雅黑" charset="-122"/>
              </a:defRPr>
            </a:lvl2pPr>
            <a:lvl3pPr>
              <a:defRPr baseline="0">
                <a:solidFill>
                  <a:schemeClr val="tx1"/>
                </a:solidFill>
                <a:latin typeface="Arial" panose="020B0604020202090204" pitchFamily="34" charset="0"/>
                <a:ea typeface="微软雅黑" charset="-122"/>
              </a:defRPr>
            </a:lvl3pPr>
            <a:lvl4pPr>
              <a:defRPr baseline="0">
                <a:solidFill>
                  <a:schemeClr val="tx1"/>
                </a:solidFill>
                <a:latin typeface="Arial" panose="020B0604020202090204" pitchFamily="34" charset="0"/>
                <a:ea typeface="微软雅黑" charset="-122"/>
              </a:defRPr>
            </a:lvl4pPr>
            <a:lvl5pPr>
              <a:defRPr baseline="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816800"/>
            <a:ext cx="5342400" cy="781200"/>
          </a:xfrm>
        </p:spPr>
        <p:txBody>
          <a:bodyPr wrap="square">
            <a:normAutofit/>
          </a:bodyPr>
          <a:lstStyle>
            <a:lvl1pPr>
              <a:defRPr baseline="0">
                <a:solidFill>
                  <a:schemeClr val="tx1"/>
                </a:solidFill>
                <a:latin typeface="Arial" panose="020B0604020202090204" pitchFamily="34" charset="0"/>
                <a:ea typeface="微软雅黑"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813200"/>
            <a:ext cx="5367600" cy="781200"/>
          </a:xfrm>
        </p:spPr>
        <p:txBody>
          <a:bodyPr wrap="square">
            <a:normAutofit/>
          </a:bodyPr>
          <a:lstStyle>
            <a:lvl1pPr>
              <a:defRPr baseline="0">
                <a:solidFill>
                  <a:schemeClr val="tx1"/>
                </a:solidFill>
                <a:latin typeface="Arial" panose="020B0604020202090204" pitchFamily="34" charset="0"/>
                <a:ea typeface="微软雅黑"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3691"/>
            <a:ext cx="12192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p:custDataLst>
              <p:tags r:id="rId3"/>
            </p:custDataLst>
          </p:nvPr>
        </p:nvPicPr>
        <p:blipFill>
          <a:blip r:embed="rId4" r:link="rId5">
            <a:extLst>
              <a:ext uri="{28A0092B-C50C-407E-A947-70E740481C1C}">
                <a14:useLocalDpi xmlns:a14="http://schemas.microsoft.com/office/drawing/2010/main" val="0"/>
              </a:ext>
            </a:extLst>
          </a:blip>
          <a:stretch>
            <a:fillRect/>
          </a:stretch>
        </p:blipFill>
        <p:spPr>
          <a:xfrm>
            <a:off x="10571797" y="5700713"/>
            <a:ext cx="1620202" cy="1157288"/>
          </a:xfrm>
          <a:prstGeom prst="rect">
            <a:avLst/>
          </a:prstGeom>
        </p:spPr>
      </p:pic>
      <p:pic>
        <p:nvPicPr>
          <p:cNvPr id="8" name="图片 7"/>
          <p:cNvPicPr/>
          <p:nvPr>
            <p:custDataLst>
              <p:tags r:id="rId6"/>
            </p:custDataLst>
          </p:nvPr>
        </p:nvPicPr>
        <p:blipFill>
          <a:blip r:embed="rId7" r:link="rId8">
            <a:extLst>
              <a:ext uri="{28A0092B-C50C-407E-A947-70E740481C1C}">
                <a14:useLocalDpi xmlns:a14="http://schemas.microsoft.com/office/drawing/2010/main" val="0"/>
              </a:ext>
            </a:extLst>
          </a:blip>
          <a:stretch>
            <a:fillRect/>
          </a:stretch>
        </p:blipFill>
        <p:spPr>
          <a:xfrm>
            <a:off x="0" y="5700713"/>
            <a:ext cx="1620202" cy="1157288"/>
          </a:xfrm>
          <a:prstGeom prst="rect">
            <a:avLst/>
          </a:prstGeom>
        </p:spPr>
      </p:pic>
      <p:sp>
        <p:nvSpPr>
          <p:cNvPr id="2" name="标题 1"/>
          <p:cNvSpPr>
            <a:spLocks noGrp="1"/>
          </p:cNvSpPr>
          <p:nvPr>
            <p:ph type="title" hasCustomPrompt="1"/>
            <p:custDataLst>
              <p:tags r:id="rId9"/>
            </p:custDataLst>
          </p:nvPr>
        </p:nvSpPr>
        <p:spPr>
          <a:xfrm>
            <a:off x="1522800" y="1339200"/>
            <a:ext cx="9144000" cy="2386800"/>
          </a:xfrm>
        </p:spPr>
        <p:txBody>
          <a:bodyPr wrap="square" anchor="b">
            <a:normAutofit/>
          </a:bodyPr>
          <a:lstStyle>
            <a:lvl1pPr algn="ctr">
              <a:defRPr sz="6000" baseline="0">
                <a:solidFill>
                  <a:schemeClr val="tx1"/>
                </a:solidFill>
                <a:latin typeface="Arial" panose="020B0604020202090204" pitchFamily="34" charset="0"/>
                <a:ea typeface="微软雅黑"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wrap="square">
            <a:normAutofit/>
          </a:bodyPr>
          <a:lstStyle>
            <a:lvl1pPr algn="ctr">
              <a:defRPr baseline="0">
                <a:solidFill>
                  <a:schemeClr val="tx1"/>
                </a:solidFill>
                <a:latin typeface="Arial" panose="020B0604020202090204" pitchFamily="34" charset="0"/>
                <a:ea typeface="微软雅黑"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7" name="图片 6"/>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4064000" y="5716016"/>
            <a:ext cx="4064000" cy="1141984"/>
          </a:xfrm>
          <a:prstGeom prst="rect">
            <a:avLst/>
          </a:prstGeom>
        </p:spPr>
      </p:pic>
      <p:sp>
        <p:nvSpPr>
          <p:cNvPr id="4" name="日期占位符 3"/>
          <p:cNvSpPr>
            <a:spLocks noGrp="1"/>
          </p:cNvSpPr>
          <p:nvPr>
            <p:ph type="dt" sz="half" idx="10"/>
            <p:custDataLst>
              <p:tags r:id="rId5"/>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
        <p:nvSpPr>
          <p:cNvPr id="3" name="标题 2"/>
          <p:cNvSpPr>
            <a:spLocks noGrp="1"/>
          </p:cNvSpPr>
          <p:nvPr>
            <p:ph type="title" hasCustomPrompt="1"/>
            <p:custDataLst>
              <p:tags r:id="rId8"/>
            </p:custDataLst>
          </p:nvPr>
        </p:nvSpPr>
        <p:spPr>
          <a:xfrm>
            <a:off x="3133993" y="3429000"/>
            <a:ext cx="5924014" cy="918537"/>
          </a:xfrm>
        </p:spPr>
        <p:txBody>
          <a:bodyPr>
            <a:normAutofit/>
          </a:bodyPr>
          <a:lstStyle>
            <a:lvl1pPr algn="ctr">
              <a:defRPr sz="3600"/>
            </a:lvl1pPr>
          </a:lstStyle>
          <a:p>
            <a:r>
              <a:rPr lang="zh-CN" altLang="en-US" dirty="0"/>
              <a:t>单击此处编辑标题</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8" name="图片 7"/>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90204" pitchFamily="34" charset="0"/>
                <a:ea typeface="微软雅黑" charset="-122"/>
              </a:defRPr>
            </a:lvl1pPr>
            <a:lvl2pPr eaLnBrk="1" fontAlgn="auto" latinLnBrk="0" hangingPunct="1">
              <a:defRPr sz="1600">
                <a:solidFill>
                  <a:schemeClr val="tx1"/>
                </a:solidFill>
                <a:latin typeface="Arial" panose="020B0604020202090204" pitchFamily="34" charset="0"/>
                <a:ea typeface="微软雅黑" charset="-122"/>
              </a:defRPr>
            </a:lvl2pPr>
            <a:lvl3pPr eaLnBrk="1" fontAlgn="auto" latinLnBrk="0" hangingPunct="1">
              <a:defRPr sz="1600">
                <a:solidFill>
                  <a:schemeClr val="tx1"/>
                </a:solidFill>
                <a:latin typeface="Arial" panose="020B0604020202090204" pitchFamily="34" charset="0"/>
                <a:ea typeface="微软雅黑" charset="-122"/>
              </a:defRPr>
            </a:lvl3pPr>
            <a:lvl4pPr eaLnBrk="1" fontAlgn="auto" latinLnBrk="0" hangingPunct="1">
              <a:defRPr sz="1600">
                <a:solidFill>
                  <a:schemeClr val="tx1"/>
                </a:solidFill>
                <a:latin typeface="Arial" panose="020B0604020202090204" pitchFamily="34" charset="0"/>
                <a:ea typeface="微软雅黑" charset="-122"/>
              </a:defRPr>
            </a:lvl4pPr>
            <a:lvl5pPr eaLnBrk="1" fontAlgn="auto" latinLnBrk="0" hangingPunct="1">
              <a:defRPr sz="1600">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10" name="图片 9"/>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90204" pitchFamily="34" charset="0"/>
                <a:ea typeface="微软雅黑"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90204" pitchFamily="34" charset="0"/>
              <a:buNone/>
              <a:defRPr kumimoji="0" lang="zh-CN" altLang="en-US" sz="2000" b="0" i="0" u="none" strike="noStrike" kern="1200" cap="none" spc="200" normalizeH="0" baseline="0" noProof="1" dirty="0">
                <a:solidFill>
                  <a:schemeClr val="tx1"/>
                </a:solidFill>
                <a:uFillTx/>
                <a:latin typeface="Arial" panose="020B0604020202090204" pitchFamily="34" charset="0"/>
                <a:ea typeface="微软雅黑"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7498080" y="2194560"/>
            <a:ext cx="4389120" cy="2468880"/>
          </a:xfrm>
          <a:prstGeom prst="rect">
            <a:avLst/>
          </a:prstGeom>
        </p:spPr>
      </p:pic>
      <p:sp>
        <p:nvSpPr>
          <p:cNvPr id="6" name="任意多边形 6"/>
          <p:cNvSpPr/>
          <p:nvPr>
            <p:custDataLst>
              <p:tags r:id="rId5"/>
            </p:custDataLst>
          </p:nvPr>
        </p:nvSpPr>
        <p:spPr>
          <a:xfrm flipH="1">
            <a:off x="0" y="0"/>
            <a:ext cx="7313295"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 name="标题 1"/>
          <p:cNvSpPr>
            <a:spLocks noGrp="1"/>
          </p:cNvSpPr>
          <p:nvPr>
            <p:ph type="title"/>
            <p:custDataLst>
              <p:tags r:id="rId6"/>
            </p:custDataLst>
          </p:nvPr>
        </p:nvSpPr>
        <p:spPr>
          <a:xfrm>
            <a:off x="669882" y="443230"/>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5" name="灯片编号占位符 4"/>
          <p:cNvSpPr>
            <a:spLocks noGrp="1"/>
          </p:cNvSpPr>
          <p:nvPr>
            <p:ph type="sldNum" sz="quarter" idx="12"/>
            <p:custDataLst>
              <p:tags r:id="rId9"/>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8" name="图片 7"/>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90204" pitchFamily="34" charset="0"/>
              <a:buNone/>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Arial" panose="020B0604020202090204" pitchFamily="34" charset="0"/>
                <a:ea typeface="微软雅黑"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20090" cy="514350"/>
          </a:xfrm>
          <a:prstGeom prst="rect">
            <a:avLst/>
          </a:prstGeom>
        </p:spPr>
      </p:pic>
      <p:pic>
        <p:nvPicPr>
          <p:cNvPr id="7" name="图片 6"/>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14350"/>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90204" pitchFamily="34" charset="0"/>
                <a:ea typeface="微软雅黑"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90204" pitchFamily="34" charset="0"/>
                <a:ea typeface="微软雅黑" charset="-122"/>
              </a:defRPr>
            </a:lvl1pPr>
            <a:lvl2pPr indent="0" eaLnBrk="1" fontAlgn="auto" latinLnBrk="0" hangingPunct="1">
              <a:defRPr>
                <a:solidFill>
                  <a:schemeClr val="tx1"/>
                </a:solidFill>
                <a:latin typeface="Arial" panose="020B0604020202090204" pitchFamily="34" charset="0"/>
                <a:ea typeface="微软雅黑" charset="-122"/>
              </a:defRPr>
            </a:lvl2pPr>
            <a:lvl3pPr indent="0" eaLnBrk="1" fontAlgn="auto" latinLnBrk="0" hangingPunct="1">
              <a:defRPr>
                <a:solidFill>
                  <a:schemeClr val="tx1"/>
                </a:solidFill>
                <a:latin typeface="Arial" panose="020B0604020202090204" pitchFamily="34" charset="0"/>
                <a:ea typeface="微软雅黑" charset="-122"/>
              </a:defRPr>
            </a:lvl3pPr>
            <a:lvl4pPr indent="0" eaLnBrk="1" fontAlgn="auto" latinLnBrk="0" hangingPunct="1">
              <a:defRPr>
                <a:solidFill>
                  <a:schemeClr val="tx1"/>
                </a:solidFill>
                <a:latin typeface="Arial" panose="020B0604020202090204" pitchFamily="34" charset="0"/>
                <a:ea typeface="微软雅黑" charset="-122"/>
              </a:defRPr>
            </a:lvl4pPr>
            <a:lvl5pPr indent="0" eaLnBrk="1" fontAlgn="auto" latinLnBrk="0" hangingPunct="1">
              <a:defRPr>
                <a:solidFill>
                  <a:schemeClr val="tx1"/>
                </a:solidFill>
                <a:latin typeface="Arial" panose="020B0604020202090204" pitchFamily="34" charset="0"/>
                <a:ea typeface="微软雅黑"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879742" y="6349833"/>
            <a:ext cx="2700000" cy="316800"/>
          </a:xfrm>
        </p:spPr>
        <p:txBody>
          <a:bodyPr wrap="square">
            <a:normAutofit/>
          </a:bodyPr>
          <a:lstStyle>
            <a:lvl1pPr>
              <a:defRPr>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6000" y="6349833"/>
            <a:ext cx="3960000" cy="316800"/>
          </a:xfrm>
        </p:spPr>
        <p:txBody>
          <a:bodyPr wrap="square">
            <a:normAutofit/>
          </a:bodyPr>
          <a:lstStyle>
            <a:lvl1pPr>
              <a:defRPr>
                <a:latin typeface="Arial" panose="020B0604020202090204" pitchFamily="34" charset="0"/>
                <a:ea typeface="微软雅黑"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10600" y="6349833"/>
            <a:ext cx="2700000" cy="316800"/>
          </a:xfrm>
        </p:spPr>
        <p:txBody>
          <a:bodyPr wrap="square">
            <a:normAutofit/>
          </a:bodyPr>
          <a:lstStyle>
            <a:lvl1pPr>
              <a:defRPr>
                <a:latin typeface="Arial" panose="020B0604020202090204" pitchFamily="34" charset="0"/>
                <a:ea typeface="微软雅黑"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40.xml"/><Relationship Id="rId23" Type="http://schemas.openxmlformats.org/officeDocument/2006/relationships/tags" Target="../tags/tag139.xml"/><Relationship Id="rId22" Type="http://schemas.openxmlformats.org/officeDocument/2006/relationships/tags" Target="../tags/tag138.xml"/><Relationship Id="rId21" Type="http://schemas.openxmlformats.org/officeDocument/2006/relationships/tags" Target="../tags/tag137.xml"/><Relationship Id="rId20" Type="http://schemas.openxmlformats.org/officeDocument/2006/relationships/tags" Target="../tags/tag136.xml"/><Relationship Id="rId2" Type="http://schemas.openxmlformats.org/officeDocument/2006/relationships/slideLayout" Target="../slideLayouts/slideLayout2.xml"/><Relationship Id="rId19" Type="http://schemas.openxmlformats.org/officeDocument/2006/relationships/tags" Target="../tags/tag135.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90204" pitchFamily="34" charset="0"/>
                <a:ea typeface="微软雅黑"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90204" pitchFamily="34" charset="0"/>
                <a:ea typeface="微软雅黑"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90204" pitchFamily="34" charset="0"/>
                <a:ea typeface="微软雅黑"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90204" pitchFamily="34" charset="0"/>
          <a:ea typeface="微软雅黑"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solidFill>
          <a:uFillTx/>
          <a:latin typeface="Arial" panose="020B0604020202090204" pitchFamily="34" charset="0"/>
          <a:ea typeface="微软雅黑"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sz="1600" u="none" strike="noStrike" kern="1200" cap="none" spc="150" normalizeH="0" baseline="0">
          <a:solidFill>
            <a:schemeClr val="tx1"/>
          </a:solidFill>
          <a:uFillTx/>
          <a:latin typeface="Arial" panose="020B0604020202090204" pitchFamily="34" charset="0"/>
          <a:ea typeface="微软雅黑"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solidFill>
          <a:uFillTx/>
          <a:latin typeface="Arial" panose="020B0604020202090204" pitchFamily="34" charset="0"/>
          <a:ea typeface="微软雅黑"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solidFill>
          <a:uFillTx/>
          <a:latin typeface="Arial" panose="020B0604020202090204" pitchFamily="34" charset="0"/>
          <a:ea typeface="微软雅黑"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solidFill>
          <a:uFillTx/>
          <a:latin typeface="Arial" panose="020B0604020202090204" pitchFamily="34" charset="0"/>
          <a:ea typeface="微软雅黑"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4.xml"/></Relationships>
</file>

<file path=ppt/slides/_rels/slide13.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2" Type="http://schemas.openxmlformats.org/officeDocument/2006/relationships/slideLayout" Target="../slideLayouts/slideLayout2.xml"/><Relationship Id="rId21" Type="http://schemas.openxmlformats.org/officeDocument/2006/relationships/tags" Target="../tags/tag175.xml"/><Relationship Id="rId20" Type="http://schemas.openxmlformats.org/officeDocument/2006/relationships/tags" Target="../tags/tag174.xml"/><Relationship Id="rId2" Type="http://schemas.openxmlformats.org/officeDocument/2006/relationships/tags" Target="../tags/tag156.xml"/><Relationship Id="rId19" Type="http://schemas.openxmlformats.org/officeDocument/2006/relationships/tags" Target="../tags/tag173.xml"/><Relationship Id="rId18" Type="http://schemas.openxmlformats.org/officeDocument/2006/relationships/tags" Target="../tags/tag172.xml"/><Relationship Id="rId17" Type="http://schemas.openxmlformats.org/officeDocument/2006/relationships/tags" Target="../tags/tag171.xml"/><Relationship Id="rId16" Type="http://schemas.openxmlformats.org/officeDocument/2006/relationships/tags" Target="../tags/tag170.xml"/><Relationship Id="rId15" Type="http://schemas.openxmlformats.org/officeDocument/2006/relationships/tags" Target="../tags/tag169.xml"/><Relationship Id="rId14" Type="http://schemas.openxmlformats.org/officeDocument/2006/relationships/tags" Target="../tags/tag168.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7.xml"/><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4" Type="http://schemas.openxmlformats.org/officeDocument/2006/relationships/slideLayout" Target="../slideLayouts/slideLayout2.xml"/><Relationship Id="rId13" Type="http://schemas.openxmlformats.org/officeDocument/2006/relationships/tags" Target="../tags/tag190.xml"/><Relationship Id="rId12" Type="http://schemas.openxmlformats.org/officeDocument/2006/relationships/tags" Target="../tags/tag189.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tags" Target="../tags/tag178.xml"/></Relationships>
</file>

<file path=ppt/slides/_rels/slide17.xml.rels><?xml version="1.0" encoding="UTF-8" standalone="yes"?>
<Relationships xmlns="http://schemas.openxmlformats.org/package/2006/relationships"><Relationship Id="rId9" Type="http://schemas.openxmlformats.org/officeDocument/2006/relationships/tags" Target="../tags/tag199.xml"/><Relationship Id="rId8" Type="http://schemas.openxmlformats.org/officeDocument/2006/relationships/tags" Target="../tags/tag198.xml"/><Relationship Id="rId7" Type="http://schemas.openxmlformats.org/officeDocument/2006/relationships/tags" Target="../tags/tag197.xml"/><Relationship Id="rId67" Type="http://schemas.openxmlformats.org/officeDocument/2006/relationships/slideLayout" Target="../slideLayouts/slideLayout2.xml"/><Relationship Id="rId66" Type="http://schemas.openxmlformats.org/officeDocument/2006/relationships/tags" Target="../tags/tag256.xml"/><Relationship Id="rId65" Type="http://schemas.openxmlformats.org/officeDocument/2006/relationships/tags" Target="../tags/tag255.xml"/><Relationship Id="rId64" Type="http://schemas.openxmlformats.org/officeDocument/2006/relationships/tags" Target="../tags/tag254.xml"/><Relationship Id="rId63" Type="http://schemas.openxmlformats.org/officeDocument/2006/relationships/tags" Target="../tags/tag253.xml"/><Relationship Id="rId62" Type="http://schemas.openxmlformats.org/officeDocument/2006/relationships/tags" Target="../tags/tag252.xml"/><Relationship Id="rId61" Type="http://schemas.openxmlformats.org/officeDocument/2006/relationships/tags" Target="../tags/tag251.xml"/><Relationship Id="rId60" Type="http://schemas.openxmlformats.org/officeDocument/2006/relationships/tags" Target="../tags/tag250.xml"/><Relationship Id="rId6" Type="http://schemas.openxmlformats.org/officeDocument/2006/relationships/tags" Target="../tags/tag196.xml"/><Relationship Id="rId59" Type="http://schemas.openxmlformats.org/officeDocument/2006/relationships/tags" Target="../tags/tag249.xml"/><Relationship Id="rId58" Type="http://schemas.openxmlformats.org/officeDocument/2006/relationships/tags" Target="../tags/tag248.xml"/><Relationship Id="rId57" Type="http://schemas.openxmlformats.org/officeDocument/2006/relationships/tags" Target="../tags/tag247.xml"/><Relationship Id="rId56" Type="http://schemas.openxmlformats.org/officeDocument/2006/relationships/tags" Target="../tags/tag246.xml"/><Relationship Id="rId55" Type="http://schemas.openxmlformats.org/officeDocument/2006/relationships/tags" Target="../tags/tag245.xml"/><Relationship Id="rId54" Type="http://schemas.openxmlformats.org/officeDocument/2006/relationships/tags" Target="../tags/tag244.xml"/><Relationship Id="rId53" Type="http://schemas.openxmlformats.org/officeDocument/2006/relationships/tags" Target="../tags/tag243.xml"/><Relationship Id="rId52" Type="http://schemas.openxmlformats.org/officeDocument/2006/relationships/tags" Target="../tags/tag242.xml"/><Relationship Id="rId51" Type="http://schemas.openxmlformats.org/officeDocument/2006/relationships/tags" Target="../tags/tag241.xml"/><Relationship Id="rId50" Type="http://schemas.openxmlformats.org/officeDocument/2006/relationships/tags" Target="../tags/tag240.xml"/><Relationship Id="rId5" Type="http://schemas.openxmlformats.org/officeDocument/2006/relationships/tags" Target="../tags/tag195.xml"/><Relationship Id="rId49" Type="http://schemas.openxmlformats.org/officeDocument/2006/relationships/tags" Target="../tags/tag239.xml"/><Relationship Id="rId48" Type="http://schemas.openxmlformats.org/officeDocument/2006/relationships/tags" Target="../tags/tag238.xml"/><Relationship Id="rId47" Type="http://schemas.openxmlformats.org/officeDocument/2006/relationships/tags" Target="../tags/tag237.xml"/><Relationship Id="rId46" Type="http://schemas.openxmlformats.org/officeDocument/2006/relationships/tags" Target="../tags/tag236.xml"/><Relationship Id="rId45" Type="http://schemas.openxmlformats.org/officeDocument/2006/relationships/tags" Target="../tags/tag235.xml"/><Relationship Id="rId44" Type="http://schemas.openxmlformats.org/officeDocument/2006/relationships/tags" Target="../tags/tag234.xml"/><Relationship Id="rId43" Type="http://schemas.openxmlformats.org/officeDocument/2006/relationships/tags" Target="../tags/tag233.xml"/><Relationship Id="rId42" Type="http://schemas.openxmlformats.org/officeDocument/2006/relationships/tags" Target="../tags/tag232.xml"/><Relationship Id="rId41" Type="http://schemas.openxmlformats.org/officeDocument/2006/relationships/tags" Target="../tags/tag231.xml"/><Relationship Id="rId40" Type="http://schemas.openxmlformats.org/officeDocument/2006/relationships/tags" Target="../tags/tag230.xml"/><Relationship Id="rId4" Type="http://schemas.openxmlformats.org/officeDocument/2006/relationships/tags" Target="../tags/tag194.xml"/><Relationship Id="rId39" Type="http://schemas.openxmlformats.org/officeDocument/2006/relationships/tags" Target="../tags/tag229.xml"/><Relationship Id="rId38" Type="http://schemas.openxmlformats.org/officeDocument/2006/relationships/tags" Target="../tags/tag228.xml"/><Relationship Id="rId37" Type="http://schemas.openxmlformats.org/officeDocument/2006/relationships/tags" Target="../tags/tag227.xml"/><Relationship Id="rId36" Type="http://schemas.openxmlformats.org/officeDocument/2006/relationships/tags" Target="../tags/tag226.xml"/><Relationship Id="rId35" Type="http://schemas.openxmlformats.org/officeDocument/2006/relationships/tags" Target="../tags/tag225.xml"/><Relationship Id="rId34" Type="http://schemas.openxmlformats.org/officeDocument/2006/relationships/tags" Target="../tags/tag224.xml"/><Relationship Id="rId33" Type="http://schemas.openxmlformats.org/officeDocument/2006/relationships/tags" Target="../tags/tag223.xml"/><Relationship Id="rId32" Type="http://schemas.openxmlformats.org/officeDocument/2006/relationships/tags" Target="../tags/tag222.xml"/><Relationship Id="rId31" Type="http://schemas.openxmlformats.org/officeDocument/2006/relationships/tags" Target="../tags/tag221.xml"/><Relationship Id="rId30" Type="http://schemas.openxmlformats.org/officeDocument/2006/relationships/tags" Target="../tags/tag220.xml"/><Relationship Id="rId3" Type="http://schemas.openxmlformats.org/officeDocument/2006/relationships/tags" Target="../tags/tag193.xml"/><Relationship Id="rId29" Type="http://schemas.openxmlformats.org/officeDocument/2006/relationships/tags" Target="../tags/tag219.xml"/><Relationship Id="rId28" Type="http://schemas.openxmlformats.org/officeDocument/2006/relationships/tags" Target="../tags/tag218.xml"/><Relationship Id="rId27" Type="http://schemas.openxmlformats.org/officeDocument/2006/relationships/tags" Target="../tags/tag217.xml"/><Relationship Id="rId26" Type="http://schemas.openxmlformats.org/officeDocument/2006/relationships/tags" Target="../tags/tag216.xml"/><Relationship Id="rId25" Type="http://schemas.openxmlformats.org/officeDocument/2006/relationships/tags" Target="../tags/tag215.xml"/><Relationship Id="rId24" Type="http://schemas.openxmlformats.org/officeDocument/2006/relationships/tags" Target="../tags/tag214.xml"/><Relationship Id="rId23" Type="http://schemas.openxmlformats.org/officeDocument/2006/relationships/tags" Target="../tags/tag213.xml"/><Relationship Id="rId22" Type="http://schemas.openxmlformats.org/officeDocument/2006/relationships/tags" Target="../tags/tag212.xml"/><Relationship Id="rId21" Type="http://schemas.openxmlformats.org/officeDocument/2006/relationships/tags" Target="../tags/tag211.xml"/><Relationship Id="rId20" Type="http://schemas.openxmlformats.org/officeDocument/2006/relationships/tags" Target="../tags/tag210.xml"/><Relationship Id="rId2" Type="http://schemas.openxmlformats.org/officeDocument/2006/relationships/tags" Target="../tags/tag192.xml"/><Relationship Id="rId19" Type="http://schemas.openxmlformats.org/officeDocument/2006/relationships/tags" Target="../tags/tag209.xml"/><Relationship Id="rId18" Type="http://schemas.openxmlformats.org/officeDocument/2006/relationships/tags" Target="../tags/tag208.xml"/><Relationship Id="rId17" Type="http://schemas.openxmlformats.org/officeDocument/2006/relationships/tags" Target="../tags/tag207.xml"/><Relationship Id="rId16" Type="http://schemas.openxmlformats.org/officeDocument/2006/relationships/tags" Target="../tags/tag206.xml"/><Relationship Id="rId15" Type="http://schemas.openxmlformats.org/officeDocument/2006/relationships/tags" Target="../tags/tag205.xml"/><Relationship Id="rId14" Type="http://schemas.openxmlformats.org/officeDocument/2006/relationships/tags" Target="../tags/tag204.xml"/><Relationship Id="rId13" Type="http://schemas.openxmlformats.org/officeDocument/2006/relationships/tags" Target="../tags/tag203.xml"/><Relationship Id="rId12" Type="http://schemas.openxmlformats.org/officeDocument/2006/relationships/tags" Target="../tags/tag202.xml"/><Relationship Id="rId11" Type="http://schemas.openxmlformats.org/officeDocument/2006/relationships/tags" Target="../tags/tag201.xml"/><Relationship Id="rId10" Type="http://schemas.openxmlformats.org/officeDocument/2006/relationships/tags" Target="../tags/tag200.xml"/><Relationship Id="rId1" Type="http://schemas.openxmlformats.org/officeDocument/2006/relationships/tags" Target="../tags/tag19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7.xml"/></Relationships>
</file>

<file path=ppt/slides/_rels/slide19.xml.rels><?xml version="1.0" encoding="UTF-8" standalone="yes"?>
<Relationships xmlns="http://schemas.openxmlformats.org/package/2006/relationships"><Relationship Id="rId9" Type="http://schemas.openxmlformats.org/officeDocument/2006/relationships/tags" Target="../tags/tag266.xml"/><Relationship Id="rId8" Type="http://schemas.openxmlformats.org/officeDocument/2006/relationships/tags" Target="../tags/tag265.xml"/><Relationship Id="rId7" Type="http://schemas.openxmlformats.org/officeDocument/2006/relationships/tags" Target="../tags/tag264.xml"/><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3" Type="http://schemas.openxmlformats.org/officeDocument/2006/relationships/tags" Target="../tags/tag260.xml"/><Relationship Id="rId27" Type="http://schemas.openxmlformats.org/officeDocument/2006/relationships/slideLayout" Target="../slideLayouts/slideLayout2.xml"/><Relationship Id="rId26" Type="http://schemas.openxmlformats.org/officeDocument/2006/relationships/tags" Target="../tags/tag283.xml"/><Relationship Id="rId25" Type="http://schemas.openxmlformats.org/officeDocument/2006/relationships/tags" Target="../tags/tag282.xml"/><Relationship Id="rId24" Type="http://schemas.openxmlformats.org/officeDocument/2006/relationships/tags" Target="../tags/tag281.xml"/><Relationship Id="rId23" Type="http://schemas.openxmlformats.org/officeDocument/2006/relationships/tags" Target="../tags/tag280.xml"/><Relationship Id="rId22" Type="http://schemas.openxmlformats.org/officeDocument/2006/relationships/tags" Target="../tags/tag279.xml"/><Relationship Id="rId21" Type="http://schemas.openxmlformats.org/officeDocument/2006/relationships/tags" Target="../tags/tag278.xml"/><Relationship Id="rId20" Type="http://schemas.openxmlformats.org/officeDocument/2006/relationships/tags" Target="../tags/tag277.xml"/><Relationship Id="rId2" Type="http://schemas.openxmlformats.org/officeDocument/2006/relationships/tags" Target="../tags/tag259.xml"/><Relationship Id="rId19" Type="http://schemas.openxmlformats.org/officeDocument/2006/relationships/tags" Target="../tags/tag276.xml"/><Relationship Id="rId18" Type="http://schemas.openxmlformats.org/officeDocument/2006/relationships/tags" Target="../tags/tag275.xml"/><Relationship Id="rId17" Type="http://schemas.openxmlformats.org/officeDocument/2006/relationships/tags" Target="../tags/tag274.xml"/><Relationship Id="rId16" Type="http://schemas.openxmlformats.org/officeDocument/2006/relationships/tags" Target="../tags/tag273.xml"/><Relationship Id="rId15" Type="http://schemas.openxmlformats.org/officeDocument/2006/relationships/tags" Target="../tags/tag272.xml"/><Relationship Id="rId14" Type="http://schemas.openxmlformats.org/officeDocument/2006/relationships/tags" Target="../tags/tag271.xml"/><Relationship Id="rId13" Type="http://schemas.openxmlformats.org/officeDocument/2006/relationships/tags" Target="../tags/tag270.xml"/><Relationship Id="rId12" Type="http://schemas.openxmlformats.org/officeDocument/2006/relationships/tags" Target="../tags/tag269.xml"/><Relationship Id="rId11" Type="http://schemas.openxmlformats.org/officeDocument/2006/relationships/tags" Target="../tags/tag268.xml"/><Relationship Id="rId10" Type="http://schemas.openxmlformats.org/officeDocument/2006/relationships/tags" Target="../tags/tag267.xml"/><Relationship Id="rId1" Type="http://schemas.openxmlformats.org/officeDocument/2006/relationships/tags" Target="../tags/tag258.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2.xml"/><Relationship Id="rId2" Type="http://schemas.openxmlformats.org/officeDocument/2006/relationships/image" Target="../media/image8.pn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6.xml"/><Relationship Id="rId1"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8.xml"/><Relationship Id="rId1"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9.xml"/><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8.png"/><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tags" Target="../tags/tag14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2065" y="0"/>
            <a:ext cx="12261850" cy="6858000"/>
          </a:xfrm>
          <a:prstGeom prst="rect">
            <a:avLst/>
          </a:prstGeom>
        </p:spPr>
      </p:pic>
      <p:sp>
        <p:nvSpPr>
          <p:cNvPr id="7" name="文本框 6"/>
          <p:cNvSpPr txBox="1"/>
          <p:nvPr/>
        </p:nvSpPr>
        <p:spPr>
          <a:xfrm>
            <a:off x="4058920" y="1128395"/>
            <a:ext cx="7242175" cy="922020"/>
          </a:xfrm>
          <a:prstGeom prst="rect">
            <a:avLst/>
          </a:prstGeom>
          <a:noFill/>
        </p:spPr>
        <p:txBody>
          <a:bodyPr wrap="square" rtlCol="0" anchor="t">
            <a:spAutoFit/>
          </a:bodyPr>
          <a:p>
            <a:r>
              <a:rPr sz="5400">
                <a:solidFill>
                  <a:schemeClr val="bg2"/>
                </a:solidFill>
                <a:effectLst>
                  <a:innerShdw blurRad="63500" dist="50800" dir="13500000">
                    <a:srgbClr val="000000">
                      <a:alpha val="50000"/>
                    </a:srgbClr>
                  </a:innerShdw>
                </a:effectLst>
                <a:sym typeface="+mn-ea"/>
              </a:rPr>
              <a:t>第</a:t>
            </a:r>
            <a:r>
              <a:rPr lang="zh-CN" sz="5400">
                <a:solidFill>
                  <a:schemeClr val="bg2"/>
                </a:solidFill>
                <a:effectLst>
                  <a:innerShdw blurRad="63500" dist="50800" dir="13500000">
                    <a:srgbClr val="000000">
                      <a:alpha val="50000"/>
                    </a:srgbClr>
                  </a:innerShdw>
                </a:effectLst>
                <a:sym typeface="+mn-ea"/>
              </a:rPr>
              <a:t>八</a:t>
            </a:r>
            <a:r>
              <a:rPr sz="5400">
                <a:solidFill>
                  <a:schemeClr val="bg2"/>
                </a:solidFill>
                <a:effectLst>
                  <a:innerShdw blurRad="63500" dist="50800" dir="13500000">
                    <a:srgbClr val="000000">
                      <a:alpha val="50000"/>
                    </a:srgbClr>
                  </a:innerShdw>
                </a:effectLst>
                <a:sym typeface="+mn-ea"/>
              </a:rPr>
              <a:t>章：媒介</a:t>
            </a:r>
            <a:r>
              <a:rPr lang="zh-CN" sz="5400">
                <a:solidFill>
                  <a:schemeClr val="bg2"/>
                </a:solidFill>
                <a:effectLst>
                  <a:innerShdw blurRad="63500" dist="50800" dir="13500000">
                    <a:srgbClr val="000000">
                      <a:alpha val="50000"/>
                    </a:srgbClr>
                  </a:innerShdw>
                </a:effectLst>
                <a:sym typeface="+mn-ea"/>
              </a:rPr>
              <a:t>战略</a:t>
            </a:r>
            <a:r>
              <a:rPr sz="5400">
                <a:solidFill>
                  <a:schemeClr val="bg2"/>
                </a:solidFill>
                <a:effectLst>
                  <a:innerShdw blurRad="63500" dist="50800" dir="13500000">
                    <a:srgbClr val="000000">
                      <a:alpha val="50000"/>
                    </a:srgbClr>
                  </a:innerShdw>
                </a:effectLst>
                <a:sym typeface="+mn-ea"/>
              </a:rPr>
              <a:t>管理</a:t>
            </a:r>
            <a:endParaRPr lang="zh-CN" altLang="en-US" sz="5400">
              <a:solidFill>
                <a:schemeClr val="bg2"/>
              </a:solidFill>
              <a:effectLst>
                <a:innerShdw blurRad="63500" dist="50800" dir="13500000">
                  <a:srgbClr val="000000">
                    <a:alpha val="50000"/>
                  </a:srgbClr>
                </a:innerShdw>
              </a:effectLst>
              <a:sym typeface="+mn-ea"/>
            </a:endParaRPr>
          </a:p>
        </p:txBody>
      </p:sp>
    </p:spTree>
    <p:custDataLst>
      <p:tags r:id="rId2"/>
    </p:custData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（一）</a:t>
            </a:r>
            <a:r>
              <a:rPr sz="2500">
                <a:sym typeface="+mn-ea"/>
              </a:rPr>
              <a:t>早期发展时期</a:t>
            </a:r>
            <a:endParaRPr lang="zh-CN" altLang="en-US" sz="2500"/>
          </a:p>
          <a:p>
            <a:pPr marL="0" indent="0" algn="l">
              <a:buNone/>
            </a:pPr>
            <a:r>
              <a:rPr sz="2500"/>
              <a:t>早期的战略管理研究以理性主义为基本特征，代表人物有Chandler、Andrews和Ansoff等人，主要是</a:t>
            </a:r>
            <a:r>
              <a:rPr sz="2500">
                <a:solidFill>
                  <a:schemeClr val="accent1"/>
                </a:solidFill>
                <a:effectLst>
                  <a:outerShdw blurRad="38100" dist="25400" dir="5400000" algn="ctr" rotWithShape="0">
                    <a:srgbClr val="6E747A">
                      <a:alpha val="43000"/>
                    </a:srgbClr>
                  </a:outerShdw>
                </a:effectLst>
              </a:rPr>
              <a:t>以案例分析为主的描述性研究</a:t>
            </a:r>
            <a:r>
              <a:rPr sz="2500"/>
              <a:t>，重在具体案件的记录与分解，以及将不同的案例进行比较以提出更具一般性的结论，尚未形成系统的理论体系。</a:t>
            </a:r>
            <a:endParaRPr sz="2500"/>
          </a:p>
          <a:p>
            <a:pPr marL="0" indent="0" algn="l">
              <a:buNone/>
            </a:pPr>
            <a:r>
              <a:rPr sz="2500"/>
              <a:t>后来，随着战略管理研究的不断发展，深入的理论研究也逐渐出现，大致经历了初期实际操作描述、进入企业经济、调动资源发展三个阶段。</a:t>
            </a:r>
            <a:endParaRPr sz="2500"/>
          </a:p>
          <a:p>
            <a:pPr marL="0" indent="0" algn="l">
              <a:buNone/>
            </a:pPr>
            <a:r>
              <a:rPr sz="2500"/>
              <a:t>后期战略管理研究则主要根植于企业的经济行为或者组织层面，涉及领域较广、理论较多，融合了不同学科发展的研究成果，但从总体看，不外乎是从企业内外两个角度对战略管理理论进行阐述和延伸。</a:t>
            </a:r>
            <a:endParaRPr sz="2500"/>
          </a:p>
          <a:p>
            <a:pPr marL="0" indent="0" algn="l">
              <a:buNone/>
            </a:pP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lang="zh-CN" altLang="en-US" sz="2500"/>
              <a:t>企业之所以重视战略管理的原因——最本质的意义在于取得竞争优势。</a:t>
            </a:r>
            <a:endParaRPr lang="zh-CN" altLang="en-US" sz="2500"/>
          </a:p>
          <a:p>
            <a:pPr marL="0" indent="0" algn="l">
              <a:buNone/>
            </a:pPr>
            <a:endParaRPr sz="2500"/>
          </a:p>
          <a:p>
            <a:pPr marL="0" indent="0" algn="l">
              <a:buNone/>
            </a:pPr>
            <a:endParaRPr sz="2500"/>
          </a:p>
        </p:txBody>
      </p:sp>
      <p:sp>
        <p:nvSpPr>
          <p:cNvPr id="4" name="椭圆 3"/>
          <p:cNvSpPr/>
          <p:nvPr/>
        </p:nvSpPr>
        <p:spPr>
          <a:xfrm>
            <a:off x="1513205" y="2339975"/>
            <a:ext cx="1903095" cy="2889250"/>
          </a:xfrm>
          <a:prstGeom prst="ellipse">
            <a:avLst/>
          </a:prstGeom>
        </p:spPr>
        <p:style>
          <a:lnRef idx="1">
            <a:schemeClr val="dk1"/>
          </a:lnRef>
          <a:fillRef idx="2">
            <a:schemeClr val="dk1"/>
          </a:fillRef>
          <a:effectRef idx="1">
            <a:schemeClr val="dk1"/>
          </a:effectRef>
          <a:fontRef idx="minor">
            <a:schemeClr val="dk1"/>
          </a:fontRef>
        </p:style>
        <p:txBody>
          <a:bodyPr rtlCol="0" anchor="ctr"/>
          <a:p>
            <a:pPr marL="0" indent="0" algn="l">
              <a:buNone/>
            </a:pPr>
            <a:r>
              <a:rPr lang="zh-CN" sz="2800">
                <a:sym typeface="+mn-ea"/>
              </a:rPr>
              <a:t>可持续竞争优势</a:t>
            </a:r>
            <a:endParaRPr lang="zh-CN" sz="2800">
              <a:sym typeface="+mn-ea"/>
            </a:endParaRPr>
          </a:p>
        </p:txBody>
      </p:sp>
      <p:sp>
        <p:nvSpPr>
          <p:cNvPr id="6" name="左大括号 5"/>
          <p:cNvSpPr/>
          <p:nvPr/>
        </p:nvSpPr>
        <p:spPr>
          <a:xfrm>
            <a:off x="3451860" y="2224405"/>
            <a:ext cx="711200" cy="3394710"/>
          </a:xfrm>
          <a:prstGeom prst="leftBrace">
            <a:avLst/>
          </a:prstGeom>
        </p:spPr>
        <p:style>
          <a:lnRef idx="1">
            <a:schemeClr val="dk1"/>
          </a:lnRef>
          <a:fillRef idx="0">
            <a:schemeClr val="dk1"/>
          </a:fillRef>
          <a:effectRef idx="0">
            <a:schemeClr val="dk1"/>
          </a:effectRef>
          <a:fontRef idx="minor">
            <a:schemeClr val="tx1"/>
          </a:fontRef>
        </p:style>
        <p:txBody>
          <a:bodyPr rtlCol="0" anchor="ctr"/>
          <a:p>
            <a:pPr algn="ctr"/>
            <a:endParaRPr lang="zh-CN" altLang="en-US"/>
          </a:p>
        </p:txBody>
      </p:sp>
      <p:sp>
        <p:nvSpPr>
          <p:cNvPr id="7" name="矩形 6"/>
          <p:cNvSpPr/>
          <p:nvPr/>
        </p:nvSpPr>
        <p:spPr>
          <a:xfrm>
            <a:off x="4163060" y="1891665"/>
            <a:ext cx="6560820" cy="1456055"/>
          </a:xfrm>
          <a:prstGeom prst="rect">
            <a:avLst/>
          </a:prstGeom>
        </p:spPr>
        <p:style>
          <a:lnRef idx="1">
            <a:schemeClr val="accent3"/>
          </a:lnRef>
          <a:fillRef idx="2">
            <a:schemeClr val="accent3"/>
          </a:fillRef>
          <a:effectRef idx="1">
            <a:schemeClr val="accent3"/>
          </a:effectRef>
          <a:fontRef idx="minor">
            <a:schemeClr val="dk1"/>
          </a:fontRef>
        </p:style>
        <p:txBody>
          <a:bodyPr rtlCol="0" anchor="ctr"/>
          <a:p>
            <a:pPr algn="ctr"/>
            <a:r>
              <a:rPr lang="zh-CN" altLang="en-US">
                <a:solidFill>
                  <a:srgbClr val="FF0000"/>
                </a:solidFill>
                <a:effectLst>
                  <a:outerShdw blurRad="38100" dist="25400" dir="5400000" algn="ctr" rotWithShape="0">
                    <a:srgbClr val="6E747A">
                      <a:alpha val="43000"/>
                    </a:srgbClr>
                  </a:outerShdw>
                </a:effectLst>
              </a:rPr>
              <a:t>结构学派</a:t>
            </a:r>
            <a:r>
              <a:rPr lang="zh-CN" altLang="en-US"/>
              <a:t>，这一学派的核心观点在于强调企业竞争优势外生。以产业组织观点为代表，将产业作为研究对象，认为企业主要是通过更好地把握环境机会和回避外部威胁来取得竞争优势，这种竞争优势是产业环境和企业市场定位共同作用的结果。</a:t>
            </a:r>
            <a:endParaRPr lang="zh-CN" altLang="en-US"/>
          </a:p>
        </p:txBody>
      </p:sp>
      <p:sp>
        <p:nvSpPr>
          <p:cNvPr id="8" name="矩形 7"/>
          <p:cNvSpPr/>
          <p:nvPr/>
        </p:nvSpPr>
        <p:spPr>
          <a:xfrm>
            <a:off x="4163060" y="4565015"/>
            <a:ext cx="6560820" cy="1456055"/>
          </a:xfrm>
          <a:prstGeom prst="rect">
            <a:avLst/>
          </a:prstGeom>
        </p:spPr>
        <p:style>
          <a:lnRef idx="1">
            <a:schemeClr val="accent4"/>
          </a:lnRef>
          <a:fillRef idx="2">
            <a:schemeClr val="accent4"/>
          </a:fillRef>
          <a:effectRef idx="1">
            <a:schemeClr val="accent4"/>
          </a:effectRef>
          <a:fontRef idx="minor">
            <a:schemeClr val="dk1"/>
          </a:fontRef>
        </p:style>
        <p:txBody>
          <a:bodyPr rtlCol="0" anchor="ctr"/>
          <a:p>
            <a:pPr algn="ctr"/>
            <a:r>
              <a:rPr lang="zh-CN" altLang="en-US">
                <a:solidFill>
                  <a:srgbClr val="FF0000"/>
                </a:solidFill>
              </a:rPr>
              <a:t>资源学派</a:t>
            </a:r>
            <a:r>
              <a:rPr lang="zh-CN" altLang="en-US"/>
              <a:t>，它强调企业竞争优势内生。以资源基础观点为代表，将企业本身作为研究对象，假定不同企业的资源是不同的，企业的优势来自其所拥有或控制的独特资源。</a:t>
            </a:r>
            <a:endParaRPr lang="zh-CN" altLang="en-US"/>
          </a:p>
        </p:txBody>
      </p:sp>
    </p:spTree>
    <p:custDataLst>
      <p:tags r:id="rId1"/>
    </p:custData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（二）</a:t>
            </a:r>
            <a:r>
              <a:rPr sz="2500">
                <a:sym typeface="+mn-ea"/>
              </a:rPr>
              <a:t>产业组织经济学时期</a:t>
            </a:r>
            <a:endParaRPr sz="2500">
              <a:sym typeface="+mn-ea"/>
            </a:endParaRPr>
          </a:p>
          <a:p>
            <a:pPr marL="0" indent="0" algn="l">
              <a:buNone/>
            </a:pPr>
            <a:r>
              <a:rPr sz="2400"/>
              <a:t>随着战略管理研究的发展，</a:t>
            </a:r>
            <a:r>
              <a:rPr sz="2400">
                <a:solidFill>
                  <a:srgbClr val="FF0000"/>
                </a:solidFill>
              </a:rPr>
              <a:t>产业组织经济学理论</a:t>
            </a:r>
            <a:r>
              <a:rPr sz="2400"/>
              <a:t>，尤其是哈佛学派构建的SCP理论范式为战略管理研究提供了理论支撑。</a:t>
            </a:r>
            <a:endParaRPr sz="2400"/>
          </a:p>
          <a:p>
            <a:pPr marL="0" indent="0" algn="l">
              <a:buNone/>
            </a:pPr>
            <a:r>
              <a:rPr sz="2400"/>
              <a:t>所谓SCP是指以实证研究为主要手段，构造一个从市场结构（Structure）——市场行为（Conduct）——绩效（Performance）三方面对产业组织进行分析的逻辑框架。</a:t>
            </a:r>
            <a:endParaRPr sz="2500"/>
          </a:p>
          <a:p>
            <a:pPr marL="0" indent="0" algn="l">
              <a:buNone/>
            </a:pPr>
            <a:endParaRPr sz="2500"/>
          </a:p>
        </p:txBody>
      </p:sp>
      <p:sp>
        <p:nvSpPr>
          <p:cNvPr id="4" name="等腰三角形 3"/>
          <p:cNvSpPr/>
          <p:nvPr/>
        </p:nvSpPr>
        <p:spPr>
          <a:xfrm>
            <a:off x="5149850" y="4474210"/>
            <a:ext cx="2052955" cy="176593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5699760" y="4014470"/>
            <a:ext cx="1097280" cy="368300"/>
          </a:xfrm>
          <a:prstGeom prst="rect">
            <a:avLst/>
          </a:prstGeom>
          <a:noFill/>
        </p:spPr>
        <p:txBody>
          <a:bodyPr wrap="none" rtlCol="0">
            <a:spAutoFit/>
          </a:bodyPr>
          <a:p>
            <a:r>
              <a:rPr lang="zh-CN" altLang="en-US"/>
              <a:t>市场结构</a:t>
            </a:r>
            <a:endParaRPr lang="zh-CN" altLang="en-US"/>
          </a:p>
        </p:txBody>
      </p:sp>
      <p:sp>
        <p:nvSpPr>
          <p:cNvPr id="6" name="文本框 5"/>
          <p:cNvSpPr txBox="1"/>
          <p:nvPr/>
        </p:nvSpPr>
        <p:spPr>
          <a:xfrm>
            <a:off x="7352030" y="6234430"/>
            <a:ext cx="1097280" cy="368300"/>
          </a:xfrm>
          <a:prstGeom prst="rect">
            <a:avLst/>
          </a:prstGeom>
          <a:noFill/>
        </p:spPr>
        <p:txBody>
          <a:bodyPr wrap="none" rtlCol="0">
            <a:spAutoFit/>
          </a:bodyPr>
          <a:p>
            <a:r>
              <a:rPr lang="zh-CN" altLang="en-US"/>
              <a:t>市场行为</a:t>
            </a:r>
            <a:endParaRPr lang="zh-CN" altLang="en-US"/>
          </a:p>
        </p:txBody>
      </p:sp>
      <p:sp>
        <p:nvSpPr>
          <p:cNvPr id="7" name="文本框 6"/>
          <p:cNvSpPr txBox="1"/>
          <p:nvPr/>
        </p:nvSpPr>
        <p:spPr>
          <a:xfrm>
            <a:off x="4254500" y="6234430"/>
            <a:ext cx="640080" cy="368300"/>
          </a:xfrm>
          <a:prstGeom prst="rect">
            <a:avLst/>
          </a:prstGeom>
          <a:noFill/>
        </p:spPr>
        <p:txBody>
          <a:bodyPr wrap="none" rtlCol="0">
            <a:spAutoFit/>
          </a:bodyPr>
          <a:p>
            <a:r>
              <a:rPr lang="zh-CN" altLang="en-US"/>
              <a:t>绩效</a:t>
            </a:r>
            <a:endParaRPr lang="zh-CN" altLang="en-US"/>
          </a:p>
        </p:txBody>
      </p:sp>
      <p:sp>
        <p:nvSpPr>
          <p:cNvPr id="8" name="右箭头 7"/>
          <p:cNvSpPr/>
          <p:nvPr/>
        </p:nvSpPr>
        <p:spPr>
          <a:xfrm rot="3540000">
            <a:off x="6051550" y="5022215"/>
            <a:ext cx="1788795" cy="588010"/>
          </a:xfrm>
          <a:prstGeom prst="rightArrow">
            <a:avLst>
              <a:gd name="adj1" fmla="val 50000"/>
              <a:gd name="adj2" fmla="val 4590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决定</a:t>
            </a:r>
            <a:endParaRPr lang="zh-CN" altLang="en-US"/>
          </a:p>
        </p:txBody>
      </p:sp>
      <p:sp>
        <p:nvSpPr>
          <p:cNvPr id="11" name="左箭头 10"/>
          <p:cNvSpPr/>
          <p:nvPr/>
        </p:nvSpPr>
        <p:spPr>
          <a:xfrm>
            <a:off x="5161280" y="6203950"/>
            <a:ext cx="2041525" cy="528320"/>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zh-CN" altLang="en-US"/>
              <a:t>决定</a:t>
            </a:r>
            <a:endParaRPr lang="zh-CN" altLang="en-US"/>
          </a:p>
        </p:txBody>
      </p:sp>
      <p:sp>
        <p:nvSpPr>
          <p:cNvPr id="13" name="左箭头 12"/>
          <p:cNvSpPr/>
          <p:nvPr/>
        </p:nvSpPr>
        <p:spPr>
          <a:xfrm rot="18060000">
            <a:off x="4375785" y="5098415"/>
            <a:ext cx="1950720" cy="568960"/>
          </a:xfrm>
          <a:prstGeom prst="lef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决定于</a:t>
            </a:r>
            <a:endParaRPr lang="zh-CN" altLang="en-US"/>
          </a:p>
        </p:txBody>
      </p:sp>
    </p:spTree>
    <p:custDataLst>
      <p:tags r:id="rId1"/>
    </p:custData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在借鉴SCP模型的基础上，产业组织时期的代表人物Porter提出了有关产业竞争结构的</a:t>
            </a:r>
            <a:r>
              <a:rPr sz="2500">
                <a:solidFill>
                  <a:srgbClr val="FF0000"/>
                </a:solidFill>
                <a:effectLst>
                  <a:outerShdw blurRad="38100" dist="25400" dir="5400000" algn="ctr" rotWithShape="0">
                    <a:srgbClr val="6E747A">
                      <a:alpha val="43000"/>
                    </a:srgbClr>
                  </a:outerShdw>
                </a:effectLst>
              </a:rPr>
              <a:t>五力模型</a:t>
            </a:r>
            <a:r>
              <a:rPr sz="2500"/>
              <a:t>，分析了影响行业竞争性的五种力量模型，他认为企业赢利能力取决于其竞争优势，而企业竞争优势又一定程度地取决于企业所在产业基本的竞争结构。即由五方面竞争力量：</a:t>
            </a:r>
            <a:endParaRPr sz="2500"/>
          </a:p>
          <a:p>
            <a:pPr marL="0" indent="0" algn="l">
              <a:buNone/>
            </a:pPr>
            <a:endParaRPr sz="2500"/>
          </a:p>
        </p:txBody>
      </p:sp>
      <p:sp>
        <p:nvSpPr>
          <p:cNvPr id="17" name="文本框 16"/>
          <p:cNvSpPr txBox="1"/>
          <p:nvPr>
            <p:custDataLst>
              <p:tags r:id="rId1"/>
            </p:custDataLst>
          </p:nvPr>
        </p:nvSpPr>
        <p:spPr>
          <a:xfrm>
            <a:off x="8433435" y="5158105"/>
            <a:ext cx="2568575" cy="446405"/>
          </a:xfrm>
          <a:prstGeom prst="rect">
            <a:avLst/>
          </a:prstGeom>
          <a:noFill/>
        </p:spPr>
        <p:txBody>
          <a:bodyPr wrap="square" lIns="90000" tIns="46800" rIns="90000" bIns="0" anchor="b" anchorCtr="1">
            <a:normAutofit fontScale="80000"/>
          </a:bodyPr>
          <a:p>
            <a:pPr algn="ctr">
              <a:lnSpc>
                <a:spcPct val="120000"/>
              </a:lnSpc>
            </a:pPr>
            <a:r>
              <a:rPr>
                <a:sym typeface="+mn-ea"/>
              </a:rPr>
              <a:t>客户和供应商讨还价的能力</a:t>
            </a:r>
            <a:endParaRPr lang="zh-CN" altLang="en-US" b="1" spc="300">
              <a:solidFill>
                <a:srgbClr val="000000">
                  <a:lumMod val="75000"/>
                  <a:lumOff val="25000"/>
                </a:srgbClr>
              </a:solidFill>
              <a:latin typeface="Arial" panose="020B0604020202090204" pitchFamily="34" charset="0"/>
              <a:ea typeface="微软雅黑" charset="-122"/>
              <a:cs typeface="+mj-cs"/>
              <a:sym typeface="Arial" panose="020B0604020202090204" pitchFamily="34" charset="0"/>
            </a:endParaRPr>
          </a:p>
        </p:txBody>
      </p:sp>
      <p:sp>
        <p:nvSpPr>
          <p:cNvPr id="18" name="泪滴形 17"/>
          <p:cNvSpPr/>
          <p:nvPr>
            <p:custDataLst>
              <p:tags r:id="rId2"/>
            </p:custDataLst>
          </p:nvPr>
        </p:nvSpPr>
        <p:spPr>
          <a:xfrm>
            <a:off x="9121775" y="3594100"/>
            <a:ext cx="1324610" cy="1298575"/>
          </a:xfrm>
          <a:prstGeom prst="teardrop">
            <a:avLst/>
          </a:prstGeom>
          <a:solidFill>
            <a:srgbClr val="69A35B">
              <a:lumMod val="10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cxnSp>
        <p:nvCxnSpPr>
          <p:cNvPr id="19" name="直接连接符 18"/>
          <p:cNvCxnSpPr/>
          <p:nvPr>
            <p:custDataLst>
              <p:tags r:id="rId3"/>
            </p:custDataLst>
          </p:nvPr>
        </p:nvCxnSpPr>
        <p:spPr>
          <a:xfrm>
            <a:off x="9835509" y="4782710"/>
            <a:ext cx="0" cy="385445"/>
          </a:xfrm>
          <a:prstGeom prst="line">
            <a:avLst/>
          </a:prstGeom>
          <a:ln w="12700" cap="flat" cmpd="sng" algn="ctr">
            <a:solidFill>
              <a:srgbClr val="69A35B">
                <a:lumMod val="100000"/>
              </a:srgbClr>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20" name="椭圆 19"/>
          <p:cNvSpPr/>
          <p:nvPr>
            <p:custDataLst>
              <p:tags r:id="rId4"/>
            </p:custDataLst>
          </p:nvPr>
        </p:nvSpPr>
        <p:spPr>
          <a:xfrm>
            <a:off x="9378950" y="3799205"/>
            <a:ext cx="876300" cy="859790"/>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21" name="任意多边形 25"/>
          <p:cNvSpPr/>
          <p:nvPr>
            <p:custDataLst>
              <p:tags r:id="rId5"/>
            </p:custDataLst>
          </p:nvPr>
        </p:nvSpPr>
        <p:spPr bwMode="auto">
          <a:xfrm>
            <a:off x="9660890" y="4029710"/>
            <a:ext cx="367030" cy="3600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94" y="21600"/>
                </a:moveTo>
                <a:cubicBezTo>
                  <a:pt x="1006" y="21600"/>
                  <a:pt x="1006" y="21600"/>
                  <a:pt x="1006" y="21600"/>
                </a:cubicBezTo>
                <a:cubicBezTo>
                  <a:pt x="252" y="21600"/>
                  <a:pt x="0" y="21061"/>
                  <a:pt x="0" y="20558"/>
                </a:cubicBezTo>
                <a:cubicBezTo>
                  <a:pt x="0" y="1006"/>
                  <a:pt x="0" y="1006"/>
                  <a:pt x="0" y="1006"/>
                </a:cubicBezTo>
                <a:cubicBezTo>
                  <a:pt x="0" y="252"/>
                  <a:pt x="252" y="0"/>
                  <a:pt x="1006" y="0"/>
                </a:cubicBezTo>
                <a:cubicBezTo>
                  <a:pt x="20594" y="0"/>
                  <a:pt x="20594" y="0"/>
                  <a:pt x="20594" y="0"/>
                </a:cubicBezTo>
                <a:cubicBezTo>
                  <a:pt x="21097" y="0"/>
                  <a:pt x="21600" y="252"/>
                  <a:pt x="21600" y="1006"/>
                </a:cubicBezTo>
                <a:cubicBezTo>
                  <a:pt x="21600" y="20558"/>
                  <a:pt x="21600" y="20558"/>
                  <a:pt x="21600" y="20558"/>
                </a:cubicBezTo>
                <a:cubicBezTo>
                  <a:pt x="21600" y="21061"/>
                  <a:pt x="21097" y="21600"/>
                  <a:pt x="20594" y="21600"/>
                </a:cubicBezTo>
                <a:close/>
                <a:moveTo>
                  <a:pt x="19551" y="2013"/>
                </a:moveTo>
                <a:cubicBezTo>
                  <a:pt x="2049" y="2013"/>
                  <a:pt x="2049" y="2013"/>
                  <a:pt x="2049" y="2013"/>
                </a:cubicBezTo>
                <a:cubicBezTo>
                  <a:pt x="2049" y="19551"/>
                  <a:pt x="2049" y="19551"/>
                  <a:pt x="2049" y="19551"/>
                </a:cubicBezTo>
                <a:cubicBezTo>
                  <a:pt x="19551" y="19551"/>
                  <a:pt x="19551" y="19551"/>
                  <a:pt x="19551" y="19551"/>
                </a:cubicBezTo>
                <a:lnTo>
                  <a:pt x="19551" y="2013"/>
                </a:lnTo>
                <a:close/>
                <a:moveTo>
                  <a:pt x="4061" y="14484"/>
                </a:moveTo>
                <a:cubicBezTo>
                  <a:pt x="6110" y="14484"/>
                  <a:pt x="6110" y="14484"/>
                  <a:pt x="6110" y="14484"/>
                </a:cubicBezTo>
                <a:cubicBezTo>
                  <a:pt x="6613" y="14484"/>
                  <a:pt x="7116" y="14987"/>
                  <a:pt x="7116" y="15490"/>
                </a:cubicBezTo>
                <a:cubicBezTo>
                  <a:pt x="7116" y="17503"/>
                  <a:pt x="7116" y="17503"/>
                  <a:pt x="7116" y="17503"/>
                </a:cubicBezTo>
                <a:cubicBezTo>
                  <a:pt x="7116" y="18042"/>
                  <a:pt x="6613" y="18545"/>
                  <a:pt x="6110" y="18545"/>
                </a:cubicBezTo>
                <a:cubicBezTo>
                  <a:pt x="4061" y="18545"/>
                  <a:pt x="4061" y="18545"/>
                  <a:pt x="4061" y="18545"/>
                </a:cubicBezTo>
                <a:cubicBezTo>
                  <a:pt x="3306" y="18545"/>
                  <a:pt x="3055" y="18042"/>
                  <a:pt x="3055" y="17503"/>
                </a:cubicBezTo>
                <a:cubicBezTo>
                  <a:pt x="3055" y="15490"/>
                  <a:pt x="3055" y="15490"/>
                  <a:pt x="3055" y="15490"/>
                </a:cubicBezTo>
                <a:cubicBezTo>
                  <a:pt x="3055" y="14987"/>
                  <a:pt x="3306" y="14484"/>
                  <a:pt x="4061" y="14484"/>
                </a:cubicBezTo>
                <a:close/>
                <a:moveTo>
                  <a:pt x="9668" y="5319"/>
                </a:moveTo>
                <a:cubicBezTo>
                  <a:pt x="11681" y="5319"/>
                  <a:pt x="11681" y="5319"/>
                  <a:pt x="11681" y="5319"/>
                </a:cubicBezTo>
                <a:cubicBezTo>
                  <a:pt x="12435" y="5319"/>
                  <a:pt x="12687" y="5822"/>
                  <a:pt x="12687" y="6325"/>
                </a:cubicBezTo>
                <a:cubicBezTo>
                  <a:pt x="12687" y="17503"/>
                  <a:pt x="12687" y="17503"/>
                  <a:pt x="12687" y="17503"/>
                </a:cubicBezTo>
                <a:cubicBezTo>
                  <a:pt x="12687" y="18042"/>
                  <a:pt x="12435" y="18545"/>
                  <a:pt x="11681" y="18545"/>
                </a:cubicBezTo>
                <a:cubicBezTo>
                  <a:pt x="9668" y="18545"/>
                  <a:pt x="9668" y="18545"/>
                  <a:pt x="9668" y="18545"/>
                </a:cubicBezTo>
                <a:cubicBezTo>
                  <a:pt x="9165" y="18545"/>
                  <a:pt x="8626" y="18042"/>
                  <a:pt x="8626" y="17503"/>
                </a:cubicBezTo>
                <a:cubicBezTo>
                  <a:pt x="8626" y="6325"/>
                  <a:pt x="8626" y="6325"/>
                  <a:pt x="8626" y="6325"/>
                </a:cubicBezTo>
                <a:cubicBezTo>
                  <a:pt x="8626" y="5822"/>
                  <a:pt x="9165" y="5319"/>
                  <a:pt x="9668" y="5319"/>
                </a:cubicBezTo>
                <a:close/>
                <a:moveTo>
                  <a:pt x="15490" y="9380"/>
                </a:moveTo>
                <a:cubicBezTo>
                  <a:pt x="17539" y="9380"/>
                  <a:pt x="17539" y="9380"/>
                  <a:pt x="17539" y="9380"/>
                </a:cubicBezTo>
                <a:cubicBezTo>
                  <a:pt x="18042" y="9380"/>
                  <a:pt x="18545" y="9919"/>
                  <a:pt x="18545" y="10423"/>
                </a:cubicBezTo>
                <a:cubicBezTo>
                  <a:pt x="18545" y="17503"/>
                  <a:pt x="18545" y="17503"/>
                  <a:pt x="18545" y="17503"/>
                </a:cubicBezTo>
                <a:cubicBezTo>
                  <a:pt x="18545" y="18042"/>
                  <a:pt x="18042" y="18545"/>
                  <a:pt x="17539" y="18545"/>
                </a:cubicBezTo>
                <a:cubicBezTo>
                  <a:pt x="15490" y="18545"/>
                  <a:pt x="15490" y="18545"/>
                  <a:pt x="15490" y="18545"/>
                </a:cubicBezTo>
                <a:cubicBezTo>
                  <a:pt x="14987" y="18545"/>
                  <a:pt x="14484" y="18042"/>
                  <a:pt x="14484" y="17503"/>
                </a:cubicBezTo>
                <a:cubicBezTo>
                  <a:pt x="14484" y="10423"/>
                  <a:pt x="14484" y="10423"/>
                  <a:pt x="14484" y="10423"/>
                </a:cubicBezTo>
                <a:cubicBezTo>
                  <a:pt x="14484" y="9919"/>
                  <a:pt x="14987" y="9380"/>
                  <a:pt x="15490" y="9380"/>
                </a:cubicBezTo>
                <a:close/>
              </a:path>
            </a:pathLst>
          </a:custGeom>
          <a:solidFill>
            <a:srgbClr val="69A35B">
              <a:lumMod val="100000"/>
            </a:srgbClr>
          </a:solidFill>
          <a:ln>
            <a:noFill/>
          </a:ln>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27" name="文本框 26"/>
          <p:cNvSpPr txBox="1"/>
          <p:nvPr>
            <p:custDataLst>
              <p:tags r:id="rId6"/>
            </p:custDataLst>
          </p:nvPr>
        </p:nvSpPr>
        <p:spPr>
          <a:xfrm>
            <a:off x="5942330" y="5158105"/>
            <a:ext cx="2568575" cy="446405"/>
          </a:xfrm>
          <a:prstGeom prst="rect">
            <a:avLst/>
          </a:prstGeom>
          <a:noFill/>
        </p:spPr>
        <p:txBody>
          <a:bodyPr wrap="square" lIns="90000" tIns="46800" rIns="90000" bIns="0" anchor="b" anchorCtr="1"/>
          <a:p>
            <a:pPr algn="ctr">
              <a:lnSpc>
                <a:spcPct val="120000"/>
              </a:lnSpc>
            </a:pPr>
            <a:r>
              <a:rPr sz="1400">
                <a:sym typeface="Arial" panose="020B0604020202090204" pitchFamily="34" charset="0"/>
              </a:rPr>
              <a:t>现有竞争对手之间的竞争</a:t>
            </a:r>
            <a:endParaRPr sz="1400">
              <a:sym typeface="Arial" panose="020B0604020202090204" pitchFamily="34" charset="0"/>
            </a:endParaRPr>
          </a:p>
        </p:txBody>
      </p:sp>
      <p:sp>
        <p:nvSpPr>
          <p:cNvPr id="28" name="泪滴形 27"/>
          <p:cNvSpPr/>
          <p:nvPr>
            <p:custDataLst>
              <p:tags r:id="rId7"/>
            </p:custDataLst>
          </p:nvPr>
        </p:nvSpPr>
        <p:spPr>
          <a:xfrm>
            <a:off x="6630670" y="3594100"/>
            <a:ext cx="1324610" cy="1298575"/>
          </a:xfrm>
          <a:prstGeom prst="teardrop">
            <a:avLst/>
          </a:prstGeom>
          <a:solidFill>
            <a:srgbClr val="1AA3AA">
              <a:lumMod val="10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cxnSp>
        <p:nvCxnSpPr>
          <p:cNvPr id="29" name="直接连接符 28"/>
          <p:cNvCxnSpPr/>
          <p:nvPr>
            <p:custDataLst>
              <p:tags r:id="rId8"/>
            </p:custDataLst>
          </p:nvPr>
        </p:nvCxnSpPr>
        <p:spPr>
          <a:xfrm>
            <a:off x="7363825" y="4782703"/>
            <a:ext cx="0" cy="385445"/>
          </a:xfrm>
          <a:prstGeom prst="line">
            <a:avLst/>
          </a:prstGeom>
          <a:ln w="12700" cap="flat" cmpd="sng" algn="ctr">
            <a:solidFill>
              <a:srgbClr val="1AA3AA">
                <a:lumMod val="100000"/>
              </a:srgbClr>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30" name="椭圆 29"/>
          <p:cNvSpPr/>
          <p:nvPr>
            <p:custDataLst>
              <p:tags r:id="rId9"/>
            </p:custDataLst>
          </p:nvPr>
        </p:nvSpPr>
        <p:spPr>
          <a:xfrm>
            <a:off x="6894830" y="3801745"/>
            <a:ext cx="876300" cy="859790"/>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31" name="任意多边形 21"/>
          <p:cNvSpPr/>
          <p:nvPr>
            <p:custDataLst>
              <p:tags r:id="rId10"/>
            </p:custDataLst>
          </p:nvPr>
        </p:nvSpPr>
        <p:spPr bwMode="auto">
          <a:xfrm>
            <a:off x="7176770" y="4032250"/>
            <a:ext cx="367030" cy="3594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70" y="21600"/>
                </a:moveTo>
                <a:cubicBezTo>
                  <a:pt x="995" y="21600"/>
                  <a:pt x="995" y="21600"/>
                  <a:pt x="995" y="21600"/>
                </a:cubicBezTo>
                <a:cubicBezTo>
                  <a:pt x="497" y="21600"/>
                  <a:pt x="0" y="21061"/>
                  <a:pt x="0" y="20558"/>
                </a:cubicBezTo>
                <a:cubicBezTo>
                  <a:pt x="0" y="1006"/>
                  <a:pt x="0" y="1006"/>
                  <a:pt x="0" y="1006"/>
                </a:cubicBezTo>
                <a:cubicBezTo>
                  <a:pt x="0" y="252"/>
                  <a:pt x="497" y="0"/>
                  <a:pt x="995" y="0"/>
                </a:cubicBezTo>
                <a:cubicBezTo>
                  <a:pt x="20570" y="0"/>
                  <a:pt x="20570" y="0"/>
                  <a:pt x="20570" y="0"/>
                </a:cubicBezTo>
                <a:cubicBezTo>
                  <a:pt x="21103" y="0"/>
                  <a:pt x="21600" y="252"/>
                  <a:pt x="21600" y="1006"/>
                </a:cubicBezTo>
                <a:cubicBezTo>
                  <a:pt x="21600" y="20558"/>
                  <a:pt x="21600" y="20558"/>
                  <a:pt x="21600" y="20558"/>
                </a:cubicBezTo>
                <a:cubicBezTo>
                  <a:pt x="21600" y="21061"/>
                  <a:pt x="21103" y="21600"/>
                  <a:pt x="20570" y="21600"/>
                </a:cubicBezTo>
                <a:close/>
                <a:moveTo>
                  <a:pt x="19575" y="2013"/>
                </a:moveTo>
                <a:cubicBezTo>
                  <a:pt x="1989" y="2013"/>
                  <a:pt x="1989" y="2013"/>
                  <a:pt x="1989" y="2013"/>
                </a:cubicBezTo>
                <a:cubicBezTo>
                  <a:pt x="1989" y="19551"/>
                  <a:pt x="1989" y="19551"/>
                  <a:pt x="1989" y="19551"/>
                </a:cubicBezTo>
                <a:cubicBezTo>
                  <a:pt x="19575" y="19551"/>
                  <a:pt x="19575" y="19551"/>
                  <a:pt x="19575" y="19551"/>
                </a:cubicBezTo>
                <a:lnTo>
                  <a:pt x="19575" y="2013"/>
                </a:lnTo>
                <a:close/>
                <a:moveTo>
                  <a:pt x="3517" y="10926"/>
                </a:moveTo>
                <a:cubicBezTo>
                  <a:pt x="6288" y="9129"/>
                  <a:pt x="6288" y="9129"/>
                  <a:pt x="6288" y="9129"/>
                </a:cubicBezTo>
                <a:cubicBezTo>
                  <a:pt x="6537" y="9129"/>
                  <a:pt x="6537" y="9129"/>
                  <a:pt x="6786" y="9129"/>
                </a:cubicBezTo>
                <a:cubicBezTo>
                  <a:pt x="7034" y="9129"/>
                  <a:pt x="7283" y="9129"/>
                  <a:pt x="7283" y="9129"/>
                </a:cubicBezTo>
                <a:cubicBezTo>
                  <a:pt x="11795" y="12184"/>
                  <a:pt x="11795" y="12184"/>
                  <a:pt x="11795" y="12184"/>
                </a:cubicBezTo>
                <a:cubicBezTo>
                  <a:pt x="16804" y="8626"/>
                  <a:pt x="16804" y="8626"/>
                  <a:pt x="16804" y="8626"/>
                </a:cubicBezTo>
                <a:cubicBezTo>
                  <a:pt x="17053" y="8374"/>
                  <a:pt x="17337" y="8374"/>
                  <a:pt x="17586" y="8374"/>
                </a:cubicBezTo>
                <a:cubicBezTo>
                  <a:pt x="18083" y="8374"/>
                  <a:pt x="18580" y="8877"/>
                  <a:pt x="18580" y="9380"/>
                </a:cubicBezTo>
                <a:cubicBezTo>
                  <a:pt x="18580" y="9632"/>
                  <a:pt x="18332" y="10171"/>
                  <a:pt x="18083" y="10171"/>
                </a:cubicBezTo>
                <a:cubicBezTo>
                  <a:pt x="12292" y="14232"/>
                  <a:pt x="12292" y="14232"/>
                  <a:pt x="12292" y="14232"/>
                </a:cubicBezTo>
                <a:cubicBezTo>
                  <a:pt x="12292" y="14484"/>
                  <a:pt x="12043" y="14484"/>
                  <a:pt x="11795" y="14484"/>
                </a:cubicBezTo>
                <a:cubicBezTo>
                  <a:pt x="11546" y="14484"/>
                  <a:pt x="11297" y="14484"/>
                  <a:pt x="11297" y="14232"/>
                </a:cubicBezTo>
                <a:cubicBezTo>
                  <a:pt x="6786" y="11177"/>
                  <a:pt x="6786" y="11177"/>
                  <a:pt x="6786" y="11177"/>
                </a:cubicBezTo>
                <a:cubicBezTo>
                  <a:pt x="4761" y="12687"/>
                  <a:pt x="4761" y="12687"/>
                  <a:pt x="4761" y="12687"/>
                </a:cubicBezTo>
                <a:cubicBezTo>
                  <a:pt x="4512" y="12687"/>
                  <a:pt x="4263" y="12687"/>
                  <a:pt x="4014" y="12687"/>
                </a:cubicBezTo>
                <a:cubicBezTo>
                  <a:pt x="3517" y="12687"/>
                  <a:pt x="3020" y="12435"/>
                  <a:pt x="3020" y="11681"/>
                </a:cubicBezTo>
                <a:cubicBezTo>
                  <a:pt x="3020" y="11429"/>
                  <a:pt x="3268" y="11177"/>
                  <a:pt x="3517" y="10926"/>
                </a:cubicBezTo>
                <a:close/>
              </a:path>
            </a:pathLst>
          </a:custGeom>
          <a:solidFill>
            <a:srgbClr val="1AA3AA">
              <a:lumMod val="100000"/>
            </a:srgbClr>
          </a:solidFill>
          <a:ln>
            <a:noFill/>
          </a:ln>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35" name="文本框 34"/>
          <p:cNvSpPr txBox="1"/>
          <p:nvPr>
            <p:custDataLst>
              <p:tags r:id="rId11"/>
            </p:custDataLst>
          </p:nvPr>
        </p:nvSpPr>
        <p:spPr>
          <a:xfrm>
            <a:off x="960120" y="5158105"/>
            <a:ext cx="2568575" cy="446405"/>
          </a:xfrm>
          <a:prstGeom prst="rect">
            <a:avLst/>
          </a:prstGeom>
          <a:noFill/>
        </p:spPr>
        <p:txBody>
          <a:bodyPr wrap="square" lIns="90000" tIns="46800" rIns="90000" bIns="0" anchor="b" anchorCtr="1">
            <a:normAutofit/>
          </a:bodyPr>
          <a:p>
            <a:pPr algn="ctr">
              <a:lnSpc>
                <a:spcPct val="120000"/>
              </a:lnSpc>
            </a:pPr>
            <a:r>
              <a:rPr>
                <a:sym typeface="+mn-ea"/>
              </a:rPr>
              <a:t>潜在竞争对手的入侵</a:t>
            </a:r>
            <a:endParaRPr lang="zh-CN" altLang="en-US" b="1" spc="300">
              <a:solidFill>
                <a:srgbClr val="000000">
                  <a:lumMod val="75000"/>
                  <a:lumOff val="25000"/>
                </a:srgbClr>
              </a:solidFill>
              <a:latin typeface="Arial" panose="020B0604020202090204" pitchFamily="34" charset="0"/>
              <a:ea typeface="微软雅黑" charset="-122"/>
              <a:cs typeface="+mj-cs"/>
              <a:sym typeface="Arial" panose="020B0604020202090204" pitchFamily="34" charset="0"/>
            </a:endParaRPr>
          </a:p>
        </p:txBody>
      </p:sp>
      <p:sp>
        <p:nvSpPr>
          <p:cNvPr id="49" name="泪滴形 48"/>
          <p:cNvSpPr/>
          <p:nvPr>
            <p:custDataLst>
              <p:tags r:id="rId12"/>
            </p:custDataLst>
          </p:nvPr>
        </p:nvSpPr>
        <p:spPr>
          <a:xfrm>
            <a:off x="1648460" y="3593465"/>
            <a:ext cx="1324610" cy="1298575"/>
          </a:xfrm>
          <a:prstGeom prst="teardrop">
            <a:avLst/>
          </a:prstGeom>
          <a:solidFill>
            <a:srgbClr val="1F74AD"/>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cxnSp>
        <p:nvCxnSpPr>
          <p:cNvPr id="50" name="直接连接符 49"/>
          <p:cNvCxnSpPr/>
          <p:nvPr>
            <p:custDataLst>
              <p:tags r:id="rId13"/>
            </p:custDataLst>
          </p:nvPr>
        </p:nvCxnSpPr>
        <p:spPr>
          <a:xfrm>
            <a:off x="2391892" y="4784481"/>
            <a:ext cx="0" cy="385445"/>
          </a:xfrm>
          <a:prstGeom prst="line">
            <a:avLst/>
          </a:prstGeom>
          <a:ln w="12700" cap="flat" cmpd="sng" algn="ctr">
            <a:solidFill>
              <a:srgbClr val="1F74AD">
                <a:lumMod val="100000"/>
              </a:srgbClr>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51" name="椭圆 50"/>
          <p:cNvSpPr/>
          <p:nvPr>
            <p:custDataLst>
              <p:tags r:id="rId14"/>
            </p:custDataLst>
          </p:nvPr>
        </p:nvSpPr>
        <p:spPr>
          <a:xfrm>
            <a:off x="1910715" y="3799205"/>
            <a:ext cx="876935" cy="858520"/>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52" name="任意多边形 17"/>
          <p:cNvSpPr/>
          <p:nvPr>
            <p:custDataLst>
              <p:tags r:id="rId15"/>
            </p:custDataLst>
          </p:nvPr>
        </p:nvSpPr>
        <p:spPr bwMode="auto">
          <a:xfrm>
            <a:off x="2193290" y="4029710"/>
            <a:ext cx="366395" cy="3594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96" y="7511"/>
                </a:moveTo>
                <a:cubicBezTo>
                  <a:pt x="12456" y="14725"/>
                  <a:pt x="12456" y="14725"/>
                  <a:pt x="12456" y="14725"/>
                </a:cubicBezTo>
                <a:cubicBezTo>
                  <a:pt x="12204" y="14725"/>
                  <a:pt x="11952" y="15022"/>
                  <a:pt x="11700" y="15022"/>
                </a:cubicBezTo>
                <a:cubicBezTo>
                  <a:pt x="11700" y="15022"/>
                  <a:pt x="11448" y="14725"/>
                  <a:pt x="11196" y="14725"/>
                </a:cubicBezTo>
                <a:cubicBezTo>
                  <a:pt x="6588" y="11118"/>
                  <a:pt x="6588" y="11118"/>
                  <a:pt x="6588" y="11118"/>
                </a:cubicBezTo>
                <a:cubicBezTo>
                  <a:pt x="2016" y="14386"/>
                  <a:pt x="2016" y="14386"/>
                  <a:pt x="2016" y="14386"/>
                </a:cubicBezTo>
                <a:cubicBezTo>
                  <a:pt x="2016" y="19181"/>
                  <a:pt x="2016" y="19181"/>
                  <a:pt x="2016" y="19181"/>
                </a:cubicBezTo>
                <a:cubicBezTo>
                  <a:pt x="20592" y="19181"/>
                  <a:pt x="20592" y="19181"/>
                  <a:pt x="20592" y="19181"/>
                </a:cubicBezTo>
                <a:cubicBezTo>
                  <a:pt x="21096" y="19181"/>
                  <a:pt x="21600" y="19818"/>
                  <a:pt x="21600" y="20412"/>
                </a:cubicBezTo>
                <a:cubicBezTo>
                  <a:pt x="21600" y="21303"/>
                  <a:pt x="21096" y="21600"/>
                  <a:pt x="20592" y="21600"/>
                </a:cubicBezTo>
                <a:cubicBezTo>
                  <a:pt x="1008" y="21600"/>
                  <a:pt x="1008" y="21600"/>
                  <a:pt x="1008" y="21600"/>
                </a:cubicBezTo>
                <a:cubicBezTo>
                  <a:pt x="252" y="21600"/>
                  <a:pt x="0" y="21303"/>
                  <a:pt x="0" y="20412"/>
                </a:cubicBezTo>
                <a:cubicBezTo>
                  <a:pt x="0" y="1188"/>
                  <a:pt x="0" y="1188"/>
                  <a:pt x="0" y="1188"/>
                </a:cubicBezTo>
                <a:cubicBezTo>
                  <a:pt x="0" y="594"/>
                  <a:pt x="252" y="0"/>
                  <a:pt x="1008" y="0"/>
                </a:cubicBezTo>
                <a:cubicBezTo>
                  <a:pt x="1512" y="0"/>
                  <a:pt x="2016" y="594"/>
                  <a:pt x="2016" y="1188"/>
                </a:cubicBezTo>
                <a:cubicBezTo>
                  <a:pt x="2016" y="11712"/>
                  <a:pt x="2016" y="11712"/>
                  <a:pt x="2016" y="11712"/>
                </a:cubicBezTo>
                <a:cubicBezTo>
                  <a:pt x="6084" y="8699"/>
                  <a:pt x="6084" y="8699"/>
                  <a:pt x="6084" y="8699"/>
                </a:cubicBezTo>
                <a:cubicBezTo>
                  <a:pt x="6336" y="8699"/>
                  <a:pt x="6588" y="8402"/>
                  <a:pt x="6588" y="8402"/>
                </a:cubicBezTo>
                <a:cubicBezTo>
                  <a:pt x="6876" y="8402"/>
                  <a:pt x="7128" y="8699"/>
                  <a:pt x="7380" y="8699"/>
                </a:cubicBezTo>
                <a:cubicBezTo>
                  <a:pt x="11700" y="12306"/>
                  <a:pt x="11700" y="12306"/>
                  <a:pt x="11700" y="12306"/>
                </a:cubicBezTo>
                <a:cubicBezTo>
                  <a:pt x="20088" y="5389"/>
                  <a:pt x="20088" y="5389"/>
                  <a:pt x="20088" y="5389"/>
                </a:cubicBezTo>
                <a:cubicBezTo>
                  <a:pt x="20088" y="5389"/>
                  <a:pt x="20340" y="5389"/>
                  <a:pt x="20592" y="5389"/>
                </a:cubicBezTo>
                <a:cubicBezTo>
                  <a:pt x="21096" y="5389"/>
                  <a:pt x="21600" y="5686"/>
                  <a:pt x="21600" y="6620"/>
                </a:cubicBezTo>
                <a:cubicBezTo>
                  <a:pt x="21600" y="6917"/>
                  <a:pt x="21348" y="7214"/>
                  <a:pt x="21096" y="7511"/>
                </a:cubicBezTo>
              </a:path>
            </a:pathLst>
          </a:custGeom>
          <a:solidFill>
            <a:srgbClr val="1F74AD"/>
          </a:solidFill>
          <a:ln>
            <a:noFill/>
          </a:ln>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62" name="文本框 61"/>
          <p:cNvSpPr txBox="1"/>
          <p:nvPr>
            <p:custDataLst>
              <p:tags r:id="rId16"/>
            </p:custDataLst>
          </p:nvPr>
        </p:nvSpPr>
        <p:spPr>
          <a:xfrm>
            <a:off x="3451225" y="5158105"/>
            <a:ext cx="2568575" cy="446405"/>
          </a:xfrm>
          <a:prstGeom prst="rect">
            <a:avLst/>
          </a:prstGeom>
          <a:noFill/>
        </p:spPr>
        <p:txBody>
          <a:bodyPr wrap="square" lIns="90000" tIns="46800" rIns="90000" bIns="0" anchor="b" anchorCtr="1">
            <a:normAutofit/>
          </a:bodyPr>
          <a:p>
            <a:pPr algn="ctr">
              <a:lnSpc>
                <a:spcPct val="120000"/>
              </a:lnSpc>
            </a:pPr>
            <a:r>
              <a:rPr>
                <a:sym typeface="+mn-ea"/>
              </a:rPr>
              <a:t>替代产品或服务的威胁</a:t>
            </a:r>
            <a:endParaRPr lang="zh-CN" altLang="en-US" b="1" spc="300">
              <a:solidFill>
                <a:srgbClr val="000000">
                  <a:lumMod val="75000"/>
                  <a:lumOff val="25000"/>
                </a:srgbClr>
              </a:solidFill>
              <a:latin typeface="Arial" panose="020B0604020202090204" pitchFamily="34" charset="0"/>
              <a:ea typeface="微软雅黑" charset="-122"/>
              <a:cs typeface="+mj-cs"/>
              <a:sym typeface="Arial" panose="020B0604020202090204" pitchFamily="34" charset="0"/>
            </a:endParaRPr>
          </a:p>
        </p:txBody>
      </p:sp>
      <p:sp>
        <p:nvSpPr>
          <p:cNvPr id="64" name="泪滴形 63"/>
          <p:cNvSpPr/>
          <p:nvPr>
            <p:custDataLst>
              <p:tags r:id="rId17"/>
            </p:custDataLst>
          </p:nvPr>
        </p:nvSpPr>
        <p:spPr>
          <a:xfrm>
            <a:off x="4139565" y="3594100"/>
            <a:ext cx="1324610" cy="1298575"/>
          </a:xfrm>
          <a:prstGeom prst="teardrop">
            <a:avLst/>
          </a:prstGeom>
          <a:solidFill>
            <a:srgbClr val="3498DB">
              <a:lumMod val="10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cxnSp>
        <p:nvCxnSpPr>
          <p:cNvPr id="65" name="直接连接符 64"/>
          <p:cNvCxnSpPr/>
          <p:nvPr>
            <p:custDataLst>
              <p:tags r:id="rId18"/>
            </p:custDataLst>
          </p:nvPr>
        </p:nvCxnSpPr>
        <p:spPr>
          <a:xfrm>
            <a:off x="4844109" y="4782703"/>
            <a:ext cx="0" cy="385445"/>
          </a:xfrm>
          <a:prstGeom prst="line">
            <a:avLst/>
          </a:prstGeom>
          <a:ln w="12700" cap="flat" cmpd="sng" algn="ctr">
            <a:solidFill>
              <a:srgbClr val="3498DB">
                <a:lumMod val="100000"/>
              </a:srgbClr>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66" name="椭圆 65"/>
          <p:cNvSpPr/>
          <p:nvPr>
            <p:custDataLst>
              <p:tags r:id="rId19"/>
            </p:custDataLst>
          </p:nvPr>
        </p:nvSpPr>
        <p:spPr>
          <a:xfrm>
            <a:off x="4380230" y="3799205"/>
            <a:ext cx="876300" cy="859790"/>
          </a:xfrm>
          <a:prstGeom prst="ellipse">
            <a:avLst/>
          </a:prstGeom>
          <a:solidFill>
            <a:sysClr val="window" lastClr="FFFFFF"/>
          </a:solidFill>
          <a:ln>
            <a:noFill/>
          </a:ln>
          <a:effectLst>
            <a:outerShdw blurRad="38100" dist="38100" algn="ctr" rotWithShape="0">
              <a:srgbClr val="000000">
                <a:alpha val="0"/>
              </a:srgbClr>
            </a:outerShdw>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
        <p:nvSpPr>
          <p:cNvPr id="67" name="任意多边形 13"/>
          <p:cNvSpPr/>
          <p:nvPr>
            <p:custDataLst>
              <p:tags r:id="rId20"/>
            </p:custDataLst>
          </p:nvPr>
        </p:nvSpPr>
        <p:spPr bwMode="auto">
          <a:xfrm>
            <a:off x="4662805" y="4029710"/>
            <a:ext cx="366395" cy="3600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932" y="9632"/>
                </a:moveTo>
                <a:cubicBezTo>
                  <a:pt x="11932" y="0"/>
                  <a:pt x="11932" y="0"/>
                  <a:pt x="11932" y="0"/>
                </a:cubicBezTo>
                <a:cubicBezTo>
                  <a:pt x="17287" y="0"/>
                  <a:pt x="21600" y="4313"/>
                  <a:pt x="21600" y="9632"/>
                </a:cubicBezTo>
                <a:lnTo>
                  <a:pt x="11932" y="9632"/>
                </a:lnTo>
                <a:close/>
                <a:moveTo>
                  <a:pt x="9919" y="21600"/>
                </a:moveTo>
                <a:cubicBezTo>
                  <a:pt x="4313" y="21600"/>
                  <a:pt x="0" y="17251"/>
                  <a:pt x="0" y="11681"/>
                </a:cubicBezTo>
                <a:cubicBezTo>
                  <a:pt x="0" y="6325"/>
                  <a:pt x="4313" y="2013"/>
                  <a:pt x="9919" y="2013"/>
                </a:cubicBezTo>
                <a:cubicBezTo>
                  <a:pt x="9919" y="11681"/>
                  <a:pt x="9919" y="11681"/>
                  <a:pt x="9919" y="11681"/>
                </a:cubicBezTo>
                <a:cubicBezTo>
                  <a:pt x="19551" y="11681"/>
                  <a:pt x="19551" y="11681"/>
                  <a:pt x="19551" y="11681"/>
                </a:cubicBezTo>
                <a:cubicBezTo>
                  <a:pt x="19551" y="17251"/>
                  <a:pt x="15239" y="21600"/>
                  <a:pt x="9919" y="21600"/>
                </a:cubicBezTo>
                <a:close/>
              </a:path>
            </a:pathLst>
          </a:custGeom>
          <a:solidFill>
            <a:srgbClr val="3498DB">
              <a:lumMod val="100000"/>
            </a:srgbClr>
          </a:solidFill>
          <a:ln>
            <a:noFill/>
          </a:ln>
          <a:effectLst/>
        </p:spPr>
        <p:txBody>
          <a:bodyPr anchor="ctr"/>
          <a:p>
            <a:pPr algn="ctr">
              <a:lnSpc>
                <a:spcPct val="120000"/>
              </a:lnSpc>
            </a:pPr>
            <a:endParaRPr>
              <a:latin typeface="Arial" panose="020B0604020202090204" pitchFamily="34" charset="0"/>
              <a:ea typeface="微软雅黑" charset="-122"/>
              <a:sym typeface="Arial" panose="020B0604020202090204" pitchFamily="34" charset="0"/>
            </a:endParaRPr>
          </a:p>
        </p:txBody>
      </p:sp>
    </p:spTree>
    <p:custDataLst>
      <p:tags r:id="rId21"/>
    </p:custData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（三）</a:t>
            </a:r>
            <a:r>
              <a:rPr sz="2500">
                <a:sym typeface="+mn-ea"/>
              </a:rPr>
              <a:t>组织经济学时期</a:t>
            </a:r>
            <a:endParaRPr sz="2500">
              <a:sym typeface="+mn-ea"/>
            </a:endParaRPr>
          </a:p>
          <a:p>
            <a:pPr marL="0" indent="0" algn="l">
              <a:buNone/>
            </a:pPr>
            <a:r>
              <a:rPr sz="2500"/>
              <a:t>组织经济学方面的代表人物有Coase, Williams,Jenson和Meckling, Berie和Means, Gmssman,Hart和Moore, Alehian和Demsetz等。</a:t>
            </a:r>
            <a:endParaRPr sz="2500"/>
          </a:p>
          <a:p>
            <a:pPr marL="0" indent="0" algn="l">
              <a:buNone/>
            </a:pPr>
            <a:r>
              <a:rPr sz="2500">
                <a:solidFill>
                  <a:srgbClr val="FF0000"/>
                </a:solidFill>
                <a:effectLst>
                  <a:outerShdw blurRad="38100" dist="25400" dir="5400000" algn="ctr" rotWithShape="0">
                    <a:srgbClr val="6E747A">
                      <a:alpha val="43000"/>
                    </a:srgbClr>
                  </a:outerShdw>
                </a:effectLst>
              </a:rPr>
              <a:t>其研究侧重于制度的细节和组织中人的行为。</a:t>
            </a:r>
            <a:endParaRPr sz="2500"/>
          </a:p>
          <a:p>
            <a:pPr marL="0" indent="0" algn="l">
              <a:buNone/>
            </a:pPr>
            <a:r>
              <a:rPr sz="2500"/>
              <a:t>比如，委托代理问题就是研究的焦点之一，而委托代理问题又可以衍生出创新、公司治理和多元化等问题。在组织经济学的研究中，采用了一些更加成熟的研究方法，如结构方程模型。</a:t>
            </a:r>
            <a:endParaRPr sz="2500"/>
          </a:p>
          <a:p>
            <a:pPr marL="0" indent="0" algn="l">
              <a:buNone/>
            </a:pP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a:xfrm>
            <a:off x="669925" y="952500"/>
            <a:ext cx="6573520" cy="5388610"/>
          </a:xfrm>
        </p:spPr>
        <p:txBody>
          <a:bodyPr>
            <a:noAutofit/>
          </a:bodyPr>
          <a:p>
            <a:pPr marL="0" indent="0" algn="l">
              <a:buNone/>
            </a:pPr>
            <a:r>
              <a:rPr sz="2500"/>
              <a:t>（四）</a:t>
            </a:r>
            <a:r>
              <a:rPr sz="2500">
                <a:sym typeface="+mn-ea"/>
              </a:rPr>
              <a:t>资源基础观点时期</a:t>
            </a:r>
            <a:endParaRPr sz="2500">
              <a:sym typeface="+mn-ea"/>
            </a:endParaRPr>
          </a:p>
          <a:p>
            <a:pPr marL="0" indent="0" algn="l">
              <a:buNone/>
            </a:pPr>
            <a:r>
              <a:rPr sz="2500"/>
              <a:t>资源基础观点强调</a:t>
            </a:r>
            <a:r>
              <a:rPr sz="2500">
                <a:solidFill>
                  <a:srgbClr val="FF0000"/>
                </a:solidFill>
                <a:effectLst>
                  <a:outerShdw blurRad="38100" dist="25400" dir="5400000" algn="ctr" rotWithShape="0">
                    <a:srgbClr val="6E747A">
                      <a:alpha val="43000"/>
                    </a:srgbClr>
                  </a:outerShdw>
                </a:effectLst>
              </a:rPr>
              <a:t>企业内部资源的重要性以及企业管理这些资源的能力</a:t>
            </a:r>
            <a:r>
              <a:rPr sz="2500"/>
              <a:t>。</a:t>
            </a:r>
            <a:endParaRPr sz="2500"/>
          </a:p>
          <a:p>
            <a:pPr marL="0" indent="0" algn="l">
              <a:buNone/>
            </a:pPr>
            <a:r>
              <a:rPr sz="2500"/>
              <a:t>资源基础观点认为，企业是各种资源的集合体，而资源是战略的基础。由于受到各种因素的影响，企业拥有的资源也不尽相同，具有</a:t>
            </a:r>
            <a:r>
              <a:rPr sz="2500">
                <a:solidFill>
                  <a:srgbClr val="FF0000"/>
                </a:solidFill>
              </a:rPr>
              <a:t>异质性</a:t>
            </a:r>
            <a:r>
              <a:rPr sz="2500"/>
              <a:t>，这种异质性是影响企业表现以及可持续竞争优势的最重要因素，决定了企业竞争力的差异。</a:t>
            </a:r>
            <a:endParaRPr sz="2500"/>
          </a:p>
          <a:p>
            <a:pPr marL="0" indent="0" algn="l">
              <a:buNone/>
            </a:pPr>
            <a:endParaRPr sz="2500"/>
          </a:p>
        </p:txBody>
      </p:sp>
      <p:pic>
        <p:nvPicPr>
          <p:cNvPr id="4" name="图片 3"/>
          <p:cNvPicPr>
            <a:picLocks noChangeAspect="1"/>
          </p:cNvPicPr>
          <p:nvPr/>
        </p:nvPicPr>
        <p:blipFill>
          <a:blip r:embed="rId1">
            <a:clrChange>
              <a:clrFrom>
                <a:srgbClr val="FFFFFF">
                  <a:alpha val="100000"/>
                </a:srgbClr>
              </a:clrFrom>
              <a:clrTo>
                <a:srgbClr val="FFFFFF">
                  <a:alpha val="100000"/>
                  <a:alpha val="0"/>
                </a:srgbClr>
              </a:clrTo>
            </a:clrChange>
          </a:blip>
          <a:srcRect b="7694"/>
          <a:stretch>
            <a:fillRect/>
          </a:stretch>
        </p:blipFill>
        <p:spPr>
          <a:xfrm>
            <a:off x="7071360" y="1610995"/>
            <a:ext cx="4832985" cy="4070985"/>
          </a:xfrm>
          <a:prstGeom prst="rect">
            <a:avLst/>
          </a:prstGeom>
        </p:spPr>
      </p:pic>
    </p:spTree>
    <p:custDataLst>
      <p:tags r:id="rId2"/>
    </p:custData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资源基础观点具有三个理论假设：</a:t>
            </a:r>
            <a:endParaRPr sz="2500"/>
          </a:p>
          <a:p>
            <a:pPr marL="0" indent="0" algn="l">
              <a:buNone/>
            </a:pPr>
            <a:endParaRPr sz="2500"/>
          </a:p>
        </p:txBody>
      </p:sp>
      <p:grpSp>
        <p:nvGrpSpPr>
          <p:cNvPr id="17" name="组合 16"/>
          <p:cNvGrpSpPr/>
          <p:nvPr>
            <p:custDataLst>
              <p:tags r:id="rId1"/>
            </p:custDataLst>
          </p:nvPr>
        </p:nvGrpSpPr>
        <p:grpSpPr>
          <a:xfrm>
            <a:off x="1242060" y="1971675"/>
            <a:ext cx="9400540" cy="986790"/>
            <a:chOff x="2845335" y="2097881"/>
            <a:chExt cx="6501330" cy="987185"/>
          </a:xfrm>
        </p:grpSpPr>
        <p:sp>
          <p:nvSpPr>
            <p:cNvPr id="5" name="矩形 4"/>
            <p:cNvSpPr/>
            <p:nvPr>
              <p:custDataLst>
                <p:tags r:id="rId2"/>
              </p:custDataLst>
            </p:nvPr>
          </p:nvSpPr>
          <p:spPr>
            <a:xfrm>
              <a:off x="8359480" y="2098969"/>
              <a:ext cx="496060" cy="985009"/>
            </a:xfrm>
            <a:prstGeom prst="rect">
              <a:avLst/>
            </a:prstGeom>
            <a:solidFill>
              <a:srgbClr val="DEAB81">
                <a:lumMod val="50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endParaRPr lang="zh-CN" altLang="en-US">
                <a:solidFill>
                  <a:srgbClr val="5F5F5F"/>
                </a:solidFill>
                <a:sym typeface="Arial" panose="020B0604020202090204" pitchFamily="34" charset="0"/>
              </a:endParaRPr>
            </a:p>
          </p:txBody>
        </p:sp>
        <p:sp>
          <p:nvSpPr>
            <p:cNvPr id="4" name="矩形 3"/>
            <p:cNvSpPr/>
            <p:nvPr>
              <p:custDataLst>
                <p:tags r:id="rId3"/>
              </p:custDataLst>
            </p:nvPr>
          </p:nvSpPr>
          <p:spPr>
            <a:xfrm>
              <a:off x="2845335" y="2255831"/>
              <a:ext cx="5972199" cy="671286"/>
            </a:xfrm>
            <a:prstGeom prst="rect">
              <a:avLst/>
            </a:prstGeom>
            <a:solidFill>
              <a:srgbClr val="FFFFFF">
                <a:lumMod val="95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r>
                <a:rPr lang="zh-CN">
                  <a:solidFill>
                    <a:schemeClr val="tx1"/>
                  </a:solidFill>
                  <a:sym typeface="+mn-ea"/>
                </a:rPr>
                <a:t>第一、</a:t>
              </a:r>
              <a:r>
                <a:rPr>
                  <a:solidFill>
                    <a:schemeClr val="tx1"/>
                  </a:solidFill>
                  <a:sym typeface="+mn-ea"/>
                </a:rPr>
                <a:t>经理人是理性的，企业是以追求利润最大化为目标的</a:t>
              </a:r>
              <a:endParaRPr lang="en-US" altLang="zh-CN" dirty="0">
                <a:solidFill>
                  <a:schemeClr val="tx1"/>
                </a:solidFill>
                <a:sym typeface="+mn-ea"/>
              </a:endParaRPr>
            </a:p>
          </p:txBody>
        </p:sp>
        <p:sp>
          <p:nvSpPr>
            <p:cNvPr id="6" name="燕尾形 5"/>
            <p:cNvSpPr/>
            <p:nvPr>
              <p:custDataLst>
                <p:tags r:id="rId4"/>
              </p:custDataLst>
            </p:nvPr>
          </p:nvSpPr>
          <p:spPr>
            <a:xfrm>
              <a:off x="8359480" y="2097881"/>
              <a:ext cx="987185" cy="987185"/>
            </a:xfrm>
            <a:prstGeom prst="chevron">
              <a:avLst>
                <a:gd name="adj" fmla="val 45500"/>
              </a:avLst>
            </a:prstGeom>
            <a:ln>
              <a:noFill/>
            </a:ln>
          </p:spPr>
          <p:style>
            <a:lnRef idx="2">
              <a:srgbClr val="DEAB81">
                <a:shade val="50000"/>
              </a:srgbClr>
            </a:lnRef>
            <a:fillRef idx="1">
              <a:srgbClr val="DEAB81"/>
            </a:fillRef>
            <a:effectRef idx="0">
              <a:srgbClr val="DEAB81"/>
            </a:effectRef>
            <a:fontRef idx="minor">
              <a:srgbClr val="FFFFFF"/>
            </a:fontRef>
          </p:style>
          <p:txBody>
            <a:bodyPr tIns="36000" bIns="36000" rtlCol="0" anchor="ctr">
              <a:normAutofit/>
            </a:bodyPr>
            <a:p>
              <a:pPr algn="r"/>
              <a:endParaRPr lang="zh-CN" altLang="en-US" sz="2400" dirty="0">
                <a:solidFill>
                  <a:srgbClr val="FFFFFF"/>
                </a:solidFill>
                <a:sym typeface="Arial" panose="020B0604020202090204" pitchFamily="34" charset="0"/>
              </a:endParaRPr>
            </a:p>
          </p:txBody>
        </p:sp>
      </p:grpSp>
      <p:grpSp>
        <p:nvGrpSpPr>
          <p:cNvPr id="7" name="组合 6"/>
          <p:cNvGrpSpPr/>
          <p:nvPr>
            <p:custDataLst>
              <p:tags r:id="rId5"/>
            </p:custDataLst>
          </p:nvPr>
        </p:nvGrpSpPr>
        <p:grpSpPr>
          <a:xfrm>
            <a:off x="1242060" y="3337560"/>
            <a:ext cx="9400540" cy="986790"/>
            <a:chOff x="2845335" y="3463648"/>
            <a:chExt cx="6501330" cy="987185"/>
          </a:xfrm>
        </p:grpSpPr>
        <p:sp>
          <p:nvSpPr>
            <p:cNvPr id="9" name="矩形 8"/>
            <p:cNvSpPr/>
            <p:nvPr>
              <p:custDataLst>
                <p:tags r:id="rId6"/>
              </p:custDataLst>
            </p:nvPr>
          </p:nvSpPr>
          <p:spPr>
            <a:xfrm>
              <a:off x="8359480" y="3464736"/>
              <a:ext cx="496060" cy="985009"/>
            </a:xfrm>
            <a:prstGeom prst="rect">
              <a:avLst/>
            </a:prstGeom>
            <a:solidFill>
              <a:srgbClr val="869ACD">
                <a:lumMod val="50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endParaRPr lang="zh-CN" altLang="en-US">
                <a:solidFill>
                  <a:srgbClr val="5F5F5F"/>
                </a:solidFill>
                <a:sym typeface="Arial" panose="020B0604020202090204" pitchFamily="34" charset="0"/>
              </a:endParaRPr>
            </a:p>
          </p:txBody>
        </p:sp>
        <p:sp>
          <p:nvSpPr>
            <p:cNvPr id="10" name="矩形 9"/>
            <p:cNvSpPr/>
            <p:nvPr>
              <p:custDataLst>
                <p:tags r:id="rId7"/>
              </p:custDataLst>
            </p:nvPr>
          </p:nvSpPr>
          <p:spPr>
            <a:xfrm>
              <a:off x="2845335" y="3621598"/>
              <a:ext cx="5972199" cy="671286"/>
            </a:xfrm>
            <a:prstGeom prst="rect">
              <a:avLst/>
            </a:prstGeom>
            <a:solidFill>
              <a:srgbClr val="FFFFFF">
                <a:lumMod val="95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r>
                <a:rPr lang="zh-CN">
                  <a:solidFill>
                    <a:schemeClr val="tx1"/>
                  </a:solidFill>
                  <a:sym typeface="+mn-ea"/>
                </a:rPr>
                <a:t>第二、</a:t>
              </a:r>
              <a:r>
                <a:rPr>
                  <a:solidFill>
                    <a:schemeClr val="tx1"/>
                  </a:solidFill>
                  <a:sym typeface="+mn-ea"/>
                </a:rPr>
                <a:t>因为不同的公司有不同的资源组合，所以资源的异质性在产业中是存在的</a:t>
              </a:r>
              <a:endParaRPr lang="en-US" altLang="zh-CN" dirty="0">
                <a:solidFill>
                  <a:schemeClr val="tx1"/>
                </a:solidFill>
                <a:sym typeface="+mn-ea"/>
              </a:endParaRPr>
            </a:p>
          </p:txBody>
        </p:sp>
        <p:sp>
          <p:nvSpPr>
            <p:cNvPr id="11" name="燕尾形 10"/>
            <p:cNvSpPr/>
            <p:nvPr>
              <p:custDataLst>
                <p:tags r:id="rId8"/>
              </p:custDataLst>
            </p:nvPr>
          </p:nvSpPr>
          <p:spPr>
            <a:xfrm>
              <a:off x="8359480" y="3463648"/>
              <a:ext cx="987185" cy="987185"/>
            </a:xfrm>
            <a:prstGeom prst="chevron">
              <a:avLst>
                <a:gd name="adj" fmla="val 45500"/>
              </a:avLst>
            </a:prstGeom>
            <a:solidFill>
              <a:srgbClr val="869ACD"/>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endParaRPr lang="zh-CN" altLang="en-US">
                <a:solidFill>
                  <a:srgbClr val="5F5F5F"/>
                </a:solidFill>
                <a:sym typeface="Arial" panose="020B0604020202090204" pitchFamily="34" charset="0"/>
              </a:endParaRPr>
            </a:p>
          </p:txBody>
        </p:sp>
      </p:grpSp>
      <p:grpSp>
        <p:nvGrpSpPr>
          <p:cNvPr id="8" name="组合 7"/>
          <p:cNvGrpSpPr/>
          <p:nvPr>
            <p:custDataLst>
              <p:tags r:id="rId9"/>
            </p:custDataLst>
          </p:nvPr>
        </p:nvGrpSpPr>
        <p:grpSpPr>
          <a:xfrm>
            <a:off x="1242060" y="4702810"/>
            <a:ext cx="9400540" cy="987425"/>
            <a:chOff x="2845335" y="4829415"/>
            <a:chExt cx="6501330" cy="987185"/>
          </a:xfrm>
        </p:grpSpPr>
        <p:sp>
          <p:nvSpPr>
            <p:cNvPr id="13" name="矩形 12"/>
            <p:cNvSpPr/>
            <p:nvPr>
              <p:custDataLst>
                <p:tags r:id="rId10"/>
              </p:custDataLst>
            </p:nvPr>
          </p:nvSpPr>
          <p:spPr>
            <a:xfrm>
              <a:off x="8359480" y="4830503"/>
              <a:ext cx="496060" cy="985009"/>
            </a:xfrm>
            <a:prstGeom prst="rect">
              <a:avLst/>
            </a:prstGeom>
            <a:solidFill>
              <a:srgbClr val="D26078">
                <a:lumMod val="50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ctr"/>
              <a:endParaRPr lang="zh-CN" altLang="en-US">
                <a:solidFill>
                  <a:srgbClr val="5F5F5F"/>
                </a:solidFill>
                <a:sym typeface="Arial" panose="020B0604020202090204" pitchFamily="34" charset="0"/>
              </a:endParaRPr>
            </a:p>
          </p:txBody>
        </p:sp>
        <p:sp>
          <p:nvSpPr>
            <p:cNvPr id="14" name="矩形 13"/>
            <p:cNvSpPr/>
            <p:nvPr>
              <p:custDataLst>
                <p:tags r:id="rId11"/>
              </p:custDataLst>
            </p:nvPr>
          </p:nvSpPr>
          <p:spPr>
            <a:xfrm>
              <a:off x="2845335" y="4987365"/>
              <a:ext cx="5972199" cy="671286"/>
            </a:xfrm>
            <a:prstGeom prst="rect">
              <a:avLst/>
            </a:prstGeom>
            <a:solidFill>
              <a:srgbClr val="FFFFFF">
                <a:lumMod val="95000"/>
              </a:srgbClr>
            </a:solidFill>
            <a:ln>
              <a:noFill/>
            </a:ln>
          </p:spPr>
          <p:style>
            <a:lnRef idx="2">
              <a:srgbClr val="DEAB81">
                <a:shade val="50000"/>
              </a:srgbClr>
            </a:lnRef>
            <a:fillRef idx="1">
              <a:srgbClr val="DEAB81"/>
            </a:fillRef>
            <a:effectRef idx="0">
              <a:srgbClr val="DEAB81"/>
            </a:effectRef>
            <a:fontRef idx="minor">
              <a:srgbClr val="FFFFFF"/>
            </a:fontRef>
          </p:style>
          <p:txBody>
            <a:bodyPr rtlCol="0" anchor="ctr">
              <a:normAutofit/>
            </a:bodyPr>
            <a:p>
              <a:pPr algn="l"/>
              <a:r>
                <a:rPr lang="zh-CN">
                  <a:solidFill>
                    <a:schemeClr val="tx1"/>
                  </a:solidFill>
                  <a:sym typeface="+mn-ea"/>
                </a:rPr>
                <a:t>第三、</a:t>
              </a:r>
              <a:r>
                <a:rPr>
                  <a:solidFill>
                    <a:schemeClr val="tx1"/>
                  </a:solidFill>
                  <a:sym typeface="+mn-ea"/>
                </a:rPr>
                <a:t>因为公司的资源异质性（heterogenrity）会持续，所以产业中资源的不可流动性（immobility）是存在的。</a:t>
              </a:r>
              <a:endParaRPr lang="en-US" altLang="zh-CN" dirty="0">
                <a:solidFill>
                  <a:schemeClr val="tx1"/>
                </a:solidFill>
                <a:sym typeface="+mn-ea"/>
              </a:endParaRPr>
            </a:p>
          </p:txBody>
        </p:sp>
        <p:sp>
          <p:nvSpPr>
            <p:cNvPr id="15" name="燕尾形 14"/>
            <p:cNvSpPr/>
            <p:nvPr>
              <p:custDataLst>
                <p:tags r:id="rId12"/>
              </p:custDataLst>
            </p:nvPr>
          </p:nvSpPr>
          <p:spPr>
            <a:xfrm>
              <a:off x="8359480" y="4829415"/>
              <a:ext cx="987185" cy="987185"/>
            </a:xfrm>
            <a:prstGeom prst="chevron">
              <a:avLst>
                <a:gd name="adj" fmla="val 45500"/>
              </a:avLst>
            </a:prstGeom>
            <a:solidFill>
              <a:srgbClr val="D26078"/>
            </a:solidFill>
            <a:ln>
              <a:noFill/>
            </a:ln>
          </p:spPr>
          <p:style>
            <a:lnRef idx="2">
              <a:srgbClr val="DEAB81">
                <a:shade val="50000"/>
              </a:srgbClr>
            </a:lnRef>
            <a:fillRef idx="1">
              <a:srgbClr val="DEAB81"/>
            </a:fillRef>
            <a:effectRef idx="0">
              <a:srgbClr val="DEAB81"/>
            </a:effectRef>
            <a:fontRef idx="minor">
              <a:srgbClr val="FFFFFF"/>
            </a:fontRef>
          </p:style>
          <p:txBody>
            <a:bodyPr tIns="36000" bIns="36000" rtlCol="0" anchor="ctr">
              <a:normAutofit/>
            </a:bodyPr>
            <a:p>
              <a:pPr algn="r"/>
              <a:endParaRPr lang="zh-CN" altLang="en-US" sz="2400" dirty="0">
                <a:solidFill>
                  <a:srgbClr val="FFFFFF"/>
                </a:solidFill>
                <a:sym typeface="Arial" panose="020B0604020202090204" pitchFamily="34" charset="0"/>
              </a:endParaRPr>
            </a:p>
          </p:txBody>
        </p:sp>
      </p:grpSp>
    </p:spTree>
    <p:custDataLst>
      <p:tags r:id="rId13"/>
    </p:custData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algn="l">
              <a:lnSpc>
                <a:spcPct val="120000"/>
              </a:lnSpc>
              <a:buNone/>
            </a:pPr>
            <a:r>
              <a:rPr sz="2500"/>
              <a:t>Barney认为，在企业所拥有的异质性和不可移动性资源中，部分资源还具备四个特性：</a:t>
            </a:r>
            <a:endParaRPr sz="1800" spc="0">
              <a:effectLst>
                <a:outerShdw blurRad="38100" dist="19050" dir="2700000" algn="tl" rotWithShape="0">
                  <a:schemeClr val="dk1">
                    <a:alpha val="40000"/>
                  </a:schemeClr>
                </a:outerShdw>
              </a:effectLst>
              <a:latin typeface="Helvetica Neue Light" panose="02000503000000020004"/>
              <a:ea typeface="Helvetica Neue Light" panose="02000503000000020004"/>
              <a:cs typeface="Helvetica Neue Light" panose="02000503000000020004"/>
            </a:endParaRPr>
          </a:p>
        </p:txBody>
      </p:sp>
      <p:sp>
        <p:nvSpPr>
          <p:cNvPr id="31033" name="Shape 31033"/>
          <p:cNvSpPr/>
          <p:nvPr>
            <p:custDataLst>
              <p:tags r:id="rId1"/>
            </p:custDataLst>
          </p:nvPr>
        </p:nvSpPr>
        <p:spPr>
          <a:xfrm>
            <a:off x="1544717" y="3248087"/>
            <a:ext cx="1230760" cy="53571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5755" y="9908"/>
                </a:lnTo>
                <a:lnTo>
                  <a:pt x="15755" y="3249"/>
                </a:lnTo>
                <a:lnTo>
                  <a:pt x="13720" y="3249"/>
                </a:lnTo>
                <a:lnTo>
                  <a:pt x="13720" y="5834"/>
                </a:lnTo>
                <a:lnTo>
                  <a:pt x="10800" y="0"/>
                </a:lnTo>
                <a:close/>
              </a:path>
            </a:pathLst>
          </a:cu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34" name="Shape 31034"/>
          <p:cNvSpPr/>
          <p:nvPr>
            <p:custDataLst>
              <p:tags r:id="rId2"/>
            </p:custDataLst>
          </p:nvPr>
        </p:nvSpPr>
        <p:spPr>
          <a:xfrm>
            <a:off x="1707259" y="3783439"/>
            <a:ext cx="905676" cy="594164"/>
          </a:xfrm>
          <a:prstGeom prst="rect">
            <a:avLst/>
          </a:pr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grpSp>
        <p:nvGrpSpPr>
          <p:cNvPr id="4" name="组合 3"/>
          <p:cNvGrpSpPr/>
          <p:nvPr>
            <p:custDataLst>
              <p:tags r:id="rId3"/>
            </p:custDataLst>
          </p:nvPr>
        </p:nvGrpSpPr>
        <p:grpSpPr>
          <a:xfrm>
            <a:off x="1950029" y="3826880"/>
            <a:ext cx="420137" cy="418452"/>
            <a:chOff x="1950029" y="3826880"/>
            <a:chExt cx="420137" cy="418452"/>
          </a:xfrm>
        </p:grpSpPr>
        <p:sp>
          <p:nvSpPr>
            <p:cNvPr id="31036" name="Shape 31036"/>
            <p:cNvSpPr/>
            <p:nvPr>
              <p:custDataLst>
                <p:tags r:id="rId4"/>
              </p:custDataLst>
            </p:nvPr>
          </p:nvSpPr>
          <p:spPr>
            <a:xfrm>
              <a:off x="1950029"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37" name="Shape 31037"/>
            <p:cNvSpPr/>
            <p:nvPr>
              <p:custDataLst>
                <p:tags r:id="rId5"/>
              </p:custDataLst>
            </p:nvPr>
          </p:nvSpPr>
          <p:spPr>
            <a:xfrm>
              <a:off x="2192801"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38" name="Shape 31038"/>
            <p:cNvSpPr/>
            <p:nvPr>
              <p:custDataLst>
                <p:tags r:id="rId6"/>
              </p:custDataLst>
            </p:nvPr>
          </p:nvSpPr>
          <p:spPr>
            <a:xfrm>
              <a:off x="1950029"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39" name="Shape 31039"/>
            <p:cNvSpPr/>
            <p:nvPr>
              <p:custDataLst>
                <p:tags r:id="rId7"/>
              </p:custDataLst>
            </p:nvPr>
          </p:nvSpPr>
          <p:spPr>
            <a:xfrm>
              <a:off x="2192801"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grpSp>
      <p:sp>
        <p:nvSpPr>
          <p:cNvPr id="31100" name="Shape 31100"/>
          <p:cNvSpPr/>
          <p:nvPr>
            <p:custDataLst>
              <p:tags r:id="rId8"/>
            </p:custDataLst>
          </p:nvPr>
        </p:nvSpPr>
        <p:spPr>
          <a:xfrm>
            <a:off x="1234424" y="4478973"/>
            <a:ext cx="1785939" cy="358519"/>
          </a:xfrm>
          <a:prstGeom prst="rect">
            <a:avLst/>
          </a:prstGeom>
          <a:noFill/>
          <a:ln w="12700" cap="flat">
            <a:noFill/>
            <a:miter lim="400000"/>
          </a:ln>
          <a:effectLst/>
        </p:spPr>
        <p:txBody>
          <a:bodyPr wrap="square" lIns="90000" tIns="46800" rIns="90000" bIns="46800" numCol="1" anchor="ctr"/>
          <a:lstStyle>
            <a:lvl1pPr>
              <a:lnSpc>
                <a:spcPct val="100000"/>
              </a:lnSpc>
              <a:defRPr sz="2500">
                <a:solidFill>
                  <a:srgbClr val="3483C9"/>
                </a:solidFill>
                <a:latin typeface="Helvetica Neue Light" panose="02000503000000020004"/>
                <a:ea typeface="Helvetica Neue Light" panose="02000503000000020004"/>
                <a:cs typeface="Helvetica Neue Light" panose="02000503000000020004"/>
                <a:sym typeface="Helvetica Neue Light" panose="02000503000000020004"/>
              </a:defRPr>
            </a:lvl1pPr>
          </a:lstStyle>
          <a:p>
            <a:pPr algn="ctr">
              <a:lnSpc>
                <a:spcPct val="120000"/>
              </a:lnSpc>
            </a:pPr>
            <a:r>
              <a:rPr sz="2000">
                <a:solidFill>
                  <a:schemeClr val="tx1"/>
                </a:solidFill>
                <a:effectLst>
                  <a:outerShdw blurRad="38100" dist="19050" dir="2700000" algn="tl" rotWithShape="0">
                    <a:schemeClr val="dk1">
                      <a:alpha val="40000"/>
                    </a:schemeClr>
                  </a:outerShdw>
                </a:effectLst>
                <a:sym typeface="+mn-ea"/>
              </a:rPr>
              <a:t>①有价值</a:t>
            </a:r>
            <a:endParaRPr sz="2000" b="1" spc="150" dirty="0">
              <a:solidFill>
                <a:schemeClr val="tx1"/>
              </a:solidFill>
              <a:effectLst>
                <a:outerShdw blurRad="38100" dist="19050" dir="2700000" algn="tl" rotWithShape="0">
                  <a:schemeClr val="dk1">
                    <a:alpha val="40000"/>
                  </a:schemeClr>
                </a:outerShdw>
              </a:effectLst>
              <a:latin typeface="微软雅黑" charset="-122"/>
              <a:ea typeface="微软雅黑" charset="-122"/>
              <a:cs typeface="+mn-ea"/>
              <a:sym typeface="+mn-ea"/>
            </a:endParaRPr>
          </a:p>
        </p:txBody>
      </p:sp>
      <p:sp>
        <p:nvSpPr>
          <p:cNvPr id="31103" name="Shape 31103"/>
          <p:cNvSpPr/>
          <p:nvPr>
            <p:custDataLst>
              <p:tags r:id="rId9"/>
            </p:custDataLst>
          </p:nvPr>
        </p:nvSpPr>
        <p:spPr>
          <a:xfrm>
            <a:off x="9171638" y="4478973"/>
            <a:ext cx="1785939" cy="358519"/>
          </a:xfrm>
          <a:prstGeom prst="rect">
            <a:avLst/>
          </a:prstGeom>
          <a:noFill/>
          <a:ln w="12700" cap="flat">
            <a:noFill/>
            <a:miter lim="400000"/>
          </a:ln>
          <a:effectLst/>
        </p:spPr>
        <p:txBody>
          <a:bodyPr wrap="square" lIns="90000" tIns="46800" rIns="90000" bIns="46800" numCol="1" anchor="ctr"/>
          <a:lstStyle>
            <a:lvl1pPr>
              <a:lnSpc>
                <a:spcPct val="100000"/>
              </a:lnSpc>
              <a:defRPr sz="2500">
                <a:solidFill>
                  <a:srgbClr val="3483C9"/>
                </a:solidFill>
                <a:latin typeface="Helvetica Neue Light" panose="02000503000000020004"/>
                <a:ea typeface="Helvetica Neue Light" panose="02000503000000020004"/>
                <a:cs typeface="Helvetica Neue Light" panose="02000503000000020004"/>
                <a:sym typeface="Helvetica Neue Light" panose="02000503000000020004"/>
              </a:defRPr>
            </a:lvl1pPr>
          </a:lstStyle>
          <a:p>
            <a:pPr algn="ctr">
              <a:lnSpc>
                <a:spcPct val="120000"/>
              </a:lnSpc>
            </a:pPr>
            <a:r>
              <a:rPr sz="1800">
                <a:solidFill>
                  <a:schemeClr val="tx1"/>
                </a:solidFill>
                <a:effectLst>
                  <a:outerShdw blurRad="38100" dist="19050" dir="2700000" algn="tl" rotWithShape="0">
                    <a:schemeClr val="dk1">
                      <a:alpha val="40000"/>
                    </a:schemeClr>
                  </a:outerShdw>
                </a:effectLst>
                <a:sym typeface="+mn-lt"/>
              </a:rPr>
              <a:t>④无</a:t>
            </a:r>
            <a:r>
              <a:rPr sz="1800">
                <a:solidFill>
                  <a:schemeClr val="tx1"/>
                </a:solidFill>
                <a:effectLst>
                  <a:outerShdw blurRad="38100" dist="19050" dir="2700000" algn="tl" rotWithShape="0">
                    <a:schemeClr val="dk1">
                      <a:alpha val="40000"/>
                    </a:schemeClr>
                  </a:outerShdw>
                </a:effectLst>
                <a:sym typeface="+mn-ea"/>
              </a:rPr>
              <a:t>法模仿性</a:t>
            </a:r>
            <a:endParaRPr sz="1800">
              <a:solidFill>
                <a:schemeClr val="tx1"/>
              </a:solidFill>
              <a:effectLst>
                <a:outerShdw blurRad="38100" dist="19050" dir="2700000" algn="tl" rotWithShape="0">
                  <a:schemeClr val="dk1">
                    <a:alpha val="40000"/>
                  </a:schemeClr>
                </a:outerShdw>
              </a:effectLst>
              <a:sym typeface="+mn-ea"/>
            </a:endParaRPr>
          </a:p>
        </p:txBody>
      </p:sp>
      <p:sp>
        <p:nvSpPr>
          <p:cNvPr id="31106" name="Shape 31106"/>
          <p:cNvSpPr/>
          <p:nvPr>
            <p:custDataLst>
              <p:tags r:id="rId10"/>
            </p:custDataLst>
          </p:nvPr>
        </p:nvSpPr>
        <p:spPr>
          <a:xfrm>
            <a:off x="3900684" y="4478973"/>
            <a:ext cx="1785939" cy="358519"/>
          </a:xfrm>
          <a:prstGeom prst="rect">
            <a:avLst/>
          </a:prstGeom>
          <a:noFill/>
          <a:ln w="12700" cap="flat">
            <a:noFill/>
            <a:miter lim="400000"/>
          </a:ln>
          <a:effectLst/>
        </p:spPr>
        <p:txBody>
          <a:bodyPr wrap="square" lIns="90000" tIns="46800" rIns="90000" bIns="46800" numCol="1" anchor="ctr"/>
          <a:lstStyle>
            <a:lvl1pPr>
              <a:lnSpc>
                <a:spcPct val="100000"/>
              </a:lnSpc>
              <a:defRPr sz="2500">
                <a:solidFill>
                  <a:srgbClr val="3483C9"/>
                </a:solidFill>
                <a:latin typeface="Helvetica Neue Light" panose="02000503000000020004"/>
                <a:ea typeface="Helvetica Neue Light" panose="02000503000000020004"/>
                <a:cs typeface="Helvetica Neue Light" panose="02000503000000020004"/>
                <a:sym typeface="Helvetica Neue Light" panose="02000503000000020004"/>
              </a:defRPr>
            </a:lvl1pPr>
          </a:lstStyle>
          <a:p>
            <a:pPr algn="ctr">
              <a:lnSpc>
                <a:spcPct val="120000"/>
              </a:lnSpc>
            </a:pPr>
            <a:r>
              <a:rPr sz="1800">
                <a:solidFill>
                  <a:schemeClr val="tx1"/>
                </a:solidFill>
                <a:effectLst>
                  <a:outerShdw blurRad="38100" dist="19050" dir="2700000" algn="tl" rotWithShape="0">
                    <a:schemeClr val="dk1">
                      <a:alpha val="40000"/>
                    </a:schemeClr>
                  </a:outerShdw>
                </a:effectLst>
                <a:sym typeface="+mn-ea"/>
              </a:rPr>
              <a:t>②稀缺性</a:t>
            </a:r>
            <a:endParaRPr sz="1800">
              <a:solidFill>
                <a:schemeClr val="tx1"/>
              </a:solidFill>
              <a:effectLst>
                <a:outerShdw blurRad="38100" dist="19050" dir="2700000" algn="tl" rotWithShape="0">
                  <a:schemeClr val="dk1">
                    <a:alpha val="40000"/>
                  </a:schemeClr>
                </a:outerShdw>
              </a:effectLst>
              <a:sym typeface="+mn-ea"/>
            </a:endParaRPr>
          </a:p>
        </p:txBody>
      </p:sp>
      <p:sp>
        <p:nvSpPr>
          <p:cNvPr id="31109" name="Shape 31109"/>
          <p:cNvSpPr/>
          <p:nvPr>
            <p:custDataLst>
              <p:tags r:id="rId11"/>
            </p:custDataLst>
          </p:nvPr>
        </p:nvSpPr>
        <p:spPr>
          <a:xfrm>
            <a:off x="6534243" y="4478973"/>
            <a:ext cx="1785939" cy="358519"/>
          </a:xfrm>
          <a:prstGeom prst="rect">
            <a:avLst/>
          </a:prstGeom>
          <a:noFill/>
          <a:ln w="12700" cap="flat">
            <a:noFill/>
            <a:miter lim="400000"/>
          </a:ln>
          <a:effectLst/>
        </p:spPr>
        <p:txBody>
          <a:bodyPr wrap="square" lIns="90000" tIns="46800" rIns="90000" bIns="46800" numCol="1" anchor="ctr"/>
          <a:lstStyle>
            <a:lvl1pPr>
              <a:lnSpc>
                <a:spcPct val="100000"/>
              </a:lnSpc>
              <a:defRPr sz="2500">
                <a:solidFill>
                  <a:srgbClr val="3483C9"/>
                </a:solidFill>
                <a:latin typeface="Helvetica Neue Light" panose="02000503000000020004"/>
                <a:ea typeface="Helvetica Neue Light" panose="02000503000000020004"/>
                <a:cs typeface="Helvetica Neue Light" panose="02000503000000020004"/>
                <a:sym typeface="Helvetica Neue Light" panose="02000503000000020004"/>
              </a:defRPr>
            </a:lvl1pPr>
          </a:lstStyle>
          <a:p>
            <a:pPr algn="ctr">
              <a:lnSpc>
                <a:spcPct val="120000"/>
              </a:lnSpc>
            </a:pPr>
            <a:r>
              <a:rPr sz="1800">
                <a:solidFill>
                  <a:schemeClr val="tx1"/>
                </a:solidFill>
                <a:effectLst>
                  <a:outerShdw blurRad="38100" dist="19050" dir="2700000" algn="tl" rotWithShape="0">
                    <a:schemeClr val="dk1">
                      <a:alpha val="40000"/>
                    </a:schemeClr>
                  </a:outerShdw>
                </a:effectLst>
                <a:sym typeface="+mn-ea"/>
              </a:rPr>
              <a:t>③非替代性</a:t>
            </a:r>
            <a:endParaRPr sz="1800">
              <a:solidFill>
                <a:schemeClr val="tx1"/>
              </a:solidFill>
              <a:effectLst>
                <a:outerShdw blurRad="38100" dist="19050" dir="2700000" algn="tl" rotWithShape="0">
                  <a:schemeClr val="dk1">
                    <a:alpha val="40000"/>
                  </a:schemeClr>
                </a:outerShdw>
              </a:effectLst>
              <a:sym typeface="+mn-ea"/>
            </a:endParaRPr>
          </a:p>
        </p:txBody>
      </p:sp>
      <p:sp>
        <p:nvSpPr>
          <p:cNvPr id="31061" name="Shape 31061"/>
          <p:cNvSpPr/>
          <p:nvPr>
            <p:custDataLst>
              <p:tags r:id="rId12"/>
            </p:custDataLst>
          </p:nvPr>
        </p:nvSpPr>
        <p:spPr>
          <a:xfrm>
            <a:off x="4178274" y="2655564"/>
            <a:ext cx="1230762" cy="53571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5755" y="9908"/>
                </a:lnTo>
                <a:lnTo>
                  <a:pt x="15755" y="3249"/>
                </a:lnTo>
                <a:lnTo>
                  <a:pt x="13720" y="3249"/>
                </a:lnTo>
                <a:lnTo>
                  <a:pt x="13720" y="5834"/>
                </a:lnTo>
                <a:lnTo>
                  <a:pt x="10800" y="0"/>
                </a:lnTo>
                <a:close/>
              </a:path>
            </a:pathLst>
          </a:custGeom>
          <a:solidFill>
            <a:srgbClr val="2196F3"/>
          </a:solidFill>
          <a:ln w="12700" cap="flat">
            <a:noFill/>
            <a:miter lim="400000"/>
          </a:ln>
          <a:effectLst/>
        </p:spPr>
        <p:txBody>
          <a:bodyPr wrap="square" lIns="0" tIns="0" rIns="0" bIns="0" numCol="1" anchor="t">
            <a:noAutofit/>
          </a:bodyPr>
          <a:lstStyle/>
          <a:p>
            <a:endParaRPr sz="4690" dirty="0">
              <a:cs typeface="+mn-ea"/>
              <a:sym typeface="+mn-lt"/>
            </a:endParaRPr>
          </a:p>
        </p:txBody>
      </p:sp>
      <p:sp>
        <p:nvSpPr>
          <p:cNvPr id="31062" name="Shape 31062"/>
          <p:cNvSpPr/>
          <p:nvPr>
            <p:custDataLst>
              <p:tags r:id="rId13"/>
            </p:custDataLst>
          </p:nvPr>
        </p:nvSpPr>
        <p:spPr>
          <a:xfrm>
            <a:off x="4340816" y="3183977"/>
            <a:ext cx="905676" cy="1193627"/>
          </a:xfrm>
          <a:prstGeom prst="rect">
            <a:avLst/>
          </a:pr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grpSp>
        <p:nvGrpSpPr>
          <p:cNvPr id="7" name="组合 6"/>
          <p:cNvGrpSpPr/>
          <p:nvPr>
            <p:custDataLst>
              <p:tags r:id="rId14"/>
            </p:custDataLst>
          </p:nvPr>
        </p:nvGrpSpPr>
        <p:grpSpPr>
          <a:xfrm>
            <a:off x="4583585" y="3353959"/>
            <a:ext cx="420137" cy="891373"/>
            <a:chOff x="4583585" y="3353959"/>
            <a:chExt cx="420137" cy="891373"/>
          </a:xfrm>
        </p:grpSpPr>
        <p:sp>
          <p:nvSpPr>
            <p:cNvPr id="88" name="Shape 31036"/>
            <p:cNvSpPr/>
            <p:nvPr>
              <p:custDataLst>
                <p:tags r:id="rId15"/>
              </p:custDataLst>
            </p:nvPr>
          </p:nvSpPr>
          <p:spPr>
            <a:xfrm>
              <a:off x="4583585"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89" name="Shape 31037"/>
            <p:cNvSpPr/>
            <p:nvPr>
              <p:custDataLst>
                <p:tags r:id="rId16"/>
              </p:custDataLst>
            </p:nvPr>
          </p:nvSpPr>
          <p:spPr>
            <a:xfrm>
              <a:off x="4826357"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0" name="Shape 31038"/>
            <p:cNvSpPr/>
            <p:nvPr>
              <p:custDataLst>
                <p:tags r:id="rId17"/>
              </p:custDataLst>
            </p:nvPr>
          </p:nvSpPr>
          <p:spPr>
            <a:xfrm>
              <a:off x="4583585"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1" name="Shape 31039"/>
            <p:cNvSpPr/>
            <p:nvPr>
              <p:custDataLst>
                <p:tags r:id="rId18"/>
              </p:custDataLst>
            </p:nvPr>
          </p:nvSpPr>
          <p:spPr>
            <a:xfrm>
              <a:off x="4826357"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3" name="Shape 31036"/>
            <p:cNvSpPr/>
            <p:nvPr>
              <p:custDataLst>
                <p:tags r:id="rId19"/>
              </p:custDataLst>
            </p:nvPr>
          </p:nvSpPr>
          <p:spPr>
            <a:xfrm>
              <a:off x="4583585"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4" name="Shape 31037"/>
            <p:cNvSpPr/>
            <p:nvPr>
              <p:custDataLst>
                <p:tags r:id="rId20"/>
              </p:custDataLst>
            </p:nvPr>
          </p:nvSpPr>
          <p:spPr>
            <a:xfrm>
              <a:off x="4826357"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5" name="Shape 31038"/>
            <p:cNvSpPr/>
            <p:nvPr>
              <p:custDataLst>
                <p:tags r:id="rId21"/>
              </p:custDataLst>
            </p:nvPr>
          </p:nvSpPr>
          <p:spPr>
            <a:xfrm>
              <a:off x="4583585"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6" name="Shape 31039"/>
            <p:cNvSpPr/>
            <p:nvPr>
              <p:custDataLst>
                <p:tags r:id="rId22"/>
              </p:custDataLst>
            </p:nvPr>
          </p:nvSpPr>
          <p:spPr>
            <a:xfrm>
              <a:off x="4826357"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grpSp>
      <p:sp>
        <p:nvSpPr>
          <p:cNvPr id="31042" name="Shape 31042"/>
          <p:cNvSpPr/>
          <p:nvPr>
            <p:custDataLst>
              <p:tags r:id="rId23"/>
            </p:custDataLst>
          </p:nvPr>
        </p:nvSpPr>
        <p:spPr>
          <a:xfrm>
            <a:off x="6811833" y="2051869"/>
            <a:ext cx="1230762" cy="53571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5755" y="9908"/>
                </a:lnTo>
                <a:lnTo>
                  <a:pt x="15755" y="3249"/>
                </a:lnTo>
                <a:lnTo>
                  <a:pt x="13720" y="3249"/>
                </a:lnTo>
                <a:lnTo>
                  <a:pt x="13720" y="5834"/>
                </a:lnTo>
                <a:lnTo>
                  <a:pt x="10800" y="0"/>
                </a:lnTo>
                <a:close/>
              </a:path>
            </a:pathLst>
          </a:cu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43" name="Shape 31043"/>
          <p:cNvSpPr/>
          <p:nvPr>
            <p:custDataLst>
              <p:tags r:id="rId24"/>
            </p:custDataLst>
          </p:nvPr>
        </p:nvSpPr>
        <p:spPr>
          <a:xfrm>
            <a:off x="6974375" y="2590524"/>
            <a:ext cx="905676" cy="1787079"/>
          </a:xfrm>
          <a:prstGeom prst="rect">
            <a:avLst/>
          </a:pr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grpSp>
        <p:nvGrpSpPr>
          <p:cNvPr id="8" name="组合 7"/>
          <p:cNvGrpSpPr/>
          <p:nvPr>
            <p:custDataLst>
              <p:tags r:id="rId25"/>
            </p:custDataLst>
          </p:nvPr>
        </p:nvGrpSpPr>
        <p:grpSpPr>
          <a:xfrm>
            <a:off x="7217144" y="2622385"/>
            <a:ext cx="420137" cy="1622947"/>
            <a:chOff x="7217144" y="2622385"/>
            <a:chExt cx="420137" cy="1622947"/>
          </a:xfrm>
        </p:grpSpPr>
        <p:sp>
          <p:nvSpPr>
            <p:cNvPr id="98" name="Shape 31036"/>
            <p:cNvSpPr/>
            <p:nvPr>
              <p:custDataLst>
                <p:tags r:id="rId26"/>
              </p:custDataLst>
            </p:nvPr>
          </p:nvSpPr>
          <p:spPr>
            <a:xfrm>
              <a:off x="7217144"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99" name="Shape 31037"/>
            <p:cNvSpPr/>
            <p:nvPr>
              <p:custDataLst>
                <p:tags r:id="rId27"/>
              </p:custDataLst>
            </p:nvPr>
          </p:nvSpPr>
          <p:spPr>
            <a:xfrm>
              <a:off x="7459916"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0" name="Shape 31038"/>
            <p:cNvSpPr/>
            <p:nvPr>
              <p:custDataLst>
                <p:tags r:id="rId28"/>
              </p:custDataLst>
            </p:nvPr>
          </p:nvSpPr>
          <p:spPr>
            <a:xfrm>
              <a:off x="7217144"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1" name="Shape 31039"/>
            <p:cNvSpPr/>
            <p:nvPr>
              <p:custDataLst>
                <p:tags r:id="rId29"/>
              </p:custDataLst>
            </p:nvPr>
          </p:nvSpPr>
          <p:spPr>
            <a:xfrm>
              <a:off x="7459916"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3" name="Shape 31036"/>
            <p:cNvSpPr/>
            <p:nvPr>
              <p:custDataLst>
                <p:tags r:id="rId30"/>
              </p:custDataLst>
            </p:nvPr>
          </p:nvSpPr>
          <p:spPr>
            <a:xfrm>
              <a:off x="7217144"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4" name="Shape 31037"/>
            <p:cNvSpPr/>
            <p:nvPr>
              <p:custDataLst>
                <p:tags r:id="rId31"/>
              </p:custDataLst>
            </p:nvPr>
          </p:nvSpPr>
          <p:spPr>
            <a:xfrm>
              <a:off x="7459916"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5" name="Shape 31038"/>
            <p:cNvSpPr/>
            <p:nvPr>
              <p:custDataLst>
                <p:tags r:id="rId32"/>
              </p:custDataLst>
            </p:nvPr>
          </p:nvSpPr>
          <p:spPr>
            <a:xfrm>
              <a:off x="7217144"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6" name="Shape 31039"/>
            <p:cNvSpPr/>
            <p:nvPr>
              <p:custDataLst>
                <p:tags r:id="rId33"/>
              </p:custDataLst>
            </p:nvPr>
          </p:nvSpPr>
          <p:spPr>
            <a:xfrm>
              <a:off x="7459916"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8" name="Shape 31036"/>
            <p:cNvSpPr/>
            <p:nvPr>
              <p:custDataLst>
                <p:tags r:id="rId34"/>
              </p:custDataLst>
            </p:nvPr>
          </p:nvSpPr>
          <p:spPr>
            <a:xfrm>
              <a:off x="7217144" y="287080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09" name="Shape 31037"/>
            <p:cNvSpPr/>
            <p:nvPr>
              <p:custDataLst>
                <p:tags r:id="rId35"/>
              </p:custDataLst>
            </p:nvPr>
          </p:nvSpPr>
          <p:spPr>
            <a:xfrm>
              <a:off x="7459916" y="287080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10" name="Shape 31038"/>
            <p:cNvSpPr/>
            <p:nvPr>
              <p:custDataLst>
                <p:tags r:id="rId36"/>
              </p:custDataLst>
            </p:nvPr>
          </p:nvSpPr>
          <p:spPr>
            <a:xfrm>
              <a:off x="7217144" y="31118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11" name="Shape 31039"/>
            <p:cNvSpPr/>
            <p:nvPr>
              <p:custDataLst>
                <p:tags r:id="rId37"/>
              </p:custDataLst>
            </p:nvPr>
          </p:nvSpPr>
          <p:spPr>
            <a:xfrm>
              <a:off x="7459916" y="31118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15" name="Shape 31038"/>
            <p:cNvSpPr/>
            <p:nvPr>
              <p:custDataLst>
                <p:tags r:id="rId38"/>
              </p:custDataLst>
            </p:nvPr>
          </p:nvSpPr>
          <p:spPr>
            <a:xfrm>
              <a:off x="7217144" y="2622385"/>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16" name="Shape 31039"/>
            <p:cNvSpPr/>
            <p:nvPr>
              <p:custDataLst>
                <p:tags r:id="rId39"/>
              </p:custDataLst>
            </p:nvPr>
          </p:nvSpPr>
          <p:spPr>
            <a:xfrm>
              <a:off x="7459916" y="2622385"/>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grpSp>
      <p:sp>
        <p:nvSpPr>
          <p:cNvPr id="31074" name="Shape 31074"/>
          <p:cNvSpPr/>
          <p:nvPr>
            <p:custDataLst>
              <p:tags r:id="rId40"/>
            </p:custDataLst>
          </p:nvPr>
        </p:nvSpPr>
        <p:spPr>
          <a:xfrm>
            <a:off x="9445391" y="1466963"/>
            <a:ext cx="1230762" cy="53571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5755" y="9908"/>
                </a:lnTo>
                <a:lnTo>
                  <a:pt x="15755" y="3249"/>
                </a:lnTo>
                <a:lnTo>
                  <a:pt x="13720" y="3249"/>
                </a:lnTo>
                <a:lnTo>
                  <a:pt x="13720" y="5834"/>
                </a:lnTo>
                <a:lnTo>
                  <a:pt x="10800" y="0"/>
                </a:lnTo>
                <a:close/>
              </a:path>
            </a:pathLst>
          </a:cu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sp>
        <p:nvSpPr>
          <p:cNvPr id="31075" name="Shape 31075"/>
          <p:cNvSpPr/>
          <p:nvPr>
            <p:custDataLst>
              <p:tags r:id="rId41"/>
            </p:custDataLst>
          </p:nvPr>
        </p:nvSpPr>
        <p:spPr>
          <a:xfrm>
            <a:off x="9607933" y="1997072"/>
            <a:ext cx="905676" cy="2380531"/>
          </a:xfrm>
          <a:prstGeom prst="rect">
            <a:avLst/>
          </a:prstGeom>
          <a:solidFill>
            <a:srgbClr val="2196F3"/>
          </a:solidFill>
          <a:ln w="12700" cap="flat">
            <a:noFill/>
            <a:miter lim="400000"/>
          </a:ln>
          <a:effectLst/>
        </p:spPr>
        <p:txBody>
          <a:bodyPr wrap="square" lIns="0" tIns="0" rIns="0" bIns="0" numCol="1" anchor="t">
            <a:noAutofit/>
          </a:bodyPr>
          <a:lstStyle/>
          <a:p>
            <a:endParaRPr sz="4690">
              <a:cs typeface="+mn-ea"/>
              <a:sym typeface="+mn-lt"/>
            </a:endParaRPr>
          </a:p>
        </p:txBody>
      </p:sp>
      <p:grpSp>
        <p:nvGrpSpPr>
          <p:cNvPr id="9" name="组合 8"/>
          <p:cNvGrpSpPr/>
          <p:nvPr>
            <p:custDataLst>
              <p:tags r:id="rId42"/>
            </p:custDataLst>
          </p:nvPr>
        </p:nvGrpSpPr>
        <p:grpSpPr>
          <a:xfrm>
            <a:off x="9850560" y="1907535"/>
            <a:ext cx="420423" cy="2337797"/>
            <a:chOff x="9850560" y="1907535"/>
            <a:chExt cx="420423" cy="2337797"/>
          </a:xfrm>
        </p:grpSpPr>
        <p:sp>
          <p:nvSpPr>
            <p:cNvPr id="118" name="Shape 31036"/>
            <p:cNvSpPr/>
            <p:nvPr>
              <p:custDataLst>
                <p:tags r:id="rId43"/>
              </p:custDataLst>
            </p:nvPr>
          </p:nvSpPr>
          <p:spPr>
            <a:xfrm>
              <a:off x="9850560"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19" name="Shape 31037"/>
            <p:cNvSpPr/>
            <p:nvPr>
              <p:custDataLst>
                <p:tags r:id="rId44"/>
              </p:custDataLst>
            </p:nvPr>
          </p:nvSpPr>
          <p:spPr>
            <a:xfrm>
              <a:off x="10093332" y="3826880"/>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0" name="Shape 31038"/>
            <p:cNvSpPr/>
            <p:nvPr>
              <p:custDataLst>
                <p:tags r:id="rId45"/>
              </p:custDataLst>
            </p:nvPr>
          </p:nvSpPr>
          <p:spPr>
            <a:xfrm>
              <a:off x="9850560"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1" name="Shape 31039"/>
            <p:cNvSpPr/>
            <p:nvPr>
              <p:custDataLst>
                <p:tags r:id="rId46"/>
              </p:custDataLst>
            </p:nvPr>
          </p:nvSpPr>
          <p:spPr>
            <a:xfrm>
              <a:off x="10093332" y="4067968"/>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3" name="Shape 31036"/>
            <p:cNvSpPr/>
            <p:nvPr>
              <p:custDataLst>
                <p:tags r:id="rId47"/>
              </p:custDataLst>
            </p:nvPr>
          </p:nvSpPr>
          <p:spPr>
            <a:xfrm>
              <a:off x="9850560"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4" name="Shape 31037"/>
            <p:cNvSpPr/>
            <p:nvPr>
              <p:custDataLst>
                <p:tags r:id="rId48"/>
              </p:custDataLst>
            </p:nvPr>
          </p:nvSpPr>
          <p:spPr>
            <a:xfrm>
              <a:off x="10093332" y="335395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5" name="Shape 31038"/>
            <p:cNvSpPr/>
            <p:nvPr>
              <p:custDataLst>
                <p:tags r:id="rId49"/>
              </p:custDataLst>
            </p:nvPr>
          </p:nvSpPr>
          <p:spPr>
            <a:xfrm>
              <a:off x="9850560"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6" name="Shape 31039"/>
            <p:cNvSpPr/>
            <p:nvPr>
              <p:custDataLst>
                <p:tags r:id="rId50"/>
              </p:custDataLst>
            </p:nvPr>
          </p:nvSpPr>
          <p:spPr>
            <a:xfrm>
              <a:off x="10093332" y="3595047"/>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8" name="Shape 31036"/>
            <p:cNvSpPr/>
            <p:nvPr>
              <p:custDataLst>
                <p:tags r:id="rId51"/>
              </p:custDataLst>
            </p:nvPr>
          </p:nvSpPr>
          <p:spPr>
            <a:xfrm>
              <a:off x="9850560" y="287080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29" name="Shape 31037"/>
            <p:cNvSpPr/>
            <p:nvPr>
              <p:custDataLst>
                <p:tags r:id="rId52"/>
              </p:custDataLst>
            </p:nvPr>
          </p:nvSpPr>
          <p:spPr>
            <a:xfrm>
              <a:off x="10093332" y="287080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0" name="Shape 31038"/>
            <p:cNvSpPr/>
            <p:nvPr>
              <p:custDataLst>
                <p:tags r:id="rId53"/>
              </p:custDataLst>
            </p:nvPr>
          </p:nvSpPr>
          <p:spPr>
            <a:xfrm>
              <a:off x="9850560" y="31118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1" name="Shape 31039"/>
            <p:cNvSpPr/>
            <p:nvPr>
              <p:custDataLst>
                <p:tags r:id="rId54"/>
              </p:custDataLst>
            </p:nvPr>
          </p:nvSpPr>
          <p:spPr>
            <a:xfrm>
              <a:off x="10093332" y="31118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3" name="Shape 31036"/>
            <p:cNvSpPr/>
            <p:nvPr>
              <p:custDataLst>
                <p:tags r:id="rId55"/>
              </p:custDataLst>
            </p:nvPr>
          </p:nvSpPr>
          <p:spPr>
            <a:xfrm>
              <a:off x="9850560" y="23906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4" name="Shape 31037"/>
            <p:cNvSpPr/>
            <p:nvPr>
              <p:custDataLst>
                <p:tags r:id="rId56"/>
              </p:custDataLst>
            </p:nvPr>
          </p:nvSpPr>
          <p:spPr>
            <a:xfrm>
              <a:off x="10093332" y="2390691"/>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5" name="Shape 31038"/>
            <p:cNvSpPr/>
            <p:nvPr>
              <p:custDataLst>
                <p:tags r:id="rId57"/>
              </p:custDataLst>
            </p:nvPr>
          </p:nvSpPr>
          <p:spPr>
            <a:xfrm>
              <a:off x="9850560" y="263177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6" name="Shape 31039"/>
            <p:cNvSpPr/>
            <p:nvPr>
              <p:custDataLst>
                <p:tags r:id="rId58"/>
              </p:custDataLst>
            </p:nvPr>
          </p:nvSpPr>
          <p:spPr>
            <a:xfrm>
              <a:off x="10093332" y="2631779"/>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8" name="Shape 31036"/>
            <p:cNvSpPr/>
            <p:nvPr>
              <p:custDataLst>
                <p:tags r:id="rId59"/>
              </p:custDataLst>
            </p:nvPr>
          </p:nvSpPr>
          <p:spPr>
            <a:xfrm>
              <a:off x="9850846" y="1907535"/>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39" name="Shape 31037"/>
            <p:cNvSpPr/>
            <p:nvPr>
              <p:custDataLst>
                <p:tags r:id="rId60"/>
              </p:custDataLst>
            </p:nvPr>
          </p:nvSpPr>
          <p:spPr>
            <a:xfrm>
              <a:off x="10093618" y="1907535"/>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40" name="Shape 31038"/>
            <p:cNvSpPr/>
            <p:nvPr>
              <p:custDataLst>
                <p:tags r:id="rId61"/>
              </p:custDataLst>
            </p:nvPr>
          </p:nvSpPr>
          <p:spPr>
            <a:xfrm>
              <a:off x="9850846" y="214862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sp>
          <p:nvSpPr>
            <p:cNvPr id="141" name="Shape 31039"/>
            <p:cNvSpPr/>
            <p:nvPr>
              <p:custDataLst>
                <p:tags r:id="rId62"/>
              </p:custDataLst>
            </p:nvPr>
          </p:nvSpPr>
          <p:spPr>
            <a:xfrm>
              <a:off x="10093618" y="2148623"/>
              <a:ext cx="177365" cy="177364"/>
            </a:xfrm>
            <a:prstGeom prst="rect">
              <a:avLst/>
            </a:prstGeom>
            <a:solidFill>
              <a:sysClr val="window" lastClr="FFFFFF"/>
            </a:solidFill>
            <a:ln w="12700" cap="flat">
              <a:noFill/>
              <a:miter lim="400000"/>
            </a:ln>
            <a:effectLst/>
          </p:spPr>
          <p:txBody>
            <a:bodyPr wrap="square" lIns="0" tIns="0" rIns="0" bIns="0" numCol="1" anchor="t">
              <a:noAutofit/>
            </a:bodyPr>
            <a:lstStyle/>
            <a:p>
              <a:endParaRPr sz="4690">
                <a:cs typeface="+mn-ea"/>
                <a:sym typeface="+mn-lt"/>
              </a:endParaRPr>
            </a:p>
          </p:txBody>
        </p:sp>
      </p:grpSp>
      <p:sp>
        <p:nvSpPr>
          <p:cNvPr id="149" name="矩形 148"/>
          <p:cNvSpPr/>
          <p:nvPr>
            <p:custDataLst>
              <p:tags r:id="rId63"/>
            </p:custDataLst>
          </p:nvPr>
        </p:nvSpPr>
        <p:spPr>
          <a:xfrm>
            <a:off x="1143000" y="4947920"/>
            <a:ext cx="1969135" cy="743585"/>
          </a:xfrm>
          <a:prstGeom prst="rect">
            <a:avLst/>
          </a:prstGeom>
        </p:spPr>
        <p:txBody>
          <a:bodyPr wrap="square" lIns="90000" tIns="0" rIns="90000" bIns="46800"/>
          <a:lstStyle/>
          <a:p>
            <a:pPr lvl="0" algn="ctr">
              <a:lnSpc>
                <a:spcPct val="120000"/>
              </a:lnSpc>
            </a:pPr>
            <a:r>
              <a:rPr sz="1600">
                <a:sym typeface="+mn-ea"/>
              </a:rPr>
              <a:t>这种资源对于企业充分利用市场机遇、减少外部环境的威胁具有极大的价值</a:t>
            </a:r>
            <a:endParaRPr lang="zh-CN" altLang="en-US" sz="1600" spc="150">
              <a:solidFill>
                <a:sysClr val="windowText" lastClr="000000">
                  <a:lumMod val="75000"/>
                  <a:lumOff val="25000"/>
                </a:sysClr>
              </a:solidFill>
              <a:latin typeface="微软雅黑" charset="-122"/>
              <a:ea typeface="微软雅黑" charset="-122"/>
              <a:cs typeface="+mn-ea"/>
              <a:sym typeface="+mn-ea"/>
            </a:endParaRPr>
          </a:p>
        </p:txBody>
      </p:sp>
      <p:sp>
        <p:nvSpPr>
          <p:cNvPr id="150" name="矩形 149"/>
          <p:cNvSpPr/>
          <p:nvPr>
            <p:custDataLst>
              <p:tags r:id="rId64"/>
            </p:custDataLst>
          </p:nvPr>
        </p:nvSpPr>
        <p:spPr>
          <a:xfrm>
            <a:off x="3776350" y="4947921"/>
            <a:ext cx="1969200" cy="1184940"/>
          </a:xfrm>
          <a:prstGeom prst="rect">
            <a:avLst/>
          </a:prstGeom>
        </p:spPr>
        <p:txBody>
          <a:bodyPr wrap="square" lIns="90000" tIns="0" rIns="90000" bIns="46800"/>
          <a:lstStyle/>
          <a:p>
            <a:pPr lvl="0" algn="ctr">
              <a:lnSpc>
                <a:spcPct val="120000"/>
              </a:lnSpc>
            </a:pPr>
            <a:r>
              <a:rPr sz="1600">
                <a:sym typeface="+mn-ea"/>
              </a:rPr>
              <a:t>这种资源在企业目前和潜在的竞争对手中是稀缺的</a:t>
            </a:r>
            <a:endParaRPr lang="zh-CN" altLang="en-US" sz="1600" spc="150">
              <a:solidFill>
                <a:sysClr val="windowText" lastClr="000000">
                  <a:lumMod val="75000"/>
                  <a:lumOff val="25000"/>
                </a:sysClr>
              </a:solidFill>
              <a:latin typeface="微软雅黑" charset="-122"/>
              <a:ea typeface="微软雅黑" charset="-122"/>
              <a:cs typeface="+mn-ea"/>
              <a:sym typeface="+mn-ea"/>
            </a:endParaRPr>
          </a:p>
        </p:txBody>
      </p:sp>
      <p:sp>
        <p:nvSpPr>
          <p:cNvPr id="151" name="矩形 150"/>
          <p:cNvSpPr/>
          <p:nvPr>
            <p:custDataLst>
              <p:tags r:id="rId65"/>
            </p:custDataLst>
          </p:nvPr>
        </p:nvSpPr>
        <p:spPr>
          <a:xfrm>
            <a:off x="6442710" y="4947920"/>
            <a:ext cx="1969135" cy="525145"/>
          </a:xfrm>
          <a:prstGeom prst="rect">
            <a:avLst/>
          </a:prstGeom>
        </p:spPr>
        <p:txBody>
          <a:bodyPr wrap="square" lIns="90000" tIns="0" rIns="90000" bIns="46800">
            <a:noAutofit/>
          </a:bodyPr>
          <a:lstStyle/>
          <a:p>
            <a:pPr lvl="0" algn="ctr">
              <a:lnSpc>
                <a:spcPct val="120000"/>
              </a:lnSpc>
            </a:pPr>
            <a:r>
              <a:rPr lang="zh-CN" sz="1600">
                <a:sym typeface="+mn-ea"/>
              </a:rPr>
              <a:t>这种资源</a:t>
            </a:r>
            <a:r>
              <a:rPr sz="1600">
                <a:sym typeface="+mn-ea"/>
              </a:rPr>
              <a:t>在战略价值上是不可替代的</a:t>
            </a:r>
            <a:endParaRPr lang="zh-CN" altLang="en-US" sz="1600" spc="150">
              <a:solidFill>
                <a:sysClr val="windowText" lastClr="000000">
                  <a:lumMod val="75000"/>
                  <a:lumOff val="25000"/>
                </a:sysClr>
              </a:solidFill>
              <a:latin typeface="微软雅黑" charset="-122"/>
              <a:ea typeface="微软雅黑" charset="-122"/>
              <a:cs typeface="+mn-ea"/>
              <a:sym typeface="+mn-ea"/>
            </a:endParaRPr>
          </a:p>
        </p:txBody>
      </p:sp>
    </p:spTree>
    <p:custDataLst>
      <p:tags r:id="rId66"/>
    </p:custData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（三）</a:t>
            </a:r>
            <a:r>
              <a:rPr sz="2500">
                <a:sym typeface="+mn-ea"/>
              </a:rPr>
              <a:t>组织经济学时期</a:t>
            </a:r>
            <a:endParaRPr sz="2500">
              <a:sym typeface="+mn-ea"/>
            </a:endParaRPr>
          </a:p>
          <a:p>
            <a:pPr marL="0" indent="0" algn="l">
              <a:buNone/>
            </a:pPr>
            <a:r>
              <a:rPr sz="2500"/>
              <a:t>组织经济学方面的代表人物有Coase, Williams,Jenson和Meckling, Berie和Means, Gmssman,Hart和Moore, Alehian和Demsetz等。</a:t>
            </a:r>
            <a:endParaRPr sz="2500"/>
          </a:p>
          <a:p>
            <a:pPr marL="0" indent="0" algn="l">
              <a:buNone/>
            </a:pPr>
            <a:r>
              <a:rPr sz="2500">
                <a:solidFill>
                  <a:srgbClr val="FF0000"/>
                </a:solidFill>
                <a:effectLst>
                  <a:outerShdw blurRad="38100" dist="25400" dir="5400000" algn="ctr" rotWithShape="0">
                    <a:srgbClr val="6E747A">
                      <a:alpha val="43000"/>
                    </a:srgbClr>
                  </a:outerShdw>
                </a:effectLst>
              </a:rPr>
              <a:t>其研究侧重于制度的细节和组织中人的行为。</a:t>
            </a:r>
            <a:endParaRPr sz="2500"/>
          </a:p>
          <a:p>
            <a:pPr marL="0" indent="0" algn="l">
              <a:buNone/>
            </a:pPr>
            <a:r>
              <a:rPr sz="2500"/>
              <a:t>比如，委托代理问题就是研究的焦点之一，而委托代理问题又可以衍生出创新、公司治理和多元化等问题。在组织经济学的研究中，采用了一些更加成熟的研究方法，如结构方程模型。</a:t>
            </a:r>
            <a:endParaRPr sz="2500"/>
          </a:p>
          <a:p>
            <a:pPr marL="0" indent="0" algn="l">
              <a:buNone/>
            </a:pP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lang="en-US" altLang="zh-CN" sz="2500"/>
              <a:t>3</a:t>
            </a:r>
            <a:r>
              <a:rPr sz="2500"/>
              <a:t>、</a:t>
            </a:r>
            <a:r>
              <a:rPr sz="2500">
                <a:sym typeface="+mn-ea"/>
              </a:rPr>
              <a:t>战略管理理论在媒介管理中的应用</a:t>
            </a:r>
            <a:endParaRPr sz="2500">
              <a:sym typeface="+mn-ea"/>
            </a:endParaRPr>
          </a:p>
          <a:p>
            <a:pPr marL="0" indent="0" algn="l">
              <a:buNone/>
            </a:pPr>
            <a:r>
              <a:rPr sz="2500"/>
              <a:t>资源基础观点认为，企业资源的独特性是影响其市场竞争能力及可持续竞争优势的最重要因素。</a:t>
            </a:r>
            <a:endParaRPr sz="2500"/>
          </a:p>
          <a:p>
            <a:pPr marL="0" indent="0" algn="ctr">
              <a:buNone/>
            </a:pPr>
            <a:r>
              <a:rPr sz="2500"/>
              <a:t>企业资源的分类（Hofer和Schendel的观点）</a:t>
            </a:r>
            <a:endParaRPr sz="2500"/>
          </a:p>
          <a:p>
            <a:pPr marL="0" indent="0" algn="ctr">
              <a:buNone/>
            </a:pPr>
            <a:endParaRPr sz="2500"/>
          </a:p>
          <a:p>
            <a:pPr marL="0" indent="0" algn="ctr">
              <a:buNone/>
            </a:pPr>
            <a:endParaRPr sz="2500"/>
          </a:p>
          <a:p>
            <a:pPr marL="0" indent="0" algn="l">
              <a:buNone/>
            </a:pPr>
            <a:endParaRPr sz="2500"/>
          </a:p>
        </p:txBody>
      </p:sp>
      <p:grpSp>
        <p:nvGrpSpPr>
          <p:cNvPr id="27" name="组合 26"/>
          <p:cNvGrpSpPr/>
          <p:nvPr>
            <p:custDataLst>
              <p:tags r:id="rId1"/>
            </p:custDataLst>
          </p:nvPr>
        </p:nvGrpSpPr>
        <p:grpSpPr>
          <a:xfrm>
            <a:off x="4446640" y="3256391"/>
            <a:ext cx="1423303" cy="1027938"/>
            <a:chOff x="2945497" y="2570591"/>
            <a:chExt cx="1423303" cy="1027938"/>
          </a:xfrm>
        </p:grpSpPr>
        <p:sp>
          <p:nvSpPr>
            <p:cNvPr id="9" name="椭圆 8"/>
            <p:cNvSpPr/>
            <p:nvPr>
              <p:custDataLst>
                <p:tags r:id="rId2"/>
              </p:custDataLst>
            </p:nvPr>
          </p:nvSpPr>
          <p:spPr>
            <a:xfrm>
              <a:off x="3810000" y="3039729"/>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tIns="0" rtlCol="0" anchor="t">
              <a:normAutofit/>
            </a:bodyPr>
            <a:p>
              <a:pPr algn="ctr"/>
              <a:endParaRPr lang="zh-CN" altLang="en-US" dirty="0">
                <a:solidFill>
                  <a:srgbClr val="FF91EA"/>
                </a:solidFill>
                <a:sym typeface="Arial" panose="020B0604020202090204" pitchFamily="34" charset="0"/>
              </a:endParaRPr>
            </a:p>
          </p:txBody>
        </p:sp>
        <p:sp>
          <p:nvSpPr>
            <p:cNvPr id="4" name="任意多边形 3"/>
            <p:cNvSpPr/>
            <p:nvPr>
              <p:custDataLst>
                <p:tags r:id="rId3"/>
              </p:custDataLst>
            </p:nvPr>
          </p:nvSpPr>
          <p:spPr>
            <a:xfrm>
              <a:off x="3880639" y="3228924"/>
              <a:ext cx="488161" cy="369605"/>
            </a:xfrm>
            <a:custGeom>
              <a:avLst/>
              <a:gdLst>
                <a:gd name="connsiteX0" fmla="*/ 471963 w 488161"/>
                <a:gd name="connsiteY0" fmla="*/ 0 h 369605"/>
                <a:gd name="connsiteX1" fmla="*/ 482485 w 488161"/>
                <a:gd name="connsiteY1" fmla="*/ 33896 h 369605"/>
                <a:gd name="connsiteX2" fmla="*/ 488161 w 488161"/>
                <a:gd name="connsiteY2" fmla="*/ 90205 h 369605"/>
                <a:gd name="connsiteX3" fmla="*/ 208761 w 488161"/>
                <a:gd name="connsiteY3" fmla="*/ 369605 h 369605"/>
                <a:gd name="connsiteX4" fmla="*/ 11196 w 488161"/>
                <a:gd name="connsiteY4" fmla="*/ 287771 h 369605"/>
                <a:gd name="connsiteX5" fmla="*/ 0 w 488161"/>
                <a:gd name="connsiteY5" fmla="*/ 274201 h 369605"/>
                <a:gd name="connsiteX6" fmla="*/ 17843 w 488161"/>
                <a:gd name="connsiteY6" fmla="*/ 252575 h 369605"/>
                <a:gd name="connsiteX7" fmla="*/ 408118 w 488161"/>
                <a:gd name="connsiteY7" fmla="*/ 16417 h 36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61" h="369605">
                  <a:moveTo>
                    <a:pt x="471963" y="0"/>
                  </a:moveTo>
                  <a:lnTo>
                    <a:pt x="482485" y="33896"/>
                  </a:lnTo>
                  <a:cubicBezTo>
                    <a:pt x="486207" y="52085"/>
                    <a:pt x="488161" y="70917"/>
                    <a:pt x="488161" y="90205"/>
                  </a:cubicBezTo>
                  <a:cubicBezTo>
                    <a:pt x="488161" y="244513"/>
                    <a:pt x="363069" y="369605"/>
                    <a:pt x="208761" y="369605"/>
                  </a:cubicBezTo>
                  <a:cubicBezTo>
                    <a:pt x="131607" y="369605"/>
                    <a:pt x="61757" y="338332"/>
                    <a:pt x="11196" y="287771"/>
                  </a:cubicBezTo>
                  <a:lnTo>
                    <a:pt x="0" y="274201"/>
                  </a:lnTo>
                  <a:lnTo>
                    <a:pt x="17843" y="252575"/>
                  </a:lnTo>
                  <a:cubicBezTo>
                    <a:pt x="125574" y="144845"/>
                    <a:pt x="258990" y="62800"/>
                    <a:pt x="408118" y="16417"/>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A</a:t>
              </a:r>
              <a:endParaRPr lang="zh-CN" altLang="en-US" dirty="0">
                <a:solidFill>
                  <a:srgbClr val="FEFFFF"/>
                </a:solidFill>
                <a:sym typeface="Arial" panose="020B0604020202090204" pitchFamily="34" charset="0"/>
              </a:endParaRPr>
            </a:p>
          </p:txBody>
        </p:sp>
        <p:sp>
          <p:nvSpPr>
            <p:cNvPr id="16" name="文本框 15"/>
            <p:cNvSpPr txBox="1"/>
            <p:nvPr>
              <p:custDataLst>
                <p:tags r:id="rId4"/>
              </p:custDataLst>
            </p:nvPr>
          </p:nvSpPr>
          <p:spPr>
            <a:xfrm>
              <a:off x="2945497" y="2570591"/>
              <a:ext cx="1131570" cy="572135"/>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金融资源</a:t>
              </a:r>
              <a:endParaRPr lang="en-US" altLang="zh-CN" smtClean="0">
                <a:sym typeface="Arial" panose="020B0604020202090204" pitchFamily="34" charset="0"/>
              </a:endParaRPr>
            </a:p>
          </p:txBody>
        </p:sp>
      </p:grpSp>
      <p:grpSp>
        <p:nvGrpSpPr>
          <p:cNvPr id="26" name="组合 25"/>
          <p:cNvGrpSpPr/>
          <p:nvPr>
            <p:custDataLst>
              <p:tags r:id="rId5"/>
            </p:custDataLst>
          </p:nvPr>
        </p:nvGrpSpPr>
        <p:grpSpPr>
          <a:xfrm>
            <a:off x="6276342" y="3281791"/>
            <a:ext cx="1423305" cy="1054101"/>
            <a:chOff x="4775199" y="2595991"/>
            <a:chExt cx="1423305" cy="1054101"/>
          </a:xfrm>
        </p:grpSpPr>
        <p:sp>
          <p:nvSpPr>
            <p:cNvPr id="10" name="椭圆 9"/>
            <p:cNvSpPr/>
            <p:nvPr>
              <p:custDataLst>
                <p:tags r:id="rId6"/>
              </p:custDataLst>
            </p:nvPr>
          </p:nvSpPr>
          <p:spPr>
            <a:xfrm>
              <a:off x="4775199" y="3039729"/>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dirty="0">
                <a:sym typeface="Arial" panose="020B0604020202090204" pitchFamily="34" charset="0"/>
              </a:endParaRPr>
            </a:p>
          </p:txBody>
        </p:sp>
        <p:sp>
          <p:nvSpPr>
            <p:cNvPr id="5" name="任意多边形 4"/>
            <p:cNvSpPr/>
            <p:nvPr>
              <p:custDataLst>
                <p:tags r:id="rId7"/>
              </p:custDataLst>
            </p:nvPr>
          </p:nvSpPr>
          <p:spPr>
            <a:xfrm>
              <a:off x="4775199" y="3228924"/>
              <a:ext cx="488163" cy="369605"/>
            </a:xfrm>
            <a:custGeom>
              <a:avLst/>
              <a:gdLst>
                <a:gd name="connsiteX0" fmla="*/ 16199 w 488163"/>
                <a:gd name="connsiteY0" fmla="*/ 0 h 369605"/>
                <a:gd name="connsiteX1" fmla="*/ 80047 w 488163"/>
                <a:gd name="connsiteY1" fmla="*/ 16417 h 369605"/>
                <a:gd name="connsiteX2" fmla="*/ 470321 w 488163"/>
                <a:gd name="connsiteY2" fmla="*/ 252575 h 369605"/>
                <a:gd name="connsiteX3" fmla="*/ 488163 w 488163"/>
                <a:gd name="connsiteY3" fmla="*/ 274199 h 369605"/>
                <a:gd name="connsiteX4" fmla="*/ 476966 w 488163"/>
                <a:gd name="connsiteY4" fmla="*/ 287771 h 369605"/>
                <a:gd name="connsiteX5" fmla="*/ 279400 w 488163"/>
                <a:gd name="connsiteY5" fmla="*/ 369605 h 369605"/>
                <a:gd name="connsiteX6" fmla="*/ 0 w 488163"/>
                <a:gd name="connsiteY6" fmla="*/ 90205 h 369605"/>
                <a:gd name="connsiteX7" fmla="*/ 5677 w 488163"/>
                <a:gd name="connsiteY7" fmla="*/ 33896 h 36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63" h="369605">
                  <a:moveTo>
                    <a:pt x="16199" y="0"/>
                  </a:moveTo>
                  <a:lnTo>
                    <a:pt x="80047" y="16417"/>
                  </a:lnTo>
                  <a:cubicBezTo>
                    <a:pt x="229175" y="62800"/>
                    <a:pt x="362591" y="144845"/>
                    <a:pt x="470321" y="252575"/>
                  </a:cubicBezTo>
                  <a:lnTo>
                    <a:pt x="488163" y="274199"/>
                  </a:lnTo>
                  <a:lnTo>
                    <a:pt x="476966" y="287771"/>
                  </a:lnTo>
                  <a:cubicBezTo>
                    <a:pt x="426404" y="338332"/>
                    <a:pt x="356554" y="369605"/>
                    <a:pt x="279400" y="369605"/>
                  </a:cubicBezTo>
                  <a:cubicBezTo>
                    <a:pt x="125092" y="369605"/>
                    <a:pt x="0" y="244513"/>
                    <a:pt x="0" y="90205"/>
                  </a:cubicBezTo>
                  <a:cubicBezTo>
                    <a:pt x="0" y="70917"/>
                    <a:pt x="1955" y="52085"/>
                    <a:pt x="5677" y="33896"/>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B</a:t>
              </a:r>
              <a:endParaRPr lang="zh-CN" altLang="en-US" dirty="0">
                <a:solidFill>
                  <a:srgbClr val="FEFFFF"/>
                </a:solidFill>
                <a:sym typeface="Arial" panose="020B0604020202090204" pitchFamily="34" charset="0"/>
              </a:endParaRPr>
            </a:p>
          </p:txBody>
        </p:sp>
        <p:sp>
          <p:nvSpPr>
            <p:cNvPr id="17" name="文本框 16"/>
            <p:cNvSpPr txBox="1"/>
            <p:nvPr>
              <p:custDataLst>
                <p:tags r:id="rId8"/>
              </p:custDataLst>
            </p:nvPr>
          </p:nvSpPr>
          <p:spPr>
            <a:xfrm>
              <a:off x="5066908" y="2595991"/>
              <a:ext cx="1131596" cy="1054101"/>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物质资源</a:t>
              </a:r>
              <a:endParaRPr lang="en-US" altLang="zh-CN" smtClean="0">
                <a:sym typeface="Arial" panose="020B0604020202090204" pitchFamily="34" charset="0"/>
              </a:endParaRPr>
            </a:p>
          </p:txBody>
        </p:sp>
      </p:grpSp>
      <p:grpSp>
        <p:nvGrpSpPr>
          <p:cNvPr id="25" name="组合 24"/>
          <p:cNvGrpSpPr/>
          <p:nvPr>
            <p:custDataLst>
              <p:tags r:id="rId9"/>
            </p:custDataLst>
          </p:nvPr>
        </p:nvGrpSpPr>
        <p:grpSpPr>
          <a:xfrm>
            <a:off x="6758940" y="4561420"/>
            <a:ext cx="1738020" cy="1081813"/>
            <a:chOff x="5257800" y="3875617"/>
            <a:chExt cx="1738020" cy="1081813"/>
          </a:xfrm>
        </p:grpSpPr>
        <p:sp>
          <p:nvSpPr>
            <p:cNvPr id="11" name="椭圆 10"/>
            <p:cNvSpPr/>
            <p:nvPr>
              <p:custDataLst>
                <p:tags r:id="rId10"/>
              </p:custDataLst>
            </p:nvPr>
          </p:nvSpPr>
          <p:spPr>
            <a:xfrm>
              <a:off x="5257800" y="3875617"/>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a:sym typeface="Arial" panose="020B0604020202090204" pitchFamily="34" charset="0"/>
              </a:endParaRPr>
            </a:p>
          </p:txBody>
        </p:sp>
        <p:sp>
          <p:nvSpPr>
            <p:cNvPr id="6" name="任意多边形 5"/>
            <p:cNvSpPr/>
            <p:nvPr>
              <p:custDataLst>
                <p:tags r:id="rId11"/>
              </p:custDataLst>
            </p:nvPr>
          </p:nvSpPr>
          <p:spPr>
            <a:xfrm>
              <a:off x="5257800" y="3880976"/>
              <a:ext cx="266701" cy="548083"/>
            </a:xfrm>
            <a:custGeom>
              <a:avLst/>
              <a:gdLst>
                <a:gd name="connsiteX0" fmla="*/ 226245 w 266701"/>
                <a:gd name="connsiteY0" fmla="*/ 0 h 548083"/>
                <a:gd name="connsiteX1" fmla="*/ 247350 w 266701"/>
                <a:gd name="connsiteY1" fmla="*/ 82080 h 548083"/>
                <a:gd name="connsiteX2" fmla="*/ 266701 w 266701"/>
                <a:gd name="connsiteY2" fmla="*/ 274042 h 548083"/>
                <a:gd name="connsiteX3" fmla="*/ 247350 w 266701"/>
                <a:gd name="connsiteY3" fmla="*/ 466004 h 548083"/>
                <a:gd name="connsiteX4" fmla="*/ 226245 w 266701"/>
                <a:gd name="connsiteY4" fmla="*/ 548083 h 548083"/>
                <a:gd name="connsiteX5" fmla="*/ 223092 w 266701"/>
                <a:gd name="connsiteY5" fmla="*/ 547765 h 548083"/>
                <a:gd name="connsiteX6" fmla="*/ 0 w 266701"/>
                <a:gd name="connsiteY6" fmla="*/ 274041 h 548083"/>
                <a:gd name="connsiteX7" fmla="*/ 223092 w 266701"/>
                <a:gd name="connsiteY7" fmla="*/ 318 h 54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1" h="548083">
                  <a:moveTo>
                    <a:pt x="226245" y="0"/>
                  </a:moveTo>
                  <a:lnTo>
                    <a:pt x="247350" y="82080"/>
                  </a:lnTo>
                  <a:cubicBezTo>
                    <a:pt x="260038" y="144086"/>
                    <a:pt x="266701" y="208286"/>
                    <a:pt x="266701" y="274042"/>
                  </a:cubicBezTo>
                  <a:cubicBezTo>
                    <a:pt x="266701" y="339798"/>
                    <a:pt x="260038" y="403999"/>
                    <a:pt x="247350" y="466004"/>
                  </a:cubicBezTo>
                  <a:lnTo>
                    <a:pt x="226245" y="548083"/>
                  </a:lnTo>
                  <a:lnTo>
                    <a:pt x="223092" y="547765"/>
                  </a:lnTo>
                  <a:cubicBezTo>
                    <a:pt x="95774" y="521712"/>
                    <a:pt x="0" y="409061"/>
                    <a:pt x="0" y="274041"/>
                  </a:cubicBezTo>
                  <a:cubicBezTo>
                    <a:pt x="0" y="139022"/>
                    <a:pt x="95774" y="26371"/>
                    <a:pt x="223092" y="318"/>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C</a:t>
              </a:r>
              <a:endParaRPr lang="zh-CN" altLang="en-US" dirty="0">
                <a:solidFill>
                  <a:srgbClr val="FEFFFF"/>
                </a:solidFill>
                <a:sym typeface="Arial" panose="020B0604020202090204" pitchFamily="34" charset="0"/>
              </a:endParaRPr>
            </a:p>
          </p:txBody>
        </p:sp>
        <p:sp>
          <p:nvSpPr>
            <p:cNvPr id="18" name="文本框 17"/>
            <p:cNvSpPr txBox="1"/>
            <p:nvPr>
              <p:custDataLst>
                <p:tags r:id="rId12"/>
              </p:custDataLst>
            </p:nvPr>
          </p:nvSpPr>
          <p:spPr>
            <a:xfrm>
              <a:off x="5864224" y="3903329"/>
              <a:ext cx="1131596" cy="1054101"/>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管理资源</a:t>
              </a:r>
              <a:endParaRPr lang="en-US" altLang="zh-CN" smtClean="0">
                <a:sym typeface="Arial" panose="020B0604020202090204" pitchFamily="34" charset="0"/>
              </a:endParaRPr>
            </a:p>
          </p:txBody>
        </p:sp>
      </p:grpSp>
      <p:grpSp>
        <p:nvGrpSpPr>
          <p:cNvPr id="28" name="组合 27"/>
          <p:cNvGrpSpPr/>
          <p:nvPr>
            <p:custDataLst>
              <p:tags r:id="rId13"/>
            </p:custDataLst>
          </p:nvPr>
        </p:nvGrpSpPr>
        <p:grpSpPr>
          <a:xfrm>
            <a:off x="3649320" y="4561420"/>
            <a:ext cx="1738020" cy="578257"/>
            <a:chOff x="2148180" y="3875617"/>
            <a:chExt cx="1738020" cy="578257"/>
          </a:xfrm>
        </p:grpSpPr>
        <p:sp>
          <p:nvSpPr>
            <p:cNvPr id="8" name="椭圆 7"/>
            <p:cNvSpPr/>
            <p:nvPr>
              <p:custDataLst>
                <p:tags r:id="rId14"/>
              </p:custDataLst>
            </p:nvPr>
          </p:nvSpPr>
          <p:spPr>
            <a:xfrm>
              <a:off x="3327400" y="3875617"/>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a:sym typeface="Arial" panose="020B0604020202090204" pitchFamily="34" charset="0"/>
              </a:endParaRPr>
            </a:p>
          </p:txBody>
        </p:sp>
        <p:sp>
          <p:nvSpPr>
            <p:cNvPr id="7" name="任意多边形 6"/>
            <p:cNvSpPr/>
            <p:nvPr>
              <p:custDataLst>
                <p:tags r:id="rId15"/>
              </p:custDataLst>
            </p:nvPr>
          </p:nvSpPr>
          <p:spPr>
            <a:xfrm>
              <a:off x="3619501" y="3880976"/>
              <a:ext cx="266699" cy="548082"/>
            </a:xfrm>
            <a:custGeom>
              <a:avLst/>
              <a:gdLst>
                <a:gd name="connsiteX0" fmla="*/ 40457 w 266699"/>
                <a:gd name="connsiteY0" fmla="*/ 0 h 548082"/>
                <a:gd name="connsiteX1" fmla="*/ 43608 w 266699"/>
                <a:gd name="connsiteY1" fmla="*/ 318 h 548082"/>
                <a:gd name="connsiteX2" fmla="*/ 266699 w 266699"/>
                <a:gd name="connsiteY2" fmla="*/ 274041 h 548082"/>
                <a:gd name="connsiteX3" fmla="*/ 43608 w 266699"/>
                <a:gd name="connsiteY3" fmla="*/ 547765 h 548082"/>
                <a:gd name="connsiteX4" fmla="*/ 40456 w 266699"/>
                <a:gd name="connsiteY4" fmla="*/ 548082 h 548082"/>
                <a:gd name="connsiteX5" fmla="*/ 19352 w 266699"/>
                <a:gd name="connsiteY5" fmla="*/ 466004 h 548082"/>
                <a:gd name="connsiteX6" fmla="*/ 0 w 266699"/>
                <a:gd name="connsiteY6" fmla="*/ 274042 h 548082"/>
                <a:gd name="connsiteX7" fmla="*/ 19352 w 266699"/>
                <a:gd name="connsiteY7" fmla="*/ 82080 h 54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699" h="548082">
                  <a:moveTo>
                    <a:pt x="40457" y="0"/>
                  </a:moveTo>
                  <a:lnTo>
                    <a:pt x="43608" y="318"/>
                  </a:lnTo>
                  <a:cubicBezTo>
                    <a:pt x="170926" y="26371"/>
                    <a:pt x="266699" y="139022"/>
                    <a:pt x="266699" y="274041"/>
                  </a:cubicBezTo>
                  <a:cubicBezTo>
                    <a:pt x="266699" y="409061"/>
                    <a:pt x="170926" y="521712"/>
                    <a:pt x="43608" y="547765"/>
                  </a:cubicBezTo>
                  <a:lnTo>
                    <a:pt x="40456" y="548082"/>
                  </a:lnTo>
                  <a:lnTo>
                    <a:pt x="19352" y="466004"/>
                  </a:lnTo>
                  <a:cubicBezTo>
                    <a:pt x="6664" y="403999"/>
                    <a:pt x="0" y="339798"/>
                    <a:pt x="0" y="274042"/>
                  </a:cubicBezTo>
                  <a:cubicBezTo>
                    <a:pt x="0" y="208286"/>
                    <a:pt x="6664" y="144086"/>
                    <a:pt x="19352" y="82080"/>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F</a:t>
              </a:r>
              <a:endParaRPr lang="zh-CN" altLang="en-US" dirty="0">
                <a:solidFill>
                  <a:srgbClr val="FEFFFF"/>
                </a:solidFill>
                <a:sym typeface="Arial" panose="020B0604020202090204" pitchFamily="34" charset="0"/>
              </a:endParaRPr>
            </a:p>
          </p:txBody>
        </p:sp>
        <p:sp>
          <p:nvSpPr>
            <p:cNvPr id="19" name="文本框 18"/>
            <p:cNvSpPr txBox="1"/>
            <p:nvPr>
              <p:custDataLst>
                <p:tags r:id="rId16"/>
              </p:custDataLst>
            </p:nvPr>
          </p:nvSpPr>
          <p:spPr>
            <a:xfrm>
              <a:off x="2148180" y="3891899"/>
              <a:ext cx="1131570" cy="561975"/>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技术资源</a:t>
              </a:r>
              <a:endParaRPr lang="en-US" altLang="zh-CN" smtClean="0">
                <a:sym typeface="Arial" panose="020B0604020202090204" pitchFamily="34" charset="0"/>
              </a:endParaRPr>
            </a:p>
          </p:txBody>
        </p:sp>
      </p:grpSp>
      <p:grpSp>
        <p:nvGrpSpPr>
          <p:cNvPr id="23" name="组合 22"/>
          <p:cNvGrpSpPr/>
          <p:nvPr>
            <p:custDataLst>
              <p:tags r:id="rId17"/>
            </p:custDataLst>
          </p:nvPr>
        </p:nvGrpSpPr>
        <p:grpSpPr>
          <a:xfrm>
            <a:off x="4446637" y="5397308"/>
            <a:ext cx="1423302" cy="1422297"/>
            <a:chOff x="2945497" y="4711505"/>
            <a:chExt cx="1423302" cy="1422297"/>
          </a:xfrm>
        </p:grpSpPr>
        <p:sp>
          <p:nvSpPr>
            <p:cNvPr id="13" name="椭圆 12"/>
            <p:cNvSpPr/>
            <p:nvPr>
              <p:custDataLst>
                <p:tags r:id="rId18"/>
              </p:custDataLst>
            </p:nvPr>
          </p:nvSpPr>
          <p:spPr>
            <a:xfrm>
              <a:off x="3809999" y="4711505"/>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a:sym typeface="Arial" panose="020B0604020202090204" pitchFamily="34" charset="0"/>
              </a:endParaRPr>
            </a:p>
          </p:txBody>
        </p:sp>
        <p:sp>
          <p:nvSpPr>
            <p:cNvPr id="12" name="任意多边形 11"/>
            <p:cNvSpPr/>
            <p:nvPr>
              <p:custDataLst>
                <p:tags r:id="rId19"/>
              </p:custDataLst>
            </p:nvPr>
          </p:nvSpPr>
          <p:spPr>
            <a:xfrm>
              <a:off x="3880638" y="4711505"/>
              <a:ext cx="488161" cy="369607"/>
            </a:xfrm>
            <a:custGeom>
              <a:avLst/>
              <a:gdLst>
                <a:gd name="connsiteX0" fmla="*/ 208761 w 488161"/>
                <a:gd name="connsiteY0" fmla="*/ 0 h 369607"/>
                <a:gd name="connsiteX1" fmla="*/ 488161 w 488161"/>
                <a:gd name="connsiteY1" fmla="*/ 279400 h 369607"/>
                <a:gd name="connsiteX2" fmla="*/ 482485 w 488161"/>
                <a:gd name="connsiteY2" fmla="*/ 335709 h 369607"/>
                <a:gd name="connsiteX3" fmla="*/ 471962 w 488161"/>
                <a:gd name="connsiteY3" fmla="*/ 369607 h 369607"/>
                <a:gd name="connsiteX4" fmla="*/ 408119 w 488161"/>
                <a:gd name="connsiteY4" fmla="*/ 353191 h 369607"/>
                <a:gd name="connsiteX5" fmla="*/ 17844 w 488161"/>
                <a:gd name="connsiteY5" fmla="*/ 117032 h 369607"/>
                <a:gd name="connsiteX6" fmla="*/ 0 w 488161"/>
                <a:gd name="connsiteY6" fmla="*/ 95405 h 369607"/>
                <a:gd name="connsiteX7" fmla="*/ 11196 w 488161"/>
                <a:gd name="connsiteY7" fmla="*/ 81835 h 369607"/>
                <a:gd name="connsiteX8" fmla="*/ 208761 w 488161"/>
                <a:gd name="connsiteY8" fmla="*/ 0 h 36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161" h="369607">
                  <a:moveTo>
                    <a:pt x="208761" y="0"/>
                  </a:moveTo>
                  <a:cubicBezTo>
                    <a:pt x="363069" y="0"/>
                    <a:pt x="488161" y="125092"/>
                    <a:pt x="488161" y="279400"/>
                  </a:cubicBezTo>
                  <a:cubicBezTo>
                    <a:pt x="488161" y="298689"/>
                    <a:pt x="486207" y="317521"/>
                    <a:pt x="482485" y="335709"/>
                  </a:cubicBezTo>
                  <a:lnTo>
                    <a:pt x="471962" y="369607"/>
                  </a:lnTo>
                  <a:lnTo>
                    <a:pt x="408119" y="353191"/>
                  </a:lnTo>
                  <a:cubicBezTo>
                    <a:pt x="258991" y="306807"/>
                    <a:pt x="125575" y="224763"/>
                    <a:pt x="17844" y="117032"/>
                  </a:cubicBezTo>
                  <a:lnTo>
                    <a:pt x="0" y="95405"/>
                  </a:lnTo>
                  <a:lnTo>
                    <a:pt x="11196" y="81835"/>
                  </a:lnTo>
                  <a:cubicBezTo>
                    <a:pt x="61757" y="31273"/>
                    <a:pt x="131607" y="0"/>
                    <a:pt x="208761" y="0"/>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E</a:t>
              </a:r>
              <a:endParaRPr lang="zh-CN" altLang="en-US" dirty="0">
                <a:solidFill>
                  <a:srgbClr val="FEFFFF"/>
                </a:solidFill>
                <a:sym typeface="Arial" panose="020B0604020202090204" pitchFamily="34" charset="0"/>
              </a:endParaRPr>
            </a:p>
          </p:txBody>
        </p:sp>
        <p:sp>
          <p:nvSpPr>
            <p:cNvPr id="20" name="文本框 19"/>
            <p:cNvSpPr txBox="1"/>
            <p:nvPr>
              <p:custDataLst>
                <p:tags r:id="rId20"/>
              </p:custDataLst>
            </p:nvPr>
          </p:nvSpPr>
          <p:spPr>
            <a:xfrm>
              <a:off x="2945497" y="5079701"/>
              <a:ext cx="1131596" cy="1054101"/>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组织资源</a:t>
              </a:r>
              <a:endParaRPr lang="en-US" altLang="zh-CN" smtClean="0">
                <a:sym typeface="Arial" panose="020B0604020202090204" pitchFamily="34" charset="0"/>
              </a:endParaRPr>
            </a:p>
          </p:txBody>
        </p:sp>
      </p:grpSp>
      <p:grpSp>
        <p:nvGrpSpPr>
          <p:cNvPr id="24" name="组合 23"/>
          <p:cNvGrpSpPr/>
          <p:nvPr>
            <p:custDataLst>
              <p:tags r:id="rId21"/>
            </p:custDataLst>
          </p:nvPr>
        </p:nvGrpSpPr>
        <p:grpSpPr>
          <a:xfrm>
            <a:off x="6276342" y="5397308"/>
            <a:ext cx="1366155" cy="1410867"/>
            <a:chOff x="4775199" y="4711505"/>
            <a:chExt cx="1366155" cy="1410867"/>
          </a:xfrm>
        </p:grpSpPr>
        <p:sp>
          <p:nvSpPr>
            <p:cNvPr id="14" name="椭圆 13"/>
            <p:cNvSpPr/>
            <p:nvPr>
              <p:custDataLst>
                <p:tags r:id="rId22"/>
              </p:custDataLst>
            </p:nvPr>
          </p:nvSpPr>
          <p:spPr>
            <a:xfrm>
              <a:off x="4775199" y="4711505"/>
              <a:ext cx="558800" cy="558800"/>
            </a:xfrm>
            <a:prstGeom prst="ellipse">
              <a:avLst/>
            </a:prstGeom>
            <a:solidFill>
              <a:srgbClr val="FEFFFF"/>
            </a:solidFill>
            <a:ln w="31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a:sym typeface="Arial" panose="020B0604020202090204" pitchFamily="34" charset="0"/>
              </a:endParaRPr>
            </a:p>
          </p:txBody>
        </p:sp>
        <p:sp>
          <p:nvSpPr>
            <p:cNvPr id="15" name="任意多边形 14"/>
            <p:cNvSpPr/>
            <p:nvPr>
              <p:custDataLst>
                <p:tags r:id="rId23"/>
              </p:custDataLst>
            </p:nvPr>
          </p:nvSpPr>
          <p:spPr>
            <a:xfrm>
              <a:off x="4775199" y="4711505"/>
              <a:ext cx="488164" cy="369607"/>
            </a:xfrm>
            <a:custGeom>
              <a:avLst/>
              <a:gdLst>
                <a:gd name="connsiteX0" fmla="*/ 279400 w 488164"/>
                <a:gd name="connsiteY0" fmla="*/ 0 h 369607"/>
                <a:gd name="connsiteX1" fmla="*/ 476966 w 488164"/>
                <a:gd name="connsiteY1" fmla="*/ 81835 h 369607"/>
                <a:gd name="connsiteX2" fmla="*/ 488164 w 488164"/>
                <a:gd name="connsiteY2" fmla="*/ 95407 h 369607"/>
                <a:gd name="connsiteX3" fmla="*/ 470321 w 488164"/>
                <a:gd name="connsiteY3" fmla="*/ 117032 h 369607"/>
                <a:gd name="connsiteX4" fmla="*/ 80047 w 488164"/>
                <a:gd name="connsiteY4" fmla="*/ 353191 h 369607"/>
                <a:gd name="connsiteX5" fmla="*/ 16199 w 488164"/>
                <a:gd name="connsiteY5" fmla="*/ 369607 h 369607"/>
                <a:gd name="connsiteX6" fmla="*/ 5677 w 488164"/>
                <a:gd name="connsiteY6" fmla="*/ 335709 h 369607"/>
                <a:gd name="connsiteX7" fmla="*/ 0 w 488164"/>
                <a:gd name="connsiteY7" fmla="*/ 279400 h 369607"/>
                <a:gd name="connsiteX8" fmla="*/ 279400 w 488164"/>
                <a:gd name="connsiteY8" fmla="*/ 0 h 36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164" h="369607">
                  <a:moveTo>
                    <a:pt x="279400" y="0"/>
                  </a:moveTo>
                  <a:cubicBezTo>
                    <a:pt x="356554" y="0"/>
                    <a:pt x="426404" y="31273"/>
                    <a:pt x="476966" y="81835"/>
                  </a:cubicBezTo>
                  <a:lnTo>
                    <a:pt x="488164" y="95407"/>
                  </a:lnTo>
                  <a:lnTo>
                    <a:pt x="470321" y="117032"/>
                  </a:lnTo>
                  <a:cubicBezTo>
                    <a:pt x="362591" y="224763"/>
                    <a:pt x="229175" y="306807"/>
                    <a:pt x="80047" y="353191"/>
                  </a:cubicBezTo>
                  <a:lnTo>
                    <a:pt x="16199" y="369607"/>
                  </a:lnTo>
                  <a:lnTo>
                    <a:pt x="5677" y="335709"/>
                  </a:lnTo>
                  <a:cubicBezTo>
                    <a:pt x="1955" y="317521"/>
                    <a:pt x="0" y="298689"/>
                    <a:pt x="0" y="279400"/>
                  </a:cubicBezTo>
                  <a:cubicBezTo>
                    <a:pt x="0" y="125092"/>
                    <a:pt x="125092" y="0"/>
                    <a:pt x="279400" y="0"/>
                  </a:cubicBezTo>
                  <a:close/>
                </a:path>
              </a:pathLst>
            </a:custGeom>
            <a:solidFill>
              <a:srgbClr val="FF91EA"/>
            </a:solidFill>
            <a:ln>
              <a:no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r>
                <a:rPr lang="en-US" altLang="zh-CN" dirty="0">
                  <a:solidFill>
                    <a:srgbClr val="FEFFFF"/>
                  </a:solidFill>
                  <a:sym typeface="Arial" panose="020B0604020202090204" pitchFamily="34" charset="0"/>
                </a:rPr>
                <a:t>D</a:t>
              </a:r>
              <a:endParaRPr lang="zh-CN" altLang="en-US" dirty="0">
                <a:solidFill>
                  <a:srgbClr val="FEFFFF"/>
                </a:solidFill>
                <a:sym typeface="Arial" panose="020B0604020202090204" pitchFamily="34" charset="0"/>
              </a:endParaRPr>
            </a:p>
          </p:txBody>
        </p:sp>
        <p:sp>
          <p:nvSpPr>
            <p:cNvPr id="21" name="文本框 20"/>
            <p:cNvSpPr txBox="1"/>
            <p:nvPr>
              <p:custDataLst>
                <p:tags r:id="rId24"/>
              </p:custDataLst>
            </p:nvPr>
          </p:nvSpPr>
          <p:spPr>
            <a:xfrm>
              <a:off x="5009758" y="5068271"/>
              <a:ext cx="1131596" cy="1054101"/>
            </a:xfrm>
            <a:prstGeom prst="rect">
              <a:avLst/>
            </a:prstGeom>
            <a:noFill/>
          </p:spPr>
          <p:txBody>
            <a:bodyPr wrap="square" rtlCol="0" anchor="t">
              <a:normAutofit/>
            </a:bodyPr>
            <a:p>
              <a:pPr algn="ctr">
                <a:lnSpc>
                  <a:spcPct val="150000"/>
                </a:lnSpc>
              </a:pPr>
              <a:r>
                <a:rPr lang="en-US" altLang="zh-CN" smtClean="0">
                  <a:sym typeface="Arial" panose="020B0604020202090204" pitchFamily="34" charset="0"/>
                </a:rPr>
                <a:t>人力资源</a:t>
              </a:r>
              <a:endParaRPr lang="en-US" altLang="zh-CN" smtClean="0">
                <a:sym typeface="Arial" panose="020B0604020202090204" pitchFamily="34" charset="0"/>
              </a:endParaRPr>
            </a:p>
          </p:txBody>
        </p:sp>
      </p:grpSp>
      <p:sp>
        <p:nvSpPr>
          <p:cNvPr id="22" name="椭圆 21"/>
          <p:cNvSpPr/>
          <p:nvPr>
            <p:custDataLst>
              <p:tags r:id="rId25"/>
            </p:custDataLst>
          </p:nvPr>
        </p:nvSpPr>
        <p:spPr>
          <a:xfrm>
            <a:off x="5120644" y="3888321"/>
            <a:ext cx="1904999" cy="1904999"/>
          </a:xfrm>
          <a:prstGeom prst="ellipse">
            <a:avLst/>
          </a:prstGeom>
          <a:noFill/>
          <a:ln w="28575">
            <a:solidFill>
              <a:srgbClr val="FF91EA"/>
            </a:solidFill>
          </a:ln>
        </p:spPr>
        <p:style>
          <a:lnRef idx="2">
            <a:srgbClr val="FF91EA">
              <a:shade val="50000"/>
            </a:srgbClr>
          </a:lnRef>
          <a:fillRef idx="1">
            <a:srgbClr val="FF91EA"/>
          </a:fillRef>
          <a:effectRef idx="0">
            <a:srgbClr val="FF91EA"/>
          </a:effectRef>
          <a:fontRef idx="minor">
            <a:srgbClr val="FFFFFF"/>
          </a:fontRef>
        </p:style>
        <p:txBody>
          <a:bodyPr rtlCol="0" anchor="ctr">
            <a:normAutofit/>
          </a:bodyPr>
          <a:p>
            <a:pPr algn="ctr"/>
            <a:endParaRPr lang="zh-CN" altLang="en-US">
              <a:sym typeface="Arial" panose="020B0604020202090204" pitchFamily="34" charset="0"/>
            </a:endParaRPr>
          </a:p>
        </p:txBody>
      </p:sp>
    </p:spTree>
    <p:custDataLst>
      <p:tags r:id="rId26"/>
    </p:custData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p:nvPr>
            <p:ph idx="1"/>
          </p:nvPr>
        </p:nvSpPr>
        <p:spPr/>
        <p:txBody>
          <a:bodyPr>
            <a:noAutofit/>
          </a:bodyPr>
          <a:p>
            <a:pPr marL="0" indent="0">
              <a:buNone/>
            </a:pPr>
            <a:endParaRPr sz="2500"/>
          </a:p>
          <a:p>
            <a:pPr marL="0" indent="0">
              <a:buNone/>
            </a:pPr>
            <a:endParaRPr sz="2500"/>
          </a:p>
        </p:txBody>
      </p:sp>
      <p:pic>
        <p:nvPicPr>
          <p:cNvPr id="7" name="图片 6"/>
          <p:cNvPicPr>
            <a:picLocks noChangeAspect="1"/>
          </p:cNvPicPr>
          <p:nvPr/>
        </p:nvPicPr>
        <p:blipFill>
          <a:blip r:embed="rId1"/>
          <a:stretch>
            <a:fillRect/>
          </a:stretch>
        </p:blipFill>
        <p:spPr>
          <a:xfrm>
            <a:off x="543560" y="734695"/>
            <a:ext cx="5429250" cy="3819525"/>
          </a:xfrm>
          <a:prstGeom prst="rect">
            <a:avLst/>
          </a:prstGeom>
        </p:spPr>
      </p:pic>
      <p:pic>
        <p:nvPicPr>
          <p:cNvPr id="8" name="图片 7"/>
          <p:cNvPicPr>
            <a:picLocks noChangeAspect="1"/>
          </p:cNvPicPr>
          <p:nvPr/>
        </p:nvPicPr>
        <p:blipFill>
          <a:blip r:embed="rId2"/>
          <a:stretch>
            <a:fillRect/>
          </a:stretch>
        </p:blipFill>
        <p:spPr>
          <a:xfrm>
            <a:off x="6369685" y="734695"/>
            <a:ext cx="5208905" cy="3820160"/>
          </a:xfrm>
          <a:prstGeom prst="rect">
            <a:avLst/>
          </a:prstGeom>
        </p:spPr>
      </p:pic>
      <p:sp>
        <p:nvSpPr>
          <p:cNvPr id="9" name="文本框 8"/>
          <p:cNvSpPr txBox="1"/>
          <p:nvPr/>
        </p:nvSpPr>
        <p:spPr>
          <a:xfrm>
            <a:off x="543560" y="4864735"/>
            <a:ext cx="11034395" cy="1568450"/>
          </a:xfrm>
          <a:prstGeom prst="rect">
            <a:avLst/>
          </a:prstGeom>
          <a:noFill/>
        </p:spPr>
        <p:txBody>
          <a:bodyPr wrap="square" rtlCol="0" anchor="t">
            <a:spAutoFit/>
          </a:bodyPr>
          <a:p>
            <a:r>
              <a:rPr lang="zh-CN" altLang="en-US" sz="2400"/>
              <a:t>媒介战略是通过对宏观政治经济环境和业界动态的总体把握，制定出的适合媒介组织生存与发展的方针，是有关媒介发展目标和未来方向的总体设计和规划。科学合理的媒介战略可以避免媒介组织在运作中陷入眼光短浅、盲目发展的被动境地，关系到媒介组织长远目标的实现和未来的兴衰成败。</a:t>
            </a:r>
            <a:endParaRPr lang="zh-CN" altLang="en-US" sz="2400"/>
          </a:p>
        </p:txBody>
      </p:sp>
    </p:spTree>
    <p:custDataLst>
      <p:tags r:id="rId3"/>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Poter也将企业资源归结为三大类：业务、技能和外部的声望及关系。而Miller和Shamsie则认为企业的竞争优势更多来自于企业资源的不可模仿性，因此，基于产权上的不可模仿性和知识上的壁垒，他们将企业资源分为两大类，即</a:t>
            </a:r>
            <a:r>
              <a:rPr sz="2500">
                <a:solidFill>
                  <a:srgbClr val="FF0000"/>
                </a:solidFill>
              </a:rPr>
              <a:t>以所有权为基础的资源</a:t>
            </a:r>
            <a:r>
              <a:rPr sz="2500"/>
              <a:t>（property-based resources）和</a:t>
            </a:r>
            <a:r>
              <a:rPr sz="2500">
                <a:solidFill>
                  <a:srgbClr val="FF0000"/>
                </a:solidFill>
              </a:rPr>
              <a:t>以知识为基础的资源</a:t>
            </a:r>
            <a:r>
              <a:rPr sz="2500"/>
              <a:t>（knowledge-based resources）。</a:t>
            </a:r>
            <a:endParaRPr sz="2500"/>
          </a:p>
          <a:p>
            <a:pPr marL="0" indent="0" algn="l">
              <a:buNone/>
            </a:pPr>
            <a:endParaRPr sz="2500"/>
          </a:p>
        </p:txBody>
      </p:sp>
      <p:sp>
        <p:nvSpPr>
          <p:cNvPr id="4" name="文本框 3"/>
          <p:cNvSpPr txBox="1"/>
          <p:nvPr/>
        </p:nvSpPr>
        <p:spPr>
          <a:xfrm>
            <a:off x="6594475" y="4403090"/>
            <a:ext cx="4145280" cy="460375"/>
          </a:xfrm>
          <a:prstGeom prst="rect">
            <a:avLst/>
          </a:prstGeom>
          <a:noFill/>
        </p:spPr>
        <p:txBody>
          <a:bodyPr wrap="none" rtlCol="0">
            <a:spAutoFit/>
          </a:bodyPr>
          <a:p>
            <a:pPr algn="l"/>
            <a:r>
              <a:rPr lang="zh-CN" altLang="en-US" sz="2400"/>
              <a:t>企业所拥有的无形技术和技能</a:t>
            </a:r>
            <a:endParaRPr lang="zh-CN" altLang="en-US" sz="2400"/>
          </a:p>
        </p:txBody>
      </p:sp>
      <p:sp>
        <p:nvSpPr>
          <p:cNvPr id="5" name="文本框 4"/>
          <p:cNvSpPr txBox="1"/>
          <p:nvPr/>
        </p:nvSpPr>
        <p:spPr>
          <a:xfrm>
            <a:off x="791845" y="4403090"/>
            <a:ext cx="4450080" cy="460375"/>
          </a:xfrm>
          <a:prstGeom prst="rect">
            <a:avLst/>
          </a:prstGeom>
          <a:noFill/>
        </p:spPr>
        <p:txBody>
          <a:bodyPr wrap="none" rtlCol="0" anchor="t">
            <a:spAutoFit/>
          </a:bodyPr>
          <a:p>
            <a:pPr marL="0" indent="0" algn="l">
              <a:buNone/>
            </a:pPr>
            <a:r>
              <a:rPr sz="2400">
                <a:sym typeface="+mn-ea"/>
              </a:rPr>
              <a:t>金融资产、物质资源、人力资源</a:t>
            </a:r>
            <a:endParaRPr lang="zh-CN" altLang="en-US" sz="2400">
              <a:sym typeface="+mn-ea"/>
            </a:endParaRPr>
          </a:p>
        </p:txBody>
      </p:sp>
      <p:cxnSp>
        <p:nvCxnSpPr>
          <p:cNvPr id="7" name="直接箭头连接符 6"/>
          <p:cNvCxnSpPr>
            <a:endCxn id="5" idx="0"/>
          </p:cNvCxnSpPr>
          <p:nvPr/>
        </p:nvCxnSpPr>
        <p:spPr>
          <a:xfrm flipH="1">
            <a:off x="3016885" y="2872105"/>
            <a:ext cx="1593215" cy="15309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a:endCxn id="4" idx="0"/>
          </p:cNvCxnSpPr>
          <p:nvPr/>
        </p:nvCxnSpPr>
        <p:spPr>
          <a:xfrm>
            <a:off x="2465705" y="3410585"/>
            <a:ext cx="6201410" cy="9925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媒介资源也可以划分为</a:t>
            </a:r>
            <a:r>
              <a:rPr sz="2500">
                <a:solidFill>
                  <a:srgbClr val="FF0000"/>
                </a:solidFill>
              </a:rPr>
              <a:t>以所有权为基础的资源和以知识为基础的资源</a:t>
            </a:r>
            <a:r>
              <a:rPr sz="2500"/>
              <a:t>两大类。</a:t>
            </a:r>
            <a:endParaRPr sz="2500"/>
          </a:p>
          <a:p>
            <a:pPr marL="0" indent="0" algn="ctr">
              <a:buNone/>
            </a:pPr>
            <a:r>
              <a:rPr sz="2500">
                <a:solidFill>
                  <a:srgbClr val="FF0000"/>
                </a:solidFill>
              </a:rPr>
              <a:t>媒介通常因为在某方面拥有核心资源而获得竞争优势</a:t>
            </a:r>
            <a:endParaRPr sz="2500"/>
          </a:p>
          <a:p>
            <a:pPr marL="0" indent="0" algn="l">
              <a:buNone/>
            </a:pPr>
            <a:r>
              <a:rPr sz="2500"/>
              <a:t>比如独家的信息渠道、美观的版式设计或融洽通畅的社会关系等。媒介资源不仅包括思想、品牌、文化、信息、环境、传播方式、社会关系等所谓的“软资源”，也包括人才、资金、技术、设备、载体、物资等“硬资源”。而媒介产业要生产出实现社会功能和经济功能的产品，在很大程度上依赖于这些资源的有机整合。</a:t>
            </a:r>
            <a:endParaRPr sz="2500"/>
          </a:p>
          <a:p>
            <a:pPr marL="0" indent="0" algn="l">
              <a:buNone/>
            </a:pP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a:xfrm>
            <a:off x="4466590" y="952500"/>
            <a:ext cx="7055485" cy="5388610"/>
          </a:xfrm>
        </p:spPr>
        <p:txBody>
          <a:bodyPr>
            <a:noAutofit/>
          </a:bodyPr>
          <a:p>
            <a:pPr marL="0" indent="0" algn="l">
              <a:buNone/>
            </a:pPr>
            <a:r>
              <a:rPr sz="2500"/>
              <a:t>媒介组织的竞争优势是内容与渠道两方面共同作用的结果。其中，内容部分是无形的，可以以不同的形式呈现，是一种非排斥、非耗尽的“公共物品”，在消费过程中其内涵价值不但不会消耗，反而会在受众的共鸣过程中得以增值。近年来，由于外部资源的社会共享程度不断提升，独家资源和素材日渐稀缺，单纯的内容要素已经很难成为媒介组织核心竞争力的支撑点。</a:t>
            </a:r>
            <a:endParaRPr sz="2500"/>
          </a:p>
        </p:txBody>
      </p:sp>
      <p:pic>
        <p:nvPicPr>
          <p:cNvPr id="4" name="图片 3"/>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440690" y="1920875"/>
            <a:ext cx="3810000" cy="2533650"/>
          </a:xfrm>
          <a:prstGeom prst="rect">
            <a:avLst/>
          </a:prstGeom>
        </p:spPr>
      </p:pic>
    </p:spTree>
    <p:custDataLst>
      <p:tags r:id="rId2"/>
    </p:custData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sz="2500"/>
              <a:t>而相对于内容要素来说，媒介产品的渠道要素部分是有形的，或者相对“固定”的资产，它具有一定程度的垄断性和不可共享性。在传播渠道短缺的时代，谁拥有渠道，谁就拥有传播市场的霸权地位。然而，随着媒介业的发展，特别是传播技术的进步，媒介市场上的渠道资源在数量规模和品种质量上都有了爆发式的增长。</a:t>
            </a:r>
            <a:endParaRPr sz="2500"/>
          </a:p>
          <a:p>
            <a:pPr marL="0" indent="0" algn="l">
              <a:buNone/>
            </a:pPr>
            <a:r>
              <a:rPr sz="2500"/>
              <a:t>在新媒介环境下，媒介组织要取得竞争优势，必须寻求</a:t>
            </a:r>
            <a:r>
              <a:rPr sz="2500">
                <a:solidFill>
                  <a:srgbClr val="FF0000"/>
                </a:solidFill>
              </a:rPr>
              <a:t>内容和渠道</a:t>
            </a:r>
            <a:r>
              <a:rPr sz="2500"/>
              <a:t>更加完美的组合，以实现媒介组织的绩效最大化。</a:t>
            </a:r>
            <a:endParaRPr sz="2500"/>
          </a:p>
          <a:p>
            <a:pPr marL="0" indent="0" algn="l">
              <a:buNone/>
            </a:pP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a:xfrm>
            <a:off x="669925" y="952500"/>
            <a:ext cx="7811770" cy="5388610"/>
          </a:xfrm>
        </p:spPr>
        <p:txBody>
          <a:bodyPr>
            <a:noAutofit/>
          </a:bodyPr>
          <a:p>
            <a:pPr marL="0" indent="0" algn="l">
              <a:buNone/>
            </a:pPr>
            <a:r>
              <a:rPr sz="2400"/>
              <a:t>媒介资源的价值存在不固定性。一条资讯对于它的需求者来说价值重大，而对不需要者来说则可能毫无用处。</a:t>
            </a:r>
            <a:endParaRPr sz="2400"/>
          </a:p>
          <a:p>
            <a:pPr marL="0" indent="0" algn="l">
              <a:buNone/>
            </a:pPr>
            <a:r>
              <a:rPr sz="2000"/>
              <a:t>以民生新闻为例，很多民生类新闻具有高度的地域相关性，超过一定的地理范围，就变得毫无价值。因此，在一些地方媒介产业中，由于无法与更强势的媒介争夺传播面积，因此多采取以地方文化为主的策略，以地方文化的亲切感获得高密度的认同，实现更好的传播效果和经济回报。这种通过本地市场来做大自己的战略目标，即所谓的“地域相关性”策略。各类平面媒介的本地新闻，各地电视台用本地方言播出的栏目剧等，也都是这种策略的具体应用。</a:t>
            </a:r>
            <a:endParaRPr sz="2400"/>
          </a:p>
          <a:p>
            <a:pPr marL="0" indent="0" algn="l">
              <a:buNone/>
            </a:pPr>
            <a:endParaRPr sz="2400"/>
          </a:p>
        </p:txBody>
      </p:sp>
      <p:pic>
        <p:nvPicPr>
          <p:cNvPr id="4" name="图片 3"/>
          <p:cNvPicPr>
            <a:picLocks noChangeAspect="1"/>
          </p:cNvPicPr>
          <p:nvPr/>
        </p:nvPicPr>
        <p:blipFill>
          <a:blip r:embed="rId1"/>
          <a:stretch>
            <a:fillRect/>
          </a:stretch>
        </p:blipFill>
        <p:spPr>
          <a:xfrm>
            <a:off x="8555355" y="1885315"/>
            <a:ext cx="2857500" cy="2857500"/>
          </a:xfrm>
          <a:prstGeom prst="rect">
            <a:avLst/>
          </a:prstGeom>
        </p:spPr>
      </p:pic>
    </p:spTree>
    <p:custDataLst>
      <p:tags r:id="rId2"/>
    </p:custData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a:xfrm>
            <a:off x="5269230" y="952500"/>
            <a:ext cx="6252845" cy="5388610"/>
          </a:xfrm>
        </p:spPr>
        <p:txBody>
          <a:bodyPr>
            <a:noAutofit/>
          </a:bodyPr>
          <a:p>
            <a:pPr marL="0" indent="0" algn="l">
              <a:buNone/>
            </a:pPr>
            <a:r>
              <a:rPr sz="2500"/>
              <a:t>此外，需要注意的是，媒介产业具有其特殊性，一方面，媒介产品是一种文化输出品，用以满足受众的精神需求或者更高层次的需求，其生产和分配过程都极具创造性和个性，媒介产品创造的是无形资产，积累的是品牌效应；另一方面，媒介有社会和经济双重属性，这使得政府对媒介的管制相对于其他行业会更严格更频繁。</a:t>
            </a:r>
            <a:endParaRPr sz="2500"/>
          </a:p>
          <a:p>
            <a:pPr marL="0" indent="0" algn="l">
              <a:buNone/>
            </a:pPr>
            <a:r>
              <a:rPr sz="2500"/>
              <a:t>因此，媒介战略管理在借鉴传统的经济学理论时应当做到“有所用而有所不用”。</a:t>
            </a:r>
            <a:endParaRPr sz="2500"/>
          </a:p>
          <a:p>
            <a:pPr marL="0" indent="0" algn="l">
              <a:buNone/>
            </a:pPr>
            <a:endParaRPr sz="2500"/>
          </a:p>
        </p:txBody>
      </p:sp>
      <p:pic>
        <p:nvPicPr>
          <p:cNvPr id="5" name="图片 4"/>
          <p:cNvPicPr>
            <a:picLocks noChangeAspect="1"/>
          </p:cNvPicPr>
          <p:nvPr/>
        </p:nvPicPr>
        <p:blipFill>
          <a:blip r:embed="rId1">
            <a:clrChange>
              <a:clrFrom>
                <a:srgbClr val="F6F6F6">
                  <a:alpha val="100000"/>
                </a:srgbClr>
              </a:clrFrom>
              <a:clrTo>
                <a:srgbClr val="F6F6F6">
                  <a:alpha val="100000"/>
                  <a:alpha val="0"/>
                </a:srgbClr>
              </a:clrTo>
            </a:clrChange>
          </a:blip>
          <a:stretch>
            <a:fillRect/>
          </a:stretch>
        </p:blipFill>
        <p:spPr>
          <a:xfrm>
            <a:off x="267970" y="1314450"/>
            <a:ext cx="4711700" cy="4664710"/>
          </a:xfrm>
          <a:prstGeom prst="rect">
            <a:avLst/>
          </a:prstGeom>
        </p:spPr>
      </p:pic>
      <p:sp>
        <p:nvSpPr>
          <p:cNvPr id="4" name="文本框 3"/>
          <p:cNvSpPr txBox="1"/>
          <p:nvPr/>
        </p:nvSpPr>
        <p:spPr>
          <a:xfrm>
            <a:off x="1105535" y="6125845"/>
            <a:ext cx="2582545" cy="368300"/>
          </a:xfrm>
          <a:prstGeom prst="rect">
            <a:avLst/>
          </a:prstGeom>
          <a:noFill/>
        </p:spPr>
        <p:txBody>
          <a:bodyPr wrap="none" rtlCol="0">
            <a:spAutoFit/>
          </a:bodyPr>
          <a:p>
            <a:r>
              <a:rPr lang="zh-CN" altLang="en-US"/>
              <a:t>本</a:t>
            </a:r>
            <a:r>
              <a:rPr lang="en-US" altLang="zh-CN"/>
              <a:t>ppt</a:t>
            </a:r>
            <a:r>
              <a:rPr lang="zh-CN" altLang="en-US"/>
              <a:t>图片均来源于网络</a:t>
            </a:r>
            <a:endParaRPr lang="zh-CN" altLang="en-US"/>
          </a:p>
        </p:txBody>
      </p:sp>
    </p:spTree>
    <p:custDataLst>
      <p:tags r:id="rId2"/>
    </p:custData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p:nvPr>
            <p:ph idx="1"/>
          </p:nvPr>
        </p:nvSpPr>
        <p:spPr/>
        <p:txBody>
          <a:bodyPr>
            <a:noAutofit/>
          </a:bodyPr>
          <a:p>
            <a:pPr marL="0" indent="0">
              <a:buNone/>
            </a:pPr>
            <a:endParaRPr sz="2500"/>
          </a:p>
          <a:p>
            <a:pPr marL="0" indent="0">
              <a:buNone/>
            </a:pPr>
            <a:endParaRPr sz="2500"/>
          </a:p>
        </p:txBody>
      </p:sp>
      <p:pic>
        <p:nvPicPr>
          <p:cNvPr id="7" name="图片 6"/>
          <p:cNvPicPr>
            <a:picLocks noChangeAspect="1"/>
          </p:cNvPicPr>
          <p:nvPr/>
        </p:nvPicPr>
        <p:blipFill>
          <a:blip r:embed="rId1"/>
          <a:stretch>
            <a:fillRect/>
          </a:stretch>
        </p:blipFill>
        <p:spPr>
          <a:xfrm>
            <a:off x="543560" y="734695"/>
            <a:ext cx="5429250" cy="3819525"/>
          </a:xfrm>
          <a:prstGeom prst="rect">
            <a:avLst/>
          </a:prstGeom>
        </p:spPr>
      </p:pic>
      <p:pic>
        <p:nvPicPr>
          <p:cNvPr id="8" name="图片 7"/>
          <p:cNvPicPr>
            <a:picLocks noChangeAspect="1"/>
          </p:cNvPicPr>
          <p:nvPr/>
        </p:nvPicPr>
        <p:blipFill>
          <a:blip r:embed="rId2"/>
          <a:stretch>
            <a:fillRect/>
          </a:stretch>
        </p:blipFill>
        <p:spPr>
          <a:xfrm>
            <a:off x="6369685" y="734695"/>
            <a:ext cx="5208905" cy="3820160"/>
          </a:xfrm>
          <a:prstGeom prst="rect">
            <a:avLst/>
          </a:prstGeom>
        </p:spPr>
      </p:pic>
      <p:sp>
        <p:nvSpPr>
          <p:cNvPr id="9" name="文本框 8"/>
          <p:cNvSpPr txBox="1"/>
          <p:nvPr/>
        </p:nvSpPr>
        <p:spPr>
          <a:xfrm>
            <a:off x="543560" y="4864735"/>
            <a:ext cx="11034395" cy="1198880"/>
          </a:xfrm>
          <a:prstGeom prst="rect">
            <a:avLst/>
          </a:prstGeom>
          <a:noFill/>
        </p:spPr>
        <p:txBody>
          <a:bodyPr wrap="square" rtlCol="0" anchor="t">
            <a:spAutoFit/>
          </a:bodyPr>
          <a:p>
            <a:r>
              <a:rPr lang="zh-CN" altLang="en-US" sz="2400"/>
              <a:t>本章主要从企业战略管理的一般概念及相关的理论出发，分析媒介战略管理的内部和外部环境，并对媒介战略在媒介总体战略、运营战略和组织战略三个层次上进行简要的介绍。</a:t>
            </a:r>
            <a:endParaRPr lang="zh-CN" altLang="en-US" sz="2400"/>
          </a:p>
        </p:txBody>
      </p:sp>
    </p:spTree>
    <p:custDataLst>
      <p:tags r:id="rId3"/>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buNone/>
            </a:pPr>
            <a:r>
              <a:rPr sz="25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中国媒介业进入“战国时代”</a:t>
            </a:r>
            <a:endParaRPr sz="25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marL="0" algn="l">
              <a:buNone/>
            </a:pPr>
            <a:r>
              <a:rPr sz="2500"/>
              <a:t>“战略”一词源于军事，对应于战术，指长期的预定目标，即在总体上为未来规划出的可能实现的阶段性愿景。后来，这一概念被引入企业管理领域。</a:t>
            </a:r>
            <a:endParaRPr sz="2500"/>
          </a:p>
          <a:p>
            <a:pPr marL="0" algn="l">
              <a:buNone/>
            </a:pPr>
            <a:r>
              <a:rPr sz="2500"/>
              <a:t>根据McNichols（1977）的定义，战略“是由一系列的决策构成，存在于政策制定程序中，利用科技与资源来达到企业基本目标的科学与艺术”。</a:t>
            </a:r>
            <a:endParaRPr sz="2500"/>
          </a:p>
          <a:p>
            <a:pPr marL="0" algn="l">
              <a:buNone/>
            </a:pPr>
            <a:r>
              <a:rPr sz="2500"/>
              <a:t>而哈佛大学的战略管理大师迈克尔·波特教授则认为：“战略就是创造各企业活动的整合。战略是否成功，有赖于把许多事情做好，并让这些事之间有良好的整合。”</a:t>
            </a: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buNone/>
            </a:pPr>
            <a:r>
              <a:rPr sz="2500"/>
              <a:t>在企业战略管理理论中，中心词是管理和战略，具体到操作层面，则体现为企业制定的各种长短期战略规划和政策。</a:t>
            </a:r>
            <a:endParaRPr sz="2500"/>
          </a:p>
          <a:p>
            <a:pPr marL="0" indent="0">
              <a:buNone/>
            </a:pPr>
            <a:r>
              <a:rPr sz="2500"/>
              <a:t>这种战略意义的规划可以从两方面来理解：</a:t>
            </a:r>
            <a:r>
              <a:rPr sz="25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战略管理过程和战略管理内容。</a:t>
            </a:r>
            <a:r>
              <a:rPr sz="2500"/>
              <a:t>战略管理过程指战略的确定和实施环节，而战略管理内容则指战略的具体规划。</a:t>
            </a:r>
            <a:endParaRPr sz="2500"/>
          </a:p>
          <a:p>
            <a:pPr marL="0" indent="0">
              <a:buNone/>
            </a:pPr>
            <a:r>
              <a:rPr sz="2500"/>
              <a:t>综合起来，战略管理就是指通过全面考虑企业所处的市场环境，以及环境中所蕴含的机会与存在的威胁，通过有效利用公司的资源、技能与技术，来达到公司发展使命和目标的那些决策和活动。</a:t>
            </a: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ctr">
              <a:buNone/>
            </a:pPr>
            <a:r>
              <a:rPr sz="25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中西方媒介战略管理研究对比</a:t>
            </a:r>
            <a:endParaRPr sz="2500">
              <a:solidFill>
                <a:schemeClr val="accent1"/>
              </a:solidFill>
              <a:effectLst>
                <a:outerShdw blurRad="38100" dist="25400" dir="5400000" algn="ctr" rotWithShape="0">
                  <a:srgbClr val="6E747A">
                    <a:alpha val="43000"/>
                  </a:srgbClr>
                </a:outerShdw>
              </a:effectLst>
            </a:endParaRPr>
          </a:p>
          <a:p>
            <a:pPr marL="0" indent="0" algn="l">
              <a:buNone/>
            </a:pPr>
            <a:r>
              <a:rPr sz="2500"/>
              <a:t>我国：媒介业起步较晚，加之受到长期计划经济体制的影响，媒介战略管理研究也相对落后。</a:t>
            </a:r>
            <a:endParaRPr sz="2500"/>
          </a:p>
          <a:p>
            <a:pPr marL="0" indent="0" algn="l">
              <a:buNone/>
            </a:pPr>
            <a:r>
              <a:rPr sz="2500"/>
              <a:t>欧美：西方媒介业很早就从媒介的双重属性出发，对不同性质的媒介按照不同的战略模式进行运营。而在国际战略研究中，西方媒介战略管理研究者也将媒介业分为多个细分领域，包括电影业、电视业、音像业、广播和户外广告业、互联网产业、期刊出版业、报纸出版业、图书出版业等。</a:t>
            </a:r>
            <a:endParaRPr sz="2500"/>
          </a:p>
        </p:txBody>
      </p:sp>
    </p:spTree>
    <p:custDataLst>
      <p:tags r:id="rId1"/>
    </p:custData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buNone/>
            </a:pPr>
            <a:r>
              <a:rPr lang="en-US" altLang="zh-CN" sz="2500"/>
              <a:t>1</a:t>
            </a:r>
            <a:r>
              <a:rPr sz="2500"/>
              <a:t>、战略管理研究方法</a:t>
            </a:r>
            <a:endParaRPr sz="2500"/>
          </a:p>
          <a:p>
            <a:pPr marL="0" indent="0">
              <a:buNone/>
            </a:pPr>
            <a:r>
              <a:rPr sz="2500"/>
              <a:t>与其他研究相比，战略管理研究是一个相对年轻的研究领域。1938年，美国学者Barnard首开战略管理研究先河。</a:t>
            </a:r>
            <a:endParaRPr sz="2500"/>
          </a:p>
          <a:p>
            <a:pPr marL="0" indent="0">
              <a:buNone/>
            </a:pPr>
            <a:endParaRPr sz="2500"/>
          </a:p>
          <a:p>
            <a:pPr marL="0" indent="0">
              <a:buNone/>
            </a:pPr>
            <a:endParaRPr sz="2500"/>
          </a:p>
        </p:txBody>
      </p:sp>
      <p:graphicFrame>
        <p:nvGraphicFramePr>
          <p:cNvPr id="4" name="表格 3"/>
          <p:cNvGraphicFramePr/>
          <p:nvPr>
            <p:custDataLst>
              <p:tags r:id="rId1"/>
            </p:custDataLst>
          </p:nvPr>
        </p:nvGraphicFramePr>
        <p:xfrm>
          <a:off x="669290" y="2733040"/>
          <a:ext cx="10866120" cy="2598420"/>
        </p:xfrm>
        <a:graphic>
          <a:graphicData uri="http://schemas.openxmlformats.org/drawingml/2006/table">
            <a:tbl>
              <a:tblPr firstRow="1" bandRow="1">
                <a:tableStyleId>{5C22544A-7EE6-4342-B048-85BDC9FD1C3A}</a:tableStyleId>
              </a:tblPr>
              <a:tblGrid>
                <a:gridCol w="5433060"/>
                <a:gridCol w="5433060"/>
              </a:tblGrid>
              <a:tr h="456565">
                <a:tc>
                  <a:txBody>
                    <a:bodyPr/>
                    <a:p>
                      <a:pPr>
                        <a:buNone/>
                      </a:pPr>
                      <a:r>
                        <a:rPr lang="zh-CN" altLang="en-US" sz="2000">
                          <a:solidFill>
                            <a:schemeClr val="bg1"/>
                          </a:solidFill>
                          <a:latin typeface="+mn-ea"/>
                          <a:cs typeface="+mn-ea"/>
                        </a:rPr>
                        <a:t>说明性（prescriptive）战略管理研究法</a:t>
                      </a:r>
                      <a:endParaRPr lang="zh-CN" altLang="en-US" sz="2000">
                        <a:solidFill>
                          <a:schemeClr val="bg1"/>
                        </a:solidFill>
                        <a:latin typeface="+mn-ea"/>
                        <a:cs typeface="+mn-ea"/>
                      </a:endParaRPr>
                    </a:p>
                  </a:txBody>
                  <a:tcPr anchor="ctr" anchorCtr="0">
                    <a:solidFill>
                      <a:schemeClr val="accent2"/>
                    </a:solidFill>
                  </a:tcPr>
                </a:tc>
                <a:tc>
                  <a:txBody>
                    <a:bodyPr/>
                    <a:p>
                      <a:pPr>
                        <a:buNone/>
                      </a:pPr>
                      <a:r>
                        <a:rPr lang="zh-CN" altLang="en-US" sz="2000">
                          <a:solidFill>
                            <a:schemeClr val="bg1"/>
                          </a:solidFill>
                          <a:latin typeface="+mn-ea"/>
                          <a:cs typeface="+mn-ea"/>
                        </a:rPr>
                        <a:t>进化性（evolutionary）战略管理研究法</a:t>
                      </a:r>
                      <a:endParaRPr lang="zh-CN" altLang="en-US" sz="2000">
                        <a:solidFill>
                          <a:schemeClr val="bg1"/>
                        </a:solidFill>
                        <a:latin typeface="+mn-ea"/>
                        <a:cs typeface="+mn-ea"/>
                      </a:endParaRPr>
                    </a:p>
                  </a:txBody>
                  <a:tcPr anchor="ctr" anchorCtr="0">
                    <a:solidFill>
                      <a:schemeClr val="accent2"/>
                    </a:solidFill>
                  </a:tcPr>
                </a:tc>
              </a:tr>
              <a:tr h="2141855">
                <a:tc>
                  <a:txBody>
                    <a:bodyPr/>
                    <a:p>
                      <a:pPr algn="ctr">
                        <a:buNone/>
                      </a:pPr>
                      <a:r>
                        <a:rPr sz="2400">
                          <a:solidFill>
                            <a:schemeClr val="tx1"/>
                          </a:solidFill>
                          <a:latin typeface="+mn-ea"/>
                          <a:sym typeface="+mn-ea"/>
                        </a:rPr>
                        <a:t>主要关注战略应如何明确地表述，强调战略管理是一个理性的和线性的过程，是在战略开始以前就已经设计好的，战略实施按照预定好的计划有序进行</a:t>
                      </a:r>
                      <a:r>
                        <a:rPr lang="zh-CN" sz="2400">
                          <a:solidFill>
                            <a:schemeClr val="tx1"/>
                          </a:solidFill>
                          <a:latin typeface="+mn-ea"/>
                          <a:sym typeface="+mn-ea"/>
                        </a:rPr>
                        <a:t>。</a:t>
                      </a:r>
                      <a:endParaRPr lang="zh-CN" sz="2400">
                        <a:solidFill>
                          <a:schemeClr val="tx1"/>
                        </a:solidFill>
                        <a:latin typeface="+mn-ea"/>
                        <a:sym typeface="+mn-ea"/>
                      </a:endParaRPr>
                    </a:p>
                  </a:txBody>
                  <a:tcPr anchor="ctr" anchorCtr="0"/>
                </a:tc>
                <a:tc>
                  <a:txBody>
                    <a:bodyPr/>
                    <a:p>
                      <a:pPr>
                        <a:buNone/>
                      </a:pPr>
                      <a:r>
                        <a:rPr sz="2400">
                          <a:solidFill>
                            <a:schemeClr val="tx1"/>
                          </a:solidFill>
                          <a:latin typeface="+mn-ea"/>
                          <a:cs typeface="+mn-ea"/>
                          <a:sym typeface="+mn-ea"/>
                        </a:rPr>
                        <a:t>并没有一个清晰的、最终的战略思路，而是随着时间的推进，不断地吸收、融合和改进（Lynch,1997）</a:t>
                      </a:r>
                      <a:endParaRPr lang="zh-CN" altLang="en-US" sz="2400">
                        <a:solidFill>
                          <a:schemeClr val="tx1"/>
                        </a:solidFill>
                        <a:latin typeface="+mn-ea"/>
                        <a:cs typeface="+mn-ea"/>
                        <a:sym typeface="+mn-ea"/>
                      </a:endParaRPr>
                    </a:p>
                  </a:txBody>
                  <a:tcPr anchor="ctr" anchorCtr="0"/>
                </a:tc>
              </a:tr>
            </a:tbl>
          </a:graphicData>
        </a:graphic>
      </p:graphicFrame>
    </p:spTree>
    <p:custDataLst>
      <p:tags r:id="rId2"/>
    </p:custData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ctr">
              <a:buNone/>
            </a:pPr>
            <a:r>
              <a:rPr sz="2800">
                <a:solidFill>
                  <a:schemeClr val="accent1"/>
                </a:solidFill>
                <a:effectLst>
                  <a:outerShdw blurRad="38100" dist="25400" dir="5400000" algn="ctr" rotWithShape="0">
                    <a:srgbClr val="6E747A">
                      <a:alpha val="43000"/>
                    </a:srgbClr>
                  </a:outerShdw>
                </a:effectLst>
              </a:rPr>
              <a:t>根据研究视角的不同，明茨伯格（Mintzberg）又将战略管理过程如何形成并得以实施的研究总结成十个理论学派：</a:t>
            </a:r>
            <a:endParaRPr sz="2800">
              <a:solidFill>
                <a:schemeClr val="accent1"/>
              </a:solidFill>
              <a:effectLst>
                <a:outerShdw blurRad="38100" dist="25400" dir="5400000" algn="ctr" rotWithShape="0">
                  <a:srgbClr val="6E747A">
                    <a:alpha val="43000"/>
                  </a:srgbClr>
                </a:outerShdw>
              </a:effectLst>
            </a:endParaRPr>
          </a:p>
          <a:p>
            <a:pPr marL="0" indent="0" algn="ctr">
              <a:buNone/>
            </a:pPr>
            <a:endParaRPr sz="2800">
              <a:solidFill>
                <a:schemeClr val="accent1"/>
              </a:solidFill>
              <a:effectLst>
                <a:outerShdw blurRad="38100" dist="25400" dir="5400000" algn="ctr" rotWithShape="0">
                  <a:srgbClr val="6E747A">
                    <a:alpha val="43000"/>
                  </a:srgbClr>
                </a:outerShdw>
              </a:effectLst>
            </a:endParaRPr>
          </a:p>
          <a:p>
            <a:pPr marL="0" indent="0" algn="l">
              <a:buNone/>
            </a:pPr>
            <a:endParaRPr sz="2500"/>
          </a:p>
        </p:txBody>
      </p:sp>
      <p:graphicFrame>
        <p:nvGraphicFramePr>
          <p:cNvPr id="4" name="表格 3"/>
          <p:cNvGraphicFramePr/>
          <p:nvPr>
            <p:custDataLst>
              <p:tags r:id="rId1"/>
            </p:custDataLst>
          </p:nvPr>
        </p:nvGraphicFramePr>
        <p:xfrm>
          <a:off x="1347470" y="2476500"/>
          <a:ext cx="9498330" cy="3079750"/>
        </p:xfrm>
        <a:graphic>
          <a:graphicData uri="http://schemas.openxmlformats.org/drawingml/2006/table">
            <a:tbl>
              <a:tblPr firstRow="1" bandRow="1">
                <a:tableStyleId>{5C22544A-7EE6-4342-B048-85BDC9FD1C3A}</a:tableStyleId>
              </a:tblPr>
              <a:tblGrid>
                <a:gridCol w="4749165"/>
                <a:gridCol w="4749165"/>
              </a:tblGrid>
              <a:tr h="615950">
                <a:tc>
                  <a:txBody>
                    <a:bodyPr/>
                    <a:p>
                      <a:pPr>
                        <a:buNone/>
                      </a:pPr>
                      <a:r>
                        <a:rPr lang="en-US" altLang="zh-CN"/>
                        <a:t>1</a:t>
                      </a:r>
                      <a:r>
                        <a:rPr lang="zh-CN" altLang="en-US"/>
                        <a:t>、设计学派</a:t>
                      </a:r>
                      <a:endParaRPr lang="zh-CN" altLang="en-US"/>
                    </a:p>
                  </a:txBody>
                  <a:tcPr/>
                </a:tc>
                <a:tc>
                  <a:txBody>
                    <a:bodyPr/>
                    <a:p>
                      <a:pPr>
                        <a:buNone/>
                      </a:pPr>
                      <a:r>
                        <a:rPr lang="en-US" altLang="zh-CN"/>
                        <a:t>2</a:t>
                      </a:r>
                      <a:r>
                        <a:rPr lang="zh-CN" altLang="en-US"/>
                        <a:t>、计划学派</a:t>
                      </a:r>
                      <a:endParaRPr lang="zh-CN" altLang="en-US"/>
                    </a:p>
                  </a:txBody>
                  <a:tcPr/>
                </a:tc>
              </a:tr>
              <a:tr h="615950">
                <a:tc>
                  <a:txBody>
                    <a:bodyPr/>
                    <a:p>
                      <a:pPr>
                        <a:buNone/>
                      </a:pPr>
                      <a:r>
                        <a:rPr lang="en-US" altLang="zh-CN"/>
                        <a:t>3</a:t>
                      </a:r>
                      <a:r>
                        <a:rPr lang="zh-CN" altLang="en-US"/>
                        <a:t>、定位学派</a:t>
                      </a:r>
                      <a:endParaRPr lang="zh-CN" altLang="en-US"/>
                    </a:p>
                  </a:txBody>
                  <a:tcPr/>
                </a:tc>
                <a:tc>
                  <a:txBody>
                    <a:bodyPr/>
                    <a:p>
                      <a:pPr>
                        <a:buNone/>
                      </a:pPr>
                      <a:r>
                        <a:rPr lang="en-US" altLang="zh-CN"/>
                        <a:t>4</a:t>
                      </a:r>
                      <a:r>
                        <a:rPr lang="zh-CN" altLang="en-US"/>
                        <a:t>、企业家学派</a:t>
                      </a:r>
                      <a:endParaRPr lang="zh-CN" altLang="en-US"/>
                    </a:p>
                  </a:txBody>
                  <a:tcPr/>
                </a:tc>
              </a:tr>
              <a:tr h="615950">
                <a:tc>
                  <a:txBody>
                    <a:bodyPr/>
                    <a:p>
                      <a:pPr>
                        <a:buNone/>
                      </a:pPr>
                      <a:r>
                        <a:rPr lang="en-US" altLang="zh-CN"/>
                        <a:t>5</a:t>
                      </a:r>
                      <a:r>
                        <a:rPr lang="zh-CN" altLang="en-US"/>
                        <a:t>、认知学派</a:t>
                      </a:r>
                      <a:endParaRPr lang="en-US" altLang="zh-CN"/>
                    </a:p>
                  </a:txBody>
                  <a:tcPr/>
                </a:tc>
                <a:tc>
                  <a:txBody>
                    <a:bodyPr/>
                    <a:p>
                      <a:pPr>
                        <a:buNone/>
                      </a:pPr>
                      <a:r>
                        <a:rPr lang="en-US" altLang="zh-CN"/>
                        <a:t>6</a:t>
                      </a:r>
                      <a:r>
                        <a:rPr lang="zh-CN" altLang="en-US"/>
                        <a:t>、学习学派</a:t>
                      </a:r>
                      <a:endParaRPr lang="zh-CN" altLang="en-US"/>
                    </a:p>
                  </a:txBody>
                  <a:tcPr/>
                </a:tc>
              </a:tr>
              <a:tr h="615950">
                <a:tc>
                  <a:txBody>
                    <a:bodyPr/>
                    <a:p>
                      <a:pPr>
                        <a:buNone/>
                      </a:pPr>
                      <a:r>
                        <a:rPr lang="en-US" altLang="zh-CN"/>
                        <a:t>7</a:t>
                      </a:r>
                      <a:r>
                        <a:rPr lang="zh-CN" altLang="en-US"/>
                        <a:t>、权力学派</a:t>
                      </a:r>
                      <a:endParaRPr lang="zh-CN" altLang="en-US"/>
                    </a:p>
                  </a:txBody>
                  <a:tcPr/>
                </a:tc>
                <a:tc>
                  <a:txBody>
                    <a:bodyPr/>
                    <a:p>
                      <a:pPr>
                        <a:buNone/>
                      </a:pPr>
                      <a:r>
                        <a:rPr lang="en-US" altLang="zh-CN"/>
                        <a:t>8</a:t>
                      </a:r>
                      <a:r>
                        <a:rPr lang="zh-CN" altLang="en-US"/>
                        <a:t>、文化学派</a:t>
                      </a:r>
                      <a:endParaRPr lang="zh-CN" altLang="en-US"/>
                    </a:p>
                  </a:txBody>
                  <a:tcPr/>
                </a:tc>
              </a:tr>
              <a:tr h="615950">
                <a:tc>
                  <a:txBody>
                    <a:bodyPr/>
                    <a:p>
                      <a:pPr>
                        <a:buNone/>
                      </a:pPr>
                      <a:r>
                        <a:rPr lang="en-US" altLang="zh-CN"/>
                        <a:t>9</a:t>
                      </a:r>
                      <a:r>
                        <a:rPr lang="zh-CN" altLang="en-US"/>
                        <a:t>、环境学派</a:t>
                      </a:r>
                      <a:endParaRPr lang="zh-CN" altLang="en-US"/>
                    </a:p>
                  </a:txBody>
                  <a:tcPr/>
                </a:tc>
                <a:tc>
                  <a:txBody>
                    <a:bodyPr/>
                    <a:p>
                      <a:pPr>
                        <a:buNone/>
                      </a:pPr>
                      <a:r>
                        <a:rPr lang="en-US" altLang="zh-CN"/>
                        <a:t>10</a:t>
                      </a:r>
                      <a:r>
                        <a:rPr lang="zh-CN" altLang="en-US"/>
                        <a:t>、整合学派</a:t>
                      </a:r>
                      <a:endParaRPr lang="zh-CN" altLang="en-US"/>
                    </a:p>
                  </a:txBody>
                  <a:tcPr/>
                </a:tc>
              </a:tr>
            </a:tbl>
          </a:graphicData>
        </a:graphic>
      </p:graphicFrame>
    </p:spTree>
    <p:custDataLst>
      <p:tags r:id="rId2"/>
    </p:custData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a:sym typeface="+mn-ea"/>
              </a:rPr>
              <a:t>一：战略与战略管理</a:t>
            </a:r>
            <a:endParaRPr>
              <a:sym typeface="+mn-ea"/>
            </a:endParaRPr>
          </a:p>
        </p:txBody>
      </p:sp>
      <p:sp>
        <p:nvSpPr>
          <p:cNvPr id="3" name="内容占位符 2"/>
          <p:cNvSpPr/>
          <p:nvPr>
            <p:ph idx="1"/>
          </p:nvPr>
        </p:nvSpPr>
        <p:spPr/>
        <p:txBody>
          <a:bodyPr>
            <a:noAutofit/>
          </a:bodyPr>
          <a:p>
            <a:pPr marL="0" indent="0" algn="l">
              <a:buNone/>
            </a:pPr>
            <a:r>
              <a:rPr lang="en-US" altLang="zh-CN" sz="2500"/>
              <a:t>2</a:t>
            </a:r>
            <a:r>
              <a:rPr sz="2500"/>
              <a:t>、战略管理理论的沿革</a:t>
            </a:r>
            <a:endParaRPr sz="2500"/>
          </a:p>
          <a:p>
            <a:pPr marL="0" indent="0" algn="l">
              <a:buNone/>
            </a:pPr>
            <a:r>
              <a:rPr sz="2500"/>
              <a:t>根据希特（Hitt）和霍斯基森（Hoskisson）的总结，过去几十年来战略管理研究方向大致可以纵向分为四个时期：</a:t>
            </a:r>
            <a:endParaRPr sz="2500"/>
          </a:p>
          <a:p>
            <a:pPr marL="0" indent="0" algn="l">
              <a:buNone/>
            </a:pPr>
            <a:endParaRPr sz="2500"/>
          </a:p>
          <a:p>
            <a:pPr marL="0" indent="0" algn="l">
              <a:buNone/>
            </a:pPr>
            <a:endParaRPr sz="2500"/>
          </a:p>
        </p:txBody>
      </p:sp>
      <p:sp>
        <p:nvSpPr>
          <p:cNvPr id="4" name="椭圆 3"/>
          <p:cNvSpPr/>
          <p:nvPr/>
        </p:nvSpPr>
        <p:spPr>
          <a:xfrm>
            <a:off x="1456055" y="2924810"/>
            <a:ext cx="1605280" cy="288925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p>
            <a:pPr marL="0" indent="0" algn="l">
              <a:buNone/>
            </a:pPr>
            <a:r>
              <a:rPr>
                <a:sym typeface="+mn-ea"/>
              </a:rPr>
              <a:t>早期发展时期</a:t>
            </a:r>
            <a:endParaRPr lang="zh-CN" altLang="en-US"/>
          </a:p>
        </p:txBody>
      </p:sp>
      <p:sp>
        <p:nvSpPr>
          <p:cNvPr id="5" name="椭圆 4"/>
          <p:cNvSpPr/>
          <p:nvPr/>
        </p:nvSpPr>
        <p:spPr>
          <a:xfrm>
            <a:off x="4003040" y="2924810"/>
            <a:ext cx="1605280" cy="288925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p>
            <a:pPr marL="0" indent="0" algn="l">
              <a:buNone/>
            </a:pPr>
            <a:r>
              <a:rPr>
                <a:sym typeface="+mn-ea"/>
              </a:rPr>
              <a:t>产业组织经济学时期</a:t>
            </a:r>
            <a:endParaRPr lang="zh-CN" altLang="en-US"/>
          </a:p>
        </p:txBody>
      </p:sp>
      <p:sp>
        <p:nvSpPr>
          <p:cNvPr id="6" name="椭圆 5"/>
          <p:cNvSpPr/>
          <p:nvPr/>
        </p:nvSpPr>
        <p:spPr>
          <a:xfrm>
            <a:off x="6571615" y="2924175"/>
            <a:ext cx="1605280" cy="288925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p>
            <a:pPr marL="0" indent="0" algn="l">
              <a:buNone/>
            </a:pPr>
            <a:r>
              <a:rPr>
                <a:sym typeface="+mn-ea"/>
              </a:rPr>
              <a:t>组织经济学时期</a:t>
            </a:r>
            <a:endParaRPr lang="zh-CN" altLang="en-US"/>
          </a:p>
        </p:txBody>
      </p:sp>
      <p:sp>
        <p:nvSpPr>
          <p:cNvPr id="7" name="椭圆 6"/>
          <p:cNvSpPr/>
          <p:nvPr/>
        </p:nvSpPr>
        <p:spPr>
          <a:xfrm>
            <a:off x="9140190" y="2925445"/>
            <a:ext cx="1605280" cy="28892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p>
            <a:pPr marL="0" indent="0" algn="l">
              <a:buNone/>
            </a:pPr>
            <a:r>
              <a:rPr>
                <a:sym typeface="+mn-ea"/>
              </a:rPr>
              <a:t>资源基础观点时期</a:t>
            </a:r>
            <a:endParaRPr lang="zh-CN" altLang="en-US"/>
          </a:p>
        </p:txBody>
      </p:sp>
      <p:sp>
        <p:nvSpPr>
          <p:cNvPr id="8" name="右箭头 7"/>
          <p:cNvSpPr/>
          <p:nvPr/>
        </p:nvSpPr>
        <p:spPr>
          <a:xfrm>
            <a:off x="3061335" y="4099560"/>
            <a:ext cx="963295" cy="539115"/>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p>
            <a:pPr algn="ctr"/>
            <a:endParaRPr lang="zh-CN" altLang="en-US"/>
          </a:p>
        </p:txBody>
      </p:sp>
      <p:sp>
        <p:nvSpPr>
          <p:cNvPr id="9" name="右箭头 8"/>
          <p:cNvSpPr/>
          <p:nvPr/>
        </p:nvSpPr>
        <p:spPr>
          <a:xfrm>
            <a:off x="5608320" y="4099560"/>
            <a:ext cx="963295" cy="539115"/>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p>
            <a:pPr algn="ctr"/>
            <a:endParaRPr lang="zh-CN" altLang="en-US"/>
          </a:p>
        </p:txBody>
      </p:sp>
      <p:sp>
        <p:nvSpPr>
          <p:cNvPr id="10" name="右箭头 9"/>
          <p:cNvSpPr/>
          <p:nvPr/>
        </p:nvSpPr>
        <p:spPr>
          <a:xfrm>
            <a:off x="8176895" y="4100195"/>
            <a:ext cx="963295" cy="539115"/>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p>
            <a:pPr algn="ctr"/>
            <a:endParaRPr lang="zh-CN" altLang="en-US"/>
          </a:p>
        </p:txBody>
      </p:sp>
    </p:spTree>
    <p:custDataLst>
      <p:tags r:id="rId1"/>
    </p:custDataLst>
  </p:cSld>
  <p:clrMapOvr>
    <a:masterClrMapping/>
  </p:clrMapOvr>
  <p:transition>
    <p:fade/>
  </p:transition>
  <p:timing>
    <p:tnLst>
      <p:par>
        <p:cTn id="1" dur="indefinite" restart="never" nodeType="tmRoot"/>
      </p:par>
    </p:tnLst>
  </p:timing>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6*i*0"/>
  <p:tag name="KSO_WM_UNIT_BK_DARK_LIGHT" val="2"/>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7*i*0"/>
  <p:tag name="KSO_WM_UNIT_BK_DARK_LIGHT" val="2"/>
  <p:tag name="KSO_WM_UNIT_LAYERLEVEL" val="1"/>
  <p:tag name="KSO_WM_TAG_VERSION" val="1.0"/>
  <p:tag name="KSO_WM_BEAUTIFY_FLAG" val="#wm#"/>
</p:tagLst>
</file>

<file path=ppt/tags/tag1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8*i*0"/>
  <p:tag name="KSO_WM_UNIT_BK_DARK_LIGHT" val="2"/>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78"/>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78"/>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EMPLATE_SUBCATEGORY" val="0"/>
  <p:tag name="KSO_WM_TEMPLATE_COLOR_TYPE" val="1"/>
  <p:tag name="KSO_WM_TEMPLATE_MASTER_THUMB_INDEX" val="12"/>
  <p:tag name="KSO_WM_TAG_VERSION" val="1.0"/>
  <p:tag name="KSO_WM_BEAUTIFY_FLAG" val="#wm#"/>
  <p:tag name="KSO_WM_TEMPLATE_CATEGORY" val="custom"/>
  <p:tag name="KSO_WM_TEMPLATE_INDEX" val="20204478"/>
  <p:tag name="KSO_WM_TEMPLATE_MASTER_TYPE" val="1"/>
  <p:tag name="KSO_WM_TEMPLATE_THUMBS_INDEX" val="1、4、7、12、15、16、20、23、24、25、30、35、39、40、41、42"/>
</p:tagLst>
</file>

<file path=ppt/tags/tag141.xml><?xml version="1.0" encoding="utf-8"?>
<p:tagLst xmlns:p="http://schemas.openxmlformats.org/presentationml/2006/main">
  <p:tag name="KSO_WM_BEAUTIFY_FLAG" val="#wm#"/>
  <p:tag name="KSO_WM_TEMPLATE_CATEGORY" val="custom"/>
  <p:tag name="KSO_WM_TEMPLATE_INDEX" val="20204478"/>
</p:tagLst>
</file>

<file path=ppt/tags/tag142.xml><?xml version="1.0" encoding="utf-8"?>
<p:tagLst xmlns:p="http://schemas.openxmlformats.org/presentationml/2006/main">
  <p:tag name="KSO_WM_BEAUTIFY_FLAG" val="#wm#"/>
  <p:tag name="KSO_WM_TEMPLATE_CATEGORY" val="custom"/>
  <p:tag name="KSO_WM_TEMPLATE_INDEX" val="20204478"/>
</p:tagLst>
</file>

<file path=ppt/tags/tag143.xml><?xml version="1.0" encoding="utf-8"?>
<p:tagLst xmlns:p="http://schemas.openxmlformats.org/presentationml/2006/main">
  <p:tag name="KSO_WM_BEAUTIFY_FLAG" val="#wm#"/>
  <p:tag name="KSO_WM_TEMPLATE_CATEGORY" val="custom"/>
  <p:tag name="KSO_WM_TEMPLATE_INDEX" val="20204478"/>
</p:tagLst>
</file>

<file path=ppt/tags/tag144.xml><?xml version="1.0" encoding="utf-8"?>
<p:tagLst xmlns:p="http://schemas.openxmlformats.org/presentationml/2006/main">
  <p:tag name="KSO_WM_BEAUTIFY_FLAG" val="#wm#"/>
  <p:tag name="KSO_WM_TEMPLATE_CATEGORY" val="custom"/>
  <p:tag name="KSO_WM_TEMPLATE_INDEX" val="20204478"/>
</p:tagLst>
</file>

<file path=ppt/tags/tag145.xml><?xml version="1.0" encoding="utf-8"?>
<p:tagLst xmlns:p="http://schemas.openxmlformats.org/presentationml/2006/main">
  <p:tag name="KSO_WM_BEAUTIFY_FLAG" val="#wm#"/>
  <p:tag name="KSO_WM_TEMPLATE_CATEGORY" val="custom"/>
  <p:tag name="KSO_WM_TEMPLATE_INDEX" val="20204478"/>
</p:tagLst>
</file>

<file path=ppt/tags/tag146.xml><?xml version="1.0" encoding="utf-8"?>
<p:tagLst xmlns:p="http://schemas.openxmlformats.org/presentationml/2006/main">
  <p:tag name="KSO_WM_BEAUTIFY_FLAG" val="#wm#"/>
  <p:tag name="KSO_WM_TEMPLATE_CATEGORY" val="custom"/>
  <p:tag name="KSO_WM_TEMPLATE_INDEX" val="20204478"/>
</p:tagLst>
</file>

<file path=ppt/tags/tag147.xml><?xml version="1.0" encoding="utf-8"?>
<p:tagLst xmlns:p="http://schemas.openxmlformats.org/presentationml/2006/main">
  <p:tag name="KSO_WM_UNIT_TABLE_BEAUTIFY" val="smartTable{6eb39ddb-0d30-4298-8ca4-943da4ecabff}"/>
</p:tagLst>
</file>

<file path=ppt/tags/tag148.xml><?xml version="1.0" encoding="utf-8"?>
<p:tagLst xmlns:p="http://schemas.openxmlformats.org/presentationml/2006/main">
  <p:tag name="KSO_WM_BEAUTIFY_FLAG" val="#wm#"/>
  <p:tag name="KSO_WM_TEMPLATE_CATEGORY" val="custom"/>
  <p:tag name="KSO_WM_TEMPLATE_INDEX" val="20204478"/>
</p:tagLst>
</file>

<file path=ppt/tags/tag149.xml><?xml version="1.0" encoding="utf-8"?>
<p:tagLst xmlns:p="http://schemas.openxmlformats.org/presentationml/2006/main">
  <p:tag name="KSO_WM_UNIT_TABLE_BEAUTIFY" val="smartTable{a10947e5-7cd4-4041-a7e0-2deb8e2a4249}"/>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4478"/>
</p:tagLst>
</file>

<file path=ppt/tags/tag151.xml><?xml version="1.0" encoding="utf-8"?>
<p:tagLst xmlns:p="http://schemas.openxmlformats.org/presentationml/2006/main">
  <p:tag name="KSO_WM_BEAUTIFY_FLAG" val="#wm#"/>
  <p:tag name="KSO_WM_TEMPLATE_CATEGORY" val="custom"/>
  <p:tag name="KSO_WM_TEMPLATE_INDEX" val="20204478"/>
</p:tagLst>
</file>

<file path=ppt/tags/tag152.xml><?xml version="1.0" encoding="utf-8"?>
<p:tagLst xmlns:p="http://schemas.openxmlformats.org/presentationml/2006/main">
  <p:tag name="KSO_WM_BEAUTIFY_FLAG" val="#wm#"/>
  <p:tag name="KSO_WM_TEMPLATE_CATEGORY" val="custom"/>
  <p:tag name="KSO_WM_TEMPLATE_INDEX" val="20204478"/>
</p:tagLst>
</file>

<file path=ppt/tags/tag153.xml><?xml version="1.0" encoding="utf-8"?>
<p:tagLst xmlns:p="http://schemas.openxmlformats.org/presentationml/2006/main">
  <p:tag name="KSO_WM_BEAUTIFY_FLAG" val="#wm#"/>
  <p:tag name="KSO_WM_TEMPLATE_CATEGORY" val="custom"/>
  <p:tag name="KSO_WM_TEMPLATE_INDEX" val="20204478"/>
</p:tagLst>
</file>

<file path=ppt/tags/tag154.xml><?xml version="1.0" encoding="utf-8"?>
<p:tagLst xmlns:p="http://schemas.openxmlformats.org/presentationml/2006/main">
  <p:tag name="KSO_WM_BEAUTIFY_FLAG" val="#wm#"/>
  <p:tag name="KSO_WM_TEMPLATE_CATEGORY" val="custom"/>
  <p:tag name="KSO_WM_TEMPLATE_INDEX" val="20204478"/>
</p:tagLst>
</file>

<file path=ppt/tags/tag155.xml><?xml version="1.0" encoding="utf-8"?>
<p:tagLst xmlns:p="http://schemas.openxmlformats.org/presentationml/2006/main">
  <p:tag name="KSO_WM_UNIT_COLOR_SCHEME_SHAPE_ID" val="9"/>
  <p:tag name="KSO_WM_UNIT_COLOR_SCHEME_PARENT_PAGE" val="0_3"/>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187615_3*l_h_a*1_4_1"/>
  <p:tag name="KSO_WM_TEMPLATE_CATEGORY" val="diagram"/>
  <p:tag name="KSO_WM_TEMPLATE_INDEX" val="20187615"/>
  <p:tag name="KSO_WM_UNIT_LAYERLEVEL" val="1_1_1"/>
  <p:tag name="KSO_WM_TAG_VERSION" val="1.0"/>
  <p:tag name="KSO_WM_BEAUTIFY_FLAG" val="#wm#"/>
  <p:tag name="KSO_WM_UNIT_TEXT_FILL_FORE_SCHEMECOLOR_INDEX" val="13"/>
  <p:tag name="KSO_WM_UNIT_TEXT_FILL_TYPE" val="1"/>
</p:tagLst>
</file>

<file path=ppt/tags/tag156.xml><?xml version="1.0" encoding="utf-8"?>
<p:tagLst xmlns:p="http://schemas.openxmlformats.org/presentationml/2006/main">
  <p:tag name="KSO_WM_UNIT_COLOR_SCHEME_SHAPE_ID" val="10"/>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615_3*l_h_i*1_4_1"/>
  <p:tag name="KSO_WM_TEMPLATE_CATEGORY" val="diagram"/>
  <p:tag name="KSO_WM_TEMPLATE_INDEX" val="20187615"/>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157.xml><?xml version="1.0" encoding="utf-8"?>
<p:tagLst xmlns:p="http://schemas.openxmlformats.org/presentationml/2006/main">
  <p:tag name="KSO_WM_UNIT_COLOR_SCHEME_SHAPE_ID" val="11"/>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187615_3*l_h_i*1_4_2"/>
  <p:tag name="KSO_WM_TEMPLATE_CATEGORY" val="diagram"/>
  <p:tag name="KSO_WM_TEMPLATE_INDEX" val="20187615"/>
  <p:tag name="KSO_WM_UNIT_LAYERLEVEL" val="1_1_1"/>
  <p:tag name="KSO_WM_TAG_VERSION" val="1.0"/>
  <p:tag name="KSO_WM_BEAUTIFY_FLAG" val="#wm#"/>
  <p:tag name="KSO_WM_UNIT_LINE_FORE_SCHEMECOLOR_INDEX" val="8"/>
  <p:tag name="KSO_WM_UNIT_LINE_FILL_TYPE" val="2"/>
</p:tagLst>
</file>

<file path=ppt/tags/tag158.xml><?xml version="1.0" encoding="utf-8"?>
<p:tagLst xmlns:p="http://schemas.openxmlformats.org/presentationml/2006/main">
  <p:tag name="KSO_WM_UNIT_COLOR_SCHEME_SHAPE_ID" val="12"/>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187615_3*l_h_i*1_4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59.xml><?xml version="1.0" encoding="utf-8"?>
<p:tagLst xmlns:p="http://schemas.openxmlformats.org/presentationml/2006/main">
  <p:tag name="KSO_WM_UNIT_COLOR_SCHEME_SHAPE_ID" val="13"/>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20187615_3*l_h_x*1_4_1"/>
  <p:tag name="KSO_WM_TEMPLATE_CATEGORY" val="diagram"/>
  <p:tag name="KSO_WM_TEMPLATE_INDEX" val="20187615"/>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COLOR_SCHEME_SHAPE_ID" val="7"/>
  <p:tag name="KSO_WM_UNIT_COLOR_SCHEME_PARENT_PAGE" val="0_3"/>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87615_3*l_h_a*1_3_1"/>
  <p:tag name="KSO_WM_TEMPLATE_CATEGORY" val="diagram"/>
  <p:tag name="KSO_WM_TEMPLATE_INDEX" val="20187615"/>
  <p:tag name="KSO_WM_UNIT_LAYERLEVEL" val="1_1_1"/>
  <p:tag name="KSO_WM_TAG_VERSION" val="1.0"/>
  <p:tag name="KSO_WM_BEAUTIFY_FLAG" val="#wm#"/>
  <p:tag name="KSO_WM_UNIT_TEXT_FILL_FORE_SCHEMECOLOR_INDEX" val="13"/>
  <p:tag name="KSO_WM_UNIT_TEXT_FILL_TYPE" val="1"/>
</p:tagLst>
</file>

<file path=ppt/tags/tag161.xml><?xml version="1.0" encoding="utf-8"?>
<p:tagLst xmlns:p="http://schemas.openxmlformats.org/presentationml/2006/main">
  <p:tag name="KSO_WM_UNIT_COLOR_SCHEME_SHAPE_ID" val="1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615_3*l_h_i*1_3_1"/>
  <p:tag name="KSO_WM_TEMPLATE_CATEGORY" val="diagram"/>
  <p:tag name="KSO_WM_TEMPLATE_INDEX" val="2018761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162.xml><?xml version="1.0" encoding="utf-8"?>
<p:tagLst xmlns:p="http://schemas.openxmlformats.org/presentationml/2006/main">
  <p:tag name="KSO_WM_UNIT_COLOR_SCHEME_SHAPE_ID" val="15"/>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87615_3*l_h_i*1_3_2"/>
  <p:tag name="KSO_WM_TEMPLATE_CATEGORY" val="diagram"/>
  <p:tag name="KSO_WM_TEMPLATE_INDEX" val="20187615"/>
  <p:tag name="KSO_WM_UNIT_LAYERLEVEL" val="1_1_1"/>
  <p:tag name="KSO_WM_TAG_VERSION" val="1.0"/>
  <p:tag name="KSO_WM_BEAUTIFY_FLAG" val="#wm#"/>
  <p:tag name="KSO_WM_UNIT_LINE_FORE_SCHEMECOLOR_INDEX" val="7"/>
  <p:tag name="KSO_WM_UNIT_LINE_FILL_TYPE" val="2"/>
</p:tagLst>
</file>

<file path=ppt/tags/tag163.xml><?xml version="1.0" encoding="utf-8"?>
<p:tagLst xmlns:p="http://schemas.openxmlformats.org/presentationml/2006/main">
  <p:tag name="KSO_WM_UNIT_COLOR_SCHEME_SHAPE_ID" val="16"/>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87615_3*l_h_i*1_3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64.xml><?xml version="1.0" encoding="utf-8"?>
<p:tagLst xmlns:p="http://schemas.openxmlformats.org/presentationml/2006/main">
  <p:tag name="KSO_WM_UNIT_COLOR_SCHEME_SHAPE_ID" val="17"/>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20187615_3*l_h_x*1_3_1"/>
  <p:tag name="KSO_WM_TEMPLATE_CATEGORY" val="diagram"/>
  <p:tag name="KSO_WM_TEMPLATE_INDEX" val="20187615"/>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165.xml><?xml version="1.0" encoding="utf-8"?>
<p:tagLst xmlns:p="http://schemas.openxmlformats.org/presentationml/2006/main">
  <p:tag name="KSO_WM_UNIT_COLOR_SCHEME_SHAPE_ID" val="3"/>
  <p:tag name="KSO_WM_UNIT_COLOR_SCHEME_PARENT_PAGE" val="0_3"/>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87615_3*l_h_a*1_1_1"/>
  <p:tag name="KSO_WM_TEMPLATE_CATEGORY" val="diagram"/>
  <p:tag name="KSO_WM_TEMPLATE_INDEX" val="20187615"/>
  <p:tag name="KSO_WM_UNIT_LAYERLEVEL" val="1_1_1"/>
  <p:tag name="KSO_WM_TAG_VERSION" val="1.0"/>
  <p:tag name="KSO_WM_BEAUTIFY_FLAG" val="#wm#"/>
  <p:tag name="KSO_WM_UNIT_TEXT_FILL_FORE_SCHEMECOLOR_INDEX" val="13"/>
  <p:tag name="KSO_WM_UNIT_TEXT_FILL_TYPE" val="1"/>
</p:tagLst>
</file>

<file path=ppt/tags/tag166.xml><?xml version="1.0" encoding="utf-8"?>
<p:tagLst xmlns:p="http://schemas.openxmlformats.org/presentationml/2006/main">
  <p:tag name="KSO_WM_UNIT_COLOR_SCHEME_SHAPE_ID" val="18"/>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87615_3*l_h_i*1_1_1"/>
  <p:tag name="KSO_WM_TEMPLATE_CATEGORY" val="diagram"/>
  <p:tag name="KSO_WM_TEMPLATE_INDEX" val="20187615"/>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67.xml><?xml version="1.0" encoding="utf-8"?>
<p:tagLst xmlns:p="http://schemas.openxmlformats.org/presentationml/2006/main">
  <p:tag name="KSO_WM_UNIT_COLOR_SCHEME_SHAPE_ID" val="19"/>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87615_3*l_h_i*1_1_2"/>
  <p:tag name="KSO_WM_TEMPLATE_CATEGORY" val="diagram"/>
  <p:tag name="KSO_WM_TEMPLATE_INDEX" val="20187615"/>
  <p:tag name="KSO_WM_UNIT_LAYERLEVEL" val="1_1_1"/>
  <p:tag name="KSO_WM_TAG_VERSION" val="1.0"/>
  <p:tag name="KSO_WM_BEAUTIFY_FLAG" val="#wm#"/>
  <p:tag name="KSO_WM_UNIT_LINE_FORE_SCHEMECOLOR_INDEX" val="5"/>
  <p:tag name="KSO_WM_UNIT_LINE_FILL_TYPE" val="2"/>
</p:tagLst>
</file>

<file path=ppt/tags/tag168.xml><?xml version="1.0" encoding="utf-8"?>
<p:tagLst xmlns:p="http://schemas.openxmlformats.org/presentationml/2006/main">
  <p:tag name="KSO_WM_UNIT_COLOR_SCHEME_SHAPE_ID" val="20"/>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87615_3*l_h_i*1_1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69.xml><?xml version="1.0" encoding="utf-8"?>
<p:tagLst xmlns:p="http://schemas.openxmlformats.org/presentationml/2006/main">
  <p:tag name="KSO_WM_UNIT_COLOR_SCHEME_SHAPE_ID" val="21"/>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187615_3*l_h_x*1_1_1"/>
  <p:tag name="KSO_WM_TEMPLATE_CATEGORY" val="diagram"/>
  <p:tag name="KSO_WM_TEMPLATE_INDEX" val="20187615"/>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COLOR_SCHEME_SHAPE_ID" val="5"/>
  <p:tag name="KSO_WM_UNIT_COLOR_SCHEME_PARENT_PAGE" val="0_3"/>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87615_3*l_h_a*1_2_1"/>
  <p:tag name="KSO_WM_TEMPLATE_CATEGORY" val="diagram"/>
  <p:tag name="KSO_WM_TEMPLATE_INDEX" val="20187615"/>
  <p:tag name="KSO_WM_UNIT_LAYERLEVEL" val="1_1_1"/>
  <p:tag name="KSO_WM_TAG_VERSION" val="1.0"/>
  <p:tag name="KSO_WM_BEAUTIFY_FLAG" val="#wm#"/>
  <p:tag name="KSO_WM_UNIT_TEXT_FILL_FORE_SCHEMECOLOR_INDEX" val="13"/>
  <p:tag name="KSO_WM_UNIT_TEXT_FILL_TYPE" val="1"/>
</p:tagLst>
</file>

<file path=ppt/tags/tag171.xml><?xml version="1.0" encoding="utf-8"?>
<p:tagLst xmlns:p="http://schemas.openxmlformats.org/presentationml/2006/main">
  <p:tag name="KSO_WM_UNIT_COLOR_SCHEME_SHAPE_ID" val="22"/>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615_3*l_h_i*1_2_1"/>
  <p:tag name="KSO_WM_TEMPLATE_CATEGORY" val="diagram"/>
  <p:tag name="KSO_WM_TEMPLATE_INDEX" val="20187615"/>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72.xml><?xml version="1.0" encoding="utf-8"?>
<p:tagLst xmlns:p="http://schemas.openxmlformats.org/presentationml/2006/main">
  <p:tag name="KSO_WM_UNIT_COLOR_SCHEME_SHAPE_ID" val="23"/>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615_3*l_h_i*1_2_2"/>
  <p:tag name="KSO_WM_TEMPLATE_CATEGORY" val="diagram"/>
  <p:tag name="KSO_WM_TEMPLATE_INDEX" val="20187615"/>
  <p:tag name="KSO_WM_UNIT_LAYERLEVEL" val="1_1_1"/>
  <p:tag name="KSO_WM_TAG_VERSION" val="1.0"/>
  <p:tag name="KSO_WM_BEAUTIFY_FLAG" val="#wm#"/>
  <p:tag name="KSO_WM_UNIT_LINE_FORE_SCHEMECOLOR_INDEX" val="6"/>
  <p:tag name="KSO_WM_UNIT_LINE_FILL_TYPE" val="2"/>
</p:tagLst>
</file>

<file path=ppt/tags/tag173.xml><?xml version="1.0" encoding="utf-8"?>
<p:tagLst xmlns:p="http://schemas.openxmlformats.org/presentationml/2006/main">
  <p:tag name="KSO_WM_UNIT_COLOR_SCHEME_SHAPE_ID" val="24"/>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87615_3*l_h_i*1_2_3"/>
  <p:tag name="KSO_WM_TEMPLATE_CATEGORY" val="diagram"/>
  <p:tag name="KSO_WM_TEMPLATE_INDEX" val="2018761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74.xml><?xml version="1.0" encoding="utf-8"?>
<p:tagLst xmlns:p="http://schemas.openxmlformats.org/presentationml/2006/main">
  <p:tag name="KSO_WM_UNIT_COLOR_SCHEME_SHAPE_ID" val="25"/>
  <p:tag name="KSO_WM_UNIT_COLOR_SCHEME_PARENT_PAGE" val="0_3"/>
  <p:tag name="KSO_WM_UNIT_VALUE" val="92*91"/>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187615_3*l_h_x*1_2_1"/>
  <p:tag name="KSO_WM_TEMPLATE_CATEGORY" val="diagram"/>
  <p:tag name="KSO_WM_TEMPLATE_INDEX" val="20187615"/>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175.xml><?xml version="1.0" encoding="utf-8"?>
<p:tagLst xmlns:p="http://schemas.openxmlformats.org/presentationml/2006/main">
  <p:tag name="KSO_WM_BEAUTIFY_FLAG" val="#wm#"/>
  <p:tag name="KSO_WM_TEMPLATE_CATEGORY" val="custom"/>
  <p:tag name="KSO_WM_TEMPLATE_INDEX" val="20204478"/>
</p:tagLst>
</file>

<file path=ppt/tags/tag176.xml><?xml version="1.0" encoding="utf-8"?>
<p:tagLst xmlns:p="http://schemas.openxmlformats.org/presentationml/2006/main">
  <p:tag name="KSO_WM_BEAUTIFY_FLAG" val="#wm#"/>
  <p:tag name="KSO_WM_TEMPLATE_CATEGORY" val="custom"/>
  <p:tag name="KSO_WM_TEMPLATE_INDEX" val="20204478"/>
</p:tagLst>
</file>

<file path=ppt/tags/tag177.xml><?xml version="1.0" encoding="utf-8"?>
<p:tagLst xmlns:p="http://schemas.openxmlformats.org/presentationml/2006/main">
  <p:tag name="KSO_WM_BEAUTIFY_FLAG" val="#wm#"/>
  <p:tag name="KSO_WM_TEMPLATE_CATEGORY" val="custom"/>
  <p:tag name="KSO_WM_TEMPLATE_INDEX" val="20204478"/>
</p:tagLst>
</file>

<file path=ppt/tags/tag178.xml><?xml version="1.0" encoding="utf-8"?>
<p:tagLst xmlns:p="http://schemas.openxmlformats.org/presentationml/2006/main">
  <p:tag name="KSO_WM_TAG_VERSION" val="1.0"/>
  <p:tag name="KSO_WM_BEAUTIFY_FLAG" val="#wm#"/>
  <p:tag name="KSO_WM_UNIT_TYPE" val="i"/>
  <p:tag name="KSO_WM_UNIT_ID" val="diagram160145_4*i*0"/>
  <p:tag name="KSO_WM_TEMPLATE_CATEGORY" val="diagram"/>
  <p:tag name="KSO_WM_TEMPLATE_INDEX" val="160145"/>
  <p:tag name="KSO_WM_UNIT_INDEX" val="0"/>
</p:tagLst>
</file>

<file path=ppt/tags/tag179.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1"/>
  <p:tag name="KSO_WM_UNIT_ID" val="diagram160145_4*l_i*1_1"/>
  <p:tag name="KSO_WM_UNIT_CLEAR" val="1"/>
  <p:tag name="KSO_WM_UNIT_LAYERLEVEL" val="1_1"/>
  <p:tag name="KSO_WM_BEAUTIFY_FLAG" val="#wm#"/>
  <p:tag name="KSO_WM_DIAGRAM_GROUP_CODE" val="l1-1"/>
  <p:tag name="KSO_WM_UNIT_FILL_FORE_SCHEMECOLOR_INDEX" val="5"/>
  <p:tag name="KSO_WM_UNIT_FILL_TYPE" val="1"/>
  <p:tag name="KSO_WM_UNIT_TEXT_FILL_FORE_SCHEMECOLOR_INDEX" val="13"/>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TEMPLATE_CATEGORY" val="diagram"/>
  <p:tag name="KSO_WM_TEMPLATE_INDEX" val="160145"/>
  <p:tag name="KSO_WM_TAG_VERSION" val="1.0"/>
  <p:tag name="KSO_WM_UNIT_TYPE" val="l_h_f"/>
  <p:tag name="KSO_WM_UNIT_INDEX" val="1_1_1"/>
  <p:tag name="KSO_WM_UNIT_ID" val="diagram160145_4*l_h_f*1_1_1"/>
  <p:tag name="KSO_WM_UNIT_CLEAR" val="1"/>
  <p:tag name="KSO_WM_UNIT_LAYERLEVEL" val="1_1_1"/>
  <p:tag name="KSO_WM_UNIT_VALUE" val="50"/>
  <p:tag name="KSO_WM_UNIT_HIGHLIGHT" val="0"/>
  <p:tag name="KSO_WM_UNIT_COMPATIBLE" val="0"/>
  <p:tag name="KSO_WM_BEAUTIFY_FLAG" val="#wm#"/>
  <p:tag name="KSO_WM_UNIT_PRESET_TEXT_INDEX" val="4"/>
  <p:tag name="KSO_WM_UNIT_PRESET_TEXT_LEN" val="26"/>
  <p:tag name="KSO_WM_DIAGRAM_GROUP_CODE" val="l1-1"/>
  <p:tag name="KSO_WM_UNIT_FILL_FORE_SCHEMECOLOR_INDEX" val="16"/>
  <p:tag name="KSO_WM_UNIT_FILL_TYPE" val="1"/>
  <p:tag name="KSO_WM_UNIT_TEXT_FILL_FORE_SCHEMECOLOR_INDEX" val="13"/>
  <p:tag name="KSO_WM_UNIT_TEXT_FILL_TYPE" val="1"/>
</p:tagLst>
</file>

<file path=ppt/tags/tag181.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2"/>
  <p:tag name="KSO_WM_UNIT_ID" val="diagram160145_4*l_i*1_2"/>
  <p:tag name="KSO_WM_UNIT_CLEAR" val="1"/>
  <p:tag name="KSO_WM_UNIT_LAYERLEVEL" val="1_1"/>
  <p:tag name="KSO_WM_BEAUTIFY_FLAG" val="#wm#"/>
  <p:tag name="KSO_WM_DIAGRAM_GROUP_CODE" val="l1-1"/>
  <p:tag name="KSO_WM_UNIT_FILL_FORE_SCHEMECOLOR_INDEX" val="5"/>
  <p:tag name="KSO_WM_UNIT_FILL_TYPE" val="1"/>
</p:tagLst>
</file>

<file path=ppt/tags/tag182.xml><?xml version="1.0" encoding="utf-8"?>
<p:tagLst xmlns:p="http://schemas.openxmlformats.org/presentationml/2006/main">
  <p:tag name="KSO_WM_TAG_VERSION" val="1.0"/>
  <p:tag name="KSO_WM_BEAUTIFY_FLAG" val="#wm#"/>
  <p:tag name="KSO_WM_UNIT_TYPE" val="i"/>
  <p:tag name="KSO_WM_UNIT_ID" val="diagram160145_4*i*7"/>
  <p:tag name="KSO_WM_TEMPLATE_CATEGORY" val="diagram"/>
  <p:tag name="KSO_WM_TEMPLATE_INDEX" val="160145"/>
  <p:tag name="KSO_WM_UNIT_INDEX" val="7"/>
</p:tagLst>
</file>

<file path=ppt/tags/tag183.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3"/>
  <p:tag name="KSO_WM_UNIT_ID" val="diagram160145_4*l_i*1_3"/>
  <p:tag name="KSO_WM_UNIT_CLEAR" val="1"/>
  <p:tag name="KSO_WM_UNIT_LAYERLEVEL" val="1_1"/>
  <p:tag name="KSO_WM_BEAUTIFY_FLAG" val="#wm#"/>
  <p:tag name="KSO_WM_DIAGRAM_GROUP_CODE" val="l1-1"/>
  <p:tag name="KSO_WM_UNIT_FILL_FORE_SCHEMECOLOR_INDEX" val="6"/>
  <p:tag name="KSO_WM_UNIT_FILL_TYPE" val="1"/>
  <p:tag name="KSO_WM_UNIT_TEXT_FILL_FORE_SCHEMECOLOR_INDEX" val="13"/>
  <p:tag name="KSO_WM_UNIT_TEXT_FILL_TYPE" val="1"/>
</p:tagLst>
</file>

<file path=ppt/tags/tag184.xml><?xml version="1.0" encoding="utf-8"?>
<p:tagLst xmlns:p="http://schemas.openxmlformats.org/presentationml/2006/main">
  <p:tag name="KSO_WM_TEMPLATE_CATEGORY" val="diagram"/>
  <p:tag name="KSO_WM_TEMPLATE_INDEX" val="160145"/>
  <p:tag name="KSO_WM_TAG_VERSION" val="1.0"/>
  <p:tag name="KSO_WM_UNIT_TYPE" val="l_h_f"/>
  <p:tag name="KSO_WM_UNIT_INDEX" val="1_2_1"/>
  <p:tag name="KSO_WM_UNIT_ID" val="diagram160145_4*l_h_f*1_2_1"/>
  <p:tag name="KSO_WM_UNIT_CLEAR" val="1"/>
  <p:tag name="KSO_WM_UNIT_LAYERLEVEL" val="1_1_1"/>
  <p:tag name="KSO_WM_UNIT_VALUE" val="50"/>
  <p:tag name="KSO_WM_UNIT_HIGHLIGHT" val="0"/>
  <p:tag name="KSO_WM_UNIT_COMPATIBLE" val="0"/>
  <p:tag name="KSO_WM_BEAUTIFY_FLAG" val="#wm#"/>
  <p:tag name="KSO_WM_UNIT_PRESET_TEXT_INDEX" val="4"/>
  <p:tag name="KSO_WM_UNIT_PRESET_TEXT_LEN" val="26"/>
  <p:tag name="KSO_WM_DIAGRAM_GROUP_CODE" val="l1-1"/>
  <p:tag name="KSO_WM_UNIT_FILL_FORE_SCHEMECOLOR_INDEX" val="16"/>
  <p:tag name="KSO_WM_UNIT_FILL_TYPE" val="1"/>
  <p:tag name="KSO_WM_UNIT_TEXT_FILL_FORE_SCHEMECOLOR_INDEX" val="13"/>
  <p:tag name="KSO_WM_UNIT_TEXT_FILL_TYPE" val="1"/>
</p:tagLst>
</file>

<file path=ppt/tags/tag185.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4"/>
  <p:tag name="KSO_WM_UNIT_ID" val="diagram160145_4*l_i*1_4"/>
  <p:tag name="KSO_WM_UNIT_CLEAR" val="1"/>
  <p:tag name="KSO_WM_UNIT_LAYERLEVEL" val="1_1"/>
  <p:tag name="KSO_WM_BEAUTIFY_FLAG" val="#wm#"/>
  <p:tag name="KSO_WM_DIAGRAM_GROUP_CODE" val="l1-1"/>
  <p:tag name="KSO_WM_UNIT_FILL_FORE_SCHEMECOLOR_INDEX" val="6"/>
  <p:tag name="KSO_WM_UNIT_FILL_TYPE" val="1"/>
  <p:tag name="KSO_WM_UNIT_TEXT_FILL_FORE_SCHEMECOLOR_INDEX" val="13"/>
  <p:tag name="KSO_WM_UNIT_TEXT_FILL_TYPE" val="1"/>
</p:tagLst>
</file>

<file path=ppt/tags/tag186.xml><?xml version="1.0" encoding="utf-8"?>
<p:tagLst xmlns:p="http://schemas.openxmlformats.org/presentationml/2006/main">
  <p:tag name="KSO_WM_TAG_VERSION" val="1.0"/>
  <p:tag name="KSO_WM_BEAUTIFY_FLAG" val="#wm#"/>
  <p:tag name="KSO_WM_UNIT_TYPE" val="i"/>
  <p:tag name="KSO_WM_UNIT_ID" val="diagram160145_4*i*14"/>
  <p:tag name="KSO_WM_TEMPLATE_CATEGORY" val="diagram"/>
  <p:tag name="KSO_WM_TEMPLATE_INDEX" val="160145"/>
  <p:tag name="KSO_WM_UNIT_INDEX" val="14"/>
</p:tagLst>
</file>

<file path=ppt/tags/tag187.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5"/>
  <p:tag name="KSO_WM_UNIT_ID" val="diagram160145_4*l_i*1_5"/>
  <p:tag name="KSO_WM_UNIT_CLEAR" val="1"/>
  <p:tag name="KSO_WM_UNIT_LAYERLEVEL" val="1_1"/>
  <p:tag name="KSO_WM_BEAUTIFY_FLAG" val="#wm#"/>
  <p:tag name="KSO_WM_DIAGRAM_GROUP_CODE" val="l1-1"/>
  <p:tag name="KSO_WM_UNIT_FILL_FORE_SCHEMECOLOR_INDEX" val="7"/>
  <p:tag name="KSO_WM_UNIT_FILL_TYPE" val="1"/>
  <p:tag name="KSO_WM_UNIT_TEXT_FILL_FORE_SCHEMECOLOR_INDEX" val="13"/>
  <p:tag name="KSO_WM_UNIT_TEXT_FILL_TYPE" val="1"/>
</p:tagLst>
</file>

<file path=ppt/tags/tag188.xml><?xml version="1.0" encoding="utf-8"?>
<p:tagLst xmlns:p="http://schemas.openxmlformats.org/presentationml/2006/main">
  <p:tag name="KSO_WM_TEMPLATE_CATEGORY" val="diagram"/>
  <p:tag name="KSO_WM_TEMPLATE_INDEX" val="160145"/>
  <p:tag name="KSO_WM_TAG_VERSION" val="1.0"/>
  <p:tag name="KSO_WM_UNIT_TYPE" val="l_h_f"/>
  <p:tag name="KSO_WM_UNIT_INDEX" val="1_3_1"/>
  <p:tag name="KSO_WM_UNIT_ID" val="diagram160145_4*l_h_f*1_3_1"/>
  <p:tag name="KSO_WM_UNIT_CLEAR" val="1"/>
  <p:tag name="KSO_WM_UNIT_LAYERLEVEL" val="1_1_1"/>
  <p:tag name="KSO_WM_UNIT_VALUE" val="50"/>
  <p:tag name="KSO_WM_UNIT_HIGHLIGHT" val="0"/>
  <p:tag name="KSO_WM_UNIT_COMPATIBLE" val="0"/>
  <p:tag name="KSO_WM_BEAUTIFY_FLAG" val="#wm#"/>
  <p:tag name="KSO_WM_UNIT_PRESET_TEXT_INDEX" val="4"/>
  <p:tag name="KSO_WM_UNIT_PRESET_TEXT_LEN" val="26"/>
  <p:tag name="KSO_WM_DIAGRAM_GROUP_CODE" val="l1-1"/>
  <p:tag name="KSO_WM_UNIT_FILL_FORE_SCHEMECOLOR_INDEX" val="16"/>
  <p:tag name="KSO_WM_UNIT_FILL_TYPE" val="1"/>
  <p:tag name="KSO_WM_UNIT_TEXT_FILL_FORE_SCHEMECOLOR_INDEX" val="13"/>
  <p:tag name="KSO_WM_UNIT_TEXT_FILL_TYPE" val="1"/>
</p:tagLst>
</file>

<file path=ppt/tags/tag189.xml><?xml version="1.0" encoding="utf-8"?>
<p:tagLst xmlns:p="http://schemas.openxmlformats.org/presentationml/2006/main">
  <p:tag name="KSO_WM_TEMPLATE_CATEGORY" val="diagram"/>
  <p:tag name="KSO_WM_TEMPLATE_INDEX" val="160145"/>
  <p:tag name="KSO_WM_TAG_VERSION" val="1.0"/>
  <p:tag name="KSO_WM_UNIT_TYPE" val="l_i"/>
  <p:tag name="KSO_WM_UNIT_INDEX" val="1_6"/>
  <p:tag name="KSO_WM_UNIT_ID" val="diagram160145_4*l_i*1_6"/>
  <p:tag name="KSO_WM_UNIT_CLEAR" val="1"/>
  <p:tag name="KSO_WM_UNIT_LAYERLEVEL" val="1_1"/>
  <p:tag name="KSO_WM_BEAUTIFY_FLAG" val="#wm#"/>
  <p:tag name="KSO_WM_DIAGRAM_GROUP_CODE" val="l1-1"/>
  <p:tag name="KSO_WM_UNIT_FILL_FORE_SCHEMECOLOR_INDEX" val="7"/>
  <p:tag name="KSO_WM_UNI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BEAUTIFY_FLAG" val="#wm#"/>
  <p:tag name="KSO_WM_TEMPLATE_CATEGORY" val="custom"/>
  <p:tag name="KSO_WM_TEMPLATE_INDEX" val="20204478"/>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1431_1*m_h_i*1_1_1"/>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1431_1*m_h_i*1_1_2"/>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1431_1*m_h_i*1_1_7"/>
  <p:tag name="KSO_WM_TEMPLATE_CATEGORY" val="diagram"/>
  <p:tag name="KSO_WM_TEMPLATE_INDEX" val="20201431"/>
  <p:tag name="KSO_WM_UNIT_LAYERLEVEL" val="1_1_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1431_1*m_h_i*1_1_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1431_1*m_h_i*1_1_4"/>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1431_1*m_h_i*1_1_5"/>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1431_1*m_h_i*1_1_6"/>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98.xml><?xml version="1.0" encoding="utf-8"?>
<p:tagLst xmlns:p="http://schemas.openxmlformats.org/presentationml/2006/main">
  <p:tag name="KSO_WM_UNIT_SUBTYPE" val="a"/>
  <p:tag name="KSO_WM_UNIT_PRESET_TEXT" val="127,00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f"/>
  <p:tag name="KSO_WM_UNIT_INDEX" val="1_1_2"/>
  <p:tag name="KSO_WM_UNIT_ID" val="diagram20201431_1*m_h_f*1_1_2"/>
  <p:tag name="KSO_WM_TEMPLATE_CATEGORY" val="diagram"/>
  <p:tag name="KSO_WM_TEMPLATE_INDEX" val="20201431"/>
  <p:tag name="KSO_WM_UNIT_LAYERLEVEL" val="1_1_1"/>
  <p:tag name="KSO_WM_TAG_VERSION" val="1.0"/>
  <p:tag name="KSO_WM_BEAUTIFY_FLAG" val="#wm#"/>
  <p:tag name="KSO_WM_UNIT_TEXT_FILL_FORE_SCHEMECOLOR_INDEX" val="5"/>
  <p:tag name="KSO_WM_UNIT_TEXT_FILL_TYPE" val="1"/>
</p:tagLst>
</file>

<file path=ppt/tags/tag199.xml><?xml version="1.0" encoding="utf-8"?>
<p:tagLst xmlns:p="http://schemas.openxmlformats.org/presentationml/2006/main">
  <p:tag name="KSO_WM_UNIT_SUBTYPE" val="a"/>
  <p:tag name="KSO_WM_UNIT_PRESET_TEXT" val="900,00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f"/>
  <p:tag name="KSO_WM_UNIT_INDEX" val="1_4_2"/>
  <p:tag name="KSO_WM_UNIT_ID" val="diagram20201431_1*m_h_f*1_4_2"/>
  <p:tag name="KSO_WM_TEMPLATE_CATEGORY" val="diagram"/>
  <p:tag name="KSO_WM_TEMPLATE_INDEX" val="20201431"/>
  <p:tag name="KSO_WM_UNIT_LAYERLEVEL" val="1_1_1"/>
  <p:tag name="KSO_WM_TAG_VERSION" val="1.0"/>
  <p:tag name="KSO_WM_BEAUTIFY_FLAG" val="#wm#"/>
  <p:tag name="KSO_WM_UNIT_TEXT_FILL_FORE_SCHEMECOLOR_INDEX" val="5"/>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SUBTYPE" val="a"/>
  <p:tag name="KSO_WM_UNIT_PRESET_TEXT" val="336,00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f"/>
  <p:tag name="KSO_WM_UNIT_INDEX" val="1_2_2"/>
  <p:tag name="KSO_WM_UNIT_ID" val="diagram20201431_1*m_h_f*1_2_2"/>
  <p:tag name="KSO_WM_TEMPLATE_CATEGORY" val="diagram"/>
  <p:tag name="KSO_WM_TEMPLATE_INDEX" val="20201431"/>
  <p:tag name="KSO_WM_UNIT_LAYERLEVEL" val="1_1_1"/>
  <p:tag name="KSO_WM_TAG_VERSION" val="1.0"/>
  <p:tag name="KSO_WM_BEAUTIFY_FLAG" val="#wm#"/>
  <p:tag name="KSO_WM_UNIT_TEXT_FILL_FORE_SCHEMECOLOR_INDEX" val="5"/>
  <p:tag name="KSO_WM_UNIT_TEXT_FILL_TYPE" val="1"/>
</p:tagLst>
</file>

<file path=ppt/tags/tag201.xml><?xml version="1.0" encoding="utf-8"?>
<p:tagLst xmlns:p="http://schemas.openxmlformats.org/presentationml/2006/main">
  <p:tag name="KSO_WM_UNIT_SUBTYPE" val="a"/>
  <p:tag name="KSO_WM_UNIT_PRESET_TEXT" val="679,00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f"/>
  <p:tag name="KSO_WM_UNIT_INDEX" val="1_3_2"/>
  <p:tag name="KSO_WM_UNIT_ID" val="diagram20201431_1*m_h_f*1_3_2"/>
  <p:tag name="KSO_WM_TEMPLATE_CATEGORY" val="diagram"/>
  <p:tag name="KSO_WM_TEMPLATE_INDEX" val="20201431"/>
  <p:tag name="KSO_WM_UNIT_LAYERLEVEL" val="1_1_1"/>
  <p:tag name="KSO_WM_TAG_VERSION" val="1.0"/>
  <p:tag name="KSO_WM_BEAUTIFY_FLAG" val="#wm#"/>
  <p:tag name="KSO_WM_UNIT_TEXT_FILL_FORE_SCHEMECOLOR_INDEX" val="5"/>
  <p:tag name="KSO_WM_UNIT_TEXT_FILL_TYPE"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1431_1*m_h_i*1_2_1"/>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1431_1*m_h_i*1_2_4"/>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1431_1*m_h_i*1_2_5"/>
  <p:tag name="KSO_WM_TEMPLATE_CATEGORY" val="diagram"/>
  <p:tag name="KSO_WM_TEMPLATE_INDEX" val="20201431"/>
  <p:tag name="KSO_WM_UNIT_LAYERLEVEL" val="1_1_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7"/>
  <p:tag name="KSO_WM_UNIT_ID" val="diagram20201431_1*m_h_i*1_2_7"/>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8"/>
  <p:tag name="KSO_WM_UNIT_ID" val="diagram20201431_1*m_h_i*1_2_8"/>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9"/>
  <p:tag name="KSO_WM_UNIT_ID" val="diagram20201431_1*m_h_i*1_2_9"/>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0"/>
  <p:tag name="KSO_WM_UNIT_ID" val="diagram20201431_1*m_h_i*1_2_10"/>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1"/>
  <p:tag name="KSO_WM_UNIT_ID" val="diagram20201431_1*m_h_i*1_2_11"/>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1431_1*m_h_i*1_2_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1431_1*m_h_i*1_2_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1431_1*m_h_i*1_2_6"/>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5"/>
  <p:tag name="KSO_WM_UNIT_ID" val="diagram20201431_1*m_h_i*1_3_15"/>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6"/>
  <p:tag name="KSO_WM_UNIT_ID" val="diagram20201431_1*m_h_i*1_3_16"/>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7"/>
  <p:tag name="KSO_WM_UNIT_ID" val="diagram20201431_1*m_h_i*1_3_17"/>
  <p:tag name="KSO_WM_TEMPLATE_CATEGORY" val="diagram"/>
  <p:tag name="KSO_WM_TEMPLATE_INDEX" val="20201431"/>
  <p:tag name="KSO_WM_UNIT_LAYERLEVEL" val="1_1_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8"/>
  <p:tag name="KSO_WM_UNIT_ID" val="diagram20201431_1*m_h_i*1_3_8"/>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9"/>
  <p:tag name="KSO_WM_UNIT_ID" val="diagram20201431_1*m_h_i*1_3_9"/>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0"/>
  <p:tag name="KSO_WM_UNIT_ID" val="diagram20201431_1*m_h_i*1_3_10"/>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1"/>
  <p:tag name="KSO_WM_UNIT_ID" val="diagram20201431_1*m_h_i*1_3_11"/>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2"/>
  <p:tag name="KSO_WM_UNIT_ID" val="diagram20201431_1*m_h_i*1_3_1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3"/>
  <p:tag name="KSO_WM_UNIT_ID" val="diagram20201431_1*m_h_i*1_3_1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4"/>
  <p:tag name="KSO_WM_UNIT_ID" val="diagram20201431_1*m_h_i*1_3_14"/>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1431_1*m_h_i*1_3_1"/>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1431_1*m_h_i*1_3_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1431_1*m_h_i*1_3_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1431_1*m_h_i*1_3_4"/>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1431_1*m_h_i*1_3_5"/>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6"/>
  <p:tag name="KSO_WM_UNIT_ID" val="diagram20201431_1*m_h_i*1_3_6"/>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7"/>
  <p:tag name="KSO_WM_UNIT_ID" val="diagram20201431_1*m_h_i*1_3_7"/>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20201431_1*m_h_i*1_4_1"/>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8"/>
  <p:tag name="KSO_WM_UNIT_ID" val="diagram20201431_1*m_h_i*1_4_18"/>
  <p:tag name="KSO_WM_TEMPLATE_CATEGORY" val="diagram"/>
  <p:tag name="KSO_WM_TEMPLATE_INDEX" val="20201431"/>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8"/>
  <p:tag name="KSO_WM_UNIT_ID" val="diagram20201431_1*m_h_i*1_4_8"/>
  <p:tag name="KSO_WM_TEMPLATE_CATEGORY" val="diagram"/>
  <p:tag name="KSO_WM_TEMPLATE_INDEX" val="20201431"/>
  <p:tag name="KSO_WM_UNIT_LAYERLEVEL" val="1_1_1"/>
  <p:tag name="KSO_WM_TAG_VERSION" val="1.0"/>
  <p:tag name="KSO_WM_BEAUTIFY_FLAG" val="#wm#"/>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2"/>
  <p:tag name="KSO_WM_UNIT_ID" val="diagram20201431_1*m_h_i*1_4_2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3"/>
  <p:tag name="KSO_WM_UNIT_ID" val="diagram20201431_1*m_h_i*1_4_2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20201431_1*m_h_i*1_4_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20201431_1*m_h_i*1_4_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5"/>
  <p:tag name="KSO_WM_UNIT_ID" val="diagram20201431_1*m_h_i*1_4_5"/>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6"/>
  <p:tag name="KSO_WM_UNIT_ID" val="diagram20201431_1*m_h_i*1_4_6"/>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7"/>
  <p:tag name="KSO_WM_UNIT_ID" val="diagram20201431_1*m_h_i*1_4_7"/>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diagram20201431_1*m_h_i*1_4_4"/>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9"/>
  <p:tag name="KSO_WM_UNIT_ID" val="diagram20201431_1*m_h_i*1_4_9"/>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0"/>
  <p:tag name="KSO_WM_UNIT_ID" val="diagram20201431_1*m_h_i*1_4_10"/>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1"/>
  <p:tag name="KSO_WM_UNIT_ID" val="diagram20201431_1*m_h_i*1_4_11"/>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3"/>
  <p:tag name="KSO_WM_UNIT_ID" val="diagram20201431_1*m_h_i*1_4_13"/>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4"/>
  <p:tag name="KSO_WM_UNIT_ID" val="diagram20201431_1*m_h_i*1_4_14"/>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5"/>
  <p:tag name="KSO_WM_UNIT_ID" val="diagram20201431_1*m_h_i*1_4_15"/>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6"/>
  <p:tag name="KSO_WM_UNIT_ID" val="diagram20201431_1*m_h_i*1_4_16"/>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2"/>
  <p:tag name="KSO_WM_UNIT_ID" val="diagram20201431_1*m_h_i*1_4_12"/>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7"/>
  <p:tag name="KSO_WM_UNIT_ID" val="diagram20201431_1*m_h_i*1_4_17"/>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9"/>
  <p:tag name="KSO_WM_UNIT_ID" val="diagram20201431_1*m_h_i*1_4_19"/>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0"/>
  <p:tag name="KSO_WM_UNIT_ID" val="diagram20201431_1*m_h_i*1_4_20"/>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1"/>
  <p:tag name="KSO_WM_UNIT_ID" val="diagram20201431_1*m_h_i*1_4_21"/>
  <p:tag name="KSO_WM_TEMPLATE_CATEGORY" val="diagram"/>
  <p:tag name="KSO_WM_TEMPLATE_INDEX" val="20201431"/>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53.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55"/>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1431_1*m_h_f*1_1_1"/>
  <p:tag name="KSO_WM_TEMPLATE_CATEGORY" val="diagram"/>
  <p:tag name="KSO_WM_TEMPLATE_INDEX" val="20201431"/>
  <p:tag name="KSO_WM_UNIT_LAYERLEVEL" val="1_1_1"/>
  <p:tag name="KSO_WM_TAG_VERSION" val="1.0"/>
  <p:tag name="KSO_WM_BEAUTIFY_FLAG" val="#wm#"/>
  <p:tag name="KSO_WM_UNIT_TEXT_FILL_FORE_SCHEMECOLOR_INDEX" val="13"/>
  <p:tag name="KSO_WM_UNIT_TEXT_FILL_TYPE" val="1"/>
</p:tagLst>
</file>

<file path=ppt/tags/tag254.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55"/>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1431_1*m_h_f*1_2_1"/>
  <p:tag name="KSO_WM_TEMPLATE_CATEGORY" val="diagram"/>
  <p:tag name="KSO_WM_TEMPLATE_INDEX" val="20201431"/>
  <p:tag name="KSO_WM_UNIT_LAYERLEVEL" val="1_1_1"/>
  <p:tag name="KSO_WM_TAG_VERSION" val="1.0"/>
  <p:tag name="KSO_WM_BEAUTIFY_FLAG" val="#wm#"/>
  <p:tag name="KSO_WM_UNIT_TEXT_FILL_FORE_SCHEMECOLOR_INDEX" val="13"/>
  <p:tag name="KSO_WM_UNIT_TEXT_FILL_TYPE" val="1"/>
</p:tagLst>
</file>

<file path=ppt/tags/tag255.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55"/>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01431_1*m_h_f*1_3_1"/>
  <p:tag name="KSO_WM_TEMPLATE_CATEGORY" val="diagram"/>
  <p:tag name="KSO_WM_TEMPLATE_INDEX" val="20201431"/>
  <p:tag name="KSO_WM_UNIT_LAYERLEVEL" val="1_1_1"/>
  <p:tag name="KSO_WM_TAG_VERSION" val="1.0"/>
  <p:tag name="KSO_WM_BEAUTIFY_FLAG" val="#wm#"/>
  <p:tag name="KSO_WM_UNIT_TEXT_FILL_FORE_SCHEMECOLOR_INDEX" val="13"/>
  <p:tag name="KSO_WM_UNIT_TEXT_FILL_TYPE" val="1"/>
</p:tagLst>
</file>

<file path=ppt/tags/tag256.xml><?xml version="1.0" encoding="utf-8"?>
<p:tagLst xmlns:p="http://schemas.openxmlformats.org/presentationml/2006/main">
  <p:tag name="KSO_WM_BEAUTIFY_FLAG" val="#wm#"/>
  <p:tag name="KSO_WM_TEMPLATE_CATEGORY" val="custom"/>
  <p:tag name="KSO_WM_TEMPLATE_INDEX" val="20204478"/>
</p:tagLst>
</file>

<file path=ppt/tags/tag257.xml><?xml version="1.0" encoding="utf-8"?>
<p:tagLst xmlns:p="http://schemas.openxmlformats.org/presentationml/2006/main">
  <p:tag name="KSO_WM_BEAUTIFY_FLAG" val="#wm#"/>
  <p:tag name="KSO_WM_TEMPLATE_CATEGORY" val="custom"/>
  <p:tag name="KSO_WM_TEMPLATE_INDEX" val="20204478"/>
</p:tagLst>
</file>

<file path=ppt/tags/tag258.xml><?xml version="1.0" encoding="utf-8"?>
<p:tagLst xmlns:p="http://schemas.openxmlformats.org/presentationml/2006/main">
  <p:tag name="KSO_WM_TAG_VERSION" val="1.0"/>
  <p:tag name="KSO_WM_BEAUTIFY_FLAG" val="#wm#"/>
  <p:tag name="KSO_WM_UNIT_TYPE" val="i"/>
  <p:tag name="KSO_WM_UNIT_ID" val="diagram160575_6*i*0"/>
  <p:tag name="KSO_WM_TEMPLATE_CATEGORY" val="diagram"/>
  <p:tag name="KSO_WM_TEMPLATE_INDEX" val="160575"/>
  <p:tag name="KSO_WM_UNIT_INDEX" val="0"/>
</p:tagLst>
</file>

<file path=ppt/tags/tag259.xml><?xml version="1.0" encoding="utf-8"?>
<p:tagLst xmlns:p="http://schemas.openxmlformats.org/presentationml/2006/main">
  <p:tag name="KSO_WM_TAG_VERSION" val="1.0"/>
  <p:tag name="KSO_WM_BEAUTIFY_FLAG" val="#wm#"/>
  <p:tag name="KSO_WM_UNIT_ID" val="diagram160575_6*m_i*1_1"/>
  <p:tag name="KSO_WM_TEMPLATE_CATEGORY" val="diagram"/>
  <p:tag name="KSO_WM_TEMPLATE_INDEX" val="160575"/>
  <p:tag name="KSO_WM_UNIT_TYPE" val="m_i"/>
  <p:tag name="KSO_WM_UNIT_INDEX" val="1_1"/>
  <p:tag name="KSO_WM_UNIT_CLEAR" val="1"/>
  <p:tag name="KSO_WM_UNIT_LAYERLEVEL" val="1_1"/>
  <p:tag name="KSO_WM_DIAGRAM_GROUP_CODE" val="m1-1"/>
  <p:tag name="KSO_WM_UNIT_LINE_FORE_SCHEMECOLOR_INDEX" val="5"/>
  <p:tag name="KSO_WM_UNIT_LINE_FILL_TYPE" val="2"/>
  <p:tag name="KSO_WM_UNIT_TEXT_FILL_FORE_SCHEMECOLOR_INDEX" val="5"/>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TAG_VERSION" val="1.0"/>
  <p:tag name="KSO_WM_BEAUTIFY_FLAG" val="#wm#"/>
  <p:tag name="KSO_WM_UNIT_ID" val="diagram160575_6*m_i*1_2"/>
  <p:tag name="KSO_WM_TEMPLATE_CATEGORY" val="diagram"/>
  <p:tag name="KSO_WM_TEMPLATE_INDEX" val="160575"/>
  <p:tag name="KSO_WM_UNIT_TYPE" val="m_i"/>
  <p:tag name="KSO_WM_UNIT_INDEX" val="1_2"/>
  <p:tag name="KSO_WM_UNIT_CLEAR" val="1"/>
  <p:tag name="KSO_WM_UNIT_LAYERLEVEL" val="1_1"/>
  <p:tag name="KSO_WM_DIAGRAM_GROUP_CODE" val="m1-1"/>
  <p:tag name="KSO_WM_UNIT_FILL_FORE_SCHEMECOLOR_INDEX" val="5"/>
  <p:tag name="KSO_WM_UNIT_FILL_TYPE" val="1"/>
</p:tagLst>
</file>

<file path=ppt/tags/tag261.xml><?xml version="1.0" encoding="utf-8"?>
<p:tagLst xmlns:p="http://schemas.openxmlformats.org/presentationml/2006/main">
  <p:tag name="KSO_WM_TAG_VERSION" val="1.0"/>
  <p:tag name="KSO_WM_BEAUTIFY_FLAG" val="#wm#"/>
  <p:tag name="KSO_WM_UNIT_ID" val="diagram160575_6*m_h_f*1_1_1"/>
  <p:tag name="KSO_WM_TEMPLATE_CATEGORY" val="diagram"/>
  <p:tag name="KSO_WM_TEMPLATE_INDEX" val="160575"/>
  <p:tag name="KSO_WM_UNIT_TYPE" val="m_h_f"/>
  <p:tag name="KSO_WM_UNIT_INDEX" val="1_1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62.xml><?xml version="1.0" encoding="utf-8"?>
<p:tagLst xmlns:p="http://schemas.openxmlformats.org/presentationml/2006/main">
  <p:tag name="KSO_WM_TAG_VERSION" val="1.0"/>
  <p:tag name="KSO_WM_BEAUTIFY_FLAG" val="#wm#"/>
  <p:tag name="KSO_WM_UNIT_TYPE" val="i"/>
  <p:tag name="KSO_WM_UNIT_ID" val="diagram160575_6*i*7"/>
  <p:tag name="KSO_WM_TEMPLATE_CATEGORY" val="diagram"/>
  <p:tag name="KSO_WM_TEMPLATE_INDEX" val="160575"/>
  <p:tag name="KSO_WM_UNIT_INDEX" val="7"/>
</p:tagLst>
</file>

<file path=ppt/tags/tag263.xml><?xml version="1.0" encoding="utf-8"?>
<p:tagLst xmlns:p="http://schemas.openxmlformats.org/presentationml/2006/main">
  <p:tag name="KSO_WM_TAG_VERSION" val="1.0"/>
  <p:tag name="KSO_WM_BEAUTIFY_FLAG" val="#wm#"/>
  <p:tag name="KSO_WM_UNIT_ID" val="diagram160575_6*m_i*1_3"/>
  <p:tag name="KSO_WM_TEMPLATE_CATEGORY" val="diagram"/>
  <p:tag name="KSO_WM_TEMPLATE_INDEX" val="160575"/>
  <p:tag name="KSO_WM_UNIT_TYPE" val="m_i"/>
  <p:tag name="KSO_WM_UNIT_INDEX" val="1_3"/>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64.xml><?xml version="1.0" encoding="utf-8"?>
<p:tagLst xmlns:p="http://schemas.openxmlformats.org/presentationml/2006/main">
  <p:tag name="KSO_WM_TAG_VERSION" val="1.0"/>
  <p:tag name="KSO_WM_BEAUTIFY_FLAG" val="#wm#"/>
  <p:tag name="KSO_WM_UNIT_ID" val="diagram160575_6*m_i*1_4"/>
  <p:tag name="KSO_WM_TEMPLATE_CATEGORY" val="diagram"/>
  <p:tag name="KSO_WM_TEMPLATE_INDEX" val="160575"/>
  <p:tag name="KSO_WM_UNIT_TYPE" val="m_i"/>
  <p:tag name="KSO_WM_UNIT_INDEX" val="1_4"/>
  <p:tag name="KSO_WM_UNIT_CLEAR" val="1"/>
  <p:tag name="KSO_WM_UNIT_LAYERLEVEL" val="1_1"/>
  <p:tag name="KSO_WM_DIAGRAM_GROUP_CODE" val="m1-1"/>
  <p:tag name="KSO_WM_UNIT_FILL_FORE_SCHEMECOLOR_INDEX" val="5"/>
  <p:tag name="KSO_WM_UNIT_FILL_TYPE" val="1"/>
</p:tagLst>
</file>

<file path=ppt/tags/tag265.xml><?xml version="1.0" encoding="utf-8"?>
<p:tagLst xmlns:p="http://schemas.openxmlformats.org/presentationml/2006/main">
  <p:tag name="KSO_WM_TAG_VERSION" val="1.0"/>
  <p:tag name="KSO_WM_BEAUTIFY_FLAG" val="#wm#"/>
  <p:tag name="KSO_WM_UNIT_ID" val="diagram160575_6*m_h_f*1_2_1"/>
  <p:tag name="KSO_WM_TEMPLATE_CATEGORY" val="diagram"/>
  <p:tag name="KSO_WM_TEMPLATE_INDEX" val="160575"/>
  <p:tag name="KSO_WM_UNIT_TYPE" val="m_h_f"/>
  <p:tag name="KSO_WM_UNIT_INDEX" val="1_2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66.xml><?xml version="1.0" encoding="utf-8"?>
<p:tagLst xmlns:p="http://schemas.openxmlformats.org/presentationml/2006/main">
  <p:tag name="KSO_WM_TAG_VERSION" val="1.0"/>
  <p:tag name="KSO_WM_BEAUTIFY_FLAG" val="#wm#"/>
  <p:tag name="KSO_WM_UNIT_TYPE" val="i"/>
  <p:tag name="KSO_WM_UNIT_ID" val="diagram160575_6*i*14"/>
  <p:tag name="KSO_WM_TEMPLATE_CATEGORY" val="diagram"/>
  <p:tag name="KSO_WM_TEMPLATE_INDEX" val="160575"/>
  <p:tag name="KSO_WM_UNIT_INDEX" val="14"/>
</p:tagLst>
</file>

<file path=ppt/tags/tag267.xml><?xml version="1.0" encoding="utf-8"?>
<p:tagLst xmlns:p="http://schemas.openxmlformats.org/presentationml/2006/main">
  <p:tag name="KSO_WM_TAG_VERSION" val="1.0"/>
  <p:tag name="KSO_WM_BEAUTIFY_FLAG" val="#wm#"/>
  <p:tag name="KSO_WM_UNIT_ID" val="diagram160575_6*m_i*1_5"/>
  <p:tag name="KSO_WM_TEMPLATE_CATEGORY" val="diagram"/>
  <p:tag name="KSO_WM_TEMPLATE_INDEX" val="160575"/>
  <p:tag name="KSO_WM_UNIT_TYPE" val="m_i"/>
  <p:tag name="KSO_WM_UNIT_INDEX" val="1_5"/>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68.xml><?xml version="1.0" encoding="utf-8"?>
<p:tagLst xmlns:p="http://schemas.openxmlformats.org/presentationml/2006/main">
  <p:tag name="KSO_WM_TAG_VERSION" val="1.0"/>
  <p:tag name="KSO_WM_BEAUTIFY_FLAG" val="#wm#"/>
  <p:tag name="KSO_WM_UNIT_ID" val="diagram160575_6*m_i*1_6"/>
  <p:tag name="KSO_WM_TEMPLATE_CATEGORY" val="diagram"/>
  <p:tag name="KSO_WM_TEMPLATE_INDEX" val="160575"/>
  <p:tag name="KSO_WM_UNIT_TYPE" val="m_i"/>
  <p:tag name="KSO_WM_UNIT_INDEX" val="1_6"/>
  <p:tag name="KSO_WM_UNIT_CLEAR" val="1"/>
  <p:tag name="KSO_WM_UNIT_LAYERLEVEL" val="1_1"/>
  <p:tag name="KSO_WM_DIAGRAM_GROUP_CODE" val="m1-1"/>
  <p:tag name="KSO_WM_UNIT_FILL_FORE_SCHEMECOLOR_INDEX" val="5"/>
  <p:tag name="KSO_WM_UNIT_FILL_TYPE" val="1"/>
</p:tagLst>
</file>

<file path=ppt/tags/tag269.xml><?xml version="1.0" encoding="utf-8"?>
<p:tagLst xmlns:p="http://schemas.openxmlformats.org/presentationml/2006/main">
  <p:tag name="KSO_WM_TAG_VERSION" val="1.0"/>
  <p:tag name="KSO_WM_BEAUTIFY_FLAG" val="#wm#"/>
  <p:tag name="KSO_WM_UNIT_ID" val="diagram160575_6*m_h_f*1_3_1"/>
  <p:tag name="KSO_WM_TEMPLATE_CATEGORY" val="diagram"/>
  <p:tag name="KSO_WM_TEMPLATE_INDEX" val="160575"/>
  <p:tag name="KSO_WM_UNIT_TYPE" val="m_h_f"/>
  <p:tag name="KSO_WM_UNIT_INDEX" val="1_3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TAG_VERSION" val="1.0"/>
  <p:tag name="KSO_WM_BEAUTIFY_FLAG" val="#wm#"/>
  <p:tag name="KSO_WM_UNIT_TYPE" val="i"/>
  <p:tag name="KSO_WM_UNIT_ID" val="diagram160575_6*i*21"/>
  <p:tag name="KSO_WM_TEMPLATE_CATEGORY" val="diagram"/>
  <p:tag name="KSO_WM_TEMPLATE_INDEX" val="160575"/>
  <p:tag name="KSO_WM_UNIT_INDEX" val="21"/>
</p:tagLst>
</file>

<file path=ppt/tags/tag271.xml><?xml version="1.0" encoding="utf-8"?>
<p:tagLst xmlns:p="http://schemas.openxmlformats.org/presentationml/2006/main">
  <p:tag name="KSO_WM_TAG_VERSION" val="1.0"/>
  <p:tag name="KSO_WM_BEAUTIFY_FLAG" val="#wm#"/>
  <p:tag name="KSO_WM_UNIT_ID" val="diagram160575_6*m_i*1_7"/>
  <p:tag name="KSO_WM_TEMPLATE_CATEGORY" val="diagram"/>
  <p:tag name="KSO_WM_TEMPLATE_INDEX" val="160575"/>
  <p:tag name="KSO_WM_UNIT_TYPE" val="m_i"/>
  <p:tag name="KSO_WM_UNIT_INDEX" val="1_7"/>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72.xml><?xml version="1.0" encoding="utf-8"?>
<p:tagLst xmlns:p="http://schemas.openxmlformats.org/presentationml/2006/main">
  <p:tag name="KSO_WM_TAG_VERSION" val="1.0"/>
  <p:tag name="KSO_WM_BEAUTIFY_FLAG" val="#wm#"/>
  <p:tag name="KSO_WM_UNIT_ID" val="diagram160575_6*m_i*1_8"/>
  <p:tag name="KSO_WM_TEMPLATE_CATEGORY" val="diagram"/>
  <p:tag name="KSO_WM_TEMPLATE_INDEX" val="160575"/>
  <p:tag name="KSO_WM_UNIT_TYPE" val="m_i"/>
  <p:tag name="KSO_WM_UNIT_INDEX" val="1_8"/>
  <p:tag name="KSO_WM_UNIT_CLEAR" val="1"/>
  <p:tag name="KSO_WM_UNIT_LAYERLEVEL" val="1_1"/>
  <p:tag name="KSO_WM_DIAGRAM_GROUP_CODE" val="m1-1"/>
  <p:tag name="KSO_WM_UNIT_FILL_FORE_SCHEMECOLOR_INDEX" val="5"/>
  <p:tag name="KSO_WM_UNIT_FILL_TYPE" val="1"/>
</p:tagLst>
</file>

<file path=ppt/tags/tag273.xml><?xml version="1.0" encoding="utf-8"?>
<p:tagLst xmlns:p="http://schemas.openxmlformats.org/presentationml/2006/main">
  <p:tag name="KSO_WM_TAG_VERSION" val="1.0"/>
  <p:tag name="KSO_WM_BEAUTIFY_FLAG" val="#wm#"/>
  <p:tag name="KSO_WM_UNIT_ID" val="diagram160575_6*m_h_f*1_6_1"/>
  <p:tag name="KSO_WM_TEMPLATE_CATEGORY" val="diagram"/>
  <p:tag name="KSO_WM_TEMPLATE_INDEX" val="160575"/>
  <p:tag name="KSO_WM_UNIT_TYPE" val="m_h_f"/>
  <p:tag name="KSO_WM_UNIT_INDEX" val="1_6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74.xml><?xml version="1.0" encoding="utf-8"?>
<p:tagLst xmlns:p="http://schemas.openxmlformats.org/presentationml/2006/main">
  <p:tag name="KSO_WM_TAG_VERSION" val="1.0"/>
  <p:tag name="KSO_WM_BEAUTIFY_FLAG" val="#wm#"/>
  <p:tag name="KSO_WM_UNIT_TYPE" val="i"/>
  <p:tag name="KSO_WM_UNIT_ID" val="diagram160575_6*i*28"/>
  <p:tag name="KSO_WM_TEMPLATE_CATEGORY" val="diagram"/>
  <p:tag name="KSO_WM_TEMPLATE_INDEX" val="160575"/>
  <p:tag name="KSO_WM_UNIT_INDEX" val="28"/>
</p:tagLst>
</file>

<file path=ppt/tags/tag275.xml><?xml version="1.0" encoding="utf-8"?>
<p:tagLst xmlns:p="http://schemas.openxmlformats.org/presentationml/2006/main">
  <p:tag name="KSO_WM_TAG_VERSION" val="1.0"/>
  <p:tag name="KSO_WM_BEAUTIFY_FLAG" val="#wm#"/>
  <p:tag name="KSO_WM_UNIT_ID" val="diagram160575_6*m_i*1_9"/>
  <p:tag name="KSO_WM_TEMPLATE_CATEGORY" val="diagram"/>
  <p:tag name="KSO_WM_TEMPLATE_INDEX" val="160575"/>
  <p:tag name="KSO_WM_UNIT_TYPE" val="m_i"/>
  <p:tag name="KSO_WM_UNIT_INDEX" val="1_9"/>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76.xml><?xml version="1.0" encoding="utf-8"?>
<p:tagLst xmlns:p="http://schemas.openxmlformats.org/presentationml/2006/main">
  <p:tag name="KSO_WM_TAG_VERSION" val="1.0"/>
  <p:tag name="KSO_WM_BEAUTIFY_FLAG" val="#wm#"/>
  <p:tag name="KSO_WM_UNIT_ID" val="diagram160575_6*m_i*1_10"/>
  <p:tag name="KSO_WM_TEMPLATE_CATEGORY" val="diagram"/>
  <p:tag name="KSO_WM_TEMPLATE_INDEX" val="160575"/>
  <p:tag name="KSO_WM_UNIT_TYPE" val="m_i"/>
  <p:tag name="KSO_WM_UNIT_INDEX" val="1_10"/>
  <p:tag name="KSO_WM_UNIT_CLEAR" val="1"/>
  <p:tag name="KSO_WM_UNIT_LAYERLEVEL" val="1_1"/>
  <p:tag name="KSO_WM_DIAGRAM_GROUP_CODE" val="m1-1"/>
  <p:tag name="KSO_WM_UNIT_FILL_FORE_SCHEMECOLOR_INDEX" val="5"/>
  <p:tag name="KSO_WM_UNIT_FILL_TYPE" val="1"/>
</p:tagLst>
</file>

<file path=ppt/tags/tag277.xml><?xml version="1.0" encoding="utf-8"?>
<p:tagLst xmlns:p="http://schemas.openxmlformats.org/presentationml/2006/main">
  <p:tag name="KSO_WM_TAG_VERSION" val="1.0"/>
  <p:tag name="KSO_WM_BEAUTIFY_FLAG" val="#wm#"/>
  <p:tag name="KSO_WM_UNIT_ID" val="diagram160575_6*m_h_f*1_5_1"/>
  <p:tag name="KSO_WM_TEMPLATE_CATEGORY" val="diagram"/>
  <p:tag name="KSO_WM_TEMPLATE_INDEX" val="160575"/>
  <p:tag name="KSO_WM_UNIT_TYPE" val="m_h_f"/>
  <p:tag name="KSO_WM_UNIT_INDEX" val="1_5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78.xml><?xml version="1.0" encoding="utf-8"?>
<p:tagLst xmlns:p="http://schemas.openxmlformats.org/presentationml/2006/main">
  <p:tag name="KSO_WM_TAG_VERSION" val="1.0"/>
  <p:tag name="KSO_WM_BEAUTIFY_FLAG" val="#wm#"/>
  <p:tag name="KSO_WM_UNIT_TYPE" val="i"/>
  <p:tag name="KSO_WM_UNIT_ID" val="diagram160575_6*i*35"/>
  <p:tag name="KSO_WM_TEMPLATE_CATEGORY" val="diagram"/>
  <p:tag name="KSO_WM_TEMPLATE_INDEX" val="160575"/>
  <p:tag name="KSO_WM_UNIT_INDEX" val="35"/>
</p:tagLst>
</file>

<file path=ppt/tags/tag279.xml><?xml version="1.0" encoding="utf-8"?>
<p:tagLst xmlns:p="http://schemas.openxmlformats.org/presentationml/2006/main">
  <p:tag name="KSO_WM_TAG_VERSION" val="1.0"/>
  <p:tag name="KSO_WM_BEAUTIFY_FLAG" val="#wm#"/>
  <p:tag name="KSO_WM_UNIT_ID" val="diagram160575_6*m_i*1_11"/>
  <p:tag name="KSO_WM_TEMPLATE_CATEGORY" val="diagram"/>
  <p:tag name="KSO_WM_TEMPLATE_INDEX" val="160575"/>
  <p:tag name="KSO_WM_UNIT_TYPE" val="m_i"/>
  <p:tag name="KSO_WM_UNIT_INDEX" val="1_11"/>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TAG_VERSION" val="1.0"/>
  <p:tag name="KSO_WM_BEAUTIFY_FLAG" val="#wm#"/>
  <p:tag name="KSO_WM_UNIT_ID" val="diagram160575_6*m_i*1_12"/>
  <p:tag name="KSO_WM_TEMPLATE_CATEGORY" val="diagram"/>
  <p:tag name="KSO_WM_TEMPLATE_INDEX" val="160575"/>
  <p:tag name="KSO_WM_UNIT_TYPE" val="m_i"/>
  <p:tag name="KSO_WM_UNIT_INDEX" val="1_12"/>
  <p:tag name="KSO_WM_UNIT_CLEAR" val="1"/>
  <p:tag name="KSO_WM_UNIT_LAYERLEVEL" val="1_1"/>
  <p:tag name="KSO_WM_DIAGRAM_GROUP_CODE" val="m1-1"/>
  <p:tag name="KSO_WM_UNIT_FILL_FORE_SCHEMECOLOR_INDEX" val="5"/>
  <p:tag name="KSO_WM_UNIT_FILL_TYPE" val="1"/>
</p:tagLst>
</file>

<file path=ppt/tags/tag281.xml><?xml version="1.0" encoding="utf-8"?>
<p:tagLst xmlns:p="http://schemas.openxmlformats.org/presentationml/2006/main">
  <p:tag name="KSO_WM_TAG_VERSION" val="1.0"/>
  <p:tag name="KSO_WM_BEAUTIFY_FLAG" val="#wm#"/>
  <p:tag name="KSO_WM_UNIT_ID" val="diagram160575_6*m_h_f*1_4_1"/>
  <p:tag name="KSO_WM_TEMPLATE_CATEGORY" val="diagram"/>
  <p:tag name="KSO_WM_TEMPLATE_INDEX" val="160575"/>
  <p:tag name="KSO_WM_UNIT_TYPE" val="m_h_f"/>
  <p:tag name="KSO_WM_UNIT_INDEX" val="1_4_1"/>
  <p:tag name="KSO_WM_UNIT_CLEAR" val="1"/>
  <p:tag name="KSO_WM_UNIT_LAYERLEVEL" val="1_1_1"/>
  <p:tag name="KSO_WM_UNIT_VALUE" val="8"/>
  <p:tag name="KSO_WM_UNIT_HIGHLIGHT" val="0"/>
  <p:tag name="KSO_WM_UNIT_COMPATIBLE" val="0"/>
  <p:tag name="KSO_WM_DIAGRAM_GROUP_CODE" val="m1-1"/>
  <p:tag name="KSO_WM_UNIT_PRESET_TEXT" val="LOREM IPSUM"/>
  <p:tag name="KSO_WM_UNIT_TEXT_FILL_FORE_SCHEMECOLOR_INDEX" val="13"/>
  <p:tag name="KSO_WM_UNIT_TEXT_FILL_TYPE" val="1"/>
</p:tagLst>
</file>

<file path=ppt/tags/tag282.xml><?xml version="1.0" encoding="utf-8"?>
<p:tagLst xmlns:p="http://schemas.openxmlformats.org/presentationml/2006/main">
  <p:tag name="KSO_WM_TAG_VERSION" val="1.0"/>
  <p:tag name="KSO_WM_BEAUTIFY_FLAG" val="#wm#"/>
  <p:tag name="KSO_WM_UNIT_ID" val="diagram160575_6*m_i*1_13"/>
  <p:tag name="KSO_WM_TEMPLATE_CATEGORY" val="diagram"/>
  <p:tag name="KSO_WM_TEMPLATE_INDEX" val="160575"/>
  <p:tag name="KSO_WM_UNIT_TYPE" val="m_i"/>
  <p:tag name="KSO_WM_UNIT_INDEX" val="1_13"/>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83.xml><?xml version="1.0" encoding="utf-8"?>
<p:tagLst xmlns:p="http://schemas.openxmlformats.org/presentationml/2006/main">
  <p:tag name="KSO_WM_BEAUTIFY_FLAG" val="#wm#"/>
  <p:tag name="KSO_WM_TEMPLATE_CATEGORY" val="custom"/>
  <p:tag name="KSO_WM_TEMPLATE_INDEX" val="20204478"/>
</p:tagLst>
</file>

<file path=ppt/tags/tag284.xml><?xml version="1.0" encoding="utf-8"?>
<p:tagLst xmlns:p="http://schemas.openxmlformats.org/presentationml/2006/main">
  <p:tag name="KSO_WM_BEAUTIFY_FLAG" val="#wm#"/>
  <p:tag name="KSO_WM_TEMPLATE_CATEGORY" val="custom"/>
  <p:tag name="KSO_WM_TEMPLATE_INDEX" val="20204478"/>
</p:tagLst>
</file>

<file path=ppt/tags/tag285.xml><?xml version="1.0" encoding="utf-8"?>
<p:tagLst xmlns:p="http://schemas.openxmlformats.org/presentationml/2006/main">
  <p:tag name="KSO_WM_BEAUTIFY_FLAG" val="#wm#"/>
  <p:tag name="KSO_WM_TEMPLATE_CATEGORY" val="custom"/>
  <p:tag name="KSO_WM_TEMPLATE_INDEX" val="20204478"/>
</p:tagLst>
</file>

<file path=ppt/tags/tag286.xml><?xml version="1.0" encoding="utf-8"?>
<p:tagLst xmlns:p="http://schemas.openxmlformats.org/presentationml/2006/main">
  <p:tag name="KSO_WM_BEAUTIFY_FLAG" val="#wm#"/>
  <p:tag name="KSO_WM_TEMPLATE_CATEGORY" val="custom"/>
  <p:tag name="KSO_WM_TEMPLATE_INDEX" val="20204478"/>
</p:tagLst>
</file>

<file path=ppt/tags/tag287.xml><?xml version="1.0" encoding="utf-8"?>
<p:tagLst xmlns:p="http://schemas.openxmlformats.org/presentationml/2006/main">
  <p:tag name="KSO_WM_BEAUTIFY_FLAG" val="#wm#"/>
  <p:tag name="KSO_WM_TEMPLATE_CATEGORY" val="custom"/>
  <p:tag name="KSO_WM_TEMPLATE_INDEX" val="20204478"/>
</p:tagLst>
</file>

<file path=ppt/tags/tag288.xml><?xml version="1.0" encoding="utf-8"?>
<p:tagLst xmlns:p="http://schemas.openxmlformats.org/presentationml/2006/main">
  <p:tag name="KSO_WM_BEAUTIFY_FLAG" val="#wm#"/>
  <p:tag name="KSO_WM_TEMPLATE_CATEGORY" val="custom"/>
  <p:tag name="KSO_WM_TEMPLATE_INDEX" val="20204478"/>
</p:tagLst>
</file>

<file path=ppt/tags/tag289.xml><?xml version="1.0" encoding="utf-8"?>
<p:tagLst xmlns:p="http://schemas.openxmlformats.org/presentationml/2006/main">
  <p:tag name="KSO_WM_BEAUTIFY_FLAG" val="#wm#"/>
  <p:tag name="KSO_WM_TEMPLATE_CATEGORY" val="custom"/>
  <p:tag name="KSO_WM_TEMPLATE_INDEX" val="20204478"/>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3*i*0"/>
  <p:tag name="KSO_WM_UNIT_BK_DARK_LIGHT" val="2"/>
  <p:tag name="KSO_WM_UNIT_LAYERLEVEL" val="1"/>
  <p:tag name="KSO_WM_TAG_VERSION" val="1.0"/>
  <p:tag name="KSO_WM_BEAUTIFY_FLAG" val="#wm#"/>
</p:tagLst>
</file>

<file path=ppt/tags/tag8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4*i*0"/>
  <p:tag name="KSO_WM_UNIT_BK_DARK_LIGHT" val="2"/>
  <p:tag name="KSO_WM_UNIT_LAYERLEVEL" val="1"/>
  <p:tag name="KSO_WM_TAG_VERSION" val="1.0"/>
  <p:tag name="KSO_WM_BEAUTIFY_FLAG" val="#wm#"/>
</p:tagLst>
</file>

<file path=ppt/tags/tag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5*i*0"/>
  <p:tag name="KSO_WM_UNIT_BK_DARK_LIGHT" val="2"/>
  <p:tag name="KSO_WM_UNIT_LAYERLEVEL" val="1"/>
  <p:tag name="KSO_WM_TAG_VERSION" val="1.0"/>
  <p:tag name="KSO_WM_BEAUTIFY_FLAG" val="#wm#"/>
</p:tagLst>
</file>

<file path=ppt/tags/tag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theme1.xml><?xml version="1.0" encoding="utf-8"?>
<a:theme xmlns:a="http://schemas.openxmlformats.org/drawingml/2006/main" name="3_Office 主题​​">
  <a:themeElements>
    <a:clrScheme name="自定义 199">
      <a:dk1>
        <a:srgbClr val="000000"/>
      </a:dk1>
      <a:lt1>
        <a:srgbClr val="FFFFFF"/>
      </a:lt1>
      <a:dk2>
        <a:srgbClr val="EEF6FC"/>
      </a:dk2>
      <a:lt2>
        <a:srgbClr val="FCFCFD"/>
      </a:lt2>
      <a:accent1>
        <a:srgbClr val="6F86A0"/>
      </a:accent1>
      <a:accent2>
        <a:srgbClr val="2F9BC1"/>
      </a:accent2>
      <a:accent3>
        <a:srgbClr val="20ADB0"/>
      </a:accent3>
      <a:accent4>
        <a:srgbClr val="35A550"/>
      </a:accent4>
      <a:accent5>
        <a:srgbClr val="7A9F3F"/>
      </a:accent5>
      <a:accent6>
        <a:srgbClr val="E5CA2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4450</Words>
  <Application>WPS 文字</Application>
  <PresentationFormat>宽屏</PresentationFormat>
  <Paragraphs>262</Paragraphs>
  <Slides>25</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25</vt:i4>
      </vt:variant>
    </vt:vector>
  </HeadingPairs>
  <TitlesOfParts>
    <vt:vector size="41" baseType="lpstr">
      <vt:lpstr>Arial</vt:lpstr>
      <vt:lpstr>方正书宋_GBK</vt:lpstr>
      <vt:lpstr>Wingdings</vt:lpstr>
      <vt:lpstr>宋体</vt:lpstr>
      <vt:lpstr>Arial Unicode MS</vt:lpstr>
      <vt:lpstr>Calibri Light</vt:lpstr>
      <vt:lpstr>Helvetica Neue</vt:lpstr>
      <vt:lpstr>汉仪书宋二KW</vt:lpstr>
      <vt:lpstr>Calibri</vt:lpstr>
      <vt:lpstr>微软雅黑</vt:lpstr>
      <vt:lpstr>汉仪旗黑</vt:lpstr>
      <vt:lpstr>Helvetica Neue Light</vt:lpstr>
      <vt:lpstr>汉仪旗黑-85S</vt:lpstr>
      <vt:lpstr>苹方-简</vt:lpstr>
      <vt:lpstr>微软雅黑</vt:lpstr>
      <vt:lpstr>3_Office 主题​​</vt:lpstr>
      <vt:lpstr>PowerPoint 演示文稿</vt:lpstr>
      <vt:lpstr>PowerPoint 演示文稿</vt:lpstr>
      <vt:lpstr>PowerPoint 演示文稿</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lpstr>一：战略与战略管理</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liyaling</dc:creator>
  <cp:lastModifiedBy>liyaling</cp:lastModifiedBy>
  <cp:revision>2</cp:revision>
  <dcterms:created xsi:type="dcterms:W3CDTF">2021-04-29T01:42:13Z</dcterms:created>
  <dcterms:modified xsi:type="dcterms:W3CDTF">2021-04-29T01:42:13Z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2052-2.8.0.4624</vt:lpwstr>
  </property>
</Properties>
</file>