
<file path=[Content_Types].xml><?xml version="1.0" encoding="utf-8"?>
<Types xmlns="http://schemas.openxmlformats.org/package/2006/content-types">
  <Default Extension="jpeg" ContentType="image/jpe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  <p:sldMasterId id="2147483668" r:id="rId4"/>
  </p:sldMasterIdLst>
  <p:notesMasterIdLst>
    <p:notesMasterId r:id="rId6"/>
  </p:notesMasterIdLst>
  <p:sldIdLst>
    <p:sldId id="610" r:id="rId5"/>
    <p:sldId id="528" r:id="rId7"/>
    <p:sldId id="614" r:id="rId8"/>
    <p:sldId id="612" r:id="rId9"/>
    <p:sldId id="619" r:id="rId10"/>
    <p:sldId id="510" r:id="rId11"/>
    <p:sldId id="523" r:id="rId12"/>
    <p:sldId id="496" r:id="rId13"/>
    <p:sldId id="616" r:id="rId14"/>
    <p:sldId id="622" r:id="rId15"/>
    <p:sldId id="513" r:id="rId16"/>
    <p:sldId id="467" r:id="rId17"/>
    <p:sldId id="418" r:id="rId18"/>
    <p:sldId id="519" r:id="rId19"/>
    <p:sldId id="512" r:id="rId20"/>
    <p:sldId id="521" r:id="rId21"/>
    <p:sldId id="617" r:id="rId22"/>
    <p:sldId id="623" r:id="rId23"/>
    <p:sldId id="514" r:id="rId24"/>
    <p:sldId id="503" r:id="rId25"/>
    <p:sldId id="515" r:id="rId26"/>
    <p:sldId id="504" r:id="rId27"/>
    <p:sldId id="618" r:id="rId28"/>
    <p:sldId id="624" r:id="rId29"/>
    <p:sldId id="529" r:id="rId30"/>
    <p:sldId id="535" r:id="rId31"/>
    <p:sldId id="536" r:id="rId32"/>
    <p:sldId id="537" r:id="rId33"/>
    <p:sldId id="539" r:id="rId34"/>
    <p:sldId id="540" r:id="rId35"/>
    <p:sldId id="541" r:id="rId36"/>
    <p:sldId id="542" r:id="rId37"/>
    <p:sldId id="555" r:id="rId38"/>
    <p:sldId id="574" r:id="rId39"/>
    <p:sldId id="608" r:id="rId40"/>
    <p:sldId id="611" r:id="rId41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339966"/>
    <a:srgbClr val="FF9900"/>
    <a:srgbClr val="FF3300"/>
    <a:srgbClr val="FF0000"/>
    <a:srgbClr val="FFCC00"/>
    <a:srgbClr val="FFFF99"/>
    <a:srgbClr val="0000FF"/>
    <a:srgbClr val="A58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79"/>
    <p:restoredTop sz="89678"/>
  </p:normalViewPr>
  <p:slideViewPr>
    <p:cSldViewPr showGuides="1">
      <p:cViewPr varScale="1">
        <p:scale>
          <a:sx n="60" d="100"/>
          <a:sy n="60" d="100"/>
        </p:scale>
        <p:origin x="576" y="48"/>
      </p:cViewPr>
      <p:guideLst>
        <p:guide orient="horz" pos="845"/>
        <p:guide orient="horz" pos="2599"/>
        <p:guide orient="horz" pos="1987"/>
        <p:guide orient="horz" pos="482"/>
        <p:guide orient="horz" pos="2160"/>
        <p:guide orient="horz" pos="3815"/>
        <p:guide pos="404"/>
        <p:guide pos="2812"/>
        <p:guide pos="930"/>
        <p:guide pos="15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1986" name="页眉占位符 419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987" name="日期占位符 4198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 eaLnBrk="1" hangingPunct="1"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幻灯片图像占位符 41987"/>
          <p:cNvSpPr>
            <a:spLocks noRo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49" name="文本占位符 41988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990" name="页脚占位符 4198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eaLnBrk="1" hangingPunct="1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991" name="灯片编号占位符 4199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C173A-3DA8-4893-B28A-1E15F55C33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34819" name="幻灯片图像占位符 68403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4820" name="文本占位符 684034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r>
              <a:rPr lang="en-US" altLang="zh-CN" dirty="0"/>
              <a:t>1</a:t>
            </a:r>
            <a:r>
              <a:rPr lang="zh-CN" altLang="en-US" dirty="0"/>
              <a:t>）讲语法，有三个表达式，分别用来做什么</a:t>
            </a:r>
            <a:endParaRPr lang="zh-CN" altLang="en-US" dirty="0"/>
          </a:p>
          <a:p>
            <a:pPr lvl="0" eaLnBrk="1" hangingPunct="1"/>
            <a:r>
              <a:rPr lang="en-US" altLang="zh-CN" dirty="0"/>
              <a:t>2</a:t>
            </a:r>
            <a:r>
              <a:rPr lang="zh-CN" altLang="en-US" dirty="0"/>
              <a:t>）讲执行顺序，对应着引例讲</a:t>
            </a:r>
            <a:endParaRPr lang="zh-CN" altLang="en-US" dirty="0"/>
          </a:p>
          <a:p>
            <a:pPr lvl="0" eaLnBrk="1" hangingPunct="1"/>
            <a:r>
              <a:rPr lang="en-US" altLang="zh-CN" dirty="0"/>
              <a:t>3</a:t>
            </a:r>
            <a:r>
              <a:rPr lang="zh-CN" altLang="en-US" dirty="0"/>
              <a:t>）讲代码规范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37891" name="幻灯片图像占位符 687105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7892" name="文本占位符 687106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39939" name="幻灯片图像占位符 69017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9940" name="文本占位符 690178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46083" name="幻灯片图像占位符 74547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6084" name="文本占位符 745474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4AC173A-3DA8-4893-B28A-1E15F55C330A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fld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9219" name="幻灯片图像占位符 65228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9220" name="文本占位符 652290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12291" name="幻灯片图像占位符 60108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12292" name="文本占位符 601090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15363" name="幻灯片图像占位符 62873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15364" name="文本占位符 628738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17411" name="幻灯片图像占位符 62976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17412" name="文本占位符 62976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19459" name="幻灯片图像占位符 518145"/>
          <p:cNvSpPr>
            <a:spLocks noRot="1" noTextEdit="1"/>
          </p:cNvSpPr>
          <p:nvPr>
            <p:ph type="sldImg"/>
          </p:nvPr>
        </p:nvSpPr>
        <p:spPr/>
      </p:sp>
      <p:sp>
        <p:nvSpPr>
          <p:cNvPr id="19460" name="文本占位符 518146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21507" name="幻灯片图像占位符 374785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1508" name="文本占位符 374786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marL="228600" lvl="0" indent="-22860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27651" name="幻灯片图像占位符 59187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7652" name="文本占位符 591874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marL="228600" lvl="0" indent="-22860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灯片编号占位符 1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  <p:sp>
        <p:nvSpPr>
          <p:cNvPr id="29699" name="幻灯片图像占位符 61849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9700" name="文本占位符 618498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marL="228600" lvl="0" indent="-228600" eaLnBrk="1" hangingPunct="1"/>
            <a:endParaRPr lang="zh-CN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720903"/>
          <p:cNvSpPr>
            <a:spLocks noChangeArrowheads="1"/>
          </p:cNvSpPr>
          <p:nvPr/>
        </p:nvSpPr>
        <p:spPr bwMode="auto">
          <a:xfrm>
            <a:off x="0" y="3573463"/>
            <a:ext cx="6659563" cy="431800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dist="856850" dir="718568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20898" name="标题 720897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buClrTx/>
              <a:buSzTx/>
              <a:buFontTx/>
              <a:defRPr/>
            </a:lvl1pPr>
          </a:lstStyle>
          <a:p>
            <a:pPr lvl="0"/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720899" name="副标题 720898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ClrTx/>
              <a:buSzTx/>
              <a:buFontTx/>
              <a:buNone/>
              <a:defRPr/>
            </a:lvl1pPr>
            <a:lvl2pPr marL="457200" lvl="1" indent="0" algn="ctr">
              <a:buClrTx/>
              <a:buSzTx/>
              <a:buFontTx/>
              <a:buNone/>
              <a:defRPr/>
            </a:lvl2pPr>
            <a:lvl3pPr marL="914400" lvl="2" indent="0" algn="ctr">
              <a:buClrTx/>
              <a:buSzTx/>
              <a:buFontTx/>
              <a:buNone/>
              <a:defRPr/>
            </a:lvl3pPr>
            <a:lvl4pPr marL="1371600" lvl="3" indent="0" algn="ctr">
              <a:buClrTx/>
              <a:buSzTx/>
              <a:buFontTx/>
              <a:buNone/>
              <a:defRPr/>
            </a:lvl4pPr>
            <a:lvl5pPr marL="1828800" lvl="4" indent="0" algn="ctr">
              <a:buClrTx/>
              <a:buSzTx/>
              <a:buFontTx/>
              <a:buNone/>
              <a:defRPr/>
            </a:lvl5pPr>
          </a:lstStyle>
          <a:p>
            <a:pPr lvl="0"/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9" name="日期占位符 720899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t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95C5FBC-49E9-4D2A-A308-47BC6C7BB92F}" type="datetime1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页脚占位符 72090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t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灯片编号占位符 72090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p>
            <a:pPr algn="r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65125"/>
            <a:ext cx="20574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65125"/>
            <a:ext cx="6052930" cy="581183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p>
            <a:pPr algn="r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两栏内容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两栏内容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两栏内容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6" descr="0006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" y="2"/>
            <a:ext cx="9144239" cy="6693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p>
            <a:pPr algn="r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643" y="189303"/>
            <a:ext cx="551099" cy="45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32" y="4407108"/>
            <a:ext cx="7772603" cy="1362139"/>
          </a:xfrm>
        </p:spPr>
        <p:txBody>
          <a:bodyPr anchor="t"/>
          <a:lstStyle>
            <a:lvl1pPr algn="l">
              <a:defRPr sz="3975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32" y="2906848"/>
            <a:ext cx="7772603" cy="1500256"/>
          </a:xfrm>
        </p:spPr>
        <p:txBody>
          <a:bodyPr anchor="b"/>
          <a:lstStyle>
            <a:lvl1pPr marL="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663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383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20103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823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12" y="1600276"/>
            <a:ext cx="4038705" cy="4526173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321" y="1600276"/>
            <a:ext cx="4038705" cy="4526173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12" y="1535185"/>
            <a:ext cx="4040293" cy="6397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25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575" b="1"/>
            </a:lvl4pPr>
            <a:lvl5pPr marL="1828800" indent="0">
              <a:buNone/>
              <a:defRPr sz="1575" b="1"/>
            </a:lvl5pPr>
            <a:lvl6pPr marL="2286635" indent="0">
              <a:buNone/>
              <a:defRPr sz="1575" b="1"/>
            </a:lvl6pPr>
            <a:lvl7pPr marL="2743835" indent="0">
              <a:buNone/>
              <a:defRPr sz="1575" b="1"/>
            </a:lvl7pPr>
            <a:lvl8pPr marL="3201035" indent="0">
              <a:buNone/>
              <a:defRPr sz="1575" b="1"/>
            </a:lvl8pPr>
            <a:lvl9pPr marL="3658235" indent="0">
              <a:buNone/>
              <a:defRPr sz="157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12" y="2174975"/>
            <a:ext cx="4040293" cy="3951471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150" y="1535185"/>
            <a:ext cx="4041881" cy="6397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25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575" b="1"/>
            </a:lvl4pPr>
            <a:lvl5pPr marL="1828800" indent="0">
              <a:buNone/>
              <a:defRPr sz="1575" b="1"/>
            </a:lvl5pPr>
            <a:lvl6pPr marL="2286635" indent="0">
              <a:buNone/>
              <a:defRPr sz="1575" b="1"/>
            </a:lvl6pPr>
            <a:lvl7pPr marL="2743835" indent="0">
              <a:buNone/>
              <a:defRPr sz="1575" b="1"/>
            </a:lvl7pPr>
            <a:lvl8pPr marL="3201035" indent="0">
              <a:buNone/>
              <a:defRPr sz="1575" b="1"/>
            </a:lvl8pPr>
            <a:lvl9pPr marL="3658235" indent="0">
              <a:buNone/>
              <a:defRPr sz="157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150" y="2174975"/>
            <a:ext cx="4041881" cy="3951471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643" y="189303"/>
            <a:ext cx="551099" cy="45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4" y="273063"/>
            <a:ext cx="3008392" cy="1162105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143" y="273065"/>
            <a:ext cx="5111883" cy="5853385"/>
          </a:xfrm>
        </p:spPr>
        <p:txBody>
          <a:bodyPr/>
          <a:lstStyle>
            <a:lvl1pPr>
              <a:defRPr sz="3225"/>
            </a:lvl1pPr>
            <a:lvl2pPr>
              <a:defRPr sz="2775"/>
            </a:lvl2pPr>
            <a:lvl3pPr>
              <a:defRPr sz="2400"/>
            </a:lvl3pPr>
            <a:lvl4pPr>
              <a:defRPr sz="2025"/>
            </a:lvl4pPr>
            <a:lvl5pPr>
              <a:defRPr sz="2025"/>
            </a:lvl5pPr>
            <a:lvl6pPr>
              <a:defRPr sz="2025"/>
            </a:lvl6pPr>
            <a:lvl7pPr>
              <a:defRPr sz="2025"/>
            </a:lvl7pPr>
            <a:lvl8pPr>
              <a:defRPr sz="2025"/>
            </a:lvl8pPr>
            <a:lvl9pPr>
              <a:defRPr sz="202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4" y="1435170"/>
            <a:ext cx="3008392" cy="4691280"/>
          </a:xfrm>
        </p:spPr>
        <p:txBody>
          <a:bodyPr/>
          <a:lstStyle>
            <a:lvl1pPr marL="0" indent="0">
              <a:buNone/>
              <a:defRPr sz="1425"/>
            </a:lvl1pPr>
            <a:lvl2pPr marL="457200" indent="0">
              <a:buNone/>
              <a:defRPr sz="1200"/>
            </a:lvl2pPr>
            <a:lvl3pPr marL="914400" indent="0">
              <a:buNone/>
              <a:defRPr sz="975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335" y="4800824"/>
            <a:ext cx="5486543" cy="566765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335" y="612803"/>
            <a:ext cx="5486543" cy="4114991"/>
          </a:xfrm>
        </p:spPr>
        <p:txBody>
          <a:bodyPr/>
          <a:lstStyle>
            <a:lvl1pPr marL="0" indent="0">
              <a:buNone/>
              <a:defRPr sz="3225"/>
            </a:lvl1pPr>
            <a:lvl2pPr marL="457200" indent="0">
              <a:buNone/>
              <a:defRPr sz="2775"/>
            </a:lvl2pPr>
            <a:lvl3pPr marL="914400" indent="0">
              <a:buNone/>
              <a:defRPr sz="2400"/>
            </a:lvl3pPr>
            <a:lvl4pPr marL="1371600" indent="0">
              <a:buNone/>
              <a:defRPr sz="2025"/>
            </a:lvl4pPr>
            <a:lvl5pPr marL="1828800" indent="0">
              <a:buNone/>
              <a:defRPr sz="2025"/>
            </a:lvl5pPr>
            <a:lvl6pPr marL="2286635" indent="0">
              <a:buNone/>
              <a:defRPr sz="2025"/>
            </a:lvl6pPr>
            <a:lvl7pPr marL="2743835" indent="0">
              <a:buNone/>
              <a:defRPr sz="2025"/>
            </a:lvl7pPr>
            <a:lvl8pPr marL="3201035" indent="0">
              <a:buNone/>
              <a:defRPr sz="2025"/>
            </a:lvl8pPr>
            <a:lvl9pPr marL="3658235" indent="0">
              <a:buNone/>
              <a:defRPr sz="20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335" y="5367589"/>
            <a:ext cx="5486543" cy="804899"/>
          </a:xfrm>
        </p:spPr>
        <p:txBody>
          <a:bodyPr/>
          <a:lstStyle>
            <a:lvl1pPr marL="0" indent="0">
              <a:buNone/>
              <a:defRPr sz="1425"/>
            </a:lvl1pPr>
            <a:lvl2pPr marL="457200" indent="0">
              <a:buNone/>
              <a:defRPr sz="1200"/>
            </a:lvl2pPr>
            <a:lvl3pPr marL="914400" indent="0">
              <a:buNone/>
              <a:defRPr sz="975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643" y="189303"/>
            <a:ext cx="551099" cy="45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573" y="274651"/>
            <a:ext cx="2057454" cy="585179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12" y="274651"/>
            <a:ext cx="6019957" cy="585179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643" y="189303"/>
            <a:ext cx="551099" cy="45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1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p>
            <a:pPr algn="r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文本占位符 718850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18852" name="日期占位符 718851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14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8853" name="页脚占位符 718852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140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8854" name="灯片编号占位符 71885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30" name="矩形 718855"/>
          <p:cNvSpPr>
            <a:spLocks noChangeArrowheads="1"/>
          </p:cNvSpPr>
          <p:nvPr/>
        </p:nvSpPr>
        <p:spPr bwMode="auto">
          <a:xfrm>
            <a:off x="457200" y="115888"/>
            <a:ext cx="8362950" cy="9366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4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xStyles>
    <p:titleStyle>
      <a:lvl1pPr algn="ctr" defTabSz="816610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6070" indent="-306070" algn="l" defTabSz="816610" rtl="0" eaLnBrk="1" latinLnBrk="0" hangingPunct="1">
        <a:spcBef>
          <a:spcPct val="15000"/>
        </a:spcBef>
        <a:buFont typeface="Arial" panose="020B0604020202020204" pitchFamily="34" charset="0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1pPr>
      <a:lvl2pPr marL="663575" indent="-255270" algn="l" defTabSz="816610" rtl="0" eaLnBrk="1" latinLnBrk="0" hangingPunct="1">
        <a:spcBef>
          <a:spcPct val="15000"/>
        </a:spcBef>
        <a:buFont typeface="Arial" panose="020B0604020202020204" pitchFamily="34" charset="0"/>
        <a:buChar char="–"/>
        <a:defRPr sz="2475" kern="1200">
          <a:solidFill>
            <a:schemeClr val="tx1"/>
          </a:solidFill>
          <a:latin typeface="+mn-lt"/>
          <a:ea typeface="+mn-ea"/>
          <a:cs typeface="+mn-cs"/>
        </a:defRPr>
      </a:lvl2pPr>
      <a:lvl3pPr marL="1021080" indent="-204470" algn="l" defTabSz="816610" rtl="0" eaLnBrk="1" latinLnBrk="0" hangingPunct="1">
        <a:spcBef>
          <a:spcPct val="15000"/>
        </a:spcBef>
        <a:buFont typeface="Arial" panose="020B0604020202020204" pitchFamily="34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3pPr>
      <a:lvl4pPr marL="1428750" indent="-204470" algn="l" defTabSz="816610" rtl="0" eaLnBrk="1" latinLnBrk="0" hangingPunct="1">
        <a:spcBef>
          <a:spcPct val="15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7055" indent="-204470" algn="l" defTabSz="816610" rtl="0" eaLnBrk="1" latinLnBrk="0" hangingPunct="1">
        <a:spcBef>
          <a:spcPct val="15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360" indent="-204470" algn="l" defTabSz="81661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665" indent="-204470" algn="l" defTabSz="81661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970" indent="-204470" algn="l" defTabSz="81661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70275" indent="-204470" algn="l" defTabSz="81661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16610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8305" algn="l" defTabSz="816610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816610" algn="l" defTabSz="816610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24915" algn="l" defTabSz="816610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632585" algn="l" defTabSz="816610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040890" algn="l" defTabSz="816610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449830" algn="l" defTabSz="816610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858135" algn="l" defTabSz="816610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266440" algn="l" defTabSz="816610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12" y="274650"/>
            <a:ext cx="8229815" cy="114305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12" y="1600276"/>
            <a:ext cx="8229815" cy="452617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12" y="6356647"/>
            <a:ext cx="2133656" cy="365142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200"/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82" y="6356647"/>
            <a:ext cx="2895675" cy="365142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371" y="6356647"/>
            <a:ext cx="2133656" cy="365142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200"/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15000"/>
        </a:spcBef>
        <a:buFont typeface="Arial" panose="020B0604020202020204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775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8035" indent="-228600" algn="l" defTabSz="914400" rtl="0" eaLnBrk="1" latinLnBrk="0" hangingPunct="1">
        <a:spcBef>
          <a:spcPct val="15000"/>
        </a:spcBef>
        <a:buFont typeface="Arial" panose="020B0604020202020204" pitchFamily="34" charset="0"/>
        <a:buChar char="»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15235" indent="-228600" algn="l" defTabSz="9144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72435" indent="-228600" algn="l" defTabSz="9144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9635" indent="-228600" algn="l" defTabSz="9144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6835" indent="-228600" algn="l" defTabSz="9144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1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1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9.jpeg"/><Relationship Id="rId1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2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2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GIF"/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6523293"/>
            <a:ext cx="9144238" cy="339634"/>
            <a:chOff x="1" y="6406814"/>
            <a:chExt cx="12190412" cy="452774"/>
          </a:xfrm>
        </p:grpSpPr>
        <p:sp>
          <p:nvSpPr>
            <p:cNvPr id="32" name="六边形 31"/>
            <p:cNvSpPr/>
            <p:nvPr/>
          </p:nvSpPr>
          <p:spPr>
            <a:xfrm>
              <a:off x="1" y="6406814"/>
              <a:ext cx="3041773" cy="452774"/>
            </a:xfrm>
            <a:prstGeom prst="hexagon">
              <a:avLst/>
            </a:prstGeom>
            <a:solidFill>
              <a:srgbClr val="5FCA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33" name="六边形 32"/>
            <p:cNvSpPr/>
            <p:nvPr/>
          </p:nvSpPr>
          <p:spPr>
            <a:xfrm>
              <a:off x="3041775" y="6406814"/>
              <a:ext cx="3063750" cy="452774"/>
            </a:xfrm>
            <a:prstGeom prst="hexagon">
              <a:avLst/>
            </a:prstGeom>
            <a:solidFill>
              <a:srgbClr val="A0BF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34" name="六边形 33"/>
            <p:cNvSpPr/>
            <p:nvPr/>
          </p:nvSpPr>
          <p:spPr>
            <a:xfrm>
              <a:off x="6095207" y="6406814"/>
              <a:ext cx="3047603" cy="452774"/>
            </a:xfrm>
            <a:prstGeom prst="hexagon">
              <a:avLst/>
            </a:prstGeom>
            <a:solidFill>
              <a:srgbClr val="3190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35" name="六边形 34"/>
            <p:cNvSpPr/>
            <p:nvPr/>
          </p:nvSpPr>
          <p:spPr>
            <a:xfrm>
              <a:off x="9142810" y="6406814"/>
              <a:ext cx="3047603" cy="452774"/>
            </a:xfrm>
            <a:prstGeom prst="hexagon">
              <a:avLst/>
            </a:prstGeom>
            <a:solidFill>
              <a:srgbClr val="F584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</p:grpSp>
      <p:sp>
        <p:nvSpPr>
          <p:cNvPr id="36" name="六边形 35"/>
          <p:cNvSpPr/>
          <p:nvPr/>
        </p:nvSpPr>
        <p:spPr>
          <a:xfrm flipV="1">
            <a:off x="0" y="-4445"/>
            <a:ext cx="2286000" cy="121285"/>
          </a:xfrm>
          <a:prstGeom prst="hexagon">
            <a:avLst/>
          </a:prstGeom>
          <a:solidFill>
            <a:srgbClr val="5FCA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algn="ctr"/>
            <a:endParaRPr lang="zh-CN" altLang="en-US" sz="1575"/>
          </a:p>
        </p:txBody>
      </p:sp>
      <p:sp>
        <p:nvSpPr>
          <p:cNvPr id="41" name="文本框 5"/>
          <p:cNvSpPr txBox="1"/>
          <p:nvPr/>
        </p:nvSpPr>
        <p:spPr>
          <a:xfrm>
            <a:off x="4838306" y="4632551"/>
            <a:ext cx="1736090" cy="344170"/>
          </a:xfrm>
          <a:prstGeom prst="rect">
            <a:avLst/>
          </a:prstGeom>
          <a:noFill/>
        </p:spPr>
        <p:txBody>
          <a:bodyPr wrap="none" lIns="68577" tIns="34289" rIns="68577" bIns="34289" rtlCol="0">
            <a:spAutoFit/>
          </a:bodyPr>
          <a:lstStyle/>
          <a:p>
            <a:pPr algn="ctr"/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主讲人：周爱平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25425" y="1809750"/>
            <a:ext cx="8693150" cy="1544320"/>
          </a:xfrm>
          <a:prstGeom prst="rect">
            <a:avLst/>
          </a:prstGeom>
          <a:noFill/>
          <a:ln>
            <a:noFill/>
          </a:ln>
          <a:effectLst>
            <a:glow rad="1905000">
              <a:srgbClr val="F14124">
                <a:alpha val="40000"/>
              </a:srgbClr>
            </a:glow>
            <a:softEdge rad="1270000"/>
          </a:effectLst>
        </p:spPr>
        <p:txBody>
          <a:bodyPr wrap="square" lIns="68577" tIns="34289" rIns="68577" bIns="34289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Java</a:t>
            </a:r>
            <a:r>
              <a:rPr lang="zh-CN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程序设计</a:t>
            </a:r>
            <a:endParaRPr lang="zh-CN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---</a:t>
            </a:r>
            <a:r>
              <a:rPr lang="zh-CN" alt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循环结构</a:t>
            </a:r>
            <a:endParaRPr lang="zh-CN" alt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5250" y="151765"/>
            <a:ext cx="2122170" cy="645160"/>
          </a:xfrm>
          <a:prstGeom prst="rect">
            <a:avLst/>
          </a:prstGeom>
          <a:noFill/>
        </p:spPr>
        <p:txBody>
          <a:bodyPr wrap="square" lIns="91452" tIns="45725" rIns="91452" bIns="45725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Eras Bold ITC" panose="020B0907030504020204" pitchFamily="34" charset="0"/>
                <a:ea typeface="微软雅黑" panose="020B0503020204020204" charset="-122"/>
              </a:rPr>
              <a:t>泰州学院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Eras Bold ITC" panose="020B0907030504020204" pitchFamily="34" charset="0"/>
              <a:ea typeface="微软雅黑" panose="020B0503020204020204" charset="-122"/>
            </a:endParaRPr>
          </a:p>
        </p:txBody>
      </p:sp>
      <p:sp>
        <p:nvSpPr>
          <p:cNvPr id="19" name="六边形 18"/>
          <p:cNvSpPr/>
          <p:nvPr/>
        </p:nvSpPr>
        <p:spPr>
          <a:xfrm flipV="1">
            <a:off x="2281555" y="-2540"/>
            <a:ext cx="2286000" cy="121285"/>
          </a:xfrm>
          <a:prstGeom prst="hexagon">
            <a:avLst/>
          </a:prstGeom>
          <a:solidFill>
            <a:srgbClr val="A0BF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algn="ctr"/>
            <a:endParaRPr lang="zh-CN" altLang="en-US" sz="1575"/>
          </a:p>
        </p:txBody>
      </p:sp>
      <p:sp>
        <p:nvSpPr>
          <p:cNvPr id="20" name="六边形 19"/>
          <p:cNvSpPr/>
          <p:nvPr/>
        </p:nvSpPr>
        <p:spPr>
          <a:xfrm flipV="1">
            <a:off x="4563110" y="-2540"/>
            <a:ext cx="2286000" cy="121285"/>
          </a:xfrm>
          <a:prstGeom prst="hexagon">
            <a:avLst/>
          </a:prstGeom>
          <a:solidFill>
            <a:srgbClr val="3190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algn="ctr"/>
            <a:endParaRPr lang="zh-CN" altLang="en-US" sz="1575"/>
          </a:p>
        </p:txBody>
      </p:sp>
      <p:sp>
        <p:nvSpPr>
          <p:cNvPr id="21" name="六边形 20"/>
          <p:cNvSpPr/>
          <p:nvPr/>
        </p:nvSpPr>
        <p:spPr>
          <a:xfrm flipV="1">
            <a:off x="6858000" y="-2540"/>
            <a:ext cx="2286000" cy="121285"/>
          </a:xfrm>
          <a:prstGeom prst="hexagon">
            <a:avLst/>
          </a:prstGeom>
          <a:solidFill>
            <a:srgbClr val="F58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algn="ctr"/>
            <a:endParaRPr lang="zh-CN" altLang="en-US" sz="1575"/>
          </a:p>
        </p:txBody>
      </p:sp>
      <p:sp>
        <p:nvSpPr>
          <p:cNvPr id="7" name="矩形 720903"/>
          <p:cNvSpPr>
            <a:spLocks noChangeArrowheads="1"/>
          </p:cNvSpPr>
          <p:nvPr/>
        </p:nvSpPr>
        <p:spPr bwMode="auto">
          <a:xfrm>
            <a:off x="0" y="3518054"/>
            <a:ext cx="7221078" cy="323901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dist="856850" dir="718568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5"/>
          <p:cNvSpPr txBox="1"/>
          <p:nvPr/>
        </p:nvSpPr>
        <p:spPr>
          <a:xfrm>
            <a:off x="1455661" y="4632551"/>
            <a:ext cx="3107690" cy="344170"/>
          </a:xfrm>
          <a:prstGeom prst="rect">
            <a:avLst/>
          </a:prstGeom>
          <a:noFill/>
        </p:spPr>
        <p:txBody>
          <a:bodyPr wrap="none" lIns="68577" tIns="34289" rIns="68577" bIns="34289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单位：计算机科学与技术学院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/>
      <p:bldP spid="41" grpId="0"/>
      <p:bldP spid="42" grpId="0" bldLvl="0" animBg="1"/>
      <p:bldP spid="45" grpId="0"/>
      <p:bldP spid="19" grpId="0" bldLvl="0" animBg="1"/>
      <p:bldP spid="20" grpId="0" bldLvl="0" animBg="1"/>
      <p:bldP spid="21" grpId="0" bldLvl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" name="淘宝网chenying0907出品 9"/>
          <p:cNvSpPr/>
          <p:nvPr/>
        </p:nvSpPr>
        <p:spPr>
          <a:xfrm>
            <a:off x="762102" y="2845982"/>
            <a:ext cx="1080000" cy="1080000"/>
          </a:xfrm>
          <a:prstGeom prst="ellipse">
            <a:avLst/>
          </a:prstGeom>
          <a:solidFill>
            <a:srgbClr val="FFC000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54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5400" b="1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淘宝网chenying0907出品 10"/>
          <p:cNvSpPr txBox="1"/>
          <p:nvPr/>
        </p:nvSpPr>
        <p:spPr>
          <a:xfrm>
            <a:off x="1961515" y="3032760"/>
            <a:ext cx="27235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while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淘宝网chenying0907出品 12"/>
          <p:cNvSpPr/>
          <p:nvPr/>
        </p:nvSpPr>
        <p:spPr>
          <a:xfrm>
            <a:off x="4825365" y="2269490"/>
            <a:ext cx="196850" cy="19685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淘宝网chenying0907出品 20"/>
          <p:cNvSpPr txBox="1"/>
          <p:nvPr/>
        </p:nvSpPr>
        <p:spPr>
          <a:xfrm>
            <a:off x="5337810" y="2181860"/>
            <a:ext cx="27254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什么是</a:t>
            </a:r>
            <a:r>
              <a:rPr lang="en-US" altLang="zh-CN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while</a:t>
            </a:r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4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4923541" y="2466522"/>
            <a:ext cx="0" cy="907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淘宝网chenying0907出品 24"/>
          <p:cNvSpPr/>
          <p:nvPr/>
        </p:nvSpPr>
        <p:spPr>
          <a:xfrm>
            <a:off x="4847590" y="3374390"/>
            <a:ext cx="152400" cy="16319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淘宝网chenying0907出品 25"/>
          <p:cNvSpPr txBox="1"/>
          <p:nvPr/>
        </p:nvSpPr>
        <p:spPr>
          <a:xfrm>
            <a:off x="5337810" y="3250565"/>
            <a:ext cx="28733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怎样使用</a:t>
            </a:r>
            <a:r>
              <a:rPr lang="en-US" altLang="zh-CN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while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4923541" y="3537270"/>
            <a:ext cx="0" cy="907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淘宝网chenying0907出品 27"/>
          <p:cNvSpPr/>
          <p:nvPr/>
        </p:nvSpPr>
        <p:spPr>
          <a:xfrm>
            <a:off x="4847590" y="4445635"/>
            <a:ext cx="152400" cy="16637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淘宝网chenying0907出品 29"/>
          <p:cNvSpPr txBox="1"/>
          <p:nvPr/>
        </p:nvSpPr>
        <p:spPr>
          <a:xfrm>
            <a:off x="5337810" y="4293870"/>
            <a:ext cx="28733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en-US" altLang="zh-CN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while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循环常见问题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7" name="淘宝网chenying0907出品 9"/>
          <p:cNvSpPr/>
          <p:nvPr/>
        </p:nvSpPr>
        <p:spPr>
          <a:xfrm>
            <a:off x="642620" y="2754630"/>
            <a:ext cx="1318895" cy="1348740"/>
          </a:xfrm>
          <a:prstGeom prst="ellipse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5400" b="1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99"/>
                            </p:stCondLst>
                            <p:childTnLst>
                              <p:par>
                                <p:cTn id="19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99"/>
                            </p:stCondLst>
                            <p:childTnLst>
                              <p:par>
                                <p:cTn id="24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99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99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99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99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799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299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799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5" grpId="0"/>
      <p:bldP spid="36" grpId="0" animBg="1"/>
      <p:bldP spid="36" grpId="1" bldLvl="0" animBg="1"/>
      <p:bldP spid="37" grpId="0"/>
      <p:bldP spid="37" grpId="1"/>
      <p:bldP spid="39" grpId="0" bldLvl="0" animBg="1"/>
      <p:bldP spid="40" grpId="0"/>
      <p:bldP spid="42" grpId="0" bldLvl="0" animBg="1"/>
      <p:bldP spid="43" grpId="0"/>
      <p:bldP spid="4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5427" name="内容占位符 615426"/>
          <p:cNvSpPr>
            <a:spLocks noGrp="1"/>
          </p:cNvSpPr>
          <p:nvPr>
            <p:ph idx="1"/>
          </p:nvPr>
        </p:nvSpPr>
        <p:spPr>
          <a:xfrm>
            <a:off x="590233" y="4725035"/>
            <a:ext cx="8229600" cy="649288"/>
          </a:xfrm>
        </p:spPr>
        <p:txBody>
          <a:bodyPr vert="horz" wrap="square" lIns="91440" tIns="45720" rIns="91440" bIns="45720" anchor="t"/>
          <a:p>
            <a:pPr eaLnBrk="1" hangingPunct="1">
              <a:buNone/>
            </a:pPr>
            <a:r>
              <a:rPr lang="zh-CN" altLang="en-US" sz="2800" b="1" dirty="0">
                <a:ea typeface="黑体" panose="02010609060101010101" pitchFamily="49" charset="-122"/>
              </a:rPr>
              <a:t>特点：先判断，再执行</a:t>
            </a:r>
            <a:endParaRPr lang="zh-CN" altLang="en-US" sz="2800" b="1" dirty="0">
              <a:ea typeface="黑体" panose="02010609060101010101" pitchFamily="49" charset="-122"/>
            </a:endParaRPr>
          </a:p>
        </p:txBody>
      </p:sp>
      <p:sp>
        <p:nvSpPr>
          <p:cNvPr id="615453" name="圆角矩形 615452"/>
          <p:cNvSpPr/>
          <p:nvPr/>
        </p:nvSpPr>
        <p:spPr>
          <a:xfrm>
            <a:off x="881063" y="1926590"/>
            <a:ext cx="3417887" cy="1930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 </a:t>
            </a:r>
            <a:r>
              <a:rPr lang="zh-CN" altLang="en-US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循环条件</a:t>
            </a:r>
            <a:r>
              <a:rPr lang="zh-CN" altLang="en-US" sz="1800" b="1" dirty="0">
                <a:ea typeface="黑体" panose="02010609060101010101" pitchFamily="49" charset="-122"/>
              </a:rPr>
              <a:t> </a:t>
            </a:r>
            <a:r>
              <a:rPr lang="en-US" altLang="zh-CN" sz="1800" b="1" dirty="0">
                <a:ea typeface="黑体" panose="02010609060101010101" pitchFamily="49" charset="-122"/>
              </a:rPr>
              <a:t>) 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    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</a:t>
            </a:r>
            <a:r>
              <a:rPr lang="zh-CN" altLang="en-US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循环操作</a:t>
            </a:r>
            <a:endParaRPr lang="zh-CN" altLang="en-US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zh-CN" altLang="en-US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15454" name="圆角矩形标注 615453"/>
          <p:cNvSpPr/>
          <p:nvPr/>
        </p:nvSpPr>
        <p:spPr>
          <a:xfrm>
            <a:off x="2195513" y="962978"/>
            <a:ext cx="2735262" cy="693737"/>
          </a:xfrm>
          <a:prstGeom prst="wedgeRoundRectCallout">
            <a:avLst>
              <a:gd name="adj1" fmla="val -43676"/>
              <a:gd name="adj2" fmla="val 99838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符合条件，循环继续执行；否则，循环退出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15455" name="圆角矩形标注 615454"/>
          <p:cNvSpPr/>
          <p:nvPr/>
        </p:nvSpPr>
        <p:spPr>
          <a:xfrm>
            <a:off x="2195513" y="3168015"/>
            <a:ext cx="1728787" cy="693738"/>
          </a:xfrm>
          <a:prstGeom prst="wedgeRoundRectCallout">
            <a:avLst>
              <a:gd name="adj1" fmla="val -35125"/>
              <a:gd name="adj2" fmla="val -90963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循环中被重复执行的操作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15441" name="圆角矩形 615440"/>
          <p:cNvSpPr/>
          <p:nvPr/>
        </p:nvSpPr>
        <p:spPr>
          <a:xfrm>
            <a:off x="4410075" y="1926590"/>
            <a:ext cx="4625975" cy="19415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int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 </a:t>
            </a:r>
            <a:r>
              <a:rPr lang="en-US" altLang="zh-CN" sz="1800" b="1" dirty="0">
                <a:ea typeface="黑体" panose="02010609060101010101" pitchFamily="49" charset="-122"/>
              </a:rPr>
              <a:t>i = 1;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  i  &lt;= 10000</a:t>
            </a:r>
            <a:r>
              <a:rPr lang="en-US" altLang="zh-CN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 </a:t>
            </a:r>
            <a:r>
              <a:rPr lang="en-US" altLang="zh-CN" sz="1800" b="1" dirty="0">
                <a:ea typeface="黑体" panose="02010609060101010101" pitchFamily="49" charset="-122"/>
              </a:rPr>
              <a:t>) 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       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System.out.println(</a:t>
            </a:r>
            <a:r>
              <a:rPr lang="en-US" altLang="zh-CN" sz="1800" b="1" dirty="0"/>
              <a:t>“</a:t>
            </a:r>
            <a:r>
              <a:rPr lang="zh-CN" altLang="en-US" sz="1800" b="1" dirty="0"/>
              <a:t>我是最棒的</a:t>
            </a:r>
            <a:r>
              <a:rPr lang="zh-CN" altLang="en-US" sz="1800" b="1" dirty="0">
                <a:ea typeface="黑体" panose="02010609060101010101" pitchFamily="49" charset="-122"/>
              </a:rPr>
              <a:t>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    i ++;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15458" name="矩形 615457"/>
          <p:cNvSpPr/>
          <p:nvPr/>
        </p:nvSpPr>
        <p:spPr>
          <a:xfrm>
            <a:off x="5364163" y="2302828"/>
            <a:ext cx="1295400" cy="33496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15459" name="矩形 615458"/>
          <p:cNvSpPr/>
          <p:nvPr/>
        </p:nvSpPr>
        <p:spPr>
          <a:xfrm>
            <a:off x="5003800" y="2736215"/>
            <a:ext cx="3960813" cy="720725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pic>
        <p:nvPicPr>
          <p:cNvPr id="615469" name="图片 615468" descr="语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880428"/>
            <a:ext cx="1081087" cy="9794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7" name="矩形 600093"/>
          <p:cNvSpPr/>
          <p:nvPr/>
        </p:nvSpPr>
        <p:spPr>
          <a:xfrm>
            <a:off x="179388" y="115888"/>
            <a:ext cx="8640762" cy="908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339966"/>
                </a:solidFill>
                <a:ea typeface="黑体" panose="02010609060101010101" pitchFamily="49" charset="-122"/>
              </a:rPr>
              <a:t>什么是</a:t>
            </a:r>
            <a:r>
              <a:rPr lang="en-US" altLang="zh-CN" b="1" dirty="0">
                <a:solidFill>
                  <a:srgbClr val="339966"/>
                </a:solidFill>
                <a:ea typeface="黑体" panose="02010609060101010101" pitchFamily="49" charset="-122"/>
              </a:rPr>
              <a:t>while</a:t>
            </a:r>
            <a:r>
              <a:rPr lang="zh-CN" altLang="en-US" b="1" dirty="0">
                <a:solidFill>
                  <a:srgbClr val="339966"/>
                </a:solidFill>
                <a:ea typeface="黑体" panose="02010609060101010101" pitchFamily="49" charset="-122"/>
              </a:rPr>
              <a:t>循环</a:t>
            </a:r>
            <a:endParaRPr lang="en-US" altLang="zh-CN" b="1" dirty="0">
              <a:solidFill>
                <a:srgbClr val="339966"/>
              </a:solidFill>
              <a:ea typeface="黑体" panose="02010609060101010101" pitchFamily="49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4875530" y="3905885"/>
            <a:ext cx="3608070" cy="2606040"/>
            <a:chOff x="7678" y="6151"/>
            <a:chExt cx="5682" cy="4104"/>
          </a:xfrm>
        </p:grpSpPr>
        <p:sp>
          <p:nvSpPr>
            <p:cNvPr id="16" name="下箭头 15"/>
            <p:cNvSpPr/>
            <p:nvPr/>
          </p:nvSpPr>
          <p:spPr>
            <a:xfrm>
              <a:off x="9809" y="6151"/>
              <a:ext cx="340" cy="68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7678" y="6831"/>
              <a:ext cx="5682" cy="3425"/>
              <a:chOff x="7678" y="6831"/>
              <a:chExt cx="5682" cy="3425"/>
            </a:xfrm>
          </p:grpSpPr>
          <p:sp>
            <p:nvSpPr>
              <p:cNvPr id="2" name="流程图: 决策 1"/>
              <p:cNvSpPr/>
              <p:nvPr/>
            </p:nvSpPr>
            <p:spPr>
              <a:xfrm>
                <a:off x="8448" y="6831"/>
                <a:ext cx="3062" cy="1248"/>
              </a:xfrm>
              <a:prstGeom prst="flowChartDecision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1400" b="1"/>
                  <a:t>循环条件</a:t>
                </a:r>
                <a:endParaRPr lang="zh-CN" altLang="en-US" sz="1400" b="1"/>
              </a:p>
            </p:txBody>
          </p:sp>
          <p:sp>
            <p:nvSpPr>
              <p:cNvPr id="3" name="流程图: 过程 2"/>
              <p:cNvSpPr/>
              <p:nvPr/>
            </p:nvSpPr>
            <p:spPr>
              <a:xfrm>
                <a:off x="8659" y="8783"/>
                <a:ext cx="2641" cy="794"/>
              </a:xfrm>
              <a:prstGeom prst="flowChartProcess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p>
                <a:pPr lvl="0" algn="ctr">
                  <a:buClrTx/>
                  <a:buSzTx/>
                  <a:buFontTx/>
                </a:pPr>
                <a:r>
                  <a:rPr lang="zh-CN" altLang="en-US" sz="1400" b="1">
                    <a:sym typeface="+mn-ea"/>
                  </a:rPr>
                  <a:t>循环操作</a:t>
                </a:r>
                <a:endParaRPr lang="zh-CN" altLang="en-US" sz="1400" b="1">
                  <a:sym typeface="+mn-ea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9940" y="8022"/>
                <a:ext cx="908" cy="5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sz="1600">
                    <a:solidFill>
                      <a:schemeClr val="tx1"/>
                    </a:solidFill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true</a:t>
                </a:r>
                <a:endParaRPr lang="en-US" altLang="zh-CN" sz="16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12452" y="8135"/>
                <a:ext cx="908" cy="5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sz="1600">
                    <a:solidFill>
                      <a:schemeClr val="tx1"/>
                    </a:solidFill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false</a:t>
                </a:r>
                <a:endParaRPr lang="en-US" altLang="zh-CN" sz="16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下箭头 16"/>
              <p:cNvSpPr/>
              <p:nvPr/>
            </p:nvSpPr>
            <p:spPr>
              <a:xfrm>
                <a:off x="9809" y="8079"/>
                <a:ext cx="340" cy="680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8" name="左弧形箭头 17"/>
              <p:cNvSpPr/>
              <p:nvPr/>
            </p:nvSpPr>
            <p:spPr>
              <a:xfrm rot="10800000" flipH="1">
                <a:off x="7678" y="7441"/>
                <a:ext cx="770" cy="1701"/>
              </a:xfrm>
              <a:prstGeom prst="curv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左弧形箭头 23"/>
              <p:cNvSpPr/>
              <p:nvPr/>
            </p:nvSpPr>
            <p:spPr>
              <a:xfrm flipH="1">
                <a:off x="11510" y="7422"/>
                <a:ext cx="825" cy="2835"/>
              </a:xfrm>
              <a:prstGeom prst="curv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5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5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27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5427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15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15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15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15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53" grpId="0" bldLvl="0" animBg="1"/>
      <p:bldP spid="615454" grpId="0" bldLvl="0" animBg="1"/>
      <p:bldP spid="615455" grpId="0" bldLvl="0" animBg="1"/>
      <p:bldP spid="615441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5" name="文本框 517121"/>
          <p:cNvSpPr txBox="1"/>
          <p:nvPr/>
        </p:nvSpPr>
        <p:spPr>
          <a:xfrm>
            <a:off x="8883650" y="1200150"/>
            <a:ext cx="184150" cy="7620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None/>
            </a:pPr>
            <a:endParaRPr lang="zh-CN" altLang="zh-CN" sz="4400" b="1" dirty="0">
              <a:solidFill>
                <a:schemeClr val="tx2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8436" name="文本框 517122"/>
          <p:cNvSpPr txBox="1"/>
          <p:nvPr/>
        </p:nvSpPr>
        <p:spPr>
          <a:xfrm>
            <a:off x="1547813" y="1196975"/>
            <a:ext cx="6119812" cy="6048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buNone/>
            </a:pPr>
            <a:r>
              <a:rPr lang="zh-CN" altLang="en-US" sz="2800" b="1" dirty="0">
                <a:ea typeface="黑体" panose="02010609060101010101" pitchFamily="49" charset="-122"/>
              </a:rPr>
              <a:t>如何用程序描述下面故事呢？</a:t>
            </a:r>
            <a:endParaRPr lang="zh-CN" altLang="en-US" sz="2800" b="1" dirty="0">
              <a:ea typeface="黑体" panose="02010609060101010101" pitchFamily="49" charset="-122"/>
            </a:endParaRPr>
          </a:p>
        </p:txBody>
      </p:sp>
      <p:sp>
        <p:nvSpPr>
          <p:cNvPr id="18437" name="圆角矩形 517190"/>
          <p:cNvSpPr/>
          <p:nvPr/>
        </p:nvSpPr>
        <p:spPr>
          <a:xfrm>
            <a:off x="179388" y="1983423"/>
            <a:ext cx="8753475" cy="163611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为了备战艺考，小丽锲而不舍地练习，小强严格把关</a:t>
            </a:r>
            <a:r>
              <a:rPr lang="en-US" altLang="zh-CN" sz="1800" b="1" dirty="0">
                <a:ea typeface="黑体" panose="02010609060101010101" pitchFamily="49" charset="-122"/>
              </a:rPr>
              <a:t>…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“</a:t>
            </a:r>
            <a:r>
              <a:rPr lang="zh-CN" altLang="en-US" sz="1800" b="1" dirty="0">
                <a:ea typeface="黑体" panose="02010609060101010101" pitchFamily="49" charset="-122"/>
              </a:rPr>
              <a:t>小丽，怎么样，可以了吗？”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“不行，高音部分唱得还不是很好，钢琴还要继续练啊 ！”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没有听到“很棒”的评价，看来革命尚未成功</a:t>
            </a:r>
            <a:r>
              <a:rPr lang="en-US" altLang="zh-CN" sz="1800" b="1" dirty="0">
                <a:ea typeface="黑体" panose="02010609060101010101" pitchFamily="49" charset="-122"/>
              </a:rPr>
              <a:t>, </a:t>
            </a:r>
            <a:r>
              <a:rPr lang="zh-CN" altLang="en-US" sz="1800" b="1" dirty="0">
                <a:ea typeface="黑体" panose="02010609060101010101" pitchFamily="49" charset="-122"/>
              </a:rPr>
              <a:t>小丽</a:t>
            </a:r>
            <a:r>
              <a:rPr lang="zh-CN" altLang="en-US" sz="1800" b="1" dirty="0">
                <a:ea typeface="黑体" panose="02010609060101010101" pitchFamily="49" charset="-122"/>
              </a:rPr>
              <a:t>并不气馁</a:t>
            </a:r>
            <a:r>
              <a:rPr lang="en-US" altLang="zh-CN" sz="1800" b="1" dirty="0">
                <a:ea typeface="黑体" panose="02010609060101010101" pitchFamily="49" charset="-122"/>
              </a:rPr>
              <a:t>: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早上</a:t>
            </a:r>
            <a:r>
              <a:rPr lang="en-US" altLang="zh-CN" sz="1800" b="1" dirty="0">
                <a:ea typeface="黑体" panose="02010609060101010101" pitchFamily="49" charset="-122"/>
              </a:rPr>
              <a:t>5</a:t>
            </a:r>
            <a:r>
              <a:rPr lang="zh-CN" altLang="en-US" sz="1800" b="1" dirty="0">
                <a:ea typeface="黑体" panose="02010609060101010101" pitchFamily="49" charset="-122"/>
              </a:rPr>
              <a:t>点练声，上午练钢琴，下午到声乐老师家练习唱歌，晚上练习舞蹈基本功。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517206" name="矩形 517205"/>
          <p:cNvSpPr/>
          <p:nvPr/>
        </p:nvSpPr>
        <p:spPr>
          <a:xfrm>
            <a:off x="468313" y="2381885"/>
            <a:ext cx="3022600" cy="288925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517207" name="矩形 517206"/>
          <p:cNvSpPr/>
          <p:nvPr/>
        </p:nvSpPr>
        <p:spPr>
          <a:xfrm>
            <a:off x="468313" y="3174048"/>
            <a:ext cx="8207375" cy="36036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517213" name="圆角矩形标注 517212"/>
          <p:cNvSpPr/>
          <p:nvPr/>
        </p:nvSpPr>
        <p:spPr>
          <a:xfrm>
            <a:off x="4076700" y="1746885"/>
            <a:ext cx="1728788" cy="398463"/>
          </a:xfrm>
          <a:prstGeom prst="wedgeRoundRectCallout">
            <a:avLst>
              <a:gd name="adj1" fmla="val -78375"/>
              <a:gd name="adj2" fmla="val 119324"/>
              <a:gd name="adj3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循环条件    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517214" name="圆角矩形标注 517213"/>
          <p:cNvSpPr/>
          <p:nvPr/>
        </p:nvSpPr>
        <p:spPr>
          <a:xfrm>
            <a:off x="6300788" y="3894773"/>
            <a:ext cx="1728787" cy="398462"/>
          </a:xfrm>
          <a:prstGeom prst="wedgeRoundRectCallout">
            <a:avLst>
              <a:gd name="adj1" fmla="val -57898"/>
              <a:gd name="adj2" fmla="val -176694"/>
              <a:gd name="adj3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循环操作    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517216" name="文本框 517215"/>
          <p:cNvSpPr txBox="1"/>
          <p:nvPr/>
        </p:nvSpPr>
        <p:spPr>
          <a:xfrm>
            <a:off x="323850" y="3933825"/>
            <a:ext cx="3475355" cy="51371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lnSpc>
                <a:spcPct val="120000"/>
              </a:lnSpc>
              <a:buBlip>
                <a:blip r:embed="rId1"/>
              </a:buBlip>
            </a:pPr>
            <a:r>
              <a:rPr lang="zh-CN" altLang="en-US" sz="2400" b="1" dirty="0">
                <a:ea typeface="黑体" panose="02010609060101010101" pitchFamily="49" charset="-122"/>
              </a:rPr>
              <a:t>使用</a:t>
            </a:r>
            <a:r>
              <a:rPr lang="en-US" altLang="zh-CN" sz="2400" b="1" dirty="0">
                <a:ea typeface="黑体" panose="02010609060101010101" pitchFamily="49" charset="-122"/>
              </a:rPr>
              <a:t>while</a:t>
            </a:r>
            <a:r>
              <a:rPr lang="zh-CN" altLang="en-US" sz="2400" b="1" dirty="0">
                <a:ea typeface="黑体" panose="02010609060101010101" pitchFamily="49" charset="-122"/>
              </a:rPr>
              <a:t>循环的步骤</a:t>
            </a:r>
            <a:endParaRPr lang="zh-CN" altLang="en-US" sz="2400" b="1" dirty="0">
              <a:ea typeface="黑体" panose="02010609060101010101" pitchFamily="49" charset="-122"/>
            </a:endParaRPr>
          </a:p>
          <a:p>
            <a:pPr marL="742950" lvl="1" indent="-285750" eaLnBrk="1" hangingPunct="1">
              <a:lnSpc>
                <a:spcPct val="120000"/>
              </a:lnSpc>
              <a:buNone/>
            </a:pPr>
            <a:endParaRPr lang="zh-CN" altLang="en-US" sz="2000" b="1" dirty="0">
              <a:ea typeface="黑体" panose="02010609060101010101" pitchFamily="49" charset="-122"/>
            </a:endParaRPr>
          </a:p>
        </p:txBody>
      </p:sp>
      <p:sp>
        <p:nvSpPr>
          <p:cNvPr id="18443" name="矩形 517236"/>
          <p:cNvSpPr/>
          <p:nvPr/>
        </p:nvSpPr>
        <p:spPr>
          <a:xfrm>
            <a:off x="179388" y="115888"/>
            <a:ext cx="8640762" cy="86518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zh-CN" b="1" dirty="0">
                <a:solidFill>
                  <a:srgbClr val="339966"/>
                </a:solidFill>
                <a:ea typeface="黑体" panose="02010609060101010101" pitchFamily="49" charset="-122"/>
              </a:rPr>
              <a:t>怎样使用while循环</a:t>
            </a:r>
            <a:endParaRPr lang="en-US" altLang="zh-CN" b="1" dirty="0">
              <a:solidFill>
                <a:srgbClr val="339966"/>
              </a:solidFill>
              <a:ea typeface="黑体" panose="02010609060101010101" pitchFamily="49" charset="-122"/>
            </a:endParaRPr>
          </a:p>
        </p:txBody>
      </p:sp>
      <p:pic>
        <p:nvPicPr>
          <p:cNvPr id="18444" name="图片 517237" descr="问题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765175"/>
            <a:ext cx="1079500" cy="977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流程图: 过程 5"/>
          <p:cNvSpPr/>
          <p:nvPr/>
        </p:nvSpPr>
        <p:spPr>
          <a:xfrm>
            <a:off x="690245" y="4519295"/>
            <a:ext cx="857885" cy="187198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分析</a:t>
            </a:r>
            <a:endParaRPr lang="zh-CN" altLang="en-US" sz="2000"/>
          </a:p>
          <a:p>
            <a:pPr algn="ctr"/>
            <a:r>
              <a:rPr lang="zh-CN" altLang="en-US" sz="2000"/>
              <a:t>循环条件</a:t>
            </a:r>
            <a:endParaRPr lang="zh-CN" altLang="en-US" sz="2000"/>
          </a:p>
        </p:txBody>
      </p:sp>
      <p:sp>
        <p:nvSpPr>
          <p:cNvPr id="7" name="流程图: 过程 6"/>
          <p:cNvSpPr/>
          <p:nvPr/>
        </p:nvSpPr>
        <p:spPr>
          <a:xfrm>
            <a:off x="2186305" y="4519295"/>
            <a:ext cx="795020" cy="187198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分析</a:t>
            </a:r>
            <a:endParaRPr lang="zh-CN" altLang="en-US" sz="2000"/>
          </a:p>
          <a:p>
            <a:pPr algn="ctr"/>
            <a:r>
              <a:rPr lang="zh-CN" altLang="en-US" sz="2000"/>
              <a:t>循环操作</a:t>
            </a:r>
            <a:endParaRPr lang="zh-CN" altLang="en-US" sz="2000"/>
          </a:p>
        </p:txBody>
      </p:sp>
      <p:sp>
        <p:nvSpPr>
          <p:cNvPr id="8" name="流程图: 过程 7"/>
          <p:cNvSpPr/>
          <p:nvPr/>
        </p:nvSpPr>
        <p:spPr>
          <a:xfrm>
            <a:off x="3619500" y="4519295"/>
            <a:ext cx="851535" cy="187198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寻找</a:t>
            </a:r>
            <a:endParaRPr lang="zh-CN" altLang="en-US" sz="2000"/>
          </a:p>
          <a:p>
            <a:pPr algn="ctr"/>
            <a:r>
              <a:rPr lang="zh-CN" altLang="en-US" sz="2000"/>
              <a:t>循环变量改变的规律</a:t>
            </a:r>
            <a:endParaRPr lang="zh-CN" altLang="en-US" sz="2000"/>
          </a:p>
        </p:txBody>
      </p:sp>
      <p:sp>
        <p:nvSpPr>
          <p:cNvPr id="9" name="流程图: 过程 8"/>
          <p:cNvSpPr/>
          <p:nvPr/>
        </p:nvSpPr>
        <p:spPr>
          <a:xfrm>
            <a:off x="5106670" y="4519295"/>
            <a:ext cx="800735" cy="187198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套用</a:t>
            </a:r>
            <a:r>
              <a:rPr lang="en-US" altLang="zh-CN" sz="2000"/>
              <a:t>while</a:t>
            </a:r>
            <a:r>
              <a:rPr lang="zh-CN" altLang="en-US" sz="2000"/>
              <a:t>语法写出代码</a:t>
            </a:r>
            <a:endParaRPr lang="zh-CN" altLang="en-US" sz="2000"/>
          </a:p>
        </p:txBody>
      </p:sp>
      <p:sp>
        <p:nvSpPr>
          <p:cNvPr id="10" name="流程图: 过程 9"/>
          <p:cNvSpPr/>
          <p:nvPr/>
        </p:nvSpPr>
        <p:spPr>
          <a:xfrm>
            <a:off x="6555740" y="4519295"/>
            <a:ext cx="815340" cy="187198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检查循环是否退出</a:t>
            </a:r>
            <a:endParaRPr lang="zh-CN" altLang="en-US" sz="2000"/>
          </a:p>
        </p:txBody>
      </p:sp>
      <p:sp>
        <p:nvSpPr>
          <p:cNvPr id="11" name="右箭头 10"/>
          <p:cNvSpPr/>
          <p:nvPr/>
        </p:nvSpPr>
        <p:spPr>
          <a:xfrm>
            <a:off x="1547495" y="5300980"/>
            <a:ext cx="648335" cy="288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>
            <a:off x="2981325" y="5311140"/>
            <a:ext cx="648335" cy="288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4458335" y="5311140"/>
            <a:ext cx="648335" cy="288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5907405" y="5300980"/>
            <a:ext cx="648335" cy="288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213" grpId="0" bldLvl="0" animBg="1"/>
      <p:bldP spid="517214" grpId="0" bldLvl="0" animBg="1"/>
      <p:bldP spid="517216" grpId="0"/>
      <p:bldP spid="6" grpId="0" animBg="1"/>
      <p:bldP spid="11" grpId="0" animBg="1"/>
      <p:bldP spid="7" grpId="0" animBg="1"/>
      <p:bldP spid="7" grpId="1" animBg="1"/>
      <p:bldP spid="13" grpId="0" animBg="1"/>
      <p:bldP spid="13" grpId="1" animBg="1"/>
      <p:bldP spid="8" grpId="0" animBg="1"/>
      <p:bldP spid="8" grpId="1" animBg="1"/>
      <p:bldP spid="14" grpId="0" animBg="1"/>
      <p:bldP spid="14" grpId="1" animBg="1"/>
      <p:bldP spid="9" grpId="0" animBg="1"/>
      <p:bldP spid="9" grpId="1" animBg="1"/>
      <p:bldP spid="15" grpId="0" animBg="1"/>
      <p:bldP spid="15" grpId="1" animBg="1"/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3846" name="圆角矩形 373845"/>
          <p:cNvSpPr/>
          <p:nvPr/>
        </p:nvSpPr>
        <p:spPr>
          <a:xfrm>
            <a:off x="625475" y="1571625"/>
            <a:ext cx="8037513" cy="4171950"/>
          </a:xfrm>
          <a:prstGeom prst="roundRect">
            <a:avLst>
              <a:gd name="adj" fmla="val 934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System.out.print("</a:t>
            </a:r>
            <a:r>
              <a:rPr lang="zh-CN" altLang="en-US" sz="1800" b="1" dirty="0">
                <a:ea typeface="黑体" panose="02010609060101010101" pitchFamily="49" charset="-122"/>
              </a:rPr>
              <a:t>表演得怎么样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？</a:t>
            </a:r>
            <a:r>
              <a:rPr lang="en-US" altLang="zh-CN" sz="1800" b="1" dirty="0">
                <a:ea typeface="黑体" panose="02010609060101010101" pitchFamily="49" charset="-122"/>
              </a:rPr>
              <a:t>(y/n):");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answer = input.next();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</a:t>
            </a:r>
            <a:r>
              <a:rPr lang="en-US" altLang="zh-CN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! answer.equals("y")</a:t>
            </a:r>
            <a:r>
              <a:rPr lang="en-US" altLang="zh-CN" sz="1800" b="1" dirty="0">
                <a:ea typeface="黑体" panose="02010609060101010101" pitchFamily="49" charset="-122"/>
              </a:rPr>
              <a:t>)</a:t>
            </a:r>
            <a:r>
              <a:rPr lang="en-US" altLang="zh-CN" sz="1800" dirty="0">
                <a:ea typeface="黑体" panose="02010609060101010101" pitchFamily="49" charset="-122"/>
              </a:rPr>
              <a:t> </a:t>
            </a:r>
            <a:r>
              <a:rPr lang="en-US" altLang="zh-CN" sz="1800" b="1" dirty="0">
                <a:ea typeface="黑体" panose="02010609060101010101" pitchFamily="49" charset="-122"/>
              </a:rPr>
              <a:t>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早上</a:t>
            </a:r>
            <a:r>
              <a:rPr lang="en-US" altLang="zh-CN" sz="1800" b="1" dirty="0">
                <a:ea typeface="黑体" panose="02010609060101010101" pitchFamily="49" charset="-122"/>
              </a:rPr>
              <a:t>5</a:t>
            </a:r>
            <a:r>
              <a:rPr lang="zh-CN" altLang="en-US" sz="1800" b="1" dirty="0">
                <a:ea typeface="黑体" panose="02010609060101010101" pitchFamily="49" charset="-122"/>
              </a:rPr>
              <a:t>点开始练声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上午练习钢琴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下午到声乐老师家练习唱歌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dirty="0">
                <a:ea typeface="黑体" panose="02010609060101010101" pitchFamily="49" charset="-122"/>
              </a:rPr>
              <a:t>              </a:t>
            </a:r>
            <a:r>
              <a:rPr lang="en-US" altLang="zh-CN" sz="1800" b="1" dirty="0">
                <a:ea typeface="黑体" panose="02010609060101010101" pitchFamily="49" charset="-122"/>
              </a:rPr>
              <a:t>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晚上练习舞蹈基本功</a:t>
            </a:r>
            <a:r>
              <a:rPr lang="en-US" altLang="zh-CN" sz="1800" b="1" dirty="0">
                <a:ea typeface="黑体" panose="02010609060101010101" pitchFamily="49" charset="-122"/>
              </a:rPr>
              <a:t>!");</a:t>
            </a:r>
            <a:r>
              <a:rPr lang="en-US" altLang="zh-CN" sz="1800" dirty="0">
                <a:ea typeface="黑体" panose="02010609060101010101" pitchFamily="49" charset="-122"/>
              </a:rPr>
              <a:t> 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System.out.print("</a:t>
            </a:r>
            <a:r>
              <a:rPr lang="zh-CN" altLang="en-US" sz="1800" b="1" dirty="0">
                <a:ea typeface="黑体" panose="02010609060101010101" pitchFamily="49" charset="-122"/>
              </a:rPr>
              <a:t>表演得怎样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？</a:t>
            </a:r>
            <a:r>
              <a:rPr lang="en-US" altLang="zh-CN" sz="1800" b="1" dirty="0">
                <a:ea typeface="黑体" panose="02010609060101010101" pitchFamily="49" charset="-122"/>
              </a:rPr>
              <a:t>(y/n):");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		answer = input.next();</a:t>
            </a:r>
            <a:endParaRPr lang="en-US" altLang="zh-CN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圆满完成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373857" name="矩形 373856"/>
          <p:cNvSpPr/>
          <p:nvPr/>
        </p:nvSpPr>
        <p:spPr>
          <a:xfrm>
            <a:off x="1619250" y="3068638"/>
            <a:ext cx="5761038" cy="1728787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373858" name="矩形 373857"/>
          <p:cNvSpPr/>
          <p:nvPr/>
        </p:nvSpPr>
        <p:spPr>
          <a:xfrm>
            <a:off x="1476375" y="2492375"/>
            <a:ext cx="2374900" cy="36036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373861" name="圆角矩形标注 373860"/>
          <p:cNvSpPr/>
          <p:nvPr/>
        </p:nvSpPr>
        <p:spPr>
          <a:xfrm>
            <a:off x="4498975" y="2351088"/>
            <a:ext cx="1728788" cy="398462"/>
          </a:xfrm>
          <a:prstGeom prst="wedgeRoundRectCallout">
            <a:avLst>
              <a:gd name="adj1" fmla="val -76722"/>
              <a:gd name="adj2" fmla="val 14208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循环条件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373862" name="圆角矩形标注 373861"/>
          <p:cNvSpPr/>
          <p:nvPr/>
        </p:nvSpPr>
        <p:spPr>
          <a:xfrm>
            <a:off x="6804025" y="2713038"/>
            <a:ext cx="1728788" cy="398462"/>
          </a:xfrm>
          <a:prstGeom prst="wedgeRoundRectCallout">
            <a:avLst>
              <a:gd name="adj1" fmla="val -48620"/>
              <a:gd name="adj2" fmla="val 100185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循环操作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373874" name="圆角矩形标注 373873"/>
          <p:cNvSpPr/>
          <p:nvPr/>
        </p:nvSpPr>
        <p:spPr>
          <a:xfrm>
            <a:off x="2843213" y="1343025"/>
            <a:ext cx="2376487" cy="693738"/>
          </a:xfrm>
          <a:prstGeom prst="wedgeRoundRectCallout">
            <a:avLst>
              <a:gd name="adj1" fmla="val -36972"/>
              <a:gd name="adj2" fmla="val 103764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比较两个</a:t>
            </a:r>
            <a:r>
              <a:rPr lang="en-US" altLang="zh-CN" sz="1800" b="1" dirty="0">
                <a:ea typeface="黑体" panose="02010609060101010101" pitchFamily="49" charset="-122"/>
              </a:rPr>
              <a:t>String</a:t>
            </a:r>
            <a:r>
              <a:rPr lang="zh-CN" altLang="en-US" sz="1800" b="1" dirty="0">
                <a:ea typeface="黑体" panose="02010609060101010101" pitchFamily="49" charset="-122"/>
              </a:rPr>
              <a:t>类型的值是否相等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373875" name="图片 373874" descr="示例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692150"/>
            <a:ext cx="1081087" cy="981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90" name="矩形 517236"/>
          <p:cNvSpPr/>
          <p:nvPr/>
        </p:nvSpPr>
        <p:spPr>
          <a:xfrm>
            <a:off x="179388" y="115888"/>
            <a:ext cx="8640762" cy="86518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zh-CN" b="1" dirty="0">
                <a:solidFill>
                  <a:srgbClr val="339966"/>
                </a:solidFill>
                <a:ea typeface="黑体" panose="02010609060101010101" pitchFamily="49" charset="-122"/>
              </a:rPr>
              <a:t>怎样使用while循环</a:t>
            </a:r>
            <a:endParaRPr lang="en-US" altLang="zh-CN" b="1" dirty="0">
              <a:solidFill>
                <a:srgbClr val="339966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3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3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7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3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7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3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846" grpId="0" animBg="1"/>
      <p:bldP spid="373861" grpId="0" animBg="1"/>
      <p:bldP spid="373862" grpId="0" animBg="1"/>
      <p:bldP spid="37387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1813" name="圆角矩形 631812"/>
          <p:cNvSpPr/>
          <p:nvPr/>
        </p:nvSpPr>
        <p:spPr>
          <a:xfrm>
            <a:off x="554038" y="2492375"/>
            <a:ext cx="5588000" cy="2422525"/>
          </a:xfrm>
          <a:prstGeom prst="roundRect">
            <a:avLst>
              <a:gd name="adj" fmla="val 8875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/* </a:t>
            </a:r>
            <a:r>
              <a:rPr lang="zh-CN" altLang="en-US" sz="1800" b="1" dirty="0">
                <a:ea typeface="黑体" panose="02010609060101010101" pitchFamily="49" charset="-122"/>
              </a:rPr>
              <a:t>打印</a:t>
            </a:r>
            <a:r>
              <a:rPr lang="en-US" altLang="zh-CN" sz="1800" b="1" dirty="0">
                <a:ea typeface="黑体" panose="02010609060101010101" pitchFamily="49" charset="-122"/>
              </a:rPr>
              <a:t>4</a:t>
            </a:r>
            <a:r>
              <a:rPr lang="zh-CN" altLang="en-US" sz="1800" b="1" dirty="0">
                <a:ea typeface="黑体" panose="02010609060101010101" pitchFamily="49" charset="-122"/>
              </a:rPr>
              <a:t>次“欢迎</a:t>
            </a:r>
            <a:r>
              <a:rPr lang="en-US" altLang="zh-CN" sz="1800" b="1" dirty="0">
                <a:ea typeface="黑体" panose="02010609060101010101" pitchFamily="49" charset="-122"/>
              </a:rPr>
              <a:t>ACCP</a:t>
            </a:r>
            <a:r>
              <a:rPr lang="zh-CN" altLang="en-US" sz="1800" b="1" dirty="0">
                <a:ea typeface="黑体" panose="02010609060101010101" pitchFamily="49" charset="-122"/>
              </a:rPr>
              <a:t>学员” </a:t>
            </a:r>
            <a:r>
              <a:rPr lang="en-US" altLang="zh-CN" sz="1800" b="1" dirty="0">
                <a:ea typeface="黑体" panose="02010609060101010101" pitchFamily="49" charset="-122"/>
              </a:rPr>
              <a:t>*/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public static void main(String [ ] args){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int i  = 0;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(i &lt; 4 ){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   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欢迎</a:t>
            </a:r>
            <a:r>
              <a:rPr lang="en-US" altLang="zh-CN" sz="1800" b="1" dirty="0">
                <a:ea typeface="黑体" panose="02010609060101010101" pitchFamily="49" charset="-122"/>
              </a:rPr>
              <a:t>ACCP</a:t>
            </a:r>
            <a:r>
              <a:rPr lang="zh-CN" altLang="en-US" sz="1800" b="1" dirty="0">
                <a:ea typeface="黑体" panose="02010609060101010101" pitchFamily="49" charset="-122"/>
              </a:rPr>
              <a:t>学员</a:t>
            </a:r>
            <a:r>
              <a:rPr lang="zh-CN" altLang="zh-CN" sz="1800" b="1" dirty="0">
                <a:ea typeface="黑体" panose="02010609060101010101" pitchFamily="49" charset="-122"/>
              </a:rPr>
              <a:t>"</a:t>
            </a:r>
            <a:r>
              <a:rPr lang="en-US" altLang="zh-CN" sz="1800" b="1" dirty="0">
                <a:ea typeface="黑体" panose="02010609060101010101" pitchFamily="49" charset="-122"/>
              </a:rPr>
              <a:t>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914400" lvl="2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</a:t>
            </a:r>
            <a:r>
              <a:rPr lang="en-US" altLang="zh-CN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i ++ ;</a:t>
            </a:r>
            <a:endParaRPr lang="en-US" altLang="zh-CN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}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31824" name="圆角矩形 631823"/>
          <p:cNvSpPr/>
          <p:nvPr/>
        </p:nvSpPr>
        <p:spPr>
          <a:xfrm>
            <a:off x="1476375" y="5661025"/>
            <a:ext cx="6481763" cy="6953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</a:t>
            </a:r>
            <a:r>
              <a:rPr lang="zh-CN" altLang="en-US" sz="1800" b="1" dirty="0">
                <a:ea typeface="黑体" panose="02010609060101010101" pitchFamily="49" charset="-122"/>
              </a:rPr>
              <a:t>永远都不会退出的循环称为</a:t>
            </a: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死循环          </a:t>
            </a:r>
            <a:endParaRPr lang="zh-CN" altLang="en-US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631826" name="圆角矩形标注 631825"/>
          <p:cNvSpPr/>
          <p:nvPr/>
        </p:nvSpPr>
        <p:spPr>
          <a:xfrm>
            <a:off x="3708400" y="1189038"/>
            <a:ext cx="2592388" cy="693737"/>
          </a:xfrm>
          <a:prstGeom prst="wedgeRoundRectCallout">
            <a:avLst>
              <a:gd name="adj1" fmla="val 52204"/>
              <a:gd name="adj2" fmla="val 86384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循环一直执行，不会退出，哪里出错了？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22534" name="图片 631830" descr="代码改错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196975"/>
            <a:ext cx="792163" cy="792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1832" name="图片 631831" descr="图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5" y="2060575"/>
            <a:ext cx="2428875" cy="3390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6" name="标题 2"/>
          <p:cNvSpPr/>
          <p:nvPr>
            <p:ph type="title"/>
          </p:nvPr>
        </p:nvSpPr>
        <p:spPr>
          <a:noFill/>
          <a:ln>
            <a:noFill/>
          </a:ln>
        </p:spPr>
        <p:txBody>
          <a:bodyPr/>
          <a:p>
            <a:pPr algn="l" eaLnBrk="1" hangingPunct="1"/>
            <a:r>
              <a:rPr lang="zh-CN" altLang="zh-CN" sz="3200" b="1" dirty="0">
                <a:solidFill>
                  <a:srgbClr val="339966"/>
                </a:solidFill>
                <a:ea typeface="黑体" panose="02010609060101010101" pitchFamily="49" charset="-122"/>
              </a:rPr>
              <a:t>while循环常见问题</a:t>
            </a:r>
            <a:endParaRPr lang="zh-CN" altLang="zh-CN" sz="3200" b="1" dirty="0">
              <a:solidFill>
                <a:srgbClr val="339966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31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1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31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13">
                                            <p:txEl>
                                              <p:charRg st="130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1813">
                                            <p:txEl>
                                              <p:charRg st="130" end="1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1824" grpId="0" animBg="1"/>
      <p:bldP spid="6318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5" name="圆角矩形 614405"/>
          <p:cNvSpPr/>
          <p:nvPr/>
        </p:nvSpPr>
        <p:spPr>
          <a:xfrm>
            <a:off x="468313" y="2268538"/>
            <a:ext cx="5435600" cy="2455862"/>
          </a:xfrm>
          <a:prstGeom prst="roundRect">
            <a:avLst>
              <a:gd name="adj" fmla="val 11194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/*  </a:t>
            </a:r>
            <a:r>
              <a:rPr lang="zh-CN" altLang="en-US" sz="1800" b="1" dirty="0">
                <a:ea typeface="黑体" panose="02010609060101010101" pitchFamily="49" charset="-122"/>
              </a:rPr>
              <a:t>打印</a:t>
            </a:r>
            <a:r>
              <a:rPr lang="en-US" altLang="zh-CN" sz="1800" b="1" dirty="0">
                <a:ea typeface="黑体" panose="02010609060101010101" pitchFamily="49" charset="-122"/>
              </a:rPr>
              <a:t>4</a:t>
            </a:r>
            <a:r>
              <a:rPr lang="zh-CN" altLang="en-US" sz="1800" b="1" dirty="0">
                <a:ea typeface="黑体" panose="02010609060101010101" pitchFamily="49" charset="-122"/>
              </a:rPr>
              <a:t>次“欢迎</a:t>
            </a:r>
            <a:r>
              <a:rPr lang="en-US" altLang="zh-CN" sz="1800" b="1" dirty="0">
                <a:ea typeface="黑体" panose="02010609060101010101" pitchFamily="49" charset="-122"/>
              </a:rPr>
              <a:t>ACCP</a:t>
            </a:r>
            <a:r>
              <a:rPr lang="zh-CN" altLang="en-US" sz="1800" b="1" dirty="0">
                <a:ea typeface="黑体" panose="02010609060101010101" pitchFamily="49" charset="-122"/>
              </a:rPr>
              <a:t>学员” </a:t>
            </a:r>
            <a:r>
              <a:rPr lang="en-US" altLang="zh-CN" sz="1800" b="1" dirty="0">
                <a:ea typeface="黑体" panose="02010609060101010101" pitchFamily="49" charset="-122"/>
              </a:rPr>
              <a:t>*/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public static void main(String [ ] args){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int i= 1;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    i  &lt; 4    ){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914400" lvl="2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欢迎</a:t>
            </a:r>
            <a:r>
              <a:rPr lang="en-US" altLang="zh-CN" sz="1800" b="1" dirty="0">
                <a:ea typeface="黑体" panose="02010609060101010101" pitchFamily="49" charset="-122"/>
              </a:rPr>
              <a:t>ACCP</a:t>
            </a:r>
            <a:r>
              <a:rPr lang="zh-CN" altLang="en-US" sz="1800" b="1" dirty="0">
                <a:ea typeface="黑体" panose="02010609060101010101" pitchFamily="49" charset="-122"/>
              </a:rPr>
              <a:t>学员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914400" lvl="2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i ++; 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}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14417" name="圆角矩形 614416"/>
          <p:cNvSpPr/>
          <p:nvPr/>
        </p:nvSpPr>
        <p:spPr>
          <a:xfrm>
            <a:off x="2124075" y="3095625"/>
            <a:ext cx="863600" cy="4048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i &lt;= 4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pic>
        <p:nvPicPr>
          <p:cNvPr id="23557" name="图片 614422" descr="代码改错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196975"/>
            <a:ext cx="792163" cy="792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24" name="图片 614423" descr="图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325" y="2349500"/>
            <a:ext cx="2843213" cy="2395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418" name="圆角矩形标注 614417"/>
          <p:cNvSpPr/>
          <p:nvPr/>
        </p:nvSpPr>
        <p:spPr>
          <a:xfrm>
            <a:off x="5148263" y="1052513"/>
            <a:ext cx="2016125" cy="693737"/>
          </a:xfrm>
          <a:prstGeom prst="wedgeRoundRectCallout">
            <a:avLst>
              <a:gd name="adj1" fmla="val 65514"/>
              <a:gd name="adj2" fmla="val 150000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只打印了三次 ，哪里出错了？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14425" name="圆角矩形 614424"/>
          <p:cNvSpPr/>
          <p:nvPr/>
        </p:nvSpPr>
        <p:spPr>
          <a:xfrm>
            <a:off x="1547813" y="5470525"/>
            <a:ext cx="6481762" cy="6953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</a:t>
            </a:r>
            <a:r>
              <a:rPr lang="zh-CN" altLang="en-US" sz="1800" b="1" dirty="0">
                <a:ea typeface="黑体" panose="02010609060101010101" pitchFamily="49" charset="-122"/>
              </a:rPr>
              <a:t>注意检查</a:t>
            </a: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循环次数是否满足需求                  </a:t>
            </a:r>
            <a:endParaRPr lang="zh-CN" altLang="en-US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23561" name="标题 4"/>
          <p:cNvSpPr/>
          <p:nvPr>
            <p:ph type="title"/>
          </p:nvPr>
        </p:nvSpPr>
        <p:spPr>
          <a:noFill/>
          <a:ln>
            <a:noFill/>
          </a:ln>
        </p:spPr>
        <p:txBody>
          <a:bodyPr/>
          <a:p>
            <a:pPr algn="l" eaLnBrk="1" hangingPunct="1"/>
            <a:r>
              <a:rPr lang="zh-CN" altLang="zh-CN" sz="3200" b="1" dirty="0">
                <a:solidFill>
                  <a:srgbClr val="339966"/>
                </a:solidFill>
                <a:ea typeface="黑体" panose="02010609060101010101" pitchFamily="49" charset="-122"/>
                <a:sym typeface="宋体" panose="02010600030101010101" pitchFamily="2" charset="-122"/>
              </a:rPr>
              <a:t>while循环常见问题</a:t>
            </a:r>
            <a:endParaRPr lang="zh-CN" altLang="zh-CN" sz="3200" b="1" dirty="0">
              <a:solidFill>
                <a:srgbClr val="339966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4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17" grpId="0" animBg="1"/>
      <p:bldP spid="614418" grpId="0" animBg="1"/>
      <p:bldP spid="6144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9" name="圆角矩形 633868"/>
          <p:cNvSpPr/>
          <p:nvPr/>
        </p:nvSpPr>
        <p:spPr>
          <a:xfrm>
            <a:off x="327025" y="2320925"/>
            <a:ext cx="5345113" cy="2403475"/>
          </a:xfrm>
          <a:prstGeom prst="roundRect">
            <a:avLst>
              <a:gd name="adj" fmla="val 7565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/*  </a:t>
            </a:r>
            <a:r>
              <a:rPr lang="zh-CN" altLang="en-US" sz="1800" b="1" dirty="0">
                <a:ea typeface="黑体" panose="02010609060101010101" pitchFamily="49" charset="-122"/>
              </a:rPr>
              <a:t>打印</a:t>
            </a:r>
            <a:r>
              <a:rPr lang="en-US" altLang="zh-CN" sz="1800" b="1" dirty="0">
                <a:ea typeface="黑体" panose="02010609060101010101" pitchFamily="49" charset="-122"/>
              </a:rPr>
              <a:t>4</a:t>
            </a:r>
            <a:r>
              <a:rPr lang="zh-CN" altLang="en-US" sz="1800" b="1" dirty="0">
                <a:ea typeface="黑体" panose="02010609060101010101" pitchFamily="49" charset="-122"/>
              </a:rPr>
              <a:t>次“欢迎</a:t>
            </a:r>
            <a:r>
              <a:rPr lang="en-US" altLang="zh-CN" sz="1800" b="1" dirty="0">
                <a:ea typeface="黑体" panose="02010609060101010101" pitchFamily="49" charset="-122"/>
              </a:rPr>
              <a:t>ACCP</a:t>
            </a:r>
            <a:r>
              <a:rPr lang="zh-CN" altLang="en-US" sz="1800" b="1" dirty="0">
                <a:ea typeface="黑体" panose="02010609060101010101" pitchFamily="49" charset="-122"/>
              </a:rPr>
              <a:t>学员” </a:t>
            </a:r>
            <a:r>
              <a:rPr lang="en-US" altLang="zh-CN" sz="1800" b="1" dirty="0">
                <a:ea typeface="黑体" panose="02010609060101010101" pitchFamily="49" charset="-122"/>
              </a:rPr>
              <a:t>*/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public static void main(String [ ] args){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int i = 0;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   i &gt; 5   ){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欢迎</a:t>
            </a:r>
            <a:r>
              <a:rPr lang="en-US" altLang="zh-CN" sz="1800" b="1" dirty="0">
                <a:ea typeface="黑体" panose="02010609060101010101" pitchFamily="49" charset="-122"/>
              </a:rPr>
              <a:t>ACCP</a:t>
            </a:r>
            <a:r>
              <a:rPr lang="zh-CN" altLang="en-US" sz="1800" b="1" dirty="0">
                <a:ea typeface="黑体" panose="02010609060101010101" pitchFamily="49" charset="-122"/>
              </a:rPr>
              <a:t>学员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i ++; 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635000" lvl="1" indent="-17780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33871" name="圆角矩形 633870"/>
          <p:cNvSpPr/>
          <p:nvPr/>
        </p:nvSpPr>
        <p:spPr>
          <a:xfrm>
            <a:off x="828675" y="5613400"/>
            <a:ext cx="7920038" cy="6953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注意：</a:t>
            </a: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如果一开始条件就不满足，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循环一次都不执行</a:t>
            </a:r>
            <a:r>
              <a:rPr lang="zh-CN" altLang="en-US" sz="1800" b="1" dirty="0">
                <a:ea typeface="黑体" panose="02010609060101010101" pitchFamily="49" charset="-122"/>
              </a:rPr>
              <a:t>         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33872" name="圆角矩形 633871"/>
          <p:cNvSpPr/>
          <p:nvPr/>
        </p:nvSpPr>
        <p:spPr>
          <a:xfrm>
            <a:off x="1692275" y="3208338"/>
            <a:ext cx="720725" cy="3333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i &lt; 5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pic>
        <p:nvPicPr>
          <p:cNvPr id="24582" name="图片 633877" descr="代码改错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1052513"/>
            <a:ext cx="792162" cy="79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3879" name="图片 633878" descr="图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800" y="2987675"/>
            <a:ext cx="3343275" cy="170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33873" name="圆角矩形标注 633872"/>
          <p:cNvSpPr/>
          <p:nvPr/>
        </p:nvSpPr>
        <p:spPr>
          <a:xfrm>
            <a:off x="5508625" y="1624013"/>
            <a:ext cx="2232025" cy="693737"/>
          </a:xfrm>
          <a:prstGeom prst="wedgeRoundRectCallout">
            <a:avLst>
              <a:gd name="adj1" fmla="val 46657"/>
              <a:gd name="adj2" fmla="val 150685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一次都没有打印，哪里出错了？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24585" name="标题 2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zh-CN" b="1" dirty="0">
                <a:solidFill>
                  <a:srgbClr val="339966"/>
                </a:solidFill>
                <a:ea typeface="黑体" panose="02010609060101010101" pitchFamily="49" charset="-122"/>
                <a:sym typeface="宋体" panose="02010600030101010101" pitchFamily="2" charset="-122"/>
              </a:rPr>
              <a:t>while循环常见问题</a:t>
            </a:r>
            <a:endParaRPr lang="zh-CN" altLang="zh-CN" b="1" dirty="0">
              <a:solidFill>
                <a:srgbClr val="339966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33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3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33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3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871" grpId="0" animBg="1"/>
      <p:bldP spid="633872" grpId="0" animBg="1"/>
      <p:bldP spid="63387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标题层"/>
          <p:cNvSpPr txBox="1"/>
          <p:nvPr/>
        </p:nvSpPr>
        <p:spPr bwMode="auto">
          <a:xfrm>
            <a:off x="2021307" y="2132374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lvl="0" algn="ctr" defTabSz="1219200">
              <a:buClrTx/>
              <a:buSzTx/>
              <a:buFontTx/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01</a:t>
            </a:r>
            <a:endParaRPr lang="en-US" altLang="zh-CN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71" name="直接连接符 70"/>
          <p:cNvCxnSpPr/>
          <p:nvPr/>
        </p:nvCxnSpPr>
        <p:spPr>
          <a:xfrm>
            <a:off x="2680639" y="2185333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72" name="标题层"/>
          <p:cNvSpPr txBox="1"/>
          <p:nvPr/>
        </p:nvSpPr>
        <p:spPr bwMode="auto">
          <a:xfrm>
            <a:off x="2749100" y="2132374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lvl="0" algn="l" defTabSz="1219200">
              <a:buClrTx/>
              <a:buSzTx/>
              <a:buFontTx/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循环的含义</a:t>
            </a:r>
            <a:endParaRPr lang="en-US" altLang="zh-CN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73" name="直接连接符 72"/>
          <p:cNvCxnSpPr/>
          <p:nvPr/>
        </p:nvCxnSpPr>
        <p:spPr>
          <a:xfrm>
            <a:off x="4666615" y="2390775"/>
            <a:ext cx="1817370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74" name="标题层"/>
          <p:cNvSpPr txBox="1"/>
          <p:nvPr/>
        </p:nvSpPr>
        <p:spPr bwMode="auto">
          <a:xfrm>
            <a:off x="6416402" y="2224743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lvl="0" algn="ctr" defTabSz="1219200">
              <a:buClrTx/>
              <a:buSzTx/>
              <a:buFontTx/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P</a:t>
            </a: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05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90" name="标题层"/>
          <p:cNvSpPr txBox="1"/>
          <p:nvPr/>
        </p:nvSpPr>
        <p:spPr bwMode="auto">
          <a:xfrm>
            <a:off x="2021307" y="2907420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02</a:t>
            </a:r>
            <a:endParaRPr lang="zh-CN" altLang="en-US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91" name="直接连接符 90"/>
          <p:cNvCxnSpPr/>
          <p:nvPr/>
        </p:nvCxnSpPr>
        <p:spPr>
          <a:xfrm>
            <a:off x="2680639" y="2960379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92" name="标题层"/>
          <p:cNvSpPr txBox="1"/>
          <p:nvPr/>
        </p:nvSpPr>
        <p:spPr bwMode="auto">
          <a:xfrm>
            <a:off x="2749100" y="2907420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while</a:t>
            </a:r>
            <a:r>
              <a:rPr lang="zh-CN" altLang="en-US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3" name="直接连接符 92"/>
          <p:cNvCxnSpPr/>
          <p:nvPr/>
        </p:nvCxnSpPr>
        <p:spPr>
          <a:xfrm>
            <a:off x="4537710" y="3169285"/>
            <a:ext cx="194627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94" name="标题层"/>
          <p:cNvSpPr txBox="1"/>
          <p:nvPr/>
        </p:nvSpPr>
        <p:spPr bwMode="auto">
          <a:xfrm>
            <a:off x="6416402" y="2999789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P10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5" name="标题层"/>
          <p:cNvSpPr txBox="1"/>
          <p:nvPr/>
        </p:nvSpPr>
        <p:spPr bwMode="auto">
          <a:xfrm>
            <a:off x="2021307" y="3682466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lvl="0" algn="ctr" defTabSz="1219200">
              <a:buClrTx/>
              <a:buSzTx/>
              <a:buFontTx/>
              <a:defRPr/>
            </a:pPr>
            <a:r>
              <a:rPr lang="en-US" altLang="zh-CN" sz="2775" kern="0" dirty="0">
                <a:solidFill>
                  <a:srgbClr val="319095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03</a:t>
            </a:r>
            <a:endParaRPr lang="en-US" altLang="zh-CN" sz="2775" kern="0" dirty="0">
              <a:solidFill>
                <a:srgbClr val="319095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96" name="直接连接符 95"/>
          <p:cNvCxnSpPr/>
          <p:nvPr/>
        </p:nvCxnSpPr>
        <p:spPr>
          <a:xfrm>
            <a:off x="2680639" y="3735425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97" name="标题层"/>
          <p:cNvSpPr txBox="1"/>
          <p:nvPr/>
        </p:nvSpPr>
        <p:spPr bwMode="auto">
          <a:xfrm>
            <a:off x="2749100" y="3682466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lvl="0" algn="l" defTabSz="1219200">
              <a:buClrTx/>
              <a:buSzTx/>
              <a:buFontTx/>
              <a:defRPr/>
            </a:pPr>
            <a:r>
              <a:rPr lang="zh-CN" altLang="en-US" sz="2775" b="1" dirty="0">
                <a:solidFill>
                  <a:srgbClr val="31909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do-while</a:t>
            </a:r>
            <a:r>
              <a:rPr lang="zh-CN" altLang="en-US" sz="2775" b="1" dirty="0">
                <a:solidFill>
                  <a:srgbClr val="31909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</a:t>
            </a:r>
            <a:endParaRPr lang="zh-CN" altLang="en-US" sz="2775" b="1" dirty="0">
              <a:solidFill>
                <a:srgbClr val="319095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5124450" y="3943985"/>
            <a:ext cx="135953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99" name="标题层"/>
          <p:cNvSpPr txBox="1"/>
          <p:nvPr/>
        </p:nvSpPr>
        <p:spPr bwMode="auto">
          <a:xfrm>
            <a:off x="6416402" y="3774835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lvl="0" algn="ctr" defTabSz="1219200">
              <a:buClrTx/>
              <a:buSzTx/>
              <a:buFontTx/>
              <a:defRPr/>
            </a:pPr>
            <a:r>
              <a:rPr lang="en-US" altLang="zh-CN" sz="1575" kern="0" dirty="0">
                <a:solidFill>
                  <a:srgbClr val="319095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P</a:t>
            </a:r>
            <a:r>
              <a:rPr lang="en-US" altLang="zh-CN" sz="1575" kern="0" dirty="0">
                <a:solidFill>
                  <a:srgbClr val="319095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18</a:t>
            </a:r>
            <a:endParaRPr lang="en-US" altLang="zh-CN" sz="1575" kern="0" dirty="0">
              <a:solidFill>
                <a:srgbClr val="319095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00" name="标题层"/>
          <p:cNvSpPr txBox="1"/>
          <p:nvPr/>
        </p:nvSpPr>
        <p:spPr bwMode="auto">
          <a:xfrm>
            <a:off x="2021307" y="4457511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04</a:t>
            </a:r>
            <a:endParaRPr lang="zh-CN" altLang="en-US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>
          <a:xfrm>
            <a:off x="2680639" y="4510470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02" name="标题层"/>
          <p:cNvSpPr txBox="1"/>
          <p:nvPr/>
        </p:nvSpPr>
        <p:spPr bwMode="auto">
          <a:xfrm>
            <a:off x="2749100" y="4457511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for</a:t>
            </a:r>
            <a:r>
              <a:rPr lang="zh-CN" altLang="en-US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03" name="直接连接符 102"/>
          <p:cNvCxnSpPr/>
          <p:nvPr/>
        </p:nvCxnSpPr>
        <p:spPr>
          <a:xfrm>
            <a:off x="4169410" y="4719320"/>
            <a:ext cx="231457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104" name="标题层"/>
          <p:cNvSpPr txBox="1"/>
          <p:nvPr/>
        </p:nvSpPr>
        <p:spPr bwMode="auto">
          <a:xfrm>
            <a:off x="6416402" y="4549880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P24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0" y="-243"/>
            <a:ext cx="9145429" cy="844285"/>
          </a:xfrm>
          <a:prstGeom prst="rect">
            <a:avLst/>
          </a:prstGeom>
          <a:solidFill>
            <a:srgbClr val="319095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876034" y="154397"/>
            <a:ext cx="339217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目录 </a:t>
            </a:r>
            <a:r>
              <a:rPr lang="en-US" altLang="zh-CN" sz="32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en-US" altLang="zh-CN" sz="32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6588760"/>
            <a:ext cx="9144000" cy="273685"/>
            <a:chOff x="-42912" y="6615474"/>
            <a:chExt cx="12190412" cy="244114"/>
          </a:xfrm>
        </p:grpSpPr>
        <p:sp>
          <p:nvSpPr>
            <p:cNvPr id="24" name="六边形 23"/>
            <p:cNvSpPr/>
            <p:nvPr/>
          </p:nvSpPr>
          <p:spPr>
            <a:xfrm>
              <a:off x="-42912" y="6615474"/>
              <a:ext cx="3041773" cy="244114"/>
            </a:xfrm>
            <a:prstGeom prst="hexagon">
              <a:avLst/>
            </a:prstGeom>
            <a:solidFill>
              <a:srgbClr val="5FCA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5" name="六边形 24"/>
            <p:cNvSpPr/>
            <p:nvPr/>
          </p:nvSpPr>
          <p:spPr>
            <a:xfrm>
              <a:off x="2998862" y="6615474"/>
              <a:ext cx="3063750" cy="244114"/>
            </a:xfrm>
            <a:prstGeom prst="hexagon">
              <a:avLst/>
            </a:prstGeom>
            <a:solidFill>
              <a:srgbClr val="A0BF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6" name="六边形 25"/>
            <p:cNvSpPr/>
            <p:nvPr/>
          </p:nvSpPr>
          <p:spPr>
            <a:xfrm>
              <a:off x="6052294" y="6615474"/>
              <a:ext cx="3047603" cy="244114"/>
            </a:xfrm>
            <a:prstGeom prst="hexagon">
              <a:avLst/>
            </a:prstGeom>
            <a:solidFill>
              <a:srgbClr val="3190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7" name="六边形 26"/>
            <p:cNvSpPr/>
            <p:nvPr/>
          </p:nvSpPr>
          <p:spPr>
            <a:xfrm>
              <a:off x="9099897" y="6615474"/>
              <a:ext cx="3047603" cy="244114"/>
            </a:xfrm>
            <a:prstGeom prst="hexagon">
              <a:avLst/>
            </a:prstGeom>
            <a:solidFill>
              <a:srgbClr val="F584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6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6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4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6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6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4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4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4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4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6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6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4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4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4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4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6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4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4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4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7" dur="4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bldLvl="0" animBg="1"/>
      <p:bldP spid="72" grpId="0" bldLvl="0" animBg="1"/>
      <p:bldP spid="74" grpId="0" bldLvl="0" animBg="1"/>
      <p:bldP spid="90" grpId="0" bldLvl="0" animBg="1"/>
      <p:bldP spid="92" grpId="0" bldLvl="0" animBg="1"/>
      <p:bldP spid="94" grpId="0" bldLvl="0" animBg="1"/>
      <p:bldP spid="95" grpId="0" bldLvl="0" animBg="1"/>
      <p:bldP spid="97" grpId="0" bldLvl="0" animBg="1"/>
      <p:bldP spid="99" grpId="0" bldLvl="0" animBg="1"/>
      <p:bldP spid="100" grpId="0" bldLvl="0" animBg="1"/>
      <p:bldP spid="102" grpId="0" bldLvl="0" animBg="1"/>
      <p:bldP spid="104" grpId="0" bldLvl="0" animBg="1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" name="淘宝网chenying0907出品 9"/>
          <p:cNvSpPr/>
          <p:nvPr/>
        </p:nvSpPr>
        <p:spPr>
          <a:xfrm>
            <a:off x="116307" y="2845982"/>
            <a:ext cx="1080000" cy="1080000"/>
          </a:xfrm>
          <a:prstGeom prst="ellipse">
            <a:avLst/>
          </a:prstGeom>
          <a:solidFill>
            <a:srgbClr val="FFC000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54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sz="5400" b="1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淘宝网chenying0907出品 10"/>
          <p:cNvSpPr txBox="1"/>
          <p:nvPr/>
        </p:nvSpPr>
        <p:spPr>
          <a:xfrm>
            <a:off x="1196340" y="3032760"/>
            <a:ext cx="35159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do-while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淘宝网chenying0907出品 12"/>
          <p:cNvSpPr/>
          <p:nvPr/>
        </p:nvSpPr>
        <p:spPr>
          <a:xfrm>
            <a:off x="4538345" y="2125980"/>
            <a:ext cx="196850" cy="19685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淘宝网chenying0907出品 20"/>
          <p:cNvSpPr txBox="1"/>
          <p:nvPr/>
        </p:nvSpPr>
        <p:spPr>
          <a:xfrm>
            <a:off x="5050790" y="2038350"/>
            <a:ext cx="3192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什么是</a:t>
            </a:r>
            <a:r>
              <a:rPr lang="en-US" altLang="zh-CN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do-</a:t>
            </a:r>
            <a:r>
              <a:rPr lang="en-US" altLang="zh-CN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while</a:t>
            </a:r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4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4636521" y="2323012"/>
            <a:ext cx="0" cy="907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淘宝网chenying0907出品 24"/>
          <p:cNvSpPr/>
          <p:nvPr/>
        </p:nvSpPr>
        <p:spPr>
          <a:xfrm>
            <a:off x="4560570" y="3230880"/>
            <a:ext cx="152400" cy="16319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淘宝网chenying0907出品 25"/>
          <p:cNvSpPr txBox="1"/>
          <p:nvPr/>
        </p:nvSpPr>
        <p:spPr>
          <a:xfrm>
            <a:off x="5050790" y="3107055"/>
            <a:ext cx="29127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怎样使用</a:t>
            </a:r>
            <a:r>
              <a:rPr lang="en-US" altLang="zh-CN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while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4636521" y="3393760"/>
            <a:ext cx="0" cy="907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淘宝网chenying0907出品 27"/>
          <p:cNvSpPr/>
          <p:nvPr/>
        </p:nvSpPr>
        <p:spPr>
          <a:xfrm>
            <a:off x="4560570" y="4302125"/>
            <a:ext cx="152400" cy="16637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淘宝网chenying0907出品 29"/>
          <p:cNvSpPr txBox="1"/>
          <p:nvPr/>
        </p:nvSpPr>
        <p:spPr>
          <a:xfrm>
            <a:off x="5050790" y="4150360"/>
            <a:ext cx="3977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比较</a:t>
            </a:r>
            <a:r>
              <a:rPr lang="en-US" altLang="zh-CN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while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do-while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7" name="淘宝网chenying0907出品 9"/>
          <p:cNvSpPr/>
          <p:nvPr/>
        </p:nvSpPr>
        <p:spPr>
          <a:xfrm>
            <a:off x="642620" y="2754630"/>
            <a:ext cx="1318895" cy="1348740"/>
          </a:xfrm>
          <a:prstGeom prst="ellipse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5400" b="1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50"/>
                            </p:stCondLst>
                            <p:childTnLst>
                              <p:par>
                                <p:cTn id="19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50"/>
                            </p:stCondLst>
                            <p:childTnLst>
                              <p:par>
                                <p:cTn id="24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95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45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95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45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95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45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95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5" grpId="0"/>
      <p:bldP spid="36" grpId="0" animBg="1"/>
      <p:bldP spid="36" grpId="1" bldLvl="0" animBg="1"/>
      <p:bldP spid="37" grpId="0"/>
      <p:bldP spid="37" grpId="1"/>
      <p:bldP spid="39" grpId="0" bldLvl="0" animBg="1"/>
      <p:bldP spid="40" grpId="0"/>
      <p:bldP spid="42" grpId="0" bldLvl="0" animBg="1"/>
      <p:bldP spid="43" grpId="0"/>
      <p:bldP spid="4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3" name="文本框 616451"/>
          <p:cNvSpPr txBox="1"/>
          <p:nvPr/>
        </p:nvSpPr>
        <p:spPr>
          <a:xfrm>
            <a:off x="1619250" y="1412875"/>
            <a:ext cx="5975350" cy="6048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buNone/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如何用程序讲述下面的故事？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604" name="圆角矩形 616452"/>
          <p:cNvSpPr/>
          <p:nvPr/>
        </p:nvSpPr>
        <p:spPr>
          <a:xfrm>
            <a:off x="379413" y="2325688"/>
            <a:ext cx="8634412" cy="13285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苦练半年，眼看艺考在即，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小强提议：彩排一次，如果很令人满意，以后就不用彩排了，否则每天都要彩排，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直到现场表现让她满意为止！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她能否用动听的歌声震撼小强，用美妙的钢琴声博得赞赏呢？</a:t>
            </a:r>
            <a:r>
              <a:rPr lang="en-US" altLang="zh-CN" sz="1800" b="1" dirty="0">
                <a:ea typeface="黑体" panose="02010609060101010101" pitchFamily="49" charset="-122"/>
              </a:rPr>
              <a:t>……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16457" name="圆角矩形 616456"/>
          <p:cNvSpPr/>
          <p:nvPr/>
        </p:nvSpPr>
        <p:spPr>
          <a:xfrm>
            <a:off x="6442075" y="4108450"/>
            <a:ext cx="2309813" cy="16271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do </a:t>
            </a:r>
            <a:r>
              <a:rPr lang="en-US" altLang="zh-CN" sz="1800" b="1" dirty="0">
                <a:ea typeface="黑体" panose="02010609060101010101" pitchFamily="49" charset="-122"/>
              </a:rPr>
              <a:t>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   </a:t>
            </a:r>
            <a:r>
              <a:rPr lang="zh-CN" altLang="en-US" sz="1800" b="1" dirty="0">
                <a:ea typeface="黑体" panose="02010609060101010101" pitchFamily="49" charset="-122"/>
              </a:rPr>
              <a:t>循环操作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zh-CN" altLang="en-US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 </a:t>
            </a:r>
            <a:r>
              <a:rPr lang="zh-CN" altLang="en-US" sz="1800" b="1" dirty="0">
                <a:ea typeface="黑体" panose="02010609060101010101" pitchFamily="49" charset="-122"/>
              </a:rPr>
              <a:t>循环条件 </a:t>
            </a:r>
            <a:r>
              <a:rPr lang="en-US" altLang="zh-CN" sz="1800" b="1" dirty="0">
                <a:ea typeface="黑体" panose="02010609060101010101" pitchFamily="49" charset="-122"/>
              </a:rPr>
              <a:t>);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16454" name="圆角矩形 616453"/>
          <p:cNvSpPr/>
          <p:nvPr/>
        </p:nvSpPr>
        <p:spPr>
          <a:xfrm>
            <a:off x="609600" y="4191000"/>
            <a:ext cx="2308225" cy="16271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</a:t>
            </a:r>
            <a:r>
              <a:rPr lang="zh-CN" altLang="en-US" sz="1800" b="1" dirty="0">
                <a:ea typeface="黑体" panose="02010609060101010101" pitchFamily="49" charset="-122"/>
              </a:rPr>
              <a:t>循环条件</a:t>
            </a:r>
            <a:r>
              <a:rPr lang="en-US" altLang="zh-CN" sz="1800" b="1" dirty="0">
                <a:ea typeface="黑体" panose="02010609060101010101" pitchFamily="49" charset="-122"/>
              </a:rPr>
              <a:t>){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   </a:t>
            </a:r>
            <a:r>
              <a:rPr lang="zh-CN" altLang="en-US" sz="1800" b="1" dirty="0">
                <a:ea typeface="黑体" panose="02010609060101010101" pitchFamily="49" charset="-122"/>
              </a:rPr>
              <a:t>循环操作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zh-CN" altLang="en-US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16456" name="圆角矩形 616455"/>
          <p:cNvSpPr/>
          <p:nvPr/>
        </p:nvSpPr>
        <p:spPr>
          <a:xfrm>
            <a:off x="3203575" y="4437063"/>
            <a:ext cx="3065463" cy="700087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while</a:t>
            </a:r>
            <a:r>
              <a:rPr lang="zh-CN" altLang="en-US" sz="1800" b="1" dirty="0">
                <a:ea typeface="黑体" panose="02010609060101010101" pitchFamily="49" charset="-122"/>
              </a:rPr>
              <a:t>循环先判断，再执行不适合描述此故事 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16465" name="矩形 616464"/>
          <p:cNvSpPr/>
          <p:nvPr/>
        </p:nvSpPr>
        <p:spPr>
          <a:xfrm>
            <a:off x="1619250" y="2665413"/>
            <a:ext cx="7056438" cy="360362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endParaRPr lang="zh-CN" altLang="zh-CN" sz="1800" dirty="0">
              <a:ea typeface="黑体" panose="02010609060101010101" pitchFamily="49" charset="-122"/>
            </a:endParaRPr>
          </a:p>
        </p:txBody>
      </p:sp>
      <p:pic>
        <p:nvPicPr>
          <p:cNvPr id="25609" name="图片 616467" descr="问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836613"/>
            <a:ext cx="1079500" cy="977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10" name="矩形 616468"/>
          <p:cNvSpPr>
            <a:spLocks noTextEdit="1"/>
          </p:cNvSpPr>
          <p:nvPr/>
        </p:nvSpPr>
        <p:spPr>
          <a:xfrm>
            <a:off x="2339975" y="4868863"/>
            <a:ext cx="762000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5417"/>
              </a:avLst>
            </a:prstTxWarp>
            <a:normAutofit/>
          </a:bodyPr>
          <a:p>
            <a:pPr algn="ctr"/>
            <a:r>
              <a:rPr lang="zh-CN" altLang="en-US" sz="3600" b="1" i="1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B563CF"/>
                    </a:gs>
                    <a:gs pos="100000">
                      <a:srgbClr val="FFFFFF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chemeClr val="bg2">
                      <a:alpha val="5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zh-CN" altLang="en-US" sz="3600" b="1" i="1">
              <a:ln w="9525" cap="flat" cmpd="sng">
                <a:solidFill>
                  <a:srgbClr val="800080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B563CF"/>
                  </a:gs>
                  <a:gs pos="100000">
                    <a:srgbClr val="FFFFFF"/>
                  </a:gs>
                </a:gsLst>
                <a:lin ang="5400000" scaled="1"/>
                <a:tileRect/>
              </a:gradFill>
              <a:effectLst>
                <a:outerShdw dist="53882" dir="2699999" algn="ctr" rotWithShape="0">
                  <a:schemeClr val="bg2">
                    <a:alpha val="5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16470" name="右箭头 616469"/>
          <p:cNvSpPr/>
          <p:nvPr/>
        </p:nvSpPr>
        <p:spPr>
          <a:xfrm>
            <a:off x="3348038" y="5013325"/>
            <a:ext cx="3024187" cy="576263"/>
          </a:xfrm>
          <a:prstGeom prst="rightArrow">
            <a:avLst>
              <a:gd name="adj1" fmla="val 49861"/>
              <a:gd name="adj2" fmla="val 131343"/>
            </a:avLst>
          </a:prstGeom>
          <a:gradFill rotWithShape="1">
            <a:gsLst>
              <a:gs pos="0">
                <a:srgbClr val="B563C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25612" name="矩形 600093"/>
          <p:cNvSpPr/>
          <p:nvPr/>
        </p:nvSpPr>
        <p:spPr>
          <a:xfrm>
            <a:off x="179388" y="115888"/>
            <a:ext cx="8640762" cy="908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0070C0"/>
                </a:solidFill>
                <a:ea typeface="黑体" panose="02010609060101010101" pitchFamily="49" charset="-122"/>
              </a:rPr>
              <a:t>什么是</a:t>
            </a:r>
            <a:r>
              <a:rPr lang="en-US" altLang="zh-CN" b="1" dirty="0">
                <a:solidFill>
                  <a:srgbClr val="0070C0"/>
                </a:solidFill>
                <a:ea typeface="黑体" panose="02010609060101010101" pitchFamily="49" charset="-122"/>
              </a:rPr>
              <a:t>do-while</a:t>
            </a:r>
            <a:r>
              <a:rPr lang="zh-CN" altLang="en-US" b="1" dirty="0">
                <a:solidFill>
                  <a:srgbClr val="0070C0"/>
                </a:solidFill>
                <a:ea typeface="黑体" panose="02010609060101010101" pitchFamily="49" charset="-122"/>
              </a:rPr>
              <a:t>循环</a:t>
            </a:r>
            <a:endParaRPr lang="en-US" altLang="zh-CN" b="1" dirty="0">
              <a:solidFill>
                <a:srgbClr val="0070C0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6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16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6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16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6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457" grpId="0" animBg="1"/>
      <p:bldP spid="616454" grpId="0" animBg="1"/>
      <p:bldP spid="616456" grpId="0"/>
      <p:bldP spid="61646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灯片编号占位符 1"/>
          <p:cNvSpPr txBox="1">
            <a:spLocks noGrp="1"/>
          </p:cNvSpPr>
          <p:nvPr>
            <p:ph type="sldNum" sz="quarter" idx="4"/>
          </p:nvPr>
        </p:nvSpPr>
        <p:spPr/>
        <p:txBody>
          <a:bodyPr/>
          <a:p>
            <a:pPr marL="0" indent="0" algn="r" eaLnBrk="1" hangingPunct="1">
              <a:spcBef>
                <a:spcPct val="0"/>
              </a:spcBef>
              <a:buNone/>
            </a:pPr>
            <a:fld id="{9A0DB2DC-4C9A-4742-B13C-FB6460FD3503}" type="slidenum">
              <a:rPr lang="zh-CN" altLang="en-US" sz="1400" dirty="0"/>
            </a:fld>
            <a:endParaRPr lang="zh-CN" altLang="en-US" sz="1400" dirty="0"/>
          </a:p>
        </p:txBody>
      </p:sp>
      <p:sp>
        <p:nvSpPr>
          <p:cNvPr id="8195" name="文本占位符 651266"/>
          <p:cNvSpPr>
            <a:spLocks noGrp="1"/>
          </p:cNvSpPr>
          <p:nvPr>
            <p:ph idx="1"/>
          </p:nvPr>
        </p:nvSpPr>
        <p:spPr>
          <a:xfrm>
            <a:off x="1008063" y="1484313"/>
            <a:ext cx="8135937" cy="649287"/>
          </a:xfrm>
        </p:spPr>
        <p:txBody>
          <a:bodyPr vert="horz" wrap="square" lIns="91440" tIns="45720" rIns="91440" bIns="45720" anchor="t"/>
          <a:p>
            <a:pPr marL="449580" indent="-449580" eaLnBrk="1" hangingPunct="1">
              <a:buClr>
                <a:srgbClr val="FF9900"/>
              </a:buClr>
              <a:buFont typeface="Wingdings" panose="05000000000000000000" pitchFamily="2" charset="2"/>
              <a:buChar char="m"/>
            </a:pPr>
            <a:r>
              <a:rPr lang="zh-CN" altLang="en-GB" sz="2800" b="1" dirty="0">
                <a:latin typeface="Courier New" panose="02070309020205020404" pitchFamily="49" charset="0"/>
              </a:rPr>
              <a:t>分别写出运行结果</a:t>
            </a:r>
            <a:endParaRPr lang="zh-CN" altLang="en-GB" dirty="0"/>
          </a:p>
          <a:p>
            <a:pPr marL="449580" indent="-449580" eaLnBrk="1" hangingPunct="1">
              <a:buChar char="•"/>
            </a:pPr>
            <a:endParaRPr lang="zh-CN" altLang="en-GB" dirty="0"/>
          </a:p>
          <a:p>
            <a:pPr marL="449580" indent="-449580" eaLnBrk="1" hangingPunct="1">
              <a:buChar char="•"/>
            </a:pPr>
            <a:endParaRPr lang="zh-CN" altLang="en-GB" dirty="0"/>
          </a:p>
          <a:p>
            <a:pPr marL="449580" indent="-449580" eaLnBrk="1" hangingPunct="1">
              <a:buChar char="•"/>
            </a:pPr>
            <a:endParaRPr lang="zh-CN" altLang="en-GB" dirty="0"/>
          </a:p>
          <a:p>
            <a:pPr marL="449580" indent="-449580" eaLnBrk="1" hangingPunct="1">
              <a:buChar char="•"/>
            </a:pPr>
            <a:endParaRPr lang="zh-CN" altLang="en-GB" dirty="0"/>
          </a:p>
          <a:p>
            <a:pPr marL="449580" indent="-449580" eaLnBrk="1" hangingPunct="1">
              <a:buNone/>
            </a:pPr>
            <a:br>
              <a:rPr lang="zh-CN" altLang="en-GB" dirty="0"/>
            </a:br>
            <a:endParaRPr lang="zh-CN" altLang="en-GB" dirty="0"/>
          </a:p>
        </p:txBody>
      </p:sp>
      <p:sp>
        <p:nvSpPr>
          <p:cNvPr id="651276" name="圆角矩形 651275"/>
          <p:cNvSpPr/>
          <p:nvPr/>
        </p:nvSpPr>
        <p:spPr>
          <a:xfrm>
            <a:off x="947738" y="2101850"/>
            <a:ext cx="7739062" cy="4714875"/>
          </a:xfrm>
          <a:prstGeom prst="roundRect">
            <a:avLst>
              <a:gd name="adj" fmla="val 7981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switch</a:t>
            </a:r>
            <a:r>
              <a:rPr lang="en-GB" altLang="zh-CN" sz="1800" b="1" dirty="0">
                <a:ea typeface="黑体" panose="02010609060101010101" pitchFamily="49" charset="-122"/>
              </a:rPr>
              <a:t>(day){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</a:t>
            </a: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case</a:t>
            </a:r>
            <a:r>
              <a:rPr lang="en-GB" altLang="zh-CN" sz="1800" b="1" dirty="0">
                <a:ea typeface="黑体" panose="02010609060101010101" pitchFamily="49" charset="-122"/>
              </a:rPr>
              <a:t> 1: 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System.out.println("</a:t>
            </a:r>
            <a:r>
              <a:rPr lang="zh-CN" altLang="en-GB" sz="1800" b="1" dirty="0">
                <a:ea typeface="黑体" panose="02010609060101010101" pitchFamily="49" charset="-122"/>
              </a:rPr>
              <a:t>法国大餐</a:t>
            </a:r>
            <a:r>
              <a:rPr lang="en-GB" altLang="zh-CN" sz="1800" b="1" dirty="0">
                <a:ea typeface="黑体" panose="02010609060101010101" pitchFamily="49" charset="-122"/>
              </a:rPr>
              <a:t>"); 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</a:t>
            </a: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break</a:t>
            </a:r>
            <a:r>
              <a:rPr lang="en-GB" altLang="zh-CN" sz="1800" b="1" dirty="0">
                <a:ea typeface="黑体" panose="02010609060101010101" pitchFamily="49" charset="-122"/>
              </a:rPr>
              <a:t>;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</a:t>
            </a: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case</a:t>
            </a:r>
            <a:r>
              <a:rPr lang="en-GB" altLang="zh-CN" sz="1800" b="1" dirty="0">
                <a:ea typeface="黑体" panose="02010609060101010101" pitchFamily="49" charset="-122"/>
              </a:rPr>
              <a:t> 2: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</a:t>
            </a: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 case</a:t>
            </a:r>
            <a:r>
              <a:rPr lang="en-GB" altLang="zh-CN" sz="1800" b="1" dirty="0">
                <a:ea typeface="黑体" panose="02010609060101010101" pitchFamily="49" charset="-122"/>
              </a:rPr>
              <a:t> 4: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System.out.println("</a:t>
            </a:r>
            <a:r>
              <a:rPr lang="zh-CN" altLang="en-GB" sz="1800" b="1" dirty="0">
                <a:ea typeface="黑体" panose="02010609060101010101" pitchFamily="49" charset="-122"/>
              </a:rPr>
              <a:t>满汉全席</a:t>
            </a:r>
            <a:r>
              <a:rPr lang="en-GB" altLang="zh-CN" sz="1800" b="1" dirty="0">
                <a:ea typeface="黑体" panose="02010609060101010101" pitchFamily="49" charset="-122"/>
              </a:rPr>
              <a:t>");  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</a:t>
            </a: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break</a:t>
            </a:r>
            <a:r>
              <a:rPr lang="en-GB" altLang="zh-CN" sz="1800" b="1" dirty="0">
                <a:ea typeface="黑体" panose="02010609060101010101" pitchFamily="49" charset="-122"/>
              </a:rPr>
              <a:t>;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</a:t>
            </a: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case</a:t>
            </a:r>
            <a:r>
              <a:rPr lang="en-GB" altLang="zh-CN" sz="1800" b="1" dirty="0">
                <a:ea typeface="黑体" panose="02010609060101010101" pitchFamily="49" charset="-122"/>
              </a:rPr>
              <a:t> 7: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</a:t>
            </a: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if</a:t>
            </a:r>
            <a:r>
              <a:rPr lang="en-GB" altLang="zh-CN" sz="1800" b="1" dirty="0">
                <a:ea typeface="黑体" panose="02010609060101010101" pitchFamily="49" charset="-122"/>
              </a:rPr>
              <a:t> (weekOfMonth == 1) {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         System.out.println("</a:t>
            </a:r>
            <a:r>
              <a:rPr lang="zh-CN" altLang="en-GB" sz="1800" b="1" dirty="0">
                <a:ea typeface="黑体" panose="02010609060101010101" pitchFamily="49" charset="-122"/>
              </a:rPr>
              <a:t>苹果餐</a:t>
            </a:r>
            <a:r>
              <a:rPr lang="en-GB" altLang="zh-CN" sz="1800" b="1" dirty="0">
                <a:ea typeface="黑体" panose="02010609060101010101" pitchFamily="49" charset="-122"/>
              </a:rPr>
              <a:t>");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} </a:t>
            </a: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else</a:t>
            </a:r>
            <a:r>
              <a:rPr lang="en-GB" altLang="zh-CN" sz="1800" b="1" dirty="0">
                <a:ea typeface="黑体" panose="02010609060101010101" pitchFamily="49" charset="-122"/>
              </a:rPr>
              <a:t> {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        System.out.println("</a:t>
            </a:r>
            <a:r>
              <a:rPr lang="zh-CN" altLang="en-GB" sz="1800" b="1" dirty="0">
                <a:ea typeface="黑体" panose="02010609060101010101" pitchFamily="49" charset="-122"/>
              </a:rPr>
              <a:t>香蕉餐</a:t>
            </a:r>
            <a:r>
              <a:rPr lang="en-GB" altLang="zh-CN" sz="1800" b="1" dirty="0">
                <a:ea typeface="黑体" panose="02010609060101010101" pitchFamily="49" charset="-122"/>
              </a:rPr>
              <a:t>");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}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               </a:t>
            </a:r>
            <a:r>
              <a:rPr lang="en-GB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break</a:t>
            </a:r>
            <a:r>
              <a:rPr lang="en-GB" altLang="zh-CN" sz="1800" b="1" dirty="0">
                <a:ea typeface="黑体" panose="02010609060101010101" pitchFamily="49" charset="-122"/>
              </a:rPr>
              <a:t>;</a:t>
            </a:r>
            <a:endParaRPr lang="en-GB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GB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51283" name="下箭头 651282"/>
          <p:cNvSpPr/>
          <p:nvPr/>
        </p:nvSpPr>
        <p:spPr>
          <a:xfrm>
            <a:off x="6989763" y="2085975"/>
            <a:ext cx="360362" cy="504825"/>
          </a:xfrm>
          <a:prstGeom prst="downArrow">
            <a:avLst>
              <a:gd name="adj1" fmla="val 50000"/>
              <a:gd name="adj2" fmla="val 35015"/>
            </a:avLst>
          </a:prstGeom>
          <a:gradFill rotWithShape="1">
            <a:gsLst>
              <a:gs pos="0">
                <a:srgbClr val="FFFFFF"/>
              </a:gs>
              <a:gs pos="100000">
                <a:srgbClr val="B563C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endParaRPr lang="zh-CN" altLang="zh-CN" sz="1800" dirty="0"/>
          </a:p>
        </p:txBody>
      </p:sp>
      <p:sp>
        <p:nvSpPr>
          <p:cNvPr id="651285" name="圆角矩形 651284"/>
          <p:cNvSpPr/>
          <p:nvPr/>
        </p:nvSpPr>
        <p:spPr>
          <a:xfrm>
            <a:off x="5478463" y="2590800"/>
            <a:ext cx="3341687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法国大餐 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51287" name="圆角矩形 651286"/>
          <p:cNvSpPr/>
          <p:nvPr/>
        </p:nvSpPr>
        <p:spPr>
          <a:xfrm>
            <a:off x="5478463" y="2590800"/>
            <a:ext cx="3341687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香蕉餐 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8200" name="图片 651287" descr="代码阅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052513"/>
            <a:ext cx="792162" cy="79216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51290" name="组合 651289"/>
          <p:cNvGrpSpPr/>
          <p:nvPr/>
        </p:nvGrpSpPr>
        <p:grpSpPr>
          <a:xfrm>
            <a:off x="5260975" y="1150938"/>
            <a:ext cx="3557588" cy="895350"/>
            <a:chOff x="3061" y="618"/>
            <a:chExt cx="2241" cy="564"/>
          </a:xfrm>
        </p:grpSpPr>
        <p:sp>
          <p:nvSpPr>
            <p:cNvPr id="8207" name="圆角矩形 651276"/>
            <p:cNvSpPr/>
            <p:nvPr/>
          </p:nvSpPr>
          <p:spPr>
            <a:xfrm>
              <a:off x="3179" y="735"/>
              <a:ext cx="2123" cy="44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FFFF"/>
                </a:gs>
              </a:gsLst>
              <a:lin ang="5400000" scaled="1"/>
              <a:tileRect/>
            </a:gradFill>
            <a:ln w="9525" cap="flat" cmpd="sng">
              <a:solidFill>
                <a:srgbClr val="FF9900"/>
              </a:solidFill>
              <a:prstDash val="solid"/>
              <a:headEnd type="none" w="med" len="med"/>
              <a:tailEnd type="none" w="med" len="med"/>
            </a:ln>
            <a:effectLst>
              <a:outerShdw dist="53882" dir="2699999" algn="ctr" rotWithShape="0">
                <a:schemeClr val="bg2">
                  <a:alpha val="50000"/>
                </a:schemeClr>
              </a:outerShdw>
            </a:effectLst>
          </p:spPr>
          <p:txBody>
            <a:bodyPr anchor="t" anchorCtr="1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GB" altLang="zh-CN" sz="1800" b="1" dirty="0">
                  <a:ea typeface="黑体" panose="02010609060101010101" pitchFamily="49" charset="-122"/>
                </a:rPr>
                <a:t>weekOfMonth = 1</a:t>
              </a:r>
              <a:endParaRPr lang="en-GB" altLang="zh-CN" sz="1800" b="1" dirty="0">
                <a:ea typeface="黑体" panose="02010609060101010101" pitchFamily="49" charset="-122"/>
              </a:endParaRPr>
            </a:p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GB" altLang="zh-CN" sz="1800" b="1" dirty="0">
                  <a:ea typeface="黑体" panose="02010609060101010101" pitchFamily="49" charset="-122"/>
                </a:rPr>
                <a:t>day = 1</a:t>
              </a:r>
              <a:endParaRPr lang="en-US" altLang="zh-CN" sz="1800" b="1" dirty="0">
                <a:ea typeface="黑体" panose="02010609060101010101" pitchFamily="49" charset="-122"/>
              </a:endParaRPr>
            </a:p>
          </p:txBody>
        </p:sp>
        <p:sp>
          <p:nvSpPr>
            <p:cNvPr id="8208" name="圆角矩形 651288"/>
            <p:cNvSpPr/>
            <p:nvPr/>
          </p:nvSpPr>
          <p:spPr>
            <a:xfrm>
              <a:off x="3061" y="618"/>
              <a:ext cx="409" cy="22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99FF"/>
                </a:gs>
                <a:gs pos="100000">
                  <a:srgbClr val="FFFFFF"/>
                </a:gs>
              </a:gsLst>
              <a:lin ang="5400000" scaled="1"/>
              <a:tileRect/>
            </a:gradFill>
            <a:ln w="9525" cap="flat" cmpd="sng">
              <a:solidFill>
                <a:srgbClr val="B563CF"/>
              </a:solidFill>
              <a:prstDash val="solid"/>
              <a:headEnd type="none" w="med" len="med"/>
              <a:tailEnd type="none" w="med" len="med"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r>
                <a:rPr lang="zh-CN" altLang="en-US" sz="1800" b="1" dirty="0">
                  <a:ea typeface="黑体" panose="02010609060101010101" pitchFamily="49" charset="-122"/>
                </a:rPr>
                <a:t>假设 </a:t>
              </a:r>
              <a:endParaRPr lang="zh-CN" altLang="en-US" sz="1800" b="1" dirty="0">
                <a:ea typeface="黑体" panose="02010609060101010101" pitchFamily="49" charset="-122"/>
              </a:endParaRPr>
            </a:p>
          </p:txBody>
        </p:sp>
      </p:grpSp>
      <p:grpSp>
        <p:nvGrpSpPr>
          <p:cNvPr id="651291" name="组合 651290"/>
          <p:cNvGrpSpPr/>
          <p:nvPr/>
        </p:nvGrpSpPr>
        <p:grpSpPr>
          <a:xfrm>
            <a:off x="5260975" y="1125538"/>
            <a:ext cx="3557588" cy="895350"/>
            <a:chOff x="3061" y="618"/>
            <a:chExt cx="2241" cy="564"/>
          </a:xfrm>
        </p:grpSpPr>
        <p:sp>
          <p:nvSpPr>
            <p:cNvPr id="8205" name="圆角矩形 651291"/>
            <p:cNvSpPr/>
            <p:nvPr/>
          </p:nvSpPr>
          <p:spPr>
            <a:xfrm>
              <a:off x="3179" y="735"/>
              <a:ext cx="2123" cy="44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FFFF"/>
                </a:gs>
              </a:gsLst>
              <a:lin ang="5400000" scaled="1"/>
              <a:tileRect/>
            </a:gradFill>
            <a:ln w="9525" cap="flat" cmpd="sng">
              <a:solidFill>
                <a:srgbClr val="FF9900"/>
              </a:solidFill>
              <a:prstDash val="solid"/>
              <a:headEnd type="none" w="med" len="med"/>
              <a:tailEnd type="none" w="med" len="med"/>
            </a:ln>
            <a:effectLst>
              <a:outerShdw dist="53882" dir="2699999" algn="ctr" rotWithShape="0">
                <a:schemeClr val="bg2">
                  <a:alpha val="50000"/>
                </a:schemeClr>
              </a:outerShdw>
            </a:effectLst>
          </p:spPr>
          <p:txBody>
            <a:bodyPr anchor="t" anchorCtr="1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GB" altLang="zh-CN" sz="1800" b="1" dirty="0"/>
                <a:t>weekOfMonth = 2</a:t>
              </a:r>
              <a:endParaRPr lang="en-GB" altLang="zh-CN" sz="1800" b="1" dirty="0"/>
            </a:p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GB" altLang="zh-CN" sz="1800" b="1" dirty="0"/>
                <a:t>day = 7</a:t>
              </a:r>
              <a:endParaRPr lang="en-US" altLang="zh-CN" sz="1800" b="1" dirty="0"/>
            </a:p>
          </p:txBody>
        </p:sp>
        <p:sp>
          <p:nvSpPr>
            <p:cNvPr id="8206" name="圆角矩形 651292"/>
            <p:cNvSpPr/>
            <p:nvPr/>
          </p:nvSpPr>
          <p:spPr>
            <a:xfrm>
              <a:off x="3061" y="618"/>
              <a:ext cx="409" cy="22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99FF"/>
                </a:gs>
                <a:gs pos="100000">
                  <a:srgbClr val="FFFFFF"/>
                </a:gs>
              </a:gsLst>
              <a:lin ang="5400000" scaled="1"/>
              <a:tileRect/>
            </a:gradFill>
            <a:ln w="9525" cap="flat" cmpd="sng">
              <a:solidFill>
                <a:srgbClr val="B563CF"/>
              </a:solidFill>
              <a:prstDash val="solid"/>
              <a:headEnd type="none" w="med" len="med"/>
              <a:tailEnd type="none" w="med" len="med"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r>
                <a:rPr lang="zh-CN" altLang="en-US" sz="1800" b="1" dirty="0">
                  <a:ea typeface="黑体" panose="02010609060101010101" pitchFamily="49" charset="-122"/>
                </a:rPr>
                <a:t>假设  </a:t>
              </a:r>
              <a:endParaRPr lang="zh-CN" altLang="en-US" sz="1800" b="1" dirty="0">
                <a:ea typeface="黑体" panose="02010609060101010101" pitchFamily="49" charset="-122"/>
              </a:endParaRPr>
            </a:p>
          </p:txBody>
        </p:sp>
      </p:grpSp>
      <p:sp>
        <p:nvSpPr>
          <p:cNvPr id="651294" name="下箭头 651293"/>
          <p:cNvSpPr/>
          <p:nvPr/>
        </p:nvSpPr>
        <p:spPr>
          <a:xfrm>
            <a:off x="6989763" y="2085975"/>
            <a:ext cx="360362" cy="504825"/>
          </a:xfrm>
          <a:prstGeom prst="downArrow">
            <a:avLst>
              <a:gd name="adj1" fmla="val 50000"/>
              <a:gd name="adj2" fmla="val 35015"/>
            </a:avLst>
          </a:prstGeom>
          <a:gradFill rotWithShape="1">
            <a:gsLst>
              <a:gs pos="0">
                <a:srgbClr val="FFFFFF"/>
              </a:gs>
              <a:gs pos="100000">
                <a:srgbClr val="B563C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endParaRPr lang="zh-CN" altLang="zh-CN" sz="1800" dirty="0"/>
          </a:p>
        </p:txBody>
      </p:sp>
      <p:sp>
        <p:nvSpPr>
          <p:cNvPr id="8204" name="标题 2"/>
          <p:cNvSpPr/>
          <p:nvPr>
            <p:ph type="title"/>
          </p:nvPr>
        </p:nvSpPr>
        <p:spPr>
          <a:noFill/>
          <a:ln>
            <a:noFill/>
          </a:ln>
        </p:spPr>
        <p:txBody>
          <a:bodyPr anchor="ctr"/>
          <a:p>
            <a:pPr algn="l" eaLnBrk="1" hangingPunct="1"/>
            <a:r>
              <a:rPr lang="zh-CN" altLang="en-US" sz="3200" b="1" dirty="0">
                <a:ea typeface="黑体" panose="02010609060101010101" pitchFamily="49" charset="-122"/>
              </a:rPr>
              <a:t>知识回顾</a:t>
            </a:r>
            <a:endParaRPr lang="zh-CN" altLang="en-US" sz="3200" b="1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5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5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651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651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651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5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5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5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276" grpId="0" bldLvl="0" animBg="1"/>
      <p:bldP spid="651283" grpId="0" animBg="1"/>
      <p:bldP spid="651283" grpId="1" animBg="1"/>
      <p:bldP spid="651285" grpId="0" animBg="1"/>
      <p:bldP spid="651285" grpId="1" animBg="1"/>
      <p:bldP spid="651287" grpId="0" animBg="1"/>
      <p:bldP spid="65129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7" name="文本框 590849"/>
          <p:cNvSpPr txBox="1"/>
          <p:nvPr/>
        </p:nvSpPr>
        <p:spPr>
          <a:xfrm>
            <a:off x="8959850" y="1158875"/>
            <a:ext cx="184150" cy="7620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fontAlgn="b" hangingPunct="1">
              <a:spcBef>
                <a:spcPct val="0"/>
              </a:spcBef>
              <a:buNone/>
            </a:pPr>
            <a:endParaRPr lang="zh-CN" altLang="zh-CN" sz="4400" b="1" dirty="0">
              <a:solidFill>
                <a:schemeClr val="tx2"/>
              </a:solidFill>
              <a:ea typeface="黑体" panose="02010609060101010101" pitchFamily="49" charset="-122"/>
            </a:endParaRPr>
          </a:p>
        </p:txBody>
      </p:sp>
      <p:sp>
        <p:nvSpPr>
          <p:cNvPr id="26628" name="圆角矩形 590865"/>
          <p:cNvSpPr/>
          <p:nvPr/>
        </p:nvSpPr>
        <p:spPr>
          <a:xfrm>
            <a:off x="240983" y="2187575"/>
            <a:ext cx="3317875" cy="16271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do</a:t>
            </a:r>
            <a:r>
              <a:rPr lang="en-US" altLang="zh-CN" sz="1800" b="1" dirty="0">
                <a:ea typeface="黑体" panose="02010609060101010101" pitchFamily="49" charset="-122"/>
              </a:rPr>
              <a:t> 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</a:t>
            </a:r>
            <a:r>
              <a:rPr lang="zh-CN" altLang="en-US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循环操作</a:t>
            </a:r>
            <a:endParaRPr lang="zh-CN" altLang="en-US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zh-CN" altLang="en-US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 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 </a:t>
            </a:r>
            <a:r>
              <a:rPr lang="zh-CN" altLang="en-US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循环条件</a:t>
            </a:r>
            <a:r>
              <a:rPr lang="zh-CN" altLang="en-US" sz="1800" b="1" dirty="0">
                <a:ea typeface="黑体" panose="02010609060101010101" pitchFamily="49" charset="-122"/>
              </a:rPr>
              <a:t> </a:t>
            </a:r>
            <a:r>
              <a:rPr lang="en-US" altLang="zh-CN" sz="1800" b="1" dirty="0">
                <a:ea typeface="黑体" panose="02010609060101010101" pitchFamily="49" charset="-122"/>
              </a:rPr>
              <a:t>);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590871" name="圆角矩形标注 590870"/>
          <p:cNvSpPr/>
          <p:nvPr/>
        </p:nvSpPr>
        <p:spPr>
          <a:xfrm>
            <a:off x="1252220" y="2119313"/>
            <a:ext cx="2808288" cy="398462"/>
          </a:xfrm>
          <a:prstGeom prst="wedgeRoundRectCallout">
            <a:avLst>
              <a:gd name="adj1" fmla="val -44065"/>
              <a:gd name="adj2" fmla="val 123065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先执行一遍循环操作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590872" name="圆角矩形标注 590871"/>
          <p:cNvSpPr/>
          <p:nvPr/>
        </p:nvSpPr>
        <p:spPr>
          <a:xfrm>
            <a:off x="1757045" y="3800475"/>
            <a:ext cx="3240088" cy="693738"/>
          </a:xfrm>
          <a:prstGeom prst="wedgeRoundRectCallout">
            <a:avLst>
              <a:gd name="adj1" fmla="val -38241"/>
              <a:gd name="adj2" fmla="val -71130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符合条件，循环继续执行；否则，循环退出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590873" name="文本框 590872"/>
          <p:cNvSpPr txBox="1"/>
          <p:nvPr/>
        </p:nvSpPr>
        <p:spPr>
          <a:xfrm>
            <a:off x="856298" y="4929188"/>
            <a:ext cx="8218487" cy="51911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buBlip>
                <a:blip r:embed="rId1"/>
              </a:buBlip>
            </a:pPr>
            <a:r>
              <a:rPr lang="zh-CN" altLang="en-US" sz="2800" b="1" dirty="0">
                <a:ea typeface="黑体" panose="02010609060101010101" pitchFamily="49" charset="-122"/>
              </a:rPr>
              <a:t>特点：先执行，再判断</a:t>
            </a:r>
            <a:endParaRPr lang="zh-CN" altLang="en-US" sz="2800" b="1" dirty="0">
              <a:ea typeface="黑体" panose="02010609060101010101" pitchFamily="49" charset="-122"/>
            </a:endParaRPr>
          </a:p>
        </p:txBody>
      </p:sp>
      <p:pic>
        <p:nvPicPr>
          <p:cNvPr id="26633" name="图片 590894" descr="语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908050"/>
            <a:ext cx="1081087" cy="979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4" name="矩形 600093"/>
          <p:cNvSpPr/>
          <p:nvPr/>
        </p:nvSpPr>
        <p:spPr>
          <a:xfrm>
            <a:off x="179388" y="115888"/>
            <a:ext cx="8640762" cy="908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0070C0"/>
                </a:solidFill>
                <a:ea typeface="黑体" panose="02010609060101010101" pitchFamily="49" charset="-122"/>
              </a:rPr>
              <a:t>什么是</a:t>
            </a:r>
            <a:r>
              <a:rPr lang="en-US" altLang="zh-CN" b="1" dirty="0">
                <a:solidFill>
                  <a:srgbClr val="0070C0"/>
                </a:solidFill>
                <a:ea typeface="黑体" panose="02010609060101010101" pitchFamily="49" charset="-122"/>
              </a:rPr>
              <a:t>do-while</a:t>
            </a:r>
            <a:r>
              <a:rPr lang="zh-CN" altLang="en-US" b="1" dirty="0">
                <a:solidFill>
                  <a:srgbClr val="0070C0"/>
                </a:solidFill>
                <a:ea typeface="黑体" panose="02010609060101010101" pitchFamily="49" charset="-122"/>
              </a:rPr>
              <a:t>循环</a:t>
            </a:r>
            <a:endParaRPr lang="en-US" altLang="zh-CN" b="1" dirty="0">
              <a:solidFill>
                <a:srgbClr val="0070C0"/>
              </a:solidFill>
              <a:ea typeface="黑体" panose="02010609060101010101" pitchFamily="49" charset="-122"/>
            </a:endParaRPr>
          </a:p>
        </p:txBody>
      </p:sp>
      <p:sp>
        <p:nvSpPr>
          <p:cNvPr id="2" name="流程图: 决策 1"/>
          <p:cNvSpPr/>
          <p:nvPr/>
        </p:nvSpPr>
        <p:spPr>
          <a:xfrm>
            <a:off x="6037580" y="3555365"/>
            <a:ext cx="1944370" cy="792480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400" b="1"/>
              <a:t>循环条件</a:t>
            </a:r>
            <a:endParaRPr lang="zh-CN" altLang="en-US" sz="1400" b="1"/>
          </a:p>
        </p:txBody>
      </p:sp>
      <p:sp>
        <p:nvSpPr>
          <p:cNvPr id="3" name="流程图: 过程 2"/>
          <p:cNvSpPr/>
          <p:nvPr/>
        </p:nvSpPr>
        <p:spPr>
          <a:xfrm>
            <a:off x="6137275" y="2484755"/>
            <a:ext cx="1677035" cy="504190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1400" b="1">
                <a:sym typeface="+mn-ea"/>
              </a:rPr>
              <a:t>循环操作</a:t>
            </a:r>
            <a:endParaRPr lang="zh-CN" altLang="en-US" sz="1400" b="1"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608320" y="3100705"/>
            <a:ext cx="576580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118350" y="4450080"/>
            <a:ext cx="576580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下箭头 3"/>
          <p:cNvSpPr/>
          <p:nvPr/>
        </p:nvSpPr>
        <p:spPr>
          <a:xfrm>
            <a:off x="6927850" y="1945005"/>
            <a:ext cx="163195" cy="5467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>
            <a:off x="6928485" y="3008630"/>
            <a:ext cx="163195" cy="546735"/>
          </a:xfrm>
          <a:prstGeom prst="downArrow">
            <a:avLst>
              <a:gd name="adj1" fmla="val 5019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>
            <a:off x="6927850" y="4347845"/>
            <a:ext cx="163195" cy="5467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左弧形箭头 23"/>
          <p:cNvSpPr/>
          <p:nvPr/>
        </p:nvSpPr>
        <p:spPr>
          <a:xfrm rot="10980000" flipH="1">
            <a:off x="5567680" y="2670175"/>
            <a:ext cx="438150" cy="12242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9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90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90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0871" grpId="0" bldLvl="0" animBg="1"/>
      <p:bldP spid="590872" grpId="0" bldLvl="0" animBg="1"/>
      <p:bldP spid="590873" grpId="0"/>
      <p:bldP spid="4" grpId="0" bldLvl="0" animBg="1"/>
      <p:bldP spid="4" grpId="1" animBg="1"/>
      <p:bldP spid="3" grpId="0" bldLvl="0" animBg="1"/>
      <p:bldP spid="3" grpId="1" animBg="1"/>
      <p:bldP spid="16" grpId="0" bldLvl="0" animBg="1"/>
      <p:bldP spid="16" grpId="1" animBg="1"/>
      <p:bldP spid="2" grpId="0" bldLvl="0" animBg="1"/>
      <p:bldP spid="2" grpId="1" animBg="1"/>
      <p:bldP spid="12" grpId="0" bldLvl="0" animBg="1"/>
      <p:bldP spid="12" grpId="1" animBg="1"/>
      <p:bldP spid="24" grpId="0" bldLvl="0" animBg="1"/>
      <p:bldP spid="24" grpId="1" animBg="1"/>
      <p:bldP spid="13" grpId="0" bldLvl="0" animBg="1"/>
      <p:bldP spid="13" grpId="1" animBg="1"/>
      <p:bldP spid="17" grpId="0" bldLvl="0" animBg="1"/>
      <p:bldP spid="17" grpId="1" animBg="1"/>
      <p:bldP spid="12" grpId="2" bldLvl="0" animBg="1"/>
      <p:bldP spid="24" grpId="2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5" name="文本框 617473"/>
          <p:cNvSpPr txBox="1"/>
          <p:nvPr/>
        </p:nvSpPr>
        <p:spPr>
          <a:xfrm>
            <a:off x="8959850" y="1158875"/>
            <a:ext cx="184150" cy="7620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fontAlgn="b" hangingPunct="1">
              <a:spcBef>
                <a:spcPct val="0"/>
              </a:spcBef>
              <a:buNone/>
            </a:pPr>
            <a:endParaRPr lang="zh-CN" altLang="zh-CN" sz="4400" b="1" dirty="0">
              <a:solidFill>
                <a:schemeClr val="tx2"/>
              </a:solidFill>
              <a:ea typeface="黑体" panose="02010609060101010101" pitchFamily="49" charset="-122"/>
            </a:endParaRPr>
          </a:p>
        </p:txBody>
      </p:sp>
      <p:sp>
        <p:nvSpPr>
          <p:cNvPr id="617490" name="圆角矩形 617489"/>
          <p:cNvSpPr/>
          <p:nvPr/>
        </p:nvSpPr>
        <p:spPr>
          <a:xfrm>
            <a:off x="623888" y="2073275"/>
            <a:ext cx="8039100" cy="2755900"/>
          </a:xfrm>
          <a:prstGeom prst="roundRect">
            <a:avLst>
              <a:gd name="adj" fmla="val 11500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do</a:t>
            </a:r>
            <a:r>
              <a:rPr lang="en-US" altLang="zh-CN" sz="1800" b="1" dirty="0">
                <a:ea typeface="黑体" panose="02010609060101010101" pitchFamily="49" charset="-122"/>
              </a:rPr>
              <a:t> 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唱歌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演奏肖邦钢琴曲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System.out.print(</a:t>
            </a:r>
            <a:r>
              <a:rPr lang="en-US" altLang="zh-CN" sz="1800" b="1" dirty="0"/>
              <a:t>"</a:t>
            </a:r>
            <a:r>
              <a:rPr lang="zh-CN" altLang="en-US" sz="1800" b="1" dirty="0">
                <a:ea typeface="黑体" panose="02010609060101010101" pitchFamily="49" charset="-122"/>
              </a:rPr>
              <a:t>可以了吗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？</a:t>
            </a:r>
            <a:r>
              <a:rPr lang="en-US" altLang="zh-CN" sz="1800" b="1" dirty="0">
                <a:ea typeface="黑体" panose="02010609060101010101" pitchFamily="49" charset="-122"/>
              </a:rPr>
              <a:t>(y/n):");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		answer = input.next();</a:t>
            </a:r>
            <a:endParaRPr lang="en-US" altLang="zh-CN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 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 </a:t>
            </a:r>
            <a:r>
              <a:rPr lang="en-US" altLang="zh-CN" sz="1800" b="1" dirty="0">
                <a:ea typeface="黑体" panose="02010609060101010101" pitchFamily="49" charset="-122"/>
              </a:rPr>
              <a:t>(</a:t>
            </a:r>
            <a:r>
              <a:rPr lang="en-US" altLang="zh-CN" sz="1800" b="1" dirty="0">
                <a:solidFill>
                  <a:srgbClr val="FF0000"/>
                </a:solidFill>
              </a:rPr>
              <a:t>!answer.equals("y")</a:t>
            </a:r>
            <a:r>
              <a:rPr lang="en-US" altLang="zh-CN" sz="1800" dirty="0"/>
              <a:t> </a:t>
            </a:r>
            <a:r>
              <a:rPr lang="en-US" altLang="zh-CN" sz="1800" b="1" dirty="0">
                <a:ea typeface="黑体" panose="02010609060101010101" pitchFamily="49" charset="-122"/>
              </a:rPr>
              <a:t>) 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大功告成</a:t>
            </a:r>
            <a:r>
              <a:rPr lang="zh-CN" altLang="en-US" sz="1800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17494" name="矩形 617493"/>
          <p:cNvSpPr/>
          <p:nvPr/>
        </p:nvSpPr>
        <p:spPr>
          <a:xfrm>
            <a:off x="1619250" y="2508250"/>
            <a:ext cx="5040313" cy="1150938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17495" name="矩形 617494"/>
          <p:cNvSpPr/>
          <p:nvPr/>
        </p:nvSpPr>
        <p:spPr>
          <a:xfrm>
            <a:off x="1692275" y="3860800"/>
            <a:ext cx="2303463" cy="36036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17502" name="圆角矩形标注 617501"/>
          <p:cNvSpPr/>
          <p:nvPr/>
        </p:nvSpPr>
        <p:spPr>
          <a:xfrm>
            <a:off x="4500563" y="3933825"/>
            <a:ext cx="1222375" cy="398463"/>
          </a:xfrm>
          <a:prstGeom prst="wedgeRoundRectCallout">
            <a:avLst>
              <a:gd name="adj1" fmla="val -97144"/>
              <a:gd name="adj2" fmla="val -30477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循环条件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17503" name="圆角矩形标注 617502"/>
          <p:cNvSpPr/>
          <p:nvPr/>
        </p:nvSpPr>
        <p:spPr>
          <a:xfrm>
            <a:off x="4572000" y="1716088"/>
            <a:ext cx="3240088" cy="398462"/>
          </a:xfrm>
          <a:prstGeom prst="wedgeRoundRectCallout">
            <a:avLst>
              <a:gd name="adj1" fmla="val -49120"/>
              <a:gd name="adj2" fmla="val 139241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先执行一遍循环操作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617511" name="图片 617510" descr="示例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981075"/>
            <a:ext cx="1081087" cy="981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82" name="矩形 600093"/>
          <p:cNvSpPr/>
          <p:nvPr/>
        </p:nvSpPr>
        <p:spPr>
          <a:xfrm>
            <a:off x="179388" y="115888"/>
            <a:ext cx="8640762" cy="908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0070C0"/>
                </a:solidFill>
                <a:ea typeface="黑体" panose="02010609060101010101" pitchFamily="49" charset="-122"/>
              </a:rPr>
              <a:t>怎样使用</a:t>
            </a:r>
            <a:r>
              <a:rPr lang="en-US" altLang="zh-CN" b="1" dirty="0">
                <a:solidFill>
                  <a:srgbClr val="0070C0"/>
                </a:solidFill>
                <a:ea typeface="黑体" panose="02010609060101010101" pitchFamily="49" charset="-122"/>
              </a:rPr>
              <a:t>do-while</a:t>
            </a:r>
            <a:r>
              <a:rPr lang="zh-CN" altLang="en-US" b="1" dirty="0">
                <a:solidFill>
                  <a:srgbClr val="0070C0"/>
                </a:solidFill>
                <a:ea typeface="黑体" panose="02010609060101010101" pitchFamily="49" charset="-122"/>
              </a:rPr>
              <a:t>循环</a:t>
            </a:r>
            <a:endParaRPr lang="en-US" altLang="zh-CN" b="1" dirty="0">
              <a:solidFill>
                <a:srgbClr val="0070C0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7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7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7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7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17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7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17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490" grpId="0" animBg="1"/>
      <p:bldP spid="617502" grpId="0" animBg="1"/>
      <p:bldP spid="61750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2899" name="内容占位符 592898"/>
          <p:cNvSpPr>
            <a:spLocks noGrp="1"/>
          </p:cNvSpPr>
          <p:nvPr>
            <p:ph idx="1"/>
          </p:nvPr>
        </p:nvSpPr>
        <p:spPr>
          <a:xfrm>
            <a:off x="0" y="1464628"/>
            <a:ext cx="9144000" cy="5040312"/>
          </a:xfrm>
        </p:spPr>
        <p:txBody>
          <a:bodyPr vert="horz" wrap="square" lIns="91440" tIns="45720" rIns="91440" bIns="45720" anchor="t"/>
          <a:p>
            <a:pPr marL="536575" indent="-536575" eaLnBrk="1" hangingPunct="1">
              <a:lnSpc>
                <a:spcPct val="120000"/>
              </a:lnSpc>
              <a:buClr>
                <a:srgbClr val="FF9900"/>
              </a:buClr>
              <a:buFont typeface="Wingdings" panose="05000000000000000000" pitchFamily="2" charset="2"/>
              <a:buChar char="m"/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while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循环和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do-while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循环的区别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160780" lvl="1" indent="-444500" eaLnBrk="1" hangingPunct="1">
              <a:lnSpc>
                <a:spcPct val="120000"/>
              </a:lnSpc>
              <a:buClr>
                <a:schemeClr val="bg2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语法不同</a:t>
            </a:r>
            <a:endParaRPr lang="zh-CN" altLang="en-US" sz="2400" b="1" dirty="0"/>
          </a:p>
          <a:p>
            <a:pPr marL="1160780" lvl="1" indent="-444500" eaLnBrk="1" hangingPunct="1">
              <a:lnSpc>
                <a:spcPct val="120000"/>
              </a:lnSpc>
              <a:buClr>
                <a:schemeClr val="bg2"/>
              </a:buClr>
              <a:buFont typeface="Wingdings" panose="05000000000000000000" pitchFamily="2" charset="2"/>
              <a:buChar char="Ø"/>
            </a:pPr>
            <a:endParaRPr lang="zh-CN" altLang="en-US" sz="2400" b="1" dirty="0"/>
          </a:p>
          <a:p>
            <a:pPr marL="1160780" lvl="1" indent="-444500" eaLnBrk="1" hangingPunct="1">
              <a:buChar char="–"/>
            </a:pPr>
            <a:endParaRPr lang="zh-CN" altLang="en-US" sz="2400" b="1" dirty="0"/>
          </a:p>
          <a:p>
            <a:pPr marL="1160780" lvl="1" indent="-444500" eaLnBrk="1" hangingPunct="1">
              <a:buChar char="–"/>
            </a:pPr>
            <a:endParaRPr lang="zh-CN" altLang="en-US" dirty="0"/>
          </a:p>
          <a:p>
            <a:pPr marL="1160780" lvl="1" indent="-444500" eaLnBrk="1" hangingPunct="1">
              <a:buChar char="–"/>
            </a:pPr>
            <a:endParaRPr lang="zh-CN" altLang="en-US" dirty="0"/>
          </a:p>
          <a:p>
            <a:pPr marL="1160780" lvl="1" indent="-444500" eaLnBrk="1" hangingPunct="1">
              <a:buClr>
                <a:schemeClr val="bg2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初始情况不满足循环条件时</a:t>
            </a:r>
            <a:endParaRPr lang="zh-CN" altLang="en-US" sz="2400" b="1" dirty="0"/>
          </a:p>
          <a:p>
            <a:pPr marL="1719580" lvl="2" eaLnBrk="1" hangingPunct="1">
              <a:buClr>
                <a:schemeClr val="bg2"/>
              </a:buClr>
              <a:buFont typeface="Wingdings" panose="05000000000000000000" pitchFamily="2" charset="2"/>
              <a:buChar char="Ø"/>
            </a:pPr>
            <a:r>
              <a:rPr lang="en-US" altLang="zh-CN" b="1" dirty="0"/>
              <a:t>while</a:t>
            </a:r>
            <a:r>
              <a:rPr lang="zh-CN" altLang="en-US" b="1" dirty="0"/>
              <a:t>循环：一次都不会执行</a:t>
            </a:r>
            <a:endParaRPr lang="zh-CN" altLang="en-US" b="1" dirty="0"/>
          </a:p>
          <a:p>
            <a:pPr marL="1719580" lvl="2" eaLnBrk="1" hangingPunct="1">
              <a:buClr>
                <a:schemeClr val="bg2"/>
              </a:buClr>
              <a:buFont typeface="Wingdings" panose="05000000000000000000" pitchFamily="2" charset="2"/>
              <a:buChar char="Ø"/>
            </a:pPr>
            <a:r>
              <a:rPr lang="en-US" altLang="zh-CN" b="1" dirty="0"/>
              <a:t>do-while</a:t>
            </a:r>
            <a:r>
              <a:rPr lang="zh-CN" altLang="en-US" b="1" dirty="0"/>
              <a:t>循环：不管任何情况都</a:t>
            </a:r>
            <a:r>
              <a:rPr lang="zh-CN" altLang="en-US" b="1" dirty="0">
                <a:solidFill>
                  <a:srgbClr val="0000FF"/>
                </a:solidFill>
              </a:rPr>
              <a:t>至少执行一次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sp>
        <p:nvSpPr>
          <p:cNvPr id="31748" name="圆角矩形 592901"/>
          <p:cNvSpPr/>
          <p:nvPr/>
        </p:nvSpPr>
        <p:spPr>
          <a:xfrm>
            <a:off x="5218113" y="2809875"/>
            <a:ext cx="3173412" cy="16271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do</a:t>
            </a:r>
            <a:r>
              <a:rPr lang="en-US" altLang="zh-CN" sz="1800" b="1" dirty="0">
                <a:ea typeface="黑体" panose="02010609060101010101" pitchFamily="49" charset="-122"/>
              </a:rPr>
              <a:t> 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</a:t>
            </a:r>
            <a:r>
              <a:rPr lang="zh-CN" altLang="en-US" sz="1800" b="1" dirty="0">
                <a:ea typeface="黑体" panose="02010609060101010101" pitchFamily="49" charset="-122"/>
              </a:rPr>
              <a:t>循环操作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zh-CN" altLang="en-US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 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( </a:t>
            </a:r>
            <a:r>
              <a:rPr lang="zh-CN" altLang="en-US" sz="1800" b="1" dirty="0">
                <a:ea typeface="黑体" panose="02010609060101010101" pitchFamily="49" charset="-122"/>
              </a:rPr>
              <a:t>循环条件 </a:t>
            </a:r>
            <a:r>
              <a:rPr lang="en-US" altLang="zh-CN" sz="1800" b="1" dirty="0">
                <a:ea typeface="黑体" panose="02010609060101010101" pitchFamily="49" charset="-122"/>
              </a:rPr>
              <a:t>)</a:t>
            </a:r>
            <a:r>
              <a:rPr lang="en-US" altLang="zh-CN" sz="1800" b="1" dirty="0">
                <a:solidFill>
                  <a:srgbClr val="FF3300"/>
                </a:solidFill>
                <a:ea typeface="黑体" panose="02010609060101010101" pitchFamily="49" charset="-122"/>
              </a:rPr>
              <a:t>;</a:t>
            </a:r>
            <a:endParaRPr lang="en-US" altLang="zh-CN" sz="1800" b="1" dirty="0">
              <a:solidFill>
                <a:srgbClr val="FF3300"/>
              </a:solidFill>
              <a:ea typeface="黑体" panose="02010609060101010101" pitchFamily="49" charset="-122"/>
            </a:endParaRPr>
          </a:p>
        </p:txBody>
      </p:sp>
      <p:sp>
        <p:nvSpPr>
          <p:cNvPr id="31749" name="圆角矩形 592902"/>
          <p:cNvSpPr/>
          <p:nvPr/>
        </p:nvSpPr>
        <p:spPr>
          <a:xfrm>
            <a:off x="1112838" y="2757488"/>
            <a:ext cx="3173412" cy="1627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solidFill>
                  <a:srgbClr val="FF3300"/>
                </a:solidFill>
                <a:ea typeface="黑体" panose="02010609060101010101" pitchFamily="49" charset="-122"/>
              </a:rPr>
              <a:t> </a:t>
            </a:r>
            <a:r>
              <a:rPr lang="en-US" altLang="zh-CN" sz="1800" b="1" dirty="0">
                <a:ea typeface="黑体" panose="02010609060101010101" pitchFamily="49" charset="-122"/>
              </a:rPr>
              <a:t>( </a:t>
            </a:r>
            <a:r>
              <a:rPr lang="zh-CN" altLang="en-US" sz="1800" b="1" dirty="0">
                <a:ea typeface="黑体" panose="02010609060101010101" pitchFamily="49" charset="-122"/>
              </a:rPr>
              <a:t>循环条件 </a:t>
            </a:r>
            <a:r>
              <a:rPr lang="en-US" altLang="zh-CN" sz="1800" b="1" dirty="0">
                <a:ea typeface="黑体" panose="02010609060101010101" pitchFamily="49" charset="-122"/>
              </a:rPr>
              <a:t>) 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</a:t>
            </a:r>
            <a:r>
              <a:rPr lang="zh-CN" altLang="en-US" sz="1800" b="1" dirty="0">
                <a:ea typeface="黑体" panose="02010609060101010101" pitchFamily="49" charset="-122"/>
              </a:rPr>
              <a:t>循环操作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endParaRPr lang="zh-CN" altLang="en-US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solidFill>
                <a:srgbClr val="FF3300"/>
              </a:solidFill>
              <a:ea typeface="黑体" panose="02010609060101010101" pitchFamily="49" charset="-122"/>
            </a:endParaRPr>
          </a:p>
        </p:txBody>
      </p:sp>
      <p:sp>
        <p:nvSpPr>
          <p:cNvPr id="592904" name="圆角矩形 592903"/>
          <p:cNvSpPr/>
          <p:nvPr/>
        </p:nvSpPr>
        <p:spPr>
          <a:xfrm>
            <a:off x="2339975" y="3878263"/>
            <a:ext cx="2190750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先判断，再执行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592905" name="圆角矩形 592904"/>
          <p:cNvSpPr/>
          <p:nvPr/>
        </p:nvSpPr>
        <p:spPr>
          <a:xfrm>
            <a:off x="5565775" y="2509203"/>
            <a:ext cx="2551113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先执行，再判断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31752" name="矩形 592905"/>
          <p:cNvSpPr/>
          <p:nvPr/>
        </p:nvSpPr>
        <p:spPr>
          <a:xfrm>
            <a:off x="176213" y="1588"/>
            <a:ext cx="8643937" cy="110966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0070C0"/>
                </a:solidFill>
                <a:ea typeface="黑体" panose="02010609060101010101" pitchFamily="49" charset="-122"/>
              </a:rPr>
              <a:t>比较while和do-while循环</a:t>
            </a:r>
            <a:endParaRPr lang="en-US" altLang="zh-CN" b="1" dirty="0">
              <a:solidFill>
                <a:srgbClr val="7030A0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2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92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charRg st="31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92899">
                                            <p:txEl>
                                              <p:charRg st="31" end="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charRg st="44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92899">
                                            <p:txEl>
                                              <p:charRg st="44" end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>
                                            <p:txEl>
                                              <p:charRg st="6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92899">
                                            <p:txEl>
                                              <p:charRg st="60" end="8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904" grpId="0" animBg="1"/>
      <p:bldP spid="592905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标题层"/>
          <p:cNvSpPr txBox="1"/>
          <p:nvPr/>
        </p:nvSpPr>
        <p:spPr bwMode="auto">
          <a:xfrm>
            <a:off x="2021307" y="2132374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01</a:t>
            </a:r>
            <a:endParaRPr lang="en-US" altLang="zh-CN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71" name="直接连接符 70"/>
          <p:cNvCxnSpPr/>
          <p:nvPr/>
        </p:nvCxnSpPr>
        <p:spPr>
          <a:xfrm>
            <a:off x="2680639" y="2185333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72" name="标题层"/>
          <p:cNvSpPr txBox="1"/>
          <p:nvPr/>
        </p:nvSpPr>
        <p:spPr bwMode="auto">
          <a:xfrm>
            <a:off x="2749100" y="2132374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循环的含义</a:t>
            </a:r>
            <a:endParaRPr lang="en-US" altLang="zh-CN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>
            <a:off x="4666615" y="2390775"/>
            <a:ext cx="1817370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74" name="标题层"/>
          <p:cNvSpPr txBox="1"/>
          <p:nvPr/>
        </p:nvSpPr>
        <p:spPr bwMode="auto">
          <a:xfrm>
            <a:off x="6416402" y="2224743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lvl="0" algn="ctr" defTabSz="1219200">
              <a:buClrTx/>
              <a:buSzTx/>
              <a:buFontTx/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P</a:t>
            </a: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05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90" name="标题层"/>
          <p:cNvSpPr txBox="1"/>
          <p:nvPr/>
        </p:nvSpPr>
        <p:spPr bwMode="auto">
          <a:xfrm>
            <a:off x="2021307" y="2907420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02</a:t>
            </a:r>
            <a:endParaRPr lang="zh-CN" altLang="en-US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91" name="直接连接符 90"/>
          <p:cNvCxnSpPr/>
          <p:nvPr/>
        </p:nvCxnSpPr>
        <p:spPr>
          <a:xfrm>
            <a:off x="2680639" y="2960379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92" name="标题层"/>
          <p:cNvSpPr txBox="1"/>
          <p:nvPr/>
        </p:nvSpPr>
        <p:spPr bwMode="auto">
          <a:xfrm>
            <a:off x="2749100" y="2907420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while</a:t>
            </a:r>
            <a:r>
              <a:rPr lang="zh-CN" altLang="en-US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3" name="直接连接符 92"/>
          <p:cNvCxnSpPr/>
          <p:nvPr/>
        </p:nvCxnSpPr>
        <p:spPr>
          <a:xfrm>
            <a:off x="4537710" y="3169285"/>
            <a:ext cx="194627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94" name="标题层"/>
          <p:cNvSpPr txBox="1"/>
          <p:nvPr/>
        </p:nvSpPr>
        <p:spPr bwMode="auto">
          <a:xfrm>
            <a:off x="6416402" y="2999789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P10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5" name="标题层"/>
          <p:cNvSpPr txBox="1"/>
          <p:nvPr/>
        </p:nvSpPr>
        <p:spPr bwMode="auto">
          <a:xfrm>
            <a:off x="2021307" y="3682466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03</a:t>
            </a:r>
            <a:endParaRPr lang="zh-CN" altLang="en-US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96" name="直接连接符 95"/>
          <p:cNvCxnSpPr/>
          <p:nvPr/>
        </p:nvCxnSpPr>
        <p:spPr>
          <a:xfrm>
            <a:off x="2680639" y="3735425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97" name="标题层"/>
          <p:cNvSpPr txBox="1"/>
          <p:nvPr/>
        </p:nvSpPr>
        <p:spPr bwMode="auto">
          <a:xfrm>
            <a:off x="2749100" y="3682466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do-while</a:t>
            </a:r>
            <a:r>
              <a:rPr lang="zh-CN" altLang="en-US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5124450" y="3943985"/>
            <a:ext cx="135953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99" name="标题层"/>
          <p:cNvSpPr txBox="1"/>
          <p:nvPr/>
        </p:nvSpPr>
        <p:spPr bwMode="auto">
          <a:xfrm>
            <a:off x="6416402" y="3774835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P18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0" name="标题层"/>
          <p:cNvSpPr txBox="1"/>
          <p:nvPr/>
        </p:nvSpPr>
        <p:spPr bwMode="auto">
          <a:xfrm>
            <a:off x="2021307" y="4457511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srgbClr val="319095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04</a:t>
            </a:r>
            <a:endParaRPr lang="en-US" altLang="zh-CN" sz="2775" kern="0" dirty="0">
              <a:solidFill>
                <a:srgbClr val="319095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>
          <a:xfrm>
            <a:off x="2680639" y="4510470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02" name="标题层"/>
          <p:cNvSpPr txBox="1"/>
          <p:nvPr/>
        </p:nvSpPr>
        <p:spPr bwMode="auto">
          <a:xfrm>
            <a:off x="2749100" y="4457511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zh-CN" altLang="en-US" sz="2775" b="1" dirty="0">
                <a:solidFill>
                  <a:srgbClr val="319095"/>
                </a:solidFill>
                <a:latin typeface="微软雅黑" panose="020B0503020204020204" charset="-122"/>
                <a:ea typeface="微软雅黑" panose="020B0503020204020204" charset="-122"/>
              </a:rPr>
              <a:t>for循环</a:t>
            </a:r>
            <a:endParaRPr lang="zh-CN" altLang="en-US" sz="2775" b="1" dirty="0">
              <a:solidFill>
                <a:srgbClr val="31909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03" name="直接连接符 102"/>
          <p:cNvCxnSpPr/>
          <p:nvPr/>
        </p:nvCxnSpPr>
        <p:spPr>
          <a:xfrm>
            <a:off x="4169410" y="4719320"/>
            <a:ext cx="231457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104" name="标题层"/>
          <p:cNvSpPr txBox="1"/>
          <p:nvPr/>
        </p:nvSpPr>
        <p:spPr bwMode="auto">
          <a:xfrm>
            <a:off x="6416402" y="4549880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srgbClr val="319095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P24</a:t>
            </a:r>
            <a:endParaRPr lang="en-US" altLang="zh-CN" sz="1575" kern="0" dirty="0">
              <a:solidFill>
                <a:srgbClr val="319095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0" y="-243"/>
            <a:ext cx="9145429" cy="844285"/>
          </a:xfrm>
          <a:prstGeom prst="rect">
            <a:avLst/>
          </a:prstGeom>
          <a:solidFill>
            <a:srgbClr val="319095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876034" y="154397"/>
            <a:ext cx="339217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目录 </a:t>
            </a:r>
            <a:r>
              <a:rPr lang="en-US" altLang="zh-CN" sz="32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en-US" altLang="zh-CN" sz="32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6588760"/>
            <a:ext cx="9144000" cy="273685"/>
            <a:chOff x="-42912" y="6615474"/>
            <a:chExt cx="12190412" cy="244114"/>
          </a:xfrm>
        </p:grpSpPr>
        <p:sp>
          <p:nvSpPr>
            <p:cNvPr id="24" name="六边形 23"/>
            <p:cNvSpPr/>
            <p:nvPr/>
          </p:nvSpPr>
          <p:spPr>
            <a:xfrm>
              <a:off x="-42912" y="6615474"/>
              <a:ext cx="3041773" cy="244114"/>
            </a:xfrm>
            <a:prstGeom prst="hexagon">
              <a:avLst/>
            </a:prstGeom>
            <a:solidFill>
              <a:srgbClr val="5FCA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5" name="六边形 24"/>
            <p:cNvSpPr/>
            <p:nvPr/>
          </p:nvSpPr>
          <p:spPr>
            <a:xfrm>
              <a:off x="2998862" y="6615474"/>
              <a:ext cx="3063750" cy="244114"/>
            </a:xfrm>
            <a:prstGeom prst="hexagon">
              <a:avLst/>
            </a:prstGeom>
            <a:solidFill>
              <a:srgbClr val="A0BF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6" name="六边形 25"/>
            <p:cNvSpPr/>
            <p:nvPr/>
          </p:nvSpPr>
          <p:spPr>
            <a:xfrm>
              <a:off x="6052294" y="6615474"/>
              <a:ext cx="3047603" cy="244114"/>
            </a:xfrm>
            <a:prstGeom prst="hexagon">
              <a:avLst/>
            </a:prstGeom>
            <a:solidFill>
              <a:srgbClr val="3190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7" name="六边形 26"/>
            <p:cNvSpPr/>
            <p:nvPr/>
          </p:nvSpPr>
          <p:spPr>
            <a:xfrm>
              <a:off x="9099897" y="6615474"/>
              <a:ext cx="3047603" cy="244114"/>
            </a:xfrm>
            <a:prstGeom prst="hexagon">
              <a:avLst/>
            </a:prstGeom>
            <a:solidFill>
              <a:srgbClr val="F584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6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6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4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6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6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4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4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4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4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6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6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4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4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4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4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6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4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4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4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7" dur="4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bldLvl="0" animBg="1"/>
      <p:bldP spid="72" grpId="0" bldLvl="0" animBg="1"/>
      <p:bldP spid="74" grpId="0" bldLvl="0" animBg="1"/>
      <p:bldP spid="90" grpId="0" bldLvl="0" animBg="1"/>
      <p:bldP spid="92" grpId="0" bldLvl="0" animBg="1"/>
      <p:bldP spid="94" grpId="0" bldLvl="0" animBg="1"/>
      <p:bldP spid="95" grpId="0" bldLvl="0" animBg="1"/>
      <p:bldP spid="97" grpId="0" bldLvl="0" animBg="1"/>
      <p:bldP spid="99" grpId="0" bldLvl="0" animBg="1"/>
      <p:bldP spid="100" grpId="0" bldLvl="0" animBg="1"/>
      <p:bldP spid="102" grpId="0" bldLvl="0" animBg="1"/>
      <p:bldP spid="104" grpId="0" bldLvl="0" animBg="1"/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" name="淘宝网chenying0907出品 9"/>
          <p:cNvSpPr/>
          <p:nvPr/>
        </p:nvSpPr>
        <p:spPr>
          <a:xfrm>
            <a:off x="762102" y="2845982"/>
            <a:ext cx="1080000" cy="1080000"/>
          </a:xfrm>
          <a:prstGeom prst="ellipse">
            <a:avLst/>
          </a:prstGeom>
          <a:solidFill>
            <a:srgbClr val="FFC000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54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sz="5400" b="1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淘宝网chenying0907出品 10"/>
          <p:cNvSpPr txBox="1"/>
          <p:nvPr/>
        </p:nvSpPr>
        <p:spPr>
          <a:xfrm>
            <a:off x="1961515" y="3032760"/>
            <a:ext cx="27235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for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淘宝网chenying0907出品 12"/>
          <p:cNvSpPr/>
          <p:nvPr/>
        </p:nvSpPr>
        <p:spPr>
          <a:xfrm>
            <a:off x="4251325" y="1751330"/>
            <a:ext cx="196850" cy="19685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淘宝网chenying0907出品 20"/>
          <p:cNvSpPr txBox="1"/>
          <p:nvPr/>
        </p:nvSpPr>
        <p:spPr>
          <a:xfrm>
            <a:off x="4763770" y="2684145"/>
            <a:ext cx="2167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什么是</a:t>
            </a:r>
            <a:r>
              <a:rPr lang="en-US" altLang="zh-CN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for</a:t>
            </a:r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4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4349501" y="2968807"/>
            <a:ext cx="0" cy="907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淘宝网chenying0907出品 24"/>
          <p:cNvSpPr/>
          <p:nvPr/>
        </p:nvSpPr>
        <p:spPr>
          <a:xfrm>
            <a:off x="4273550" y="3876675"/>
            <a:ext cx="152400" cy="16319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淘宝网chenying0907出品 25"/>
          <p:cNvSpPr txBox="1"/>
          <p:nvPr/>
        </p:nvSpPr>
        <p:spPr>
          <a:xfrm>
            <a:off x="4763770" y="3752850"/>
            <a:ext cx="25152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怎样使用</a:t>
            </a:r>
            <a:r>
              <a:rPr lang="en-US" altLang="zh-CN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for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4349501" y="4039555"/>
            <a:ext cx="0" cy="907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淘宝网chenying0907出品 27"/>
          <p:cNvSpPr/>
          <p:nvPr/>
        </p:nvSpPr>
        <p:spPr>
          <a:xfrm>
            <a:off x="4273550" y="4947920"/>
            <a:ext cx="152400" cy="16637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淘宝网chenying0907出品 29"/>
          <p:cNvSpPr txBox="1"/>
          <p:nvPr/>
        </p:nvSpPr>
        <p:spPr>
          <a:xfrm>
            <a:off x="4763770" y="4796155"/>
            <a:ext cx="26346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en-US" altLang="zh-CN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for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循环常见问题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7" name="淘宝网chenying0907出品 9"/>
          <p:cNvSpPr/>
          <p:nvPr/>
        </p:nvSpPr>
        <p:spPr>
          <a:xfrm>
            <a:off x="642620" y="2754630"/>
            <a:ext cx="1318895" cy="1348740"/>
          </a:xfrm>
          <a:prstGeom prst="ellipse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5400" b="1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4349501" y="1948362"/>
            <a:ext cx="0" cy="907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淘宝网chenying0907出品 24"/>
          <p:cNvSpPr/>
          <p:nvPr/>
        </p:nvSpPr>
        <p:spPr>
          <a:xfrm>
            <a:off x="4273550" y="2805430"/>
            <a:ext cx="152400" cy="16319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淘宝网chenying0907出品 20"/>
          <p:cNvSpPr txBox="1"/>
          <p:nvPr/>
        </p:nvSpPr>
        <p:spPr>
          <a:xfrm>
            <a:off x="4763770" y="1619885"/>
            <a:ext cx="2893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为什么使用</a:t>
            </a:r>
            <a:r>
              <a:rPr lang="en-US" altLang="zh-CN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for</a:t>
            </a:r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4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00"/>
                            </p:stCondLst>
                            <p:childTnLst>
                              <p:par>
                                <p:cTn id="19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"/>
                            </p:stCondLst>
                            <p:childTnLst>
                              <p:par>
                                <p:cTn id="24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00"/>
                            </p:stCondLst>
                            <p:childTnLst>
                              <p:par>
                                <p:cTn id="37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7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2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2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7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2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700"/>
                            </p:stCondLst>
                            <p:childTnLst>
                              <p:par>
                                <p:cTn id="6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5" grpId="0"/>
      <p:bldP spid="36" grpId="0" animBg="1"/>
      <p:bldP spid="36" grpId="1" bldLvl="0" animBg="1"/>
      <p:bldP spid="37" grpId="0"/>
      <p:bldP spid="37" grpId="1"/>
      <p:bldP spid="39" grpId="0" bldLvl="0" animBg="1"/>
      <p:bldP spid="40" grpId="0"/>
      <p:bldP spid="42" grpId="0" bldLvl="0" animBg="1"/>
      <p:bldP spid="43" grpId="0"/>
      <p:bldP spid="47" grpId="0" bldLvl="0" animBg="1"/>
      <p:bldP spid="3" grpId="0" bldLvl="0" animBg="1"/>
      <p:bldP spid="4" grpId="0"/>
      <p:bldP spid="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1" name="文本占位符 674818"/>
          <p:cNvSpPr>
            <a:spLocks noGrp="1"/>
          </p:cNvSpPr>
          <p:nvPr>
            <p:ph type="body" sz="half" idx="1"/>
          </p:nvPr>
        </p:nvSpPr>
        <p:spPr>
          <a:xfrm>
            <a:off x="1079500" y="1125538"/>
            <a:ext cx="8064500" cy="1439862"/>
          </a:xfrm>
        </p:spPr>
        <p:txBody>
          <a:bodyPr vert="horz" wrap="square" lIns="91440" tIns="45720" rIns="91440" bIns="45720" anchor="t"/>
          <a:p>
            <a:pPr marL="624205" indent="-624205" defTabSz="914400" eaLnBrk="1" hangingPunct="1">
              <a:buClr>
                <a:srgbClr val="FF9900"/>
              </a:buClr>
              <a:buSzTx/>
              <a:buFont typeface="Wingdings" panose="05000000000000000000" pitchFamily="2" charset="2"/>
              <a:buChar char="m"/>
              <a:tabLst>
                <a:tab pos="449580" algn="l"/>
              </a:tabLst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回顾问题：小强说一万遍“我是最棒的”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74820" name="矩形 674819"/>
          <p:cNvSpPr/>
          <p:nvPr/>
        </p:nvSpPr>
        <p:spPr>
          <a:xfrm>
            <a:off x="4645025" y="1125220"/>
            <a:ext cx="1150938" cy="503238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74823" name="圆角矩形 674822"/>
          <p:cNvSpPr/>
          <p:nvPr/>
        </p:nvSpPr>
        <p:spPr>
          <a:xfrm>
            <a:off x="3276600" y="2924175"/>
            <a:ext cx="2951163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ctr" anchorCtr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共同点：循环次数固定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674825" name="图片 674824" descr="分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412875"/>
            <a:ext cx="1152525" cy="1046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5" name="矩形 674825"/>
          <p:cNvSpPr/>
          <p:nvPr/>
        </p:nvSpPr>
        <p:spPr>
          <a:xfrm>
            <a:off x="1331913" y="4619625"/>
            <a:ext cx="1584325" cy="2873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74827" name="圆角矩形 674826"/>
          <p:cNvSpPr/>
          <p:nvPr/>
        </p:nvSpPr>
        <p:spPr>
          <a:xfrm>
            <a:off x="81915" y="3513138"/>
            <a:ext cx="4333875" cy="255655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int i=0;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457200" lvl="1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while(i&lt;100){</a:t>
            </a:r>
            <a:endParaRPr lang="en-US" altLang="zh-CN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  <a:p>
            <a:pPr marL="457200" lvl="1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    System.out.println(</a:t>
            </a:r>
            <a:r>
              <a:rPr lang="zh-CN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"</a:t>
            </a: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我是最棒的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");</a:t>
            </a:r>
            <a:endParaRPr lang="en-US" altLang="zh-CN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  <a:p>
            <a:pPr marL="457200" lvl="1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    i++;</a:t>
            </a:r>
            <a:endParaRPr lang="en-US" altLang="zh-CN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  <a:p>
            <a:pPr marL="457200" lvl="1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}   </a:t>
            </a:r>
            <a:endParaRPr lang="en-US" altLang="zh-CN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674828" name="圆角矩形 674827"/>
          <p:cNvSpPr/>
          <p:nvPr/>
        </p:nvSpPr>
        <p:spPr>
          <a:xfrm>
            <a:off x="4641215" y="3466783"/>
            <a:ext cx="4359275" cy="260155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457200" lvl="1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for(int i=0;i&lt;10000;i++){ </a:t>
            </a:r>
            <a:endParaRPr lang="en-US" altLang="zh-CN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  <a:p>
            <a:pPr marL="457200" lvl="1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    System.out.println(</a:t>
            </a:r>
            <a:r>
              <a:rPr lang="zh-CN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"</a:t>
            </a: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我是最棒的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");</a:t>
            </a:r>
            <a:endParaRPr lang="en-US" altLang="zh-CN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  <a:p>
            <a:pPr marL="457200" lvl="1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}</a:t>
            </a:r>
            <a:endParaRPr lang="zh-CN" altLang="en-US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  <a:p>
            <a:pPr marL="457200" lvl="1" indent="0" eaLnBrk="1" hangingPunct="1">
              <a:spcBef>
                <a:spcPct val="50000"/>
              </a:spcBef>
              <a:buNone/>
            </a:pPr>
            <a:endParaRPr lang="en-US" altLang="zh-CN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674829" name="左右箭头 674828"/>
          <p:cNvSpPr/>
          <p:nvPr/>
        </p:nvSpPr>
        <p:spPr>
          <a:xfrm>
            <a:off x="3348673" y="5445125"/>
            <a:ext cx="2305050" cy="576263"/>
          </a:xfrm>
          <a:prstGeom prst="leftRightArrow">
            <a:avLst>
              <a:gd name="adj1" fmla="val 45814"/>
              <a:gd name="adj2" fmla="val 93888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endParaRPr lang="zh-CN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74830" name="圆角矩形 674829"/>
          <p:cNvSpPr/>
          <p:nvPr/>
        </p:nvSpPr>
        <p:spPr>
          <a:xfrm>
            <a:off x="3419475" y="6237288"/>
            <a:ext cx="2551113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for</a:t>
            </a:r>
            <a:r>
              <a:rPr lang="zh-CN" altLang="en-US" sz="1800" b="1" dirty="0">
                <a:ea typeface="黑体" panose="02010609060101010101" pitchFamily="49" charset="-122"/>
              </a:rPr>
              <a:t>比</a:t>
            </a:r>
            <a:r>
              <a:rPr lang="en-US" altLang="zh-CN" sz="1800" b="1" dirty="0">
                <a:ea typeface="黑体" panose="02010609060101010101" pitchFamily="49" charset="-122"/>
              </a:rPr>
              <a:t>while</a:t>
            </a:r>
            <a:r>
              <a:rPr lang="zh-CN" altLang="en-US" sz="1800" b="1" dirty="0">
                <a:ea typeface="黑体" panose="02010609060101010101" pitchFamily="49" charset="-122"/>
              </a:rPr>
              <a:t>更简洁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74831" name="圆角矩形标注 674830"/>
          <p:cNvSpPr/>
          <p:nvPr/>
        </p:nvSpPr>
        <p:spPr>
          <a:xfrm>
            <a:off x="5651500" y="2276475"/>
            <a:ext cx="3313113" cy="576263"/>
          </a:xfrm>
          <a:prstGeom prst="wedgeRoundRectCallout">
            <a:avLst>
              <a:gd name="adj1" fmla="val -5245"/>
              <a:gd name="adj2" fmla="val 183056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ctr" anchorCtr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使用</a:t>
            </a:r>
            <a:r>
              <a:rPr lang="en-US" altLang="zh-CN" sz="1800" b="1" dirty="0">
                <a:ea typeface="黑体" panose="02010609060101010101" pitchFamily="49" charset="-122"/>
              </a:rPr>
              <a:t>for</a:t>
            </a:r>
            <a:r>
              <a:rPr lang="zh-CN" altLang="en-US" sz="1800" b="1" dirty="0">
                <a:ea typeface="黑体" panose="02010609060101010101" pitchFamily="49" charset="-122"/>
              </a:rPr>
              <a:t>循环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74822" name="圆角矩形标注 674821"/>
          <p:cNvSpPr/>
          <p:nvPr/>
        </p:nvSpPr>
        <p:spPr>
          <a:xfrm>
            <a:off x="611188" y="2276475"/>
            <a:ext cx="3313112" cy="576263"/>
          </a:xfrm>
          <a:prstGeom prst="wedgeRoundRectCallout">
            <a:avLst>
              <a:gd name="adj1" fmla="val -11333"/>
              <a:gd name="adj2" fmla="val 174792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ctr" anchorCtr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使用</a:t>
            </a:r>
            <a:r>
              <a:rPr lang="en-US" altLang="zh-CN" sz="1800" b="1" dirty="0">
                <a:ea typeface="黑体" panose="02010609060101010101" pitchFamily="49" charset="-122"/>
              </a:rPr>
              <a:t>while</a:t>
            </a:r>
            <a:r>
              <a:rPr lang="zh-CN" altLang="en-US" sz="1800" b="1" dirty="0">
                <a:ea typeface="黑体" panose="02010609060101010101" pitchFamily="49" charset="-122"/>
              </a:rPr>
              <a:t>循环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32782" name="标题 2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为什么使用for循环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7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7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7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7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7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7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7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4823" grpId="0" animBg="1"/>
      <p:bldP spid="674827" grpId="0" bldLvl="0" animBg="1"/>
      <p:bldP spid="674828" grpId="0" bldLvl="0" animBg="1"/>
      <p:bldP spid="674829" grpId="0" bldLvl="0" animBg="1"/>
      <p:bldP spid="674830" grpId="0" animBg="1"/>
      <p:bldP spid="674831" grpId="0" animBg="1"/>
      <p:bldP spid="6748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5" name="文本框 683009"/>
          <p:cNvSpPr txBox="1"/>
          <p:nvPr/>
        </p:nvSpPr>
        <p:spPr>
          <a:xfrm>
            <a:off x="1692275" y="1484313"/>
            <a:ext cx="4752975" cy="60483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buNone/>
            </a:pPr>
            <a:r>
              <a:rPr lang="en-US" altLang="zh-CN" sz="2800" b="1" dirty="0">
                <a:ea typeface="黑体" panose="02010609060101010101" pitchFamily="49" charset="-122"/>
              </a:rPr>
              <a:t>for</a:t>
            </a:r>
            <a:r>
              <a:rPr lang="zh-CN" altLang="en-US" sz="2800" b="1" dirty="0">
                <a:ea typeface="黑体" panose="02010609060101010101" pitchFamily="49" charset="-122"/>
              </a:rPr>
              <a:t>循环的语法和执行顺序</a:t>
            </a:r>
            <a:endParaRPr lang="zh-CN" altLang="en-US" sz="2800" b="1" dirty="0">
              <a:ea typeface="黑体" panose="02010609060101010101" pitchFamily="49" charset="-122"/>
            </a:endParaRPr>
          </a:p>
        </p:txBody>
      </p:sp>
      <p:sp>
        <p:nvSpPr>
          <p:cNvPr id="33796" name="矩形 683010"/>
          <p:cNvSpPr/>
          <p:nvPr/>
        </p:nvSpPr>
        <p:spPr>
          <a:xfrm>
            <a:off x="296863" y="188913"/>
            <a:ext cx="8523287" cy="79216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838200" lvl="0" indent="-83820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  <a:ea typeface="黑体" panose="02010609060101010101" pitchFamily="49" charset="-122"/>
              </a:rPr>
              <a:t>什么是</a:t>
            </a:r>
            <a:r>
              <a:rPr lang="en-US" altLang="zh-CN" b="1" dirty="0">
                <a:solidFill>
                  <a:srgbClr val="FF0000"/>
                </a:solidFill>
                <a:ea typeface="黑体" panose="02010609060101010101" pitchFamily="49" charset="-122"/>
              </a:rPr>
              <a:t>for</a:t>
            </a:r>
            <a:r>
              <a:rPr lang="zh-CN" altLang="en-US" b="1" dirty="0">
                <a:solidFill>
                  <a:srgbClr val="FF0000"/>
                </a:solidFill>
                <a:ea typeface="黑体" panose="02010609060101010101" pitchFamily="49" charset="-122"/>
              </a:rPr>
              <a:t>循环</a:t>
            </a:r>
            <a:endParaRPr lang="zh-CN" altLang="en-US" b="1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33797" name="直接连接符 683011"/>
          <p:cNvSpPr/>
          <p:nvPr/>
        </p:nvSpPr>
        <p:spPr>
          <a:xfrm>
            <a:off x="1547813" y="3935413"/>
            <a:ext cx="3025775" cy="0"/>
          </a:xfrm>
          <a:prstGeom prst="line">
            <a:avLst/>
          </a:prstGeom>
          <a:ln w="9525">
            <a:noFill/>
          </a:ln>
        </p:spPr>
      </p:sp>
      <p:sp>
        <p:nvSpPr>
          <p:cNvPr id="33798" name="矩形标注 683012"/>
          <p:cNvSpPr/>
          <p:nvPr/>
        </p:nvSpPr>
        <p:spPr>
          <a:xfrm>
            <a:off x="5221288" y="3432175"/>
            <a:ext cx="1871662" cy="609600"/>
          </a:xfrm>
          <a:prstGeom prst="wedgeRectCallout">
            <a:avLst>
              <a:gd name="adj1" fmla="val -46944"/>
              <a:gd name="adj2" fmla="val 70051"/>
            </a:avLst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endParaRPr lang="zh-CN" altLang="zh-CN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33799" name="文本框 683013"/>
          <p:cNvSpPr txBox="1"/>
          <p:nvPr/>
        </p:nvSpPr>
        <p:spPr>
          <a:xfrm>
            <a:off x="1117600" y="2779713"/>
            <a:ext cx="7775575" cy="15160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30000"/>
              </a:spcBef>
              <a:buNone/>
            </a:pPr>
            <a:r>
              <a:rPr lang="en-US" altLang="zh-CN" sz="2400" b="1" dirty="0">
                <a:solidFill>
                  <a:srgbClr val="0000FF"/>
                </a:solidFill>
                <a:ea typeface="黑体" panose="02010609060101010101" pitchFamily="49" charset="-122"/>
              </a:rPr>
              <a:t>for</a:t>
            </a:r>
            <a:r>
              <a:rPr lang="en-US" altLang="zh-CN" sz="2000" b="1" dirty="0">
                <a:ea typeface="黑体" panose="02010609060101010101" pitchFamily="49" charset="-122"/>
              </a:rPr>
              <a:t>( </a:t>
            </a:r>
            <a:r>
              <a:rPr lang="en-US" altLang="zh-CN" sz="2000" dirty="0">
                <a:ea typeface="黑体" panose="02010609060101010101" pitchFamily="49" charset="-122"/>
              </a:rPr>
              <a:t>                         </a:t>
            </a:r>
            <a:r>
              <a:rPr lang="en-US" altLang="zh-CN" sz="2400" b="1" dirty="0">
                <a:ea typeface="黑体" panose="02010609060101010101" pitchFamily="49" charset="-122"/>
              </a:rPr>
              <a:t>;</a:t>
            </a:r>
            <a:r>
              <a:rPr lang="en-US" altLang="zh-CN" sz="2400" dirty="0">
                <a:ea typeface="黑体" panose="02010609060101010101" pitchFamily="49" charset="-122"/>
              </a:rPr>
              <a:t>                        </a:t>
            </a:r>
            <a:r>
              <a:rPr lang="en-US" altLang="zh-CN" sz="2400" b="1" dirty="0">
                <a:ea typeface="黑体" panose="02010609060101010101" pitchFamily="49" charset="-122"/>
              </a:rPr>
              <a:t>;</a:t>
            </a:r>
            <a:r>
              <a:rPr lang="en-US" altLang="zh-CN" sz="2400" dirty="0">
                <a:ea typeface="黑体" panose="02010609060101010101" pitchFamily="49" charset="-122"/>
              </a:rPr>
              <a:t>                          </a:t>
            </a:r>
            <a:r>
              <a:rPr lang="en-US" altLang="zh-CN" sz="2000" b="1" dirty="0">
                <a:ea typeface="黑体" panose="02010609060101010101" pitchFamily="49" charset="-122"/>
              </a:rPr>
              <a:t>)  {</a:t>
            </a:r>
            <a:endParaRPr lang="en-US" altLang="zh-CN" sz="2000" b="1" dirty="0"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30000"/>
              </a:spcBef>
              <a:buNone/>
            </a:pPr>
            <a:r>
              <a:rPr lang="en-US" altLang="zh-CN" sz="2400" dirty="0">
                <a:ea typeface="黑体" panose="02010609060101010101" pitchFamily="49" charset="-122"/>
              </a:rPr>
              <a:t>                           </a:t>
            </a:r>
            <a:r>
              <a:rPr lang="en-US" altLang="zh-CN" sz="2400" b="1" dirty="0">
                <a:ea typeface="黑体" panose="02010609060101010101" pitchFamily="49" charset="-122"/>
              </a:rPr>
              <a:t>;</a:t>
            </a:r>
            <a:endParaRPr lang="en-US" altLang="zh-CN" sz="2400" b="1" dirty="0"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30000"/>
              </a:spcBef>
              <a:buNone/>
            </a:pPr>
            <a:r>
              <a:rPr lang="en-US" altLang="zh-CN" sz="2400" b="1" dirty="0">
                <a:ea typeface="黑体" panose="02010609060101010101" pitchFamily="49" charset="-122"/>
              </a:rPr>
              <a:t>} </a:t>
            </a:r>
            <a:endParaRPr lang="en-US" altLang="zh-CN" sz="2400" b="1" dirty="0">
              <a:ea typeface="黑体" panose="02010609060101010101" pitchFamily="49" charset="-122"/>
            </a:endParaRPr>
          </a:p>
        </p:txBody>
      </p:sp>
      <p:sp>
        <p:nvSpPr>
          <p:cNvPr id="683015" name="圆角矩形 683014"/>
          <p:cNvSpPr/>
          <p:nvPr/>
        </p:nvSpPr>
        <p:spPr>
          <a:xfrm>
            <a:off x="4535488" y="2420938"/>
            <a:ext cx="1301750" cy="3667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</a:t>
            </a:r>
            <a:r>
              <a:rPr lang="zh-CN" altLang="en-US" sz="1800" b="1" dirty="0">
                <a:ea typeface="黑体" panose="02010609060101010101" pitchFamily="49" charset="-122"/>
              </a:rPr>
              <a:t>条件为</a:t>
            </a:r>
            <a:r>
              <a:rPr lang="en-US" altLang="zh-CN" sz="1800" b="1" dirty="0">
                <a:ea typeface="黑体" panose="02010609060101010101" pitchFamily="49" charset="-122"/>
              </a:rPr>
              <a:t>true</a:t>
            </a:r>
            <a:r>
              <a:rPr lang="zh-CN" altLang="en-US" sz="1800" b="1" dirty="0">
                <a:ea typeface="黑体" panose="02010609060101010101" pitchFamily="49" charset="-122"/>
              </a:rPr>
              <a:t>        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83016" name="圆角矩形 683015"/>
          <p:cNvSpPr/>
          <p:nvPr/>
        </p:nvSpPr>
        <p:spPr>
          <a:xfrm>
            <a:off x="3636963" y="3429000"/>
            <a:ext cx="1806575" cy="3667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</a:t>
            </a:r>
            <a:r>
              <a:rPr lang="zh-CN" altLang="en-US" sz="1800" b="1" dirty="0">
                <a:ea typeface="黑体" panose="02010609060101010101" pitchFamily="49" charset="-122"/>
              </a:rPr>
              <a:t>循环体被执行       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83017" name="圆角矩形 683016"/>
          <p:cNvSpPr/>
          <p:nvPr/>
        </p:nvSpPr>
        <p:spPr>
          <a:xfrm>
            <a:off x="1128713" y="4306888"/>
            <a:ext cx="7031037" cy="1320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for</a:t>
            </a:r>
            <a:r>
              <a:rPr lang="en-US" altLang="zh-CN" sz="1800" b="1" dirty="0">
                <a:ea typeface="黑体" panose="02010609060101010101" pitchFamily="49" charset="-122"/>
              </a:rPr>
              <a:t> (   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int</a:t>
            </a:r>
            <a:r>
              <a:rPr lang="en-US" altLang="zh-CN" sz="1800" b="1" dirty="0">
                <a:ea typeface="黑体" panose="02010609060101010101" pitchFamily="49" charset="-122"/>
              </a:rPr>
              <a:t> i = 0 ;    i  &lt; 100 ;     i++  ) 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System.out.println(</a:t>
            </a:r>
            <a:r>
              <a:rPr lang="zh-CN" altLang="zh-CN" sz="1800" b="1" dirty="0">
                <a:ea typeface="黑体" panose="02010609060101010101" pitchFamily="49" charset="-122"/>
              </a:rPr>
              <a:t>"</a:t>
            </a:r>
            <a:r>
              <a:rPr lang="zh-CN" altLang="en-US" sz="1800" b="1" dirty="0">
                <a:ea typeface="黑体" panose="02010609060101010101" pitchFamily="49" charset="-122"/>
              </a:rPr>
              <a:t>我最棒</a:t>
            </a:r>
            <a:r>
              <a:rPr lang="zh-CN" altLang="zh-CN" sz="1800" b="1" dirty="0">
                <a:ea typeface="黑体" panose="02010609060101010101" pitchFamily="49" charset="-122"/>
              </a:rPr>
              <a:t>"</a:t>
            </a:r>
            <a:r>
              <a:rPr lang="en-US" altLang="zh-CN" sz="1800" b="1" dirty="0">
                <a:ea typeface="黑体" panose="02010609060101010101" pitchFamily="49" charset="-122"/>
              </a:rPr>
              <a:t>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    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83018" name="圆角矩形 683017"/>
          <p:cNvSpPr/>
          <p:nvPr/>
        </p:nvSpPr>
        <p:spPr>
          <a:xfrm>
            <a:off x="1316038" y="5864225"/>
            <a:ext cx="6654800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代码规范：</a:t>
            </a: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格式对齐、代码的缩进</a:t>
            </a:r>
            <a:endParaRPr lang="zh-CN" altLang="en-US" sz="1800" b="1" dirty="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683019" name="文本框 683018"/>
          <p:cNvSpPr txBox="1"/>
          <p:nvPr/>
        </p:nvSpPr>
        <p:spPr>
          <a:xfrm>
            <a:off x="1338263" y="2849563"/>
            <a:ext cx="24511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ea typeface="黑体" panose="02010609060101010101" pitchFamily="49" charset="-122"/>
              </a:rPr>
              <a:t>       </a:t>
            </a:r>
            <a:r>
              <a:rPr lang="zh-CN" altLang="en-US" sz="2400" b="1" dirty="0">
                <a:ea typeface="黑体" panose="02010609060101010101" pitchFamily="49" charset="-122"/>
              </a:rPr>
              <a:t>表达式</a:t>
            </a:r>
            <a:r>
              <a:rPr lang="en-US" altLang="zh-CN" sz="2400" b="1" dirty="0">
                <a:ea typeface="黑体" panose="02010609060101010101" pitchFamily="49" charset="-122"/>
              </a:rPr>
              <a:t>1       </a:t>
            </a:r>
            <a:endParaRPr lang="en-US" altLang="zh-CN" sz="2400" b="1" dirty="0">
              <a:ea typeface="黑体" panose="02010609060101010101" pitchFamily="49" charset="-122"/>
            </a:endParaRPr>
          </a:p>
        </p:txBody>
      </p:sp>
      <p:sp>
        <p:nvSpPr>
          <p:cNvPr id="683020" name="文本框 683019"/>
          <p:cNvSpPr txBox="1"/>
          <p:nvPr/>
        </p:nvSpPr>
        <p:spPr>
          <a:xfrm>
            <a:off x="3227388" y="2855913"/>
            <a:ext cx="24511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ea typeface="黑体" panose="02010609060101010101" pitchFamily="49" charset="-122"/>
              </a:rPr>
              <a:t>       </a:t>
            </a:r>
            <a:r>
              <a:rPr lang="zh-CN" altLang="en-US" sz="2400" b="1" dirty="0">
                <a:ea typeface="黑体" panose="02010609060101010101" pitchFamily="49" charset="-122"/>
              </a:rPr>
              <a:t>表达式</a:t>
            </a:r>
            <a:r>
              <a:rPr lang="en-US" altLang="zh-CN" sz="2400" b="1" dirty="0">
                <a:ea typeface="黑体" panose="02010609060101010101" pitchFamily="49" charset="-122"/>
              </a:rPr>
              <a:t>2       </a:t>
            </a:r>
            <a:endParaRPr lang="en-US" altLang="zh-CN" sz="2400" b="1" dirty="0">
              <a:ea typeface="黑体" panose="02010609060101010101" pitchFamily="49" charset="-122"/>
            </a:endParaRPr>
          </a:p>
        </p:txBody>
      </p:sp>
      <p:sp>
        <p:nvSpPr>
          <p:cNvPr id="683021" name="文本框 683020"/>
          <p:cNvSpPr txBox="1"/>
          <p:nvPr/>
        </p:nvSpPr>
        <p:spPr>
          <a:xfrm>
            <a:off x="5486400" y="2849563"/>
            <a:ext cx="2198688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ea typeface="黑体" panose="02010609060101010101" pitchFamily="49" charset="-122"/>
              </a:rPr>
              <a:t>       </a:t>
            </a:r>
            <a:r>
              <a:rPr lang="zh-CN" altLang="en-US" sz="2400" b="1" dirty="0">
                <a:ea typeface="黑体" panose="02010609060101010101" pitchFamily="49" charset="-122"/>
              </a:rPr>
              <a:t>表达式</a:t>
            </a:r>
            <a:r>
              <a:rPr lang="en-US" altLang="zh-CN" sz="2400" b="1" dirty="0">
                <a:ea typeface="黑体" panose="02010609060101010101" pitchFamily="49" charset="-122"/>
              </a:rPr>
              <a:t>3    </a:t>
            </a:r>
            <a:endParaRPr lang="en-US" altLang="zh-CN" sz="2400" b="1" dirty="0">
              <a:ea typeface="黑体" panose="02010609060101010101" pitchFamily="49" charset="-122"/>
            </a:endParaRPr>
          </a:p>
        </p:txBody>
      </p:sp>
      <p:sp>
        <p:nvSpPr>
          <p:cNvPr id="683022" name="矩形 683021"/>
          <p:cNvSpPr/>
          <p:nvPr/>
        </p:nvSpPr>
        <p:spPr>
          <a:xfrm>
            <a:off x="1836738" y="4367213"/>
            <a:ext cx="936625" cy="360362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83023" name="矩形 683022"/>
          <p:cNvSpPr/>
          <p:nvPr/>
        </p:nvSpPr>
        <p:spPr>
          <a:xfrm>
            <a:off x="2989263" y="4367213"/>
            <a:ext cx="935037" cy="360362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83024" name="矩形 683023"/>
          <p:cNvSpPr/>
          <p:nvPr/>
        </p:nvSpPr>
        <p:spPr>
          <a:xfrm>
            <a:off x="4138613" y="4367213"/>
            <a:ext cx="577850" cy="360362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83025" name="矩形 683024"/>
          <p:cNvSpPr/>
          <p:nvPr/>
        </p:nvSpPr>
        <p:spPr>
          <a:xfrm>
            <a:off x="1765300" y="4800600"/>
            <a:ext cx="3382963" cy="358775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33811" name="文本框 683025"/>
          <p:cNvSpPr txBox="1"/>
          <p:nvPr/>
        </p:nvSpPr>
        <p:spPr>
          <a:xfrm>
            <a:off x="515938" y="3332163"/>
            <a:ext cx="37195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循环操作      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3027" name="圆角矩形 683026"/>
          <p:cNvSpPr/>
          <p:nvPr/>
        </p:nvSpPr>
        <p:spPr>
          <a:xfrm>
            <a:off x="1751013" y="2882900"/>
            <a:ext cx="1597025" cy="4048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参数初始化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83028" name="圆角矩形 683027"/>
          <p:cNvSpPr/>
          <p:nvPr/>
        </p:nvSpPr>
        <p:spPr>
          <a:xfrm>
            <a:off x="3779838" y="2881313"/>
            <a:ext cx="1439862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条件判断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83029" name="圆角矩形 683028"/>
          <p:cNvSpPr/>
          <p:nvPr/>
        </p:nvSpPr>
        <p:spPr>
          <a:xfrm>
            <a:off x="5922963" y="2913063"/>
            <a:ext cx="1890712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更新循环变量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33815" name="图片 683029" descr="语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1052513"/>
            <a:ext cx="1081087" cy="9794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83031" name="椭圆 683030"/>
          <p:cNvSpPr/>
          <p:nvPr/>
        </p:nvSpPr>
        <p:spPr>
          <a:xfrm>
            <a:off x="2124075" y="2420938"/>
            <a:ext cx="503238" cy="431800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1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683032" name="椭圆 683031"/>
          <p:cNvSpPr/>
          <p:nvPr/>
        </p:nvSpPr>
        <p:spPr>
          <a:xfrm>
            <a:off x="3852863" y="2420938"/>
            <a:ext cx="503237" cy="431800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2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683033" name="椭圆 683032"/>
          <p:cNvSpPr/>
          <p:nvPr/>
        </p:nvSpPr>
        <p:spPr>
          <a:xfrm>
            <a:off x="6445250" y="2420938"/>
            <a:ext cx="503238" cy="431800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4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683034" name="椭圆 683033"/>
          <p:cNvSpPr/>
          <p:nvPr/>
        </p:nvSpPr>
        <p:spPr>
          <a:xfrm>
            <a:off x="1117600" y="3357563"/>
            <a:ext cx="503238" cy="431800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3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683035" name="右弧形箭头 683034"/>
          <p:cNvSpPr/>
          <p:nvPr/>
        </p:nvSpPr>
        <p:spPr>
          <a:xfrm rot="1180174">
            <a:off x="5659438" y="2733675"/>
            <a:ext cx="282575" cy="1150938"/>
          </a:xfrm>
          <a:prstGeom prst="curvedLeftArrow">
            <a:avLst>
              <a:gd name="adj1" fmla="val 27399"/>
              <a:gd name="adj2" fmla="val 108860"/>
              <a:gd name="adj3" fmla="val 33328"/>
            </a:avLst>
          </a:prstGeom>
          <a:gradFill rotWithShape="1">
            <a:gsLst>
              <a:gs pos="0">
                <a:srgbClr val="B563C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6830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8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683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8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683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8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8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8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000" fill="hold"/>
                                        <p:tgtEl>
                                          <p:spTgt spid="6830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8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8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683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68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8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68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8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8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683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68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8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5" dur="500"/>
                                        <p:tgtEl>
                                          <p:spTgt spid="683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68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8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3017" grpId="0" animBg="1"/>
      <p:bldP spid="683019" grpId="0"/>
      <p:bldP spid="683019" grpId="1"/>
      <p:bldP spid="683020" grpId="0"/>
      <p:bldP spid="683021" grpId="0"/>
      <p:bldP spid="683027" grpId="0" animBg="1"/>
      <p:bldP spid="683028" grpId="0" animBg="1"/>
      <p:bldP spid="683029" grpId="0" animBg="1"/>
      <p:bldP spid="683031" grpId="0" animBg="1"/>
      <p:bldP spid="6830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3" name="文本占位符 685058"/>
          <p:cNvSpPr>
            <a:spLocks noGrp="1"/>
          </p:cNvSpPr>
          <p:nvPr>
            <p:ph type="body" sz="half" idx="1"/>
          </p:nvPr>
        </p:nvSpPr>
        <p:spPr>
          <a:xfrm>
            <a:off x="827088" y="1268413"/>
            <a:ext cx="8316912" cy="1008062"/>
          </a:xfrm>
        </p:spPr>
        <p:txBody>
          <a:bodyPr vert="horz" wrap="square" lIns="91440" tIns="45720" rIns="91440" bIns="45720" anchor="t"/>
          <a:p>
            <a:pPr lvl="1" eaLnBrk="1" hangingPunct="1">
              <a:buNone/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循环录入某学生的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门课成绩，计算平均分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5060" name="圆角矩形 685059"/>
          <p:cNvSpPr/>
          <p:nvPr/>
        </p:nvSpPr>
        <p:spPr>
          <a:xfrm>
            <a:off x="5970588" y="4168775"/>
            <a:ext cx="2922587" cy="22320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160780" lvl="0" indent="-116078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循环次数</a:t>
            </a:r>
            <a:r>
              <a:rPr lang="zh-CN" altLang="en-US" sz="1800" b="1" dirty="0">
                <a:ea typeface="黑体" panose="02010609060101010101" pitchFamily="49" charset="-122"/>
              </a:rPr>
              <a:t>：</a:t>
            </a:r>
            <a:r>
              <a:rPr lang="en-US" altLang="zh-CN" sz="1800" b="1" dirty="0">
                <a:ea typeface="黑体" panose="02010609060101010101" pitchFamily="49" charset="-122"/>
              </a:rPr>
              <a:t>5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1160780" lvl="0" indent="-116078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循环条件</a:t>
            </a:r>
            <a:r>
              <a:rPr lang="zh-CN" altLang="en-US" sz="1800" b="1" dirty="0">
                <a:ea typeface="黑体" panose="02010609060101010101" pitchFamily="49" charset="-122"/>
              </a:rPr>
              <a:t>：循环的次数不足</a:t>
            </a:r>
            <a:r>
              <a:rPr lang="en-US" altLang="zh-CN" sz="1800" b="1" dirty="0">
                <a:ea typeface="黑体" panose="02010609060101010101" pitchFamily="49" charset="-122"/>
              </a:rPr>
              <a:t>5</a:t>
            </a:r>
            <a:r>
              <a:rPr lang="zh-CN" altLang="en-US" sz="1800" b="1" dirty="0">
                <a:ea typeface="黑体" panose="02010609060101010101" pitchFamily="49" charset="-122"/>
              </a:rPr>
              <a:t>，继续循环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1160780" lvl="0" indent="-116078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循环操作</a:t>
            </a:r>
            <a:r>
              <a:rPr lang="zh-CN" altLang="en-US" sz="1800" b="1" dirty="0">
                <a:ea typeface="黑体" panose="02010609060101010101" pitchFamily="49" charset="-122"/>
              </a:rPr>
              <a:t>：录入成绩，计算成绩之和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85061" name="矩形 685060"/>
          <p:cNvSpPr/>
          <p:nvPr/>
        </p:nvSpPr>
        <p:spPr>
          <a:xfrm>
            <a:off x="250825" y="3933825"/>
            <a:ext cx="8229600" cy="25796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536575" marR="0" lvl="0" indent="-536575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Tx/>
              <a:buFont typeface="Wingdings" panose="05000000000000000000" pitchFamily="2" charset="2"/>
              <a:buChar char="m"/>
              <a:defRPr/>
            </a:pP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使用</a:t>
            </a:r>
            <a:r>
              <a:rPr kumimoji="0" lang="en-US" altLang="zh-CN" sz="28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for</a:t>
            </a: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循环结构的步骤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 （</a:t>
            </a:r>
            <a:r>
              <a:rPr kumimoji="0" lang="en-US" altLang="zh-CN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）分析循环条件和循环操作</a:t>
            </a:r>
            <a:endParaRPr kumimoji="0" lang="zh-CN" altLang="en-US" sz="2400" b="1" i="0" u="none" strike="noStrike" kern="1200" cap="none" spc="0" normalizeH="0" baseline="0" noProof="1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 （</a:t>
            </a:r>
            <a:r>
              <a:rPr kumimoji="0" lang="en-US" altLang="zh-CN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）套用</a:t>
            </a:r>
            <a:r>
              <a:rPr kumimoji="0" lang="en-US" altLang="zh-CN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for</a:t>
            </a: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语法写出代码</a:t>
            </a:r>
            <a:endParaRPr kumimoji="0" lang="zh-CN" altLang="en-US" sz="2400" b="1" i="0" u="none" strike="noStrike" kern="1200" cap="none" spc="0" normalizeH="0" baseline="0" noProof="1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 （</a:t>
            </a:r>
            <a:r>
              <a:rPr kumimoji="0" lang="en-US" altLang="zh-CN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）检查循环是否能够退出</a:t>
            </a:r>
            <a:endParaRPr kumimoji="0" lang="zh-CN" altLang="en-US" sz="2400" b="1" i="0" u="none" strike="noStrike" kern="1200" cap="none" spc="0" normalizeH="0" baseline="0" noProof="1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85062" name="右箭头 685061"/>
          <p:cNvSpPr/>
          <p:nvPr/>
        </p:nvSpPr>
        <p:spPr>
          <a:xfrm>
            <a:off x="4500563" y="5084763"/>
            <a:ext cx="1439862" cy="576262"/>
          </a:xfrm>
          <a:prstGeom prst="rightArrow">
            <a:avLst>
              <a:gd name="adj1" fmla="val 71583"/>
              <a:gd name="adj2" fmla="val 55050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结合问题</a:t>
            </a:r>
            <a:r>
              <a:rPr lang="en-US" altLang="zh-CN" sz="1800" b="1" dirty="0">
                <a:ea typeface="黑体" panose="02010609060101010101" pitchFamily="49" charset="-122"/>
              </a:rPr>
              <a:t>1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pic>
        <p:nvPicPr>
          <p:cNvPr id="35847" name="图片 685062" descr="问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836613"/>
            <a:ext cx="1079500" cy="977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8" name="图片 685063" descr="图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213" y="1989138"/>
            <a:ext cx="3943350" cy="184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9" name="标题 2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怎样使用for循环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61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5061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5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5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850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8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8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5060" grpId="0" animBg="1"/>
      <p:bldP spid="68506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86083" name="圆角矩形 686082"/>
          <p:cNvSpPr/>
          <p:nvPr/>
        </p:nvSpPr>
        <p:spPr>
          <a:xfrm>
            <a:off x="179388" y="2175828"/>
            <a:ext cx="8875712" cy="3497391"/>
          </a:xfrm>
          <a:prstGeom prst="roundRect">
            <a:avLst>
              <a:gd name="adj" fmla="val 6866"/>
            </a:avLst>
          </a:prstGeom>
          <a:gradFill rotWithShape="1">
            <a:gsLst>
              <a:gs pos="0">
                <a:srgbClr val="CCFF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         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 </a:t>
            </a:r>
            <a:r>
              <a:rPr lang="zh-CN" altLang="en-US" sz="1800" b="1" dirty="0">
                <a:ea typeface="黑体" panose="02010609060101010101" pitchFamily="49" charset="-122"/>
              </a:rPr>
              <a:t> 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for</a:t>
            </a:r>
            <a:r>
              <a:rPr lang="en-US" altLang="zh-CN" sz="1800" b="1" dirty="0">
                <a:ea typeface="黑体" panose="02010609060101010101" pitchFamily="49" charset="-122"/>
              </a:rPr>
              <a:t>(int i = 0; i &lt; 5; i++){        //循环5次录入5门课成绩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       System.out.print("请输入5门功课中第" + (i+1) + "门课的成绩： 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       score = input.nextInt();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       sum = sum + score;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   }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 avg = sum / 5;        //计算平均分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 System.out.println(name + "的平均分是：" + avg);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86084" name="矩形 686083"/>
          <p:cNvSpPr/>
          <p:nvPr/>
        </p:nvSpPr>
        <p:spPr>
          <a:xfrm>
            <a:off x="971550" y="2923540"/>
            <a:ext cx="7777163" cy="17272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86085" name="圆角矩形标注 686084"/>
          <p:cNvSpPr/>
          <p:nvPr/>
        </p:nvSpPr>
        <p:spPr>
          <a:xfrm>
            <a:off x="6132513" y="1642428"/>
            <a:ext cx="2781300" cy="990600"/>
          </a:xfrm>
          <a:prstGeom prst="wedgeRoundRectCallout">
            <a:avLst>
              <a:gd name="adj1" fmla="val -57963"/>
              <a:gd name="adj2" fmla="val 82125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初始值：</a:t>
            </a:r>
            <a:r>
              <a:rPr lang="en-US" altLang="zh-CN" sz="1800" b="1" dirty="0">
                <a:ea typeface="黑体" panose="02010609060101010101" pitchFamily="49" charset="-122"/>
              </a:rPr>
              <a:t>i= 0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循环条件：</a:t>
            </a:r>
            <a:r>
              <a:rPr lang="en-US" altLang="zh-CN" sz="1800" b="1" dirty="0">
                <a:ea typeface="黑体" panose="02010609060101010101" pitchFamily="49" charset="-122"/>
              </a:rPr>
              <a:t>i&lt;5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循环变量改变：</a:t>
            </a:r>
            <a:r>
              <a:rPr lang="en-US" altLang="zh-CN" sz="1800" b="1" dirty="0">
                <a:ea typeface="黑体" panose="02010609060101010101" pitchFamily="49" charset="-122"/>
              </a:rPr>
              <a:t>i++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86086" name="圆角矩形标注 686085"/>
          <p:cNvSpPr/>
          <p:nvPr/>
        </p:nvSpPr>
        <p:spPr>
          <a:xfrm>
            <a:off x="5845175" y="4353878"/>
            <a:ext cx="2781300" cy="398462"/>
          </a:xfrm>
          <a:prstGeom prst="wedgeRoundRectCallout">
            <a:avLst>
              <a:gd name="adj1" fmla="val -66046"/>
              <a:gd name="adj2" fmla="val -160546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循环操作执行</a:t>
            </a:r>
            <a:r>
              <a:rPr lang="en-US" altLang="zh-CN" sz="1800" b="1" dirty="0">
                <a:ea typeface="黑体" panose="02010609060101010101" pitchFamily="49" charset="-122"/>
              </a:rPr>
              <a:t>5</a:t>
            </a:r>
            <a:r>
              <a:rPr lang="zh-CN" altLang="en-US" sz="1800" b="1" dirty="0">
                <a:ea typeface="黑体" panose="02010609060101010101" pitchFamily="49" charset="-122"/>
              </a:rPr>
              <a:t>次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36871" name="图片 686086" descr="示例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836613"/>
            <a:ext cx="1081088" cy="981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73" name="标题 2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怎样使用for循环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8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8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8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083" grpId="0" bldLvl="0" animBg="1"/>
      <p:bldP spid="686085" grpId="0" bldLvl="0" animBg="1"/>
      <p:bldP spid="686086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5" name="圆角矩形 689154"/>
          <p:cNvSpPr/>
          <p:nvPr/>
        </p:nvSpPr>
        <p:spPr>
          <a:xfrm>
            <a:off x="1109663" y="1895475"/>
            <a:ext cx="7329487" cy="1462088"/>
          </a:xfrm>
          <a:prstGeom prst="roundRect">
            <a:avLst>
              <a:gd name="adj" fmla="val 11968"/>
            </a:avLst>
          </a:prstGeom>
          <a:gradFill rotWithShape="1">
            <a:gsLst>
              <a:gs pos="0">
                <a:srgbClr val="CCFF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for</a:t>
            </a:r>
            <a:r>
              <a:rPr lang="en-US" altLang="en-US" sz="1800" b="1" dirty="0">
                <a:ea typeface="黑体" panose="02010609060101010101" pitchFamily="49" charset="-122"/>
              </a:rPr>
              <a:t>(;i&lt;10;i++){</a:t>
            </a:r>
            <a:endParaRPr lang="en-US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     System.out.println(</a:t>
            </a:r>
            <a:r>
              <a:rPr lang="zh-CN" altLang="zh-CN" sz="1800" b="1" dirty="0">
                <a:ea typeface="黑体" panose="02010609060101010101" pitchFamily="49" charset="-122"/>
              </a:rPr>
              <a:t>"</a:t>
            </a:r>
            <a:r>
              <a:rPr lang="zh-CN" altLang="en-US" sz="1800" b="1" dirty="0">
                <a:ea typeface="黑体" panose="02010609060101010101" pitchFamily="49" charset="-122"/>
              </a:rPr>
              <a:t>这是</a:t>
            </a:r>
            <a:r>
              <a:rPr lang="en-US" altLang="en-US" sz="1800" b="1" dirty="0">
                <a:ea typeface="黑体" panose="02010609060101010101" pitchFamily="49" charset="-122"/>
              </a:rPr>
              <a:t> "+i);</a:t>
            </a:r>
            <a:endParaRPr lang="en-US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}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89156" name="圆角矩形 689155"/>
          <p:cNvSpPr/>
          <p:nvPr/>
        </p:nvSpPr>
        <p:spPr>
          <a:xfrm>
            <a:off x="1187450" y="1916113"/>
            <a:ext cx="1223963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int</a:t>
            </a:r>
            <a:r>
              <a:rPr lang="en-US" altLang="zh-CN" sz="1800" b="1" dirty="0">
                <a:ea typeface="黑体" panose="02010609060101010101" pitchFamily="49" charset="-122"/>
              </a:rPr>
              <a:t> i=0;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89157" name="圆角矩形标注 689156"/>
          <p:cNvSpPr/>
          <p:nvPr/>
        </p:nvSpPr>
        <p:spPr>
          <a:xfrm>
            <a:off x="3276600" y="1196975"/>
            <a:ext cx="2879725" cy="693738"/>
          </a:xfrm>
          <a:prstGeom prst="wedgeRoundRectCallout">
            <a:avLst>
              <a:gd name="adj1" fmla="val -58324"/>
              <a:gd name="adj2" fmla="val 122083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编译错误：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变量 </a:t>
            </a:r>
            <a:r>
              <a:rPr lang="en-US" altLang="zh-CN" sz="1800" b="1" dirty="0">
                <a:ea typeface="黑体" panose="02010609060101010101" pitchFamily="49" charset="-122"/>
              </a:rPr>
              <a:t>i </a:t>
            </a:r>
            <a:r>
              <a:rPr lang="zh-CN" altLang="en-US" sz="1800" b="1" dirty="0">
                <a:ea typeface="黑体" panose="02010609060101010101" pitchFamily="49" charset="-122"/>
              </a:rPr>
              <a:t>没有初始化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89158" name="圆角矩形 689157"/>
          <p:cNvSpPr/>
          <p:nvPr/>
        </p:nvSpPr>
        <p:spPr>
          <a:xfrm>
            <a:off x="1263650" y="4949825"/>
            <a:ext cx="7121525" cy="1503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for</a:t>
            </a:r>
            <a:r>
              <a:rPr lang="en-US" altLang="zh-CN" sz="1800" b="1" dirty="0">
                <a:ea typeface="黑体" panose="02010609060101010101" pitchFamily="49" charset="-122"/>
              </a:rPr>
              <a:t>(&lt;</a:t>
            </a:r>
            <a:r>
              <a:rPr lang="zh-CN" altLang="en-US" sz="1800" b="1" dirty="0">
                <a:ea typeface="黑体" panose="02010609060101010101" pitchFamily="49" charset="-122"/>
              </a:rPr>
              <a:t>初始化循环变量</a:t>
            </a:r>
            <a:r>
              <a:rPr lang="en-US" altLang="zh-CN" sz="1800" b="1" dirty="0">
                <a:ea typeface="黑体" panose="02010609060101010101" pitchFamily="49" charset="-122"/>
              </a:rPr>
              <a:t>&gt; ; &lt;</a:t>
            </a:r>
            <a:r>
              <a:rPr lang="zh-CN" altLang="en-US" sz="1800" b="1" dirty="0">
                <a:ea typeface="黑体" panose="02010609060101010101" pitchFamily="49" charset="-122"/>
              </a:rPr>
              <a:t>循环条件</a:t>
            </a:r>
            <a:r>
              <a:rPr lang="en-US" altLang="zh-CN" sz="1800" b="1" dirty="0">
                <a:ea typeface="黑体" panose="02010609060101010101" pitchFamily="49" charset="-122"/>
              </a:rPr>
              <a:t>&gt;  ; &lt;</a:t>
            </a:r>
            <a:r>
              <a:rPr lang="zh-CN" altLang="en-US" sz="1800" b="1" dirty="0">
                <a:ea typeface="黑体" panose="02010609060101010101" pitchFamily="49" charset="-122"/>
              </a:rPr>
              <a:t>修改循环变量的值</a:t>
            </a:r>
            <a:r>
              <a:rPr lang="en-US" altLang="zh-CN" sz="1800" b="1" dirty="0">
                <a:ea typeface="黑体" panose="02010609060101010101" pitchFamily="49" charset="-122"/>
              </a:rPr>
              <a:t>&gt;) 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    &lt;</a:t>
            </a:r>
            <a:r>
              <a:rPr lang="zh-CN" altLang="en-US" sz="1800" b="1" dirty="0">
                <a:ea typeface="黑体" panose="02010609060101010101" pitchFamily="49" charset="-122"/>
              </a:rPr>
              <a:t>循环体语句</a:t>
            </a:r>
            <a:r>
              <a:rPr lang="en-US" altLang="zh-CN" sz="1800" b="1" dirty="0">
                <a:ea typeface="黑体" panose="02010609060101010101" pitchFamily="49" charset="-122"/>
              </a:rPr>
              <a:t>&gt;;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89159" name="矩形 689158"/>
          <p:cNvSpPr/>
          <p:nvPr/>
        </p:nvSpPr>
        <p:spPr>
          <a:xfrm>
            <a:off x="3708400" y="5084763"/>
            <a:ext cx="215900" cy="287337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89160" name="矩形 689159"/>
          <p:cNvSpPr/>
          <p:nvPr/>
        </p:nvSpPr>
        <p:spPr>
          <a:xfrm>
            <a:off x="5148263" y="5084763"/>
            <a:ext cx="21590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689161" name="圆角矩形 689160"/>
          <p:cNvSpPr/>
          <p:nvPr/>
        </p:nvSpPr>
        <p:spPr>
          <a:xfrm>
            <a:off x="4484688" y="5662613"/>
            <a:ext cx="1685925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不能省略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89162" name="圆角矩形 689161"/>
          <p:cNvSpPr/>
          <p:nvPr/>
        </p:nvSpPr>
        <p:spPr>
          <a:xfrm>
            <a:off x="3765550" y="4149725"/>
            <a:ext cx="1830388" cy="406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ea typeface="黑体" panose="02010609060101010101" pitchFamily="49" charset="-122"/>
              </a:rPr>
              <a:t>可省略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grpSp>
        <p:nvGrpSpPr>
          <p:cNvPr id="689163" name="组合 689162"/>
          <p:cNvGrpSpPr/>
          <p:nvPr/>
        </p:nvGrpSpPr>
        <p:grpSpPr>
          <a:xfrm>
            <a:off x="3276600" y="4454525"/>
            <a:ext cx="2782888" cy="576263"/>
            <a:chOff x="2154" y="2886"/>
            <a:chExt cx="1753" cy="363"/>
          </a:xfrm>
        </p:grpSpPr>
        <p:sp>
          <p:nvSpPr>
            <p:cNvPr id="38930" name="任意多边形 689163"/>
            <p:cNvSpPr/>
            <p:nvPr/>
          </p:nvSpPr>
          <p:spPr>
            <a:xfrm flipH="1">
              <a:off x="2154" y="2886"/>
              <a:ext cx="291" cy="3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21603" h="21600" fill="none">
                  <a:moveTo>
                    <a:pt x="0" y="0"/>
                  </a:moveTo>
                  <a:cubicBezTo>
                    <a:pt x="-2" y="0"/>
                    <a:pt x="-1" y="0"/>
                    <a:pt x="0" y="0"/>
                  </a:cubicBezTo>
                  <a:cubicBezTo>
                    <a:pt x="11929" y="0"/>
                    <a:pt x="21600" y="9671"/>
                    <a:pt x="21600" y="21600"/>
                  </a:cubicBezTo>
                </a:path>
                <a:path w="21603" h="21600" stroke="0">
                  <a:moveTo>
                    <a:pt x="0" y="0"/>
                  </a:moveTo>
                  <a:cubicBezTo>
                    <a:pt x="-2" y="0"/>
                    <a:pt x="-1" y="0"/>
                    <a:pt x="0" y="0"/>
                  </a:cubicBezTo>
                  <a:cubicBezTo>
                    <a:pt x="11929" y="0"/>
                    <a:pt x="21600" y="9671"/>
                    <a:pt x="21600" y="21600"/>
                  </a:cubicBezTo>
                  <a:lnTo>
                    <a:pt x="3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8100" cap="flat" cmpd="sng">
              <a:solidFill>
                <a:srgbClr val="800080">
                  <a:alpha val="100000"/>
                </a:srgbClr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8931" name="任意多边形 689164"/>
            <p:cNvSpPr/>
            <p:nvPr/>
          </p:nvSpPr>
          <p:spPr>
            <a:xfrm>
              <a:off x="3606" y="2886"/>
              <a:ext cx="301" cy="3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21600" h="21600" fill="none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  <a:path w="21600" h="21600" stroke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8100" cap="flat" cmpd="sng">
              <a:solidFill>
                <a:srgbClr val="800080">
                  <a:alpha val="100000"/>
                </a:srgbClr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8932" name="直接连接符 689165"/>
            <p:cNvSpPr/>
            <p:nvPr/>
          </p:nvSpPr>
          <p:spPr>
            <a:xfrm>
              <a:off x="3016" y="2988"/>
              <a:ext cx="0" cy="261"/>
            </a:xfrm>
            <a:prstGeom prst="line">
              <a:avLst/>
            </a:prstGeom>
            <a:ln w="38100" cap="flat" cmpd="sng">
              <a:solidFill>
                <a:srgbClr val="80008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689167" name="圆角矩形标注 689166"/>
          <p:cNvSpPr/>
          <p:nvPr/>
        </p:nvSpPr>
        <p:spPr>
          <a:xfrm>
            <a:off x="3563938" y="3500438"/>
            <a:ext cx="2633662" cy="990600"/>
          </a:xfrm>
          <a:prstGeom prst="wedgeRoundRectCallout">
            <a:avLst>
              <a:gd name="adj1" fmla="val -70435"/>
              <a:gd name="adj2" fmla="val 109454"/>
              <a:gd name="adj3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表达式</a:t>
            </a:r>
            <a:r>
              <a:rPr lang="en-US" altLang="zh-CN" sz="1800" b="1" dirty="0">
                <a:ea typeface="黑体" panose="02010609060101010101" pitchFamily="49" charset="-122"/>
              </a:rPr>
              <a:t>1</a:t>
            </a:r>
            <a:r>
              <a:rPr lang="zh-CN" altLang="en-US" sz="1800" b="1" dirty="0">
                <a:ea typeface="黑体" panose="02010609060101010101" pitchFamily="49" charset="-122"/>
              </a:rPr>
              <a:t>省略，循环变量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的初始值在</a:t>
            </a:r>
            <a:r>
              <a:rPr lang="en-US" altLang="zh-CN" sz="1800" b="1" dirty="0">
                <a:ea typeface="黑体" panose="02010609060101010101" pitchFamily="49" charset="-122"/>
              </a:rPr>
              <a:t>for</a:t>
            </a:r>
            <a:r>
              <a:rPr lang="zh-CN" altLang="en-US" sz="1800" b="1" dirty="0">
                <a:ea typeface="黑体" panose="02010609060101010101" pitchFamily="49" charset="-122"/>
              </a:rPr>
              <a:t>语句之前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由赋值语句取得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89168" name="直接连接符 689167"/>
          <p:cNvSpPr/>
          <p:nvPr/>
        </p:nvSpPr>
        <p:spPr>
          <a:xfrm flipH="1" flipV="1">
            <a:off x="3924300" y="5389563"/>
            <a:ext cx="936625" cy="288925"/>
          </a:xfrm>
          <a:prstGeom prst="line">
            <a:avLst/>
          </a:prstGeom>
          <a:ln w="38100" cap="flat" cmpd="sng">
            <a:solidFill>
              <a:srgbClr val="80008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89169" name="直接连接符 689168"/>
          <p:cNvSpPr/>
          <p:nvPr/>
        </p:nvSpPr>
        <p:spPr>
          <a:xfrm flipV="1">
            <a:off x="4860925" y="5389563"/>
            <a:ext cx="360363" cy="288925"/>
          </a:xfrm>
          <a:prstGeom prst="line">
            <a:avLst/>
          </a:prstGeom>
          <a:ln w="38100" cap="flat" cmpd="sng">
            <a:solidFill>
              <a:srgbClr val="800080"/>
            </a:solidFill>
            <a:prstDash val="solid"/>
            <a:headEnd type="none" w="med" len="med"/>
            <a:tailEnd type="triangle" w="med" len="med"/>
          </a:ln>
        </p:spPr>
      </p:sp>
      <p:pic>
        <p:nvPicPr>
          <p:cNvPr id="38927" name="图片 689169" descr="代码改错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981075"/>
            <a:ext cx="792162" cy="792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89171" name="图片 689170" descr="语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8" y="3962400"/>
            <a:ext cx="1081087" cy="979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29" name="标题 3"/>
          <p:cNvSpPr/>
          <p:nvPr>
            <p:ph type="title"/>
          </p:nvPr>
        </p:nvSpPr>
        <p:spPr>
          <a:noFill/>
          <a:ln>
            <a:noFill/>
          </a:ln>
        </p:spPr>
        <p:txBody>
          <a:bodyPr/>
          <a:p>
            <a:pPr algn="l" eaLnBrk="1" hangingPunct="1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for循环常见问题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9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9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8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8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8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8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8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8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8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8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8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3" dur="500"/>
                                        <p:tgtEl>
                                          <p:spTgt spid="689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6" dur="500"/>
                                        <p:tgtEl>
                                          <p:spTgt spid="689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68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2" dur="500"/>
                                        <p:tgtEl>
                                          <p:spTgt spid="689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5" dur="500"/>
                                        <p:tgtEl>
                                          <p:spTgt spid="689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8" dur="500"/>
                                        <p:tgtEl>
                                          <p:spTgt spid="689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8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5" dur="500"/>
                                        <p:tgtEl>
                                          <p:spTgt spid="689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9156" grpId="0" animBg="1"/>
      <p:bldP spid="689157" grpId="0" animBg="1"/>
      <p:bldP spid="689158" grpId="0" animBg="1"/>
      <p:bldP spid="689161" grpId="0" animBg="1"/>
      <p:bldP spid="689161" grpId="1" animBg="1"/>
      <p:bldP spid="689162" grpId="0" animBg="1"/>
      <p:bldP spid="689162" grpId="1" animBg="1"/>
      <p:bldP spid="68916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1"/>
          <p:cNvSpPr txBox="1"/>
          <p:nvPr/>
        </p:nvSpPr>
        <p:spPr>
          <a:xfrm>
            <a:off x="3191946" y="1915257"/>
            <a:ext cx="501767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理解循环的含义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3191946" y="2914462"/>
            <a:ext cx="5017674" cy="334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掌握while循环结构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3240291" y="3819281"/>
            <a:ext cx="4969328" cy="334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掌握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do-while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循环结构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3263900" y="2395220"/>
            <a:ext cx="4188460" cy="254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</a:ln>
          <a:effectLst/>
        </p:spPr>
      </p:cxnSp>
      <p:cxnSp>
        <p:nvCxnSpPr>
          <p:cNvPr id="8" name="直接连接符 7"/>
          <p:cNvCxnSpPr/>
          <p:nvPr/>
        </p:nvCxnSpPr>
        <p:spPr>
          <a:xfrm flipV="1">
            <a:off x="3263900" y="3356610"/>
            <a:ext cx="4116070" cy="381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</a:ln>
          <a:effectLst/>
        </p:spPr>
      </p:cxnSp>
      <p:grpSp>
        <p:nvGrpSpPr>
          <p:cNvPr id="9" name="组合 8"/>
          <p:cNvGrpSpPr/>
          <p:nvPr/>
        </p:nvGrpSpPr>
        <p:grpSpPr>
          <a:xfrm>
            <a:off x="2447815" y="1807376"/>
            <a:ext cx="656020" cy="542165"/>
            <a:chOff x="5068579" y="1212105"/>
            <a:chExt cx="555066" cy="458732"/>
          </a:xfrm>
        </p:grpSpPr>
        <p:sp>
          <p:nvSpPr>
            <p:cNvPr id="10" name="六边形 9"/>
            <p:cNvSpPr/>
            <p:nvPr/>
          </p:nvSpPr>
          <p:spPr>
            <a:xfrm>
              <a:off x="5068579" y="1212105"/>
              <a:ext cx="555066" cy="458732"/>
            </a:xfrm>
            <a:prstGeom prst="hexagon">
              <a:avLst/>
            </a:prstGeom>
            <a:solidFill>
              <a:srgbClr val="5FCAC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Freeform 70"/>
            <p:cNvSpPr>
              <a:spLocks noEditPoints="1"/>
            </p:cNvSpPr>
            <p:nvPr/>
          </p:nvSpPr>
          <p:spPr bwMode="auto">
            <a:xfrm>
              <a:off x="5235099" y="1295926"/>
              <a:ext cx="242524" cy="290241"/>
            </a:xfrm>
            <a:custGeom>
              <a:avLst/>
              <a:gdLst>
                <a:gd name="T0" fmla="*/ 346 w 346"/>
                <a:gd name="T1" fmla="*/ 77 h 414"/>
                <a:gd name="T2" fmla="*/ 345 w 346"/>
                <a:gd name="T3" fmla="*/ 75 h 414"/>
                <a:gd name="T4" fmla="*/ 345 w 346"/>
                <a:gd name="T5" fmla="*/ 74 h 414"/>
                <a:gd name="T6" fmla="*/ 343 w 346"/>
                <a:gd name="T7" fmla="*/ 72 h 414"/>
                <a:gd name="T8" fmla="*/ 273 w 346"/>
                <a:gd name="T9" fmla="*/ 2 h 414"/>
                <a:gd name="T10" fmla="*/ 271 w 346"/>
                <a:gd name="T11" fmla="*/ 0 h 414"/>
                <a:gd name="T12" fmla="*/ 270 w 346"/>
                <a:gd name="T13" fmla="*/ 0 h 414"/>
                <a:gd name="T14" fmla="*/ 268 w 346"/>
                <a:gd name="T15" fmla="*/ 0 h 414"/>
                <a:gd name="T16" fmla="*/ 268 w 346"/>
                <a:gd name="T17" fmla="*/ 0 h 414"/>
                <a:gd name="T18" fmla="*/ 7 w 346"/>
                <a:gd name="T19" fmla="*/ 0 h 414"/>
                <a:gd name="T20" fmla="*/ 0 w 346"/>
                <a:gd name="T21" fmla="*/ 7 h 414"/>
                <a:gd name="T22" fmla="*/ 0 w 346"/>
                <a:gd name="T23" fmla="*/ 407 h 414"/>
                <a:gd name="T24" fmla="*/ 7 w 346"/>
                <a:gd name="T25" fmla="*/ 414 h 414"/>
                <a:gd name="T26" fmla="*/ 338 w 346"/>
                <a:gd name="T27" fmla="*/ 414 h 414"/>
                <a:gd name="T28" fmla="*/ 346 w 346"/>
                <a:gd name="T29" fmla="*/ 407 h 414"/>
                <a:gd name="T30" fmla="*/ 346 w 346"/>
                <a:gd name="T31" fmla="*/ 77 h 414"/>
                <a:gd name="T32" fmla="*/ 346 w 346"/>
                <a:gd name="T33" fmla="*/ 77 h 414"/>
                <a:gd name="T34" fmla="*/ 275 w 346"/>
                <a:gd name="T35" fmla="*/ 25 h 414"/>
                <a:gd name="T36" fmla="*/ 320 w 346"/>
                <a:gd name="T37" fmla="*/ 70 h 414"/>
                <a:gd name="T38" fmla="*/ 275 w 346"/>
                <a:gd name="T39" fmla="*/ 70 h 414"/>
                <a:gd name="T40" fmla="*/ 275 w 346"/>
                <a:gd name="T41" fmla="*/ 25 h 414"/>
                <a:gd name="T42" fmla="*/ 14 w 346"/>
                <a:gd name="T43" fmla="*/ 400 h 414"/>
                <a:gd name="T44" fmla="*/ 14 w 346"/>
                <a:gd name="T45" fmla="*/ 14 h 414"/>
                <a:gd name="T46" fmla="*/ 260 w 346"/>
                <a:gd name="T47" fmla="*/ 14 h 414"/>
                <a:gd name="T48" fmla="*/ 260 w 346"/>
                <a:gd name="T49" fmla="*/ 77 h 414"/>
                <a:gd name="T50" fmla="*/ 268 w 346"/>
                <a:gd name="T51" fmla="*/ 85 h 414"/>
                <a:gd name="T52" fmla="*/ 331 w 346"/>
                <a:gd name="T53" fmla="*/ 85 h 414"/>
                <a:gd name="T54" fmla="*/ 331 w 346"/>
                <a:gd name="T55" fmla="*/ 400 h 414"/>
                <a:gd name="T56" fmla="*/ 14 w 346"/>
                <a:gd name="T57" fmla="*/ 40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6" h="414">
                  <a:moveTo>
                    <a:pt x="346" y="77"/>
                  </a:moveTo>
                  <a:cubicBezTo>
                    <a:pt x="345" y="76"/>
                    <a:pt x="345" y="76"/>
                    <a:pt x="345" y="75"/>
                  </a:cubicBezTo>
                  <a:cubicBezTo>
                    <a:pt x="345" y="75"/>
                    <a:pt x="345" y="75"/>
                    <a:pt x="345" y="74"/>
                  </a:cubicBezTo>
                  <a:cubicBezTo>
                    <a:pt x="345" y="74"/>
                    <a:pt x="344" y="73"/>
                    <a:pt x="343" y="72"/>
                  </a:cubicBezTo>
                  <a:cubicBezTo>
                    <a:pt x="273" y="2"/>
                    <a:pt x="273" y="2"/>
                    <a:pt x="273" y="2"/>
                  </a:cubicBezTo>
                  <a:cubicBezTo>
                    <a:pt x="272" y="1"/>
                    <a:pt x="272" y="1"/>
                    <a:pt x="271" y="0"/>
                  </a:cubicBezTo>
                  <a:cubicBezTo>
                    <a:pt x="271" y="0"/>
                    <a:pt x="27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ubicBezTo>
                    <a:pt x="268" y="0"/>
                    <a:pt x="268" y="0"/>
                    <a:pt x="26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0" y="411"/>
                    <a:pt x="3" y="414"/>
                    <a:pt x="7" y="414"/>
                  </a:cubicBezTo>
                  <a:cubicBezTo>
                    <a:pt x="338" y="414"/>
                    <a:pt x="338" y="414"/>
                    <a:pt x="338" y="414"/>
                  </a:cubicBezTo>
                  <a:cubicBezTo>
                    <a:pt x="342" y="414"/>
                    <a:pt x="346" y="411"/>
                    <a:pt x="346" y="407"/>
                  </a:cubicBezTo>
                  <a:cubicBezTo>
                    <a:pt x="346" y="77"/>
                    <a:pt x="346" y="77"/>
                    <a:pt x="346" y="77"/>
                  </a:cubicBezTo>
                  <a:cubicBezTo>
                    <a:pt x="346" y="77"/>
                    <a:pt x="346" y="77"/>
                    <a:pt x="346" y="77"/>
                  </a:cubicBezTo>
                  <a:close/>
                  <a:moveTo>
                    <a:pt x="275" y="25"/>
                  </a:moveTo>
                  <a:cubicBezTo>
                    <a:pt x="320" y="70"/>
                    <a:pt x="320" y="70"/>
                    <a:pt x="320" y="70"/>
                  </a:cubicBezTo>
                  <a:cubicBezTo>
                    <a:pt x="275" y="70"/>
                    <a:pt x="275" y="70"/>
                    <a:pt x="275" y="70"/>
                  </a:cubicBezTo>
                  <a:lnTo>
                    <a:pt x="275" y="25"/>
                  </a:lnTo>
                  <a:close/>
                  <a:moveTo>
                    <a:pt x="14" y="40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260" y="14"/>
                    <a:pt x="260" y="14"/>
                    <a:pt x="260" y="14"/>
                  </a:cubicBezTo>
                  <a:cubicBezTo>
                    <a:pt x="260" y="77"/>
                    <a:pt x="260" y="77"/>
                    <a:pt x="260" y="77"/>
                  </a:cubicBezTo>
                  <a:cubicBezTo>
                    <a:pt x="260" y="81"/>
                    <a:pt x="264" y="85"/>
                    <a:pt x="268" y="85"/>
                  </a:cubicBezTo>
                  <a:cubicBezTo>
                    <a:pt x="331" y="85"/>
                    <a:pt x="331" y="85"/>
                    <a:pt x="331" y="85"/>
                  </a:cubicBezTo>
                  <a:cubicBezTo>
                    <a:pt x="331" y="400"/>
                    <a:pt x="331" y="400"/>
                    <a:pt x="331" y="400"/>
                  </a:cubicBezTo>
                  <a:lnTo>
                    <a:pt x="1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6" tIns="25718" rIns="51436" bIns="25718" numCol="1" anchor="t" anchorCtr="0" compatLnSpc="1"/>
            <a:lstStyle/>
            <a:p>
              <a:endParaRPr lang="en-US" sz="15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447221" y="2810288"/>
            <a:ext cx="655234" cy="541516"/>
            <a:chOff x="5068633" y="2299928"/>
            <a:chExt cx="554400" cy="458182"/>
          </a:xfrm>
        </p:grpSpPr>
        <p:sp>
          <p:nvSpPr>
            <p:cNvPr id="13" name="六边形 12"/>
            <p:cNvSpPr/>
            <p:nvPr/>
          </p:nvSpPr>
          <p:spPr>
            <a:xfrm>
              <a:off x="5068633" y="2299928"/>
              <a:ext cx="554400" cy="458182"/>
            </a:xfrm>
            <a:prstGeom prst="hexagon">
              <a:avLst/>
            </a:prstGeom>
            <a:solidFill>
              <a:srgbClr val="A0BF0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Freeform 72"/>
            <p:cNvSpPr>
              <a:spLocks noEditPoints="1"/>
            </p:cNvSpPr>
            <p:nvPr/>
          </p:nvSpPr>
          <p:spPr bwMode="auto">
            <a:xfrm>
              <a:off x="5180447" y="2343925"/>
              <a:ext cx="369521" cy="370187"/>
            </a:xfrm>
            <a:custGeom>
              <a:avLst/>
              <a:gdLst>
                <a:gd name="T0" fmla="*/ 337 w 411"/>
                <a:gd name="T1" fmla="*/ 198 h 412"/>
                <a:gd name="T2" fmla="*/ 284 w 411"/>
                <a:gd name="T3" fmla="*/ 220 h 412"/>
                <a:gd name="T4" fmla="*/ 249 w 411"/>
                <a:gd name="T5" fmla="*/ 185 h 412"/>
                <a:gd name="T6" fmla="*/ 283 w 411"/>
                <a:gd name="T7" fmla="*/ 107 h 412"/>
                <a:gd name="T8" fmla="*/ 176 w 411"/>
                <a:gd name="T9" fmla="*/ 0 h 412"/>
                <a:gd name="T10" fmla="*/ 68 w 411"/>
                <a:gd name="T11" fmla="*/ 107 h 412"/>
                <a:gd name="T12" fmla="*/ 116 w 411"/>
                <a:gd name="T13" fmla="*/ 196 h 412"/>
                <a:gd name="T14" fmla="*/ 96 w 411"/>
                <a:gd name="T15" fmla="*/ 266 h 412"/>
                <a:gd name="T16" fmla="*/ 74 w 411"/>
                <a:gd name="T17" fmla="*/ 263 h 412"/>
                <a:gd name="T18" fmla="*/ 0 w 411"/>
                <a:gd name="T19" fmla="*/ 337 h 412"/>
                <a:gd name="T20" fmla="*/ 74 w 411"/>
                <a:gd name="T21" fmla="*/ 412 h 412"/>
                <a:gd name="T22" fmla="*/ 149 w 411"/>
                <a:gd name="T23" fmla="*/ 337 h 412"/>
                <a:gd name="T24" fmla="*/ 110 w 411"/>
                <a:gd name="T25" fmla="*/ 272 h 412"/>
                <a:gd name="T26" fmla="*/ 130 w 411"/>
                <a:gd name="T27" fmla="*/ 204 h 412"/>
                <a:gd name="T28" fmla="*/ 176 w 411"/>
                <a:gd name="T29" fmla="*/ 214 h 412"/>
                <a:gd name="T30" fmla="*/ 238 w 411"/>
                <a:gd name="T31" fmla="*/ 195 h 412"/>
                <a:gd name="T32" fmla="*/ 275 w 411"/>
                <a:gd name="T33" fmla="*/ 232 h 412"/>
                <a:gd name="T34" fmla="*/ 262 w 411"/>
                <a:gd name="T35" fmla="*/ 273 h 412"/>
                <a:gd name="T36" fmla="*/ 337 w 411"/>
                <a:gd name="T37" fmla="*/ 347 h 412"/>
                <a:gd name="T38" fmla="*/ 411 w 411"/>
                <a:gd name="T39" fmla="*/ 273 h 412"/>
                <a:gd name="T40" fmla="*/ 337 w 411"/>
                <a:gd name="T41" fmla="*/ 198 h 412"/>
                <a:gd name="T42" fmla="*/ 134 w 411"/>
                <a:gd name="T43" fmla="*/ 337 h 412"/>
                <a:gd name="T44" fmla="*/ 74 w 411"/>
                <a:gd name="T45" fmla="*/ 397 h 412"/>
                <a:gd name="T46" fmla="*/ 14 w 411"/>
                <a:gd name="T47" fmla="*/ 337 h 412"/>
                <a:gd name="T48" fmla="*/ 74 w 411"/>
                <a:gd name="T49" fmla="*/ 278 h 412"/>
                <a:gd name="T50" fmla="*/ 134 w 411"/>
                <a:gd name="T51" fmla="*/ 337 h 412"/>
                <a:gd name="T52" fmla="*/ 83 w 411"/>
                <a:gd name="T53" fmla="*/ 107 h 412"/>
                <a:gd name="T54" fmla="*/ 176 w 411"/>
                <a:gd name="T55" fmla="*/ 14 h 412"/>
                <a:gd name="T56" fmla="*/ 268 w 411"/>
                <a:gd name="T57" fmla="*/ 107 h 412"/>
                <a:gd name="T58" fmla="*/ 176 w 411"/>
                <a:gd name="T59" fmla="*/ 200 h 412"/>
                <a:gd name="T60" fmla="*/ 83 w 411"/>
                <a:gd name="T61" fmla="*/ 107 h 412"/>
                <a:gd name="T62" fmla="*/ 337 w 411"/>
                <a:gd name="T63" fmla="*/ 332 h 412"/>
                <a:gd name="T64" fmla="*/ 277 w 411"/>
                <a:gd name="T65" fmla="*/ 273 h 412"/>
                <a:gd name="T66" fmla="*/ 337 w 411"/>
                <a:gd name="T67" fmla="*/ 213 h 412"/>
                <a:gd name="T68" fmla="*/ 397 w 411"/>
                <a:gd name="T69" fmla="*/ 273 h 412"/>
                <a:gd name="T70" fmla="*/ 337 w 411"/>
                <a:gd name="T71" fmla="*/ 33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1" h="412">
                  <a:moveTo>
                    <a:pt x="337" y="198"/>
                  </a:moveTo>
                  <a:cubicBezTo>
                    <a:pt x="316" y="198"/>
                    <a:pt x="298" y="206"/>
                    <a:pt x="284" y="220"/>
                  </a:cubicBezTo>
                  <a:cubicBezTo>
                    <a:pt x="249" y="185"/>
                    <a:pt x="249" y="185"/>
                    <a:pt x="249" y="185"/>
                  </a:cubicBezTo>
                  <a:cubicBezTo>
                    <a:pt x="270" y="166"/>
                    <a:pt x="283" y="138"/>
                    <a:pt x="283" y="107"/>
                  </a:cubicBezTo>
                  <a:cubicBezTo>
                    <a:pt x="283" y="48"/>
                    <a:pt x="235" y="0"/>
                    <a:pt x="176" y="0"/>
                  </a:cubicBezTo>
                  <a:cubicBezTo>
                    <a:pt x="117" y="0"/>
                    <a:pt x="68" y="48"/>
                    <a:pt x="68" y="107"/>
                  </a:cubicBezTo>
                  <a:cubicBezTo>
                    <a:pt x="68" y="144"/>
                    <a:pt x="88" y="177"/>
                    <a:pt x="116" y="196"/>
                  </a:cubicBezTo>
                  <a:cubicBezTo>
                    <a:pt x="96" y="266"/>
                    <a:pt x="96" y="266"/>
                    <a:pt x="96" y="266"/>
                  </a:cubicBezTo>
                  <a:cubicBezTo>
                    <a:pt x="89" y="264"/>
                    <a:pt x="82" y="263"/>
                    <a:pt x="74" y="263"/>
                  </a:cubicBezTo>
                  <a:cubicBezTo>
                    <a:pt x="33" y="263"/>
                    <a:pt x="0" y="296"/>
                    <a:pt x="0" y="337"/>
                  </a:cubicBezTo>
                  <a:cubicBezTo>
                    <a:pt x="0" y="378"/>
                    <a:pt x="33" y="412"/>
                    <a:pt x="74" y="412"/>
                  </a:cubicBezTo>
                  <a:cubicBezTo>
                    <a:pt x="115" y="412"/>
                    <a:pt x="149" y="378"/>
                    <a:pt x="149" y="337"/>
                  </a:cubicBezTo>
                  <a:cubicBezTo>
                    <a:pt x="149" y="309"/>
                    <a:pt x="133" y="284"/>
                    <a:pt x="110" y="272"/>
                  </a:cubicBezTo>
                  <a:cubicBezTo>
                    <a:pt x="130" y="204"/>
                    <a:pt x="130" y="204"/>
                    <a:pt x="130" y="204"/>
                  </a:cubicBezTo>
                  <a:cubicBezTo>
                    <a:pt x="144" y="210"/>
                    <a:pt x="159" y="214"/>
                    <a:pt x="176" y="214"/>
                  </a:cubicBezTo>
                  <a:cubicBezTo>
                    <a:pt x="199" y="214"/>
                    <a:pt x="220" y="207"/>
                    <a:pt x="238" y="195"/>
                  </a:cubicBezTo>
                  <a:cubicBezTo>
                    <a:pt x="275" y="232"/>
                    <a:pt x="275" y="232"/>
                    <a:pt x="275" y="232"/>
                  </a:cubicBezTo>
                  <a:cubicBezTo>
                    <a:pt x="267" y="243"/>
                    <a:pt x="262" y="257"/>
                    <a:pt x="262" y="273"/>
                  </a:cubicBezTo>
                  <a:cubicBezTo>
                    <a:pt x="262" y="314"/>
                    <a:pt x="296" y="347"/>
                    <a:pt x="337" y="347"/>
                  </a:cubicBezTo>
                  <a:cubicBezTo>
                    <a:pt x="378" y="347"/>
                    <a:pt x="411" y="314"/>
                    <a:pt x="411" y="273"/>
                  </a:cubicBezTo>
                  <a:cubicBezTo>
                    <a:pt x="411" y="231"/>
                    <a:pt x="378" y="198"/>
                    <a:pt x="337" y="198"/>
                  </a:cubicBezTo>
                  <a:close/>
                  <a:moveTo>
                    <a:pt x="134" y="337"/>
                  </a:moveTo>
                  <a:cubicBezTo>
                    <a:pt x="134" y="370"/>
                    <a:pt x="107" y="397"/>
                    <a:pt x="74" y="397"/>
                  </a:cubicBezTo>
                  <a:cubicBezTo>
                    <a:pt x="41" y="397"/>
                    <a:pt x="14" y="370"/>
                    <a:pt x="14" y="337"/>
                  </a:cubicBezTo>
                  <a:cubicBezTo>
                    <a:pt x="14" y="304"/>
                    <a:pt x="41" y="278"/>
                    <a:pt x="74" y="278"/>
                  </a:cubicBezTo>
                  <a:cubicBezTo>
                    <a:pt x="107" y="278"/>
                    <a:pt x="134" y="304"/>
                    <a:pt x="134" y="337"/>
                  </a:cubicBezTo>
                  <a:close/>
                  <a:moveTo>
                    <a:pt x="83" y="107"/>
                  </a:moveTo>
                  <a:cubicBezTo>
                    <a:pt x="83" y="56"/>
                    <a:pt x="125" y="14"/>
                    <a:pt x="176" y="14"/>
                  </a:cubicBezTo>
                  <a:cubicBezTo>
                    <a:pt x="227" y="14"/>
                    <a:pt x="268" y="56"/>
                    <a:pt x="268" y="107"/>
                  </a:cubicBezTo>
                  <a:cubicBezTo>
                    <a:pt x="268" y="158"/>
                    <a:pt x="227" y="200"/>
                    <a:pt x="176" y="200"/>
                  </a:cubicBezTo>
                  <a:cubicBezTo>
                    <a:pt x="125" y="200"/>
                    <a:pt x="83" y="158"/>
                    <a:pt x="83" y="107"/>
                  </a:cubicBezTo>
                  <a:close/>
                  <a:moveTo>
                    <a:pt x="337" y="332"/>
                  </a:moveTo>
                  <a:cubicBezTo>
                    <a:pt x="304" y="332"/>
                    <a:pt x="277" y="306"/>
                    <a:pt x="277" y="273"/>
                  </a:cubicBezTo>
                  <a:cubicBezTo>
                    <a:pt x="277" y="240"/>
                    <a:pt x="304" y="213"/>
                    <a:pt x="337" y="213"/>
                  </a:cubicBezTo>
                  <a:cubicBezTo>
                    <a:pt x="370" y="213"/>
                    <a:pt x="397" y="240"/>
                    <a:pt x="397" y="273"/>
                  </a:cubicBezTo>
                  <a:cubicBezTo>
                    <a:pt x="397" y="306"/>
                    <a:pt x="370" y="332"/>
                    <a:pt x="337" y="3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6" tIns="25718" rIns="51436" bIns="25718" numCol="1" anchor="t" anchorCtr="0" compatLnSpc="1"/>
            <a:lstStyle/>
            <a:p>
              <a:endParaRPr lang="en-US" sz="15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443234" y="3738437"/>
            <a:ext cx="655234" cy="541516"/>
            <a:chOff x="5069244" y="3343865"/>
            <a:chExt cx="554400" cy="458182"/>
          </a:xfrm>
        </p:grpSpPr>
        <p:sp>
          <p:nvSpPr>
            <p:cNvPr id="16" name="六边形 15"/>
            <p:cNvSpPr/>
            <p:nvPr/>
          </p:nvSpPr>
          <p:spPr>
            <a:xfrm>
              <a:off x="5069244" y="3343865"/>
              <a:ext cx="554400" cy="458182"/>
            </a:xfrm>
            <a:prstGeom prst="hexagon">
              <a:avLst/>
            </a:prstGeom>
            <a:solidFill>
              <a:srgbClr val="31909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Freeform 13"/>
            <p:cNvSpPr>
              <a:spLocks noEditPoints="1"/>
            </p:cNvSpPr>
            <p:nvPr/>
          </p:nvSpPr>
          <p:spPr bwMode="auto">
            <a:xfrm>
              <a:off x="5230120" y="3374754"/>
              <a:ext cx="217568" cy="401036"/>
            </a:xfrm>
            <a:custGeom>
              <a:avLst/>
              <a:gdLst>
                <a:gd name="T0" fmla="*/ 2 w 122"/>
                <a:gd name="T1" fmla="*/ 65 h 225"/>
                <a:gd name="T2" fmla="*/ 14 w 122"/>
                <a:gd name="T3" fmla="*/ 77 h 225"/>
                <a:gd name="T4" fmla="*/ 17 w 122"/>
                <a:gd name="T5" fmla="*/ 76 h 225"/>
                <a:gd name="T6" fmla="*/ 119 w 122"/>
                <a:gd name="T7" fmla="*/ 42 h 225"/>
                <a:gd name="T8" fmla="*/ 119 w 122"/>
                <a:gd name="T9" fmla="*/ 30 h 225"/>
                <a:gd name="T10" fmla="*/ 105 w 122"/>
                <a:gd name="T11" fmla="*/ 23 h 225"/>
                <a:gd name="T12" fmla="*/ 3 w 122"/>
                <a:gd name="T13" fmla="*/ 57 h 225"/>
                <a:gd name="T14" fmla="*/ 108 w 122"/>
                <a:gd name="T15" fmla="*/ 28 h 225"/>
                <a:gd name="T16" fmla="*/ 114 w 122"/>
                <a:gd name="T17" fmla="*/ 35 h 225"/>
                <a:gd name="T18" fmla="*/ 111 w 122"/>
                <a:gd name="T19" fmla="*/ 42 h 225"/>
                <a:gd name="T20" fmla="*/ 14 w 122"/>
                <a:gd name="T21" fmla="*/ 71 h 225"/>
                <a:gd name="T22" fmla="*/ 9 w 122"/>
                <a:gd name="T23" fmla="*/ 67 h 225"/>
                <a:gd name="T24" fmla="*/ 8 w 122"/>
                <a:gd name="T25" fmla="*/ 59 h 225"/>
                <a:gd name="T26" fmla="*/ 106 w 122"/>
                <a:gd name="T27" fmla="*/ 28 h 225"/>
                <a:gd name="T28" fmla="*/ 14 w 122"/>
                <a:gd name="T29" fmla="*/ 43 h 225"/>
                <a:gd name="T30" fmla="*/ 66 w 122"/>
                <a:gd name="T31" fmla="*/ 28 h 225"/>
                <a:gd name="T32" fmla="*/ 73 w 122"/>
                <a:gd name="T33" fmla="*/ 10 h 225"/>
                <a:gd name="T34" fmla="*/ 9 w 122"/>
                <a:gd name="T35" fmla="*/ 17 h 225"/>
                <a:gd name="T36" fmla="*/ 3 w 122"/>
                <a:gd name="T37" fmla="*/ 35 h 225"/>
                <a:gd name="T38" fmla="*/ 61 w 122"/>
                <a:gd name="T39" fmla="*/ 8 h 225"/>
                <a:gd name="T40" fmla="*/ 67 w 122"/>
                <a:gd name="T41" fmla="*/ 12 h 225"/>
                <a:gd name="T42" fmla="*/ 65 w 122"/>
                <a:gd name="T43" fmla="*/ 22 h 225"/>
                <a:gd name="T44" fmla="*/ 14 w 122"/>
                <a:gd name="T45" fmla="*/ 37 h 225"/>
                <a:gd name="T46" fmla="*/ 8 w 122"/>
                <a:gd name="T47" fmla="*/ 30 h 225"/>
                <a:gd name="T48" fmla="*/ 120 w 122"/>
                <a:gd name="T49" fmla="*/ 101 h 225"/>
                <a:gd name="T50" fmla="*/ 105 w 122"/>
                <a:gd name="T51" fmla="*/ 90 h 225"/>
                <a:gd name="T52" fmla="*/ 72 w 122"/>
                <a:gd name="T53" fmla="*/ 110 h 225"/>
                <a:gd name="T54" fmla="*/ 55 w 122"/>
                <a:gd name="T55" fmla="*/ 138 h 225"/>
                <a:gd name="T56" fmla="*/ 53 w 122"/>
                <a:gd name="T57" fmla="*/ 99 h 225"/>
                <a:gd name="T58" fmla="*/ 119 w 122"/>
                <a:gd name="T59" fmla="*/ 76 h 225"/>
                <a:gd name="T60" fmla="*/ 119 w 122"/>
                <a:gd name="T61" fmla="*/ 64 h 225"/>
                <a:gd name="T62" fmla="*/ 9 w 122"/>
                <a:gd name="T63" fmla="*/ 85 h 225"/>
                <a:gd name="T64" fmla="*/ 1 w 122"/>
                <a:gd name="T65" fmla="*/ 97 h 225"/>
                <a:gd name="T66" fmla="*/ 3 w 122"/>
                <a:gd name="T67" fmla="*/ 102 h 225"/>
                <a:gd name="T68" fmla="*/ 11 w 122"/>
                <a:gd name="T69" fmla="*/ 110 h 225"/>
                <a:gd name="T70" fmla="*/ 28 w 122"/>
                <a:gd name="T71" fmla="*/ 121 h 225"/>
                <a:gd name="T72" fmla="*/ 17 w 122"/>
                <a:gd name="T73" fmla="*/ 138 h 225"/>
                <a:gd name="T74" fmla="*/ 40 w 122"/>
                <a:gd name="T75" fmla="*/ 209 h 225"/>
                <a:gd name="T76" fmla="*/ 53 w 122"/>
                <a:gd name="T77" fmla="*/ 225 h 225"/>
                <a:gd name="T78" fmla="*/ 87 w 122"/>
                <a:gd name="T79" fmla="*/ 214 h 225"/>
                <a:gd name="T80" fmla="*/ 110 w 122"/>
                <a:gd name="T81" fmla="*/ 187 h 225"/>
                <a:gd name="T82" fmla="*/ 99 w 122"/>
                <a:gd name="T83" fmla="*/ 138 h 225"/>
                <a:gd name="T84" fmla="*/ 104 w 122"/>
                <a:gd name="T85" fmla="*/ 117 h 225"/>
                <a:gd name="T86" fmla="*/ 120 w 122"/>
                <a:gd name="T87" fmla="*/ 101 h 225"/>
                <a:gd name="T88" fmla="*/ 47 w 122"/>
                <a:gd name="T89" fmla="*/ 101 h 225"/>
                <a:gd name="T90" fmla="*/ 49 w 122"/>
                <a:gd name="T91" fmla="*/ 138 h 225"/>
                <a:gd name="T92" fmla="*/ 35 w 122"/>
                <a:gd name="T93" fmla="*/ 121 h 225"/>
                <a:gd name="T94" fmla="*/ 24 w 122"/>
                <a:gd name="T95" fmla="*/ 108 h 225"/>
                <a:gd name="T96" fmla="*/ 12 w 122"/>
                <a:gd name="T97" fmla="*/ 104 h 225"/>
                <a:gd name="T98" fmla="*/ 8 w 122"/>
                <a:gd name="T99" fmla="*/ 97 h 225"/>
                <a:gd name="T100" fmla="*/ 8 w 122"/>
                <a:gd name="T101" fmla="*/ 93 h 225"/>
                <a:gd name="T102" fmla="*/ 12 w 122"/>
                <a:gd name="T103" fmla="*/ 90 h 225"/>
                <a:gd name="T104" fmla="*/ 24 w 122"/>
                <a:gd name="T105" fmla="*/ 86 h 225"/>
                <a:gd name="T106" fmla="*/ 108 w 122"/>
                <a:gd name="T107" fmla="*/ 62 h 225"/>
                <a:gd name="T108" fmla="*/ 114 w 122"/>
                <a:gd name="T109" fmla="*/ 69 h 225"/>
                <a:gd name="T110" fmla="*/ 111 w 122"/>
                <a:gd name="T111" fmla="*/ 76 h 225"/>
                <a:gd name="T112" fmla="*/ 43 w 122"/>
                <a:gd name="T113" fmla="*/ 98 h 225"/>
                <a:gd name="T114" fmla="*/ 103 w 122"/>
                <a:gd name="T115" fmla="*/ 111 h 225"/>
                <a:gd name="T116" fmla="*/ 92 w 122"/>
                <a:gd name="T117" fmla="*/ 138 h 225"/>
                <a:gd name="T118" fmla="*/ 78 w 122"/>
                <a:gd name="T119" fmla="*/ 110 h 225"/>
                <a:gd name="T120" fmla="*/ 106 w 122"/>
                <a:gd name="T121" fmla="*/ 96 h 225"/>
                <a:gd name="T122" fmla="*/ 114 w 122"/>
                <a:gd name="T123" fmla="*/ 103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2" h="225">
                  <a:moveTo>
                    <a:pt x="3" y="57"/>
                  </a:moveTo>
                  <a:cubicBezTo>
                    <a:pt x="1" y="59"/>
                    <a:pt x="1" y="62"/>
                    <a:pt x="2" y="65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4" y="74"/>
                    <a:pt x="9" y="77"/>
                    <a:pt x="14" y="77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5" y="77"/>
                    <a:pt x="16" y="77"/>
                    <a:pt x="17" y="76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5" y="47"/>
                    <a:pt x="118" y="45"/>
                    <a:pt x="119" y="42"/>
                  </a:cubicBezTo>
                  <a:cubicBezTo>
                    <a:pt x="120" y="40"/>
                    <a:pt x="121" y="37"/>
                    <a:pt x="120" y="34"/>
                  </a:cubicBezTo>
                  <a:cubicBezTo>
                    <a:pt x="119" y="30"/>
                    <a:pt x="119" y="30"/>
                    <a:pt x="119" y="30"/>
                  </a:cubicBezTo>
                  <a:cubicBezTo>
                    <a:pt x="117" y="25"/>
                    <a:pt x="113" y="22"/>
                    <a:pt x="108" y="22"/>
                  </a:cubicBezTo>
                  <a:cubicBezTo>
                    <a:pt x="107" y="22"/>
                    <a:pt x="106" y="22"/>
                    <a:pt x="105" y="23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6" y="52"/>
                    <a:pt x="4" y="54"/>
                    <a:pt x="3" y="57"/>
                  </a:cubicBezTo>
                  <a:close/>
                  <a:moveTo>
                    <a:pt x="106" y="28"/>
                  </a:moveTo>
                  <a:cubicBezTo>
                    <a:pt x="107" y="28"/>
                    <a:pt x="107" y="28"/>
                    <a:pt x="108" y="28"/>
                  </a:cubicBezTo>
                  <a:cubicBezTo>
                    <a:pt x="110" y="28"/>
                    <a:pt x="112" y="30"/>
                    <a:pt x="113" y="32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5" y="37"/>
                    <a:pt x="114" y="38"/>
                    <a:pt x="114" y="40"/>
                  </a:cubicBezTo>
                  <a:cubicBezTo>
                    <a:pt x="113" y="41"/>
                    <a:pt x="112" y="42"/>
                    <a:pt x="111" y="42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1" y="71"/>
                    <a:pt x="9" y="69"/>
                    <a:pt x="9" y="67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7" y="62"/>
                    <a:pt x="7" y="61"/>
                    <a:pt x="8" y="59"/>
                  </a:cubicBezTo>
                  <a:cubicBezTo>
                    <a:pt x="9" y="58"/>
                    <a:pt x="10" y="57"/>
                    <a:pt x="11" y="57"/>
                  </a:cubicBezTo>
                  <a:lnTo>
                    <a:pt x="106" y="28"/>
                  </a:lnTo>
                  <a:close/>
                  <a:moveTo>
                    <a:pt x="3" y="35"/>
                  </a:moveTo>
                  <a:cubicBezTo>
                    <a:pt x="4" y="40"/>
                    <a:pt x="9" y="43"/>
                    <a:pt x="14" y="43"/>
                  </a:cubicBezTo>
                  <a:cubicBezTo>
                    <a:pt x="15" y="43"/>
                    <a:pt x="16" y="43"/>
                    <a:pt x="17" y="43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72" y="26"/>
                    <a:pt x="76" y="19"/>
                    <a:pt x="74" y="13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1" y="4"/>
                    <a:pt x="65" y="0"/>
                    <a:pt x="59" y="2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3" y="19"/>
                    <a:pt x="0" y="25"/>
                    <a:pt x="2" y="31"/>
                  </a:cubicBezTo>
                  <a:lnTo>
                    <a:pt x="3" y="35"/>
                  </a:lnTo>
                  <a:close/>
                  <a:moveTo>
                    <a:pt x="11" y="23"/>
                  </a:moveTo>
                  <a:cubicBezTo>
                    <a:pt x="61" y="8"/>
                    <a:pt x="61" y="8"/>
                    <a:pt x="61" y="8"/>
                  </a:cubicBezTo>
                  <a:cubicBezTo>
                    <a:pt x="61" y="8"/>
                    <a:pt x="62" y="8"/>
                    <a:pt x="62" y="8"/>
                  </a:cubicBezTo>
                  <a:cubicBezTo>
                    <a:pt x="64" y="8"/>
                    <a:pt x="67" y="9"/>
                    <a:pt x="67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69" y="18"/>
                    <a:pt x="68" y="21"/>
                    <a:pt x="65" y="22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7"/>
                    <a:pt x="14" y="37"/>
                  </a:cubicBezTo>
                  <a:cubicBezTo>
                    <a:pt x="11" y="37"/>
                    <a:pt x="9" y="36"/>
                    <a:pt x="9" y="33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7" y="27"/>
                    <a:pt x="8" y="24"/>
                    <a:pt x="11" y="23"/>
                  </a:cubicBezTo>
                  <a:close/>
                  <a:moveTo>
                    <a:pt x="120" y="101"/>
                  </a:moveTo>
                  <a:cubicBezTo>
                    <a:pt x="119" y="97"/>
                    <a:pt x="119" y="97"/>
                    <a:pt x="119" y="97"/>
                  </a:cubicBezTo>
                  <a:cubicBezTo>
                    <a:pt x="117" y="92"/>
                    <a:pt x="110" y="88"/>
                    <a:pt x="105" y="90"/>
                  </a:cubicBezTo>
                  <a:cubicBezTo>
                    <a:pt x="82" y="96"/>
                    <a:pt x="82" y="96"/>
                    <a:pt x="82" y="96"/>
                  </a:cubicBezTo>
                  <a:cubicBezTo>
                    <a:pt x="76" y="98"/>
                    <a:pt x="72" y="104"/>
                    <a:pt x="72" y="110"/>
                  </a:cubicBezTo>
                  <a:cubicBezTo>
                    <a:pt x="72" y="138"/>
                    <a:pt x="72" y="138"/>
                    <a:pt x="72" y="138"/>
                  </a:cubicBezTo>
                  <a:cubicBezTo>
                    <a:pt x="55" y="138"/>
                    <a:pt x="55" y="138"/>
                    <a:pt x="55" y="138"/>
                  </a:cubicBezTo>
                  <a:cubicBezTo>
                    <a:pt x="55" y="106"/>
                    <a:pt x="55" y="106"/>
                    <a:pt x="55" y="106"/>
                  </a:cubicBezTo>
                  <a:cubicBezTo>
                    <a:pt x="55" y="104"/>
                    <a:pt x="54" y="101"/>
                    <a:pt x="53" y="99"/>
                  </a:cubicBezTo>
                  <a:cubicBezTo>
                    <a:pt x="112" y="82"/>
                    <a:pt x="112" y="82"/>
                    <a:pt x="112" y="82"/>
                  </a:cubicBezTo>
                  <a:cubicBezTo>
                    <a:pt x="115" y="81"/>
                    <a:pt x="118" y="79"/>
                    <a:pt x="119" y="76"/>
                  </a:cubicBezTo>
                  <a:cubicBezTo>
                    <a:pt x="120" y="73"/>
                    <a:pt x="121" y="70"/>
                    <a:pt x="120" y="67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17" y="58"/>
                    <a:pt x="110" y="54"/>
                    <a:pt x="105" y="56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6" y="86"/>
                    <a:pt x="4" y="88"/>
                    <a:pt x="3" y="90"/>
                  </a:cubicBezTo>
                  <a:cubicBezTo>
                    <a:pt x="1" y="92"/>
                    <a:pt x="1" y="95"/>
                    <a:pt x="1" y="97"/>
                  </a:cubicBezTo>
                  <a:cubicBezTo>
                    <a:pt x="2" y="98"/>
                    <a:pt x="2" y="98"/>
                    <a:pt x="2" y="99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4" y="106"/>
                    <a:pt x="7" y="109"/>
                    <a:pt x="10" y="110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6" y="114"/>
                    <a:pt x="28" y="118"/>
                    <a:pt x="28" y="121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17" y="138"/>
                    <a:pt x="17" y="138"/>
                    <a:pt x="17" y="138"/>
                  </a:cubicBezTo>
                  <a:cubicBezTo>
                    <a:pt x="17" y="187"/>
                    <a:pt x="17" y="187"/>
                    <a:pt x="17" y="187"/>
                  </a:cubicBezTo>
                  <a:cubicBezTo>
                    <a:pt x="17" y="199"/>
                    <a:pt x="28" y="208"/>
                    <a:pt x="40" y="209"/>
                  </a:cubicBezTo>
                  <a:cubicBezTo>
                    <a:pt x="40" y="214"/>
                    <a:pt x="40" y="214"/>
                    <a:pt x="40" y="214"/>
                  </a:cubicBezTo>
                  <a:cubicBezTo>
                    <a:pt x="40" y="220"/>
                    <a:pt x="46" y="225"/>
                    <a:pt x="53" y="225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81" y="225"/>
                    <a:pt x="87" y="220"/>
                    <a:pt x="87" y="214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99" y="208"/>
                    <a:pt x="110" y="199"/>
                    <a:pt x="110" y="187"/>
                  </a:cubicBezTo>
                  <a:cubicBezTo>
                    <a:pt x="110" y="138"/>
                    <a:pt x="110" y="138"/>
                    <a:pt x="110" y="138"/>
                  </a:cubicBezTo>
                  <a:cubicBezTo>
                    <a:pt x="99" y="138"/>
                    <a:pt x="99" y="138"/>
                    <a:pt x="99" y="138"/>
                  </a:cubicBezTo>
                  <a:cubicBezTo>
                    <a:pt x="99" y="125"/>
                    <a:pt x="99" y="125"/>
                    <a:pt x="99" y="125"/>
                  </a:cubicBezTo>
                  <a:cubicBezTo>
                    <a:pt x="99" y="122"/>
                    <a:pt x="101" y="118"/>
                    <a:pt x="104" y="117"/>
                  </a:cubicBezTo>
                  <a:cubicBezTo>
                    <a:pt x="112" y="115"/>
                    <a:pt x="112" y="115"/>
                    <a:pt x="112" y="115"/>
                  </a:cubicBezTo>
                  <a:cubicBezTo>
                    <a:pt x="118" y="113"/>
                    <a:pt x="122" y="107"/>
                    <a:pt x="120" y="101"/>
                  </a:cubicBezTo>
                  <a:close/>
                  <a:moveTo>
                    <a:pt x="43" y="98"/>
                  </a:moveTo>
                  <a:cubicBezTo>
                    <a:pt x="45" y="99"/>
                    <a:pt x="46" y="100"/>
                    <a:pt x="47" y="101"/>
                  </a:cubicBezTo>
                  <a:cubicBezTo>
                    <a:pt x="48" y="103"/>
                    <a:pt x="49" y="104"/>
                    <a:pt x="49" y="106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35" y="138"/>
                    <a:pt x="35" y="138"/>
                    <a:pt x="35" y="138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5" y="116"/>
                    <a:pt x="30" y="110"/>
                    <a:pt x="25" y="108"/>
                  </a:cubicBezTo>
                  <a:cubicBezTo>
                    <a:pt x="25" y="108"/>
                    <a:pt x="24" y="108"/>
                    <a:pt x="24" y="108"/>
                  </a:cubicBezTo>
                  <a:cubicBezTo>
                    <a:pt x="13" y="104"/>
                    <a:pt x="13" y="104"/>
                    <a:pt x="13" y="104"/>
                  </a:cubicBezTo>
                  <a:cubicBezTo>
                    <a:pt x="12" y="104"/>
                    <a:pt x="12" y="104"/>
                    <a:pt x="12" y="104"/>
                  </a:cubicBezTo>
                  <a:cubicBezTo>
                    <a:pt x="10" y="104"/>
                    <a:pt x="9" y="102"/>
                    <a:pt x="9" y="101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7" y="96"/>
                    <a:pt x="7" y="94"/>
                    <a:pt x="8" y="93"/>
                  </a:cubicBezTo>
                  <a:cubicBezTo>
                    <a:pt x="9" y="92"/>
                    <a:pt x="10" y="91"/>
                    <a:pt x="11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24" y="86"/>
                    <a:pt x="24" y="86"/>
                    <a:pt x="24" y="86"/>
                  </a:cubicBezTo>
                  <a:cubicBezTo>
                    <a:pt x="106" y="62"/>
                    <a:pt x="106" y="62"/>
                    <a:pt x="106" y="62"/>
                  </a:cubicBezTo>
                  <a:cubicBezTo>
                    <a:pt x="107" y="62"/>
                    <a:pt x="107" y="62"/>
                    <a:pt x="108" y="62"/>
                  </a:cubicBezTo>
                  <a:cubicBezTo>
                    <a:pt x="110" y="62"/>
                    <a:pt x="112" y="63"/>
                    <a:pt x="113" y="66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5" y="71"/>
                    <a:pt x="114" y="72"/>
                    <a:pt x="114" y="73"/>
                  </a:cubicBezTo>
                  <a:cubicBezTo>
                    <a:pt x="113" y="74"/>
                    <a:pt x="112" y="75"/>
                    <a:pt x="111" y="76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39" y="97"/>
                    <a:pt x="43" y="98"/>
                    <a:pt x="43" y="98"/>
                  </a:cubicBezTo>
                  <a:close/>
                  <a:moveTo>
                    <a:pt x="111" y="109"/>
                  </a:moveTo>
                  <a:cubicBezTo>
                    <a:pt x="103" y="111"/>
                    <a:pt x="103" y="111"/>
                    <a:pt x="103" y="111"/>
                  </a:cubicBezTo>
                  <a:cubicBezTo>
                    <a:pt x="97" y="113"/>
                    <a:pt x="92" y="119"/>
                    <a:pt x="92" y="125"/>
                  </a:cubicBezTo>
                  <a:cubicBezTo>
                    <a:pt x="92" y="138"/>
                    <a:pt x="92" y="138"/>
                    <a:pt x="92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10"/>
                    <a:pt x="78" y="110"/>
                    <a:pt x="78" y="110"/>
                  </a:cubicBezTo>
                  <a:cubicBezTo>
                    <a:pt x="78" y="107"/>
                    <a:pt x="81" y="103"/>
                    <a:pt x="84" y="102"/>
                  </a:cubicBezTo>
                  <a:cubicBezTo>
                    <a:pt x="106" y="96"/>
                    <a:pt x="106" y="96"/>
                    <a:pt x="106" y="96"/>
                  </a:cubicBezTo>
                  <a:cubicBezTo>
                    <a:pt x="109" y="95"/>
                    <a:pt x="112" y="96"/>
                    <a:pt x="113" y="99"/>
                  </a:cubicBezTo>
                  <a:cubicBezTo>
                    <a:pt x="114" y="103"/>
                    <a:pt x="114" y="103"/>
                    <a:pt x="114" y="103"/>
                  </a:cubicBezTo>
                  <a:cubicBezTo>
                    <a:pt x="115" y="106"/>
                    <a:pt x="113" y="109"/>
                    <a:pt x="111" y="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6" tIns="25718" rIns="51436" bIns="25718" numCol="1" anchor="t" anchorCtr="0" compatLnSpc="1"/>
            <a:lstStyle/>
            <a:p>
              <a:endParaRPr lang="en-US" sz="15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18" name="直接连接符 17"/>
          <p:cNvCxnSpPr/>
          <p:nvPr/>
        </p:nvCxnSpPr>
        <p:spPr>
          <a:xfrm flipV="1">
            <a:off x="3263900" y="4293235"/>
            <a:ext cx="4116070" cy="190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</a:ln>
          <a:effectLst/>
        </p:spPr>
      </p:cxnSp>
      <p:grpSp>
        <p:nvGrpSpPr>
          <p:cNvPr id="19" name="组合 18"/>
          <p:cNvGrpSpPr/>
          <p:nvPr/>
        </p:nvGrpSpPr>
        <p:grpSpPr>
          <a:xfrm>
            <a:off x="584654" y="1812609"/>
            <a:ext cx="1399502" cy="3430973"/>
            <a:chOff x="10256838" y="1484313"/>
            <a:chExt cx="1163638" cy="2852737"/>
          </a:xfrm>
        </p:grpSpPr>
        <p:sp>
          <p:nvSpPr>
            <p:cNvPr id="20" name="Freeform 33"/>
            <p:cNvSpPr/>
            <p:nvPr/>
          </p:nvSpPr>
          <p:spPr bwMode="auto">
            <a:xfrm>
              <a:off x="10591801" y="1736725"/>
              <a:ext cx="188913" cy="273050"/>
            </a:xfrm>
            <a:custGeom>
              <a:avLst/>
              <a:gdLst>
                <a:gd name="T0" fmla="*/ 0 w 132"/>
                <a:gd name="T1" fmla="*/ 83 h 190"/>
                <a:gd name="T2" fmla="*/ 5 w 132"/>
                <a:gd name="T3" fmla="*/ 7 h 190"/>
                <a:gd name="T4" fmla="*/ 90 w 132"/>
                <a:gd name="T5" fmla="*/ 44 h 190"/>
                <a:gd name="T6" fmla="*/ 124 w 132"/>
                <a:gd name="T7" fmla="*/ 131 h 190"/>
                <a:gd name="T8" fmla="*/ 62 w 132"/>
                <a:gd name="T9" fmla="*/ 190 h 190"/>
                <a:gd name="T10" fmla="*/ 0 w 132"/>
                <a:gd name="T11" fmla="*/ 8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" h="190">
                  <a:moveTo>
                    <a:pt x="0" y="83"/>
                  </a:moveTo>
                  <a:cubicBezTo>
                    <a:pt x="0" y="83"/>
                    <a:pt x="5" y="15"/>
                    <a:pt x="5" y="7"/>
                  </a:cubicBezTo>
                  <a:cubicBezTo>
                    <a:pt x="5" y="0"/>
                    <a:pt x="90" y="44"/>
                    <a:pt x="90" y="44"/>
                  </a:cubicBezTo>
                  <a:cubicBezTo>
                    <a:pt x="90" y="44"/>
                    <a:pt x="116" y="103"/>
                    <a:pt x="124" y="131"/>
                  </a:cubicBezTo>
                  <a:cubicBezTo>
                    <a:pt x="132" y="159"/>
                    <a:pt x="62" y="190"/>
                    <a:pt x="62" y="190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C68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21" name="Freeform 34"/>
            <p:cNvSpPr/>
            <p:nvPr/>
          </p:nvSpPr>
          <p:spPr bwMode="auto">
            <a:xfrm>
              <a:off x="10456863" y="4075113"/>
              <a:ext cx="282575" cy="261937"/>
            </a:xfrm>
            <a:custGeom>
              <a:avLst/>
              <a:gdLst>
                <a:gd name="T0" fmla="*/ 27 w 196"/>
                <a:gd name="T1" fmla="*/ 16 h 182"/>
                <a:gd name="T2" fmla="*/ 16 w 196"/>
                <a:gd name="T3" fmla="*/ 102 h 182"/>
                <a:gd name="T4" fmla="*/ 11 w 196"/>
                <a:gd name="T5" fmla="*/ 126 h 182"/>
                <a:gd name="T6" fmla="*/ 38 w 196"/>
                <a:gd name="T7" fmla="*/ 126 h 182"/>
                <a:gd name="T8" fmla="*/ 129 w 196"/>
                <a:gd name="T9" fmla="*/ 174 h 182"/>
                <a:gd name="T10" fmla="*/ 196 w 196"/>
                <a:gd name="T11" fmla="*/ 153 h 182"/>
                <a:gd name="T12" fmla="*/ 161 w 196"/>
                <a:gd name="T13" fmla="*/ 96 h 182"/>
                <a:gd name="T14" fmla="*/ 121 w 196"/>
                <a:gd name="T15" fmla="*/ 16 h 182"/>
                <a:gd name="T16" fmla="*/ 27 w 196"/>
                <a:gd name="T17" fmla="*/ 16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182">
                  <a:moveTo>
                    <a:pt x="27" y="16"/>
                  </a:moveTo>
                  <a:cubicBezTo>
                    <a:pt x="27" y="16"/>
                    <a:pt x="0" y="81"/>
                    <a:pt x="16" y="102"/>
                  </a:cubicBezTo>
                  <a:lnTo>
                    <a:pt x="11" y="126"/>
                  </a:lnTo>
                  <a:lnTo>
                    <a:pt x="38" y="126"/>
                  </a:lnTo>
                  <a:cubicBezTo>
                    <a:pt x="38" y="126"/>
                    <a:pt x="46" y="182"/>
                    <a:pt x="129" y="174"/>
                  </a:cubicBezTo>
                  <a:lnTo>
                    <a:pt x="196" y="153"/>
                  </a:lnTo>
                  <a:cubicBezTo>
                    <a:pt x="196" y="153"/>
                    <a:pt x="166" y="103"/>
                    <a:pt x="161" y="96"/>
                  </a:cubicBezTo>
                  <a:cubicBezTo>
                    <a:pt x="156" y="89"/>
                    <a:pt x="124" y="33"/>
                    <a:pt x="121" y="16"/>
                  </a:cubicBezTo>
                  <a:cubicBezTo>
                    <a:pt x="118" y="0"/>
                    <a:pt x="27" y="16"/>
                    <a:pt x="27" y="16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22" name="Freeform 35"/>
            <p:cNvSpPr/>
            <p:nvPr/>
          </p:nvSpPr>
          <p:spPr bwMode="auto">
            <a:xfrm>
              <a:off x="11185526" y="2214563"/>
              <a:ext cx="234950" cy="152400"/>
            </a:xfrm>
            <a:custGeom>
              <a:avLst/>
              <a:gdLst>
                <a:gd name="T0" fmla="*/ 29 w 163"/>
                <a:gd name="T1" fmla="*/ 101 h 106"/>
                <a:gd name="T2" fmla="*/ 91 w 163"/>
                <a:gd name="T3" fmla="*/ 101 h 106"/>
                <a:gd name="T4" fmla="*/ 163 w 163"/>
                <a:gd name="T5" fmla="*/ 61 h 106"/>
                <a:gd name="T6" fmla="*/ 163 w 163"/>
                <a:gd name="T7" fmla="*/ 40 h 106"/>
                <a:gd name="T8" fmla="*/ 120 w 163"/>
                <a:gd name="T9" fmla="*/ 40 h 106"/>
                <a:gd name="T10" fmla="*/ 62 w 163"/>
                <a:gd name="T11" fmla="*/ 48 h 106"/>
                <a:gd name="T12" fmla="*/ 48 w 163"/>
                <a:gd name="T13" fmla="*/ 35 h 106"/>
                <a:gd name="T14" fmla="*/ 56 w 163"/>
                <a:gd name="T15" fmla="*/ 7 h 106"/>
                <a:gd name="T16" fmla="*/ 29 w 163"/>
                <a:gd name="T17" fmla="*/ 42 h 106"/>
                <a:gd name="T18" fmla="*/ 0 w 163"/>
                <a:gd name="T19" fmla="*/ 69 h 106"/>
                <a:gd name="T20" fmla="*/ 29 w 163"/>
                <a:gd name="T21" fmla="*/ 10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3" h="106">
                  <a:moveTo>
                    <a:pt x="29" y="101"/>
                  </a:moveTo>
                  <a:cubicBezTo>
                    <a:pt x="29" y="101"/>
                    <a:pt x="80" y="106"/>
                    <a:pt x="91" y="101"/>
                  </a:cubicBezTo>
                  <a:cubicBezTo>
                    <a:pt x="102" y="96"/>
                    <a:pt x="163" y="61"/>
                    <a:pt x="163" y="61"/>
                  </a:cubicBezTo>
                  <a:lnTo>
                    <a:pt x="163" y="40"/>
                  </a:lnTo>
                  <a:cubicBezTo>
                    <a:pt x="163" y="40"/>
                    <a:pt x="131" y="29"/>
                    <a:pt x="120" y="40"/>
                  </a:cubicBezTo>
                  <a:cubicBezTo>
                    <a:pt x="120" y="40"/>
                    <a:pt x="72" y="48"/>
                    <a:pt x="62" y="48"/>
                  </a:cubicBezTo>
                  <a:lnTo>
                    <a:pt x="48" y="35"/>
                  </a:lnTo>
                  <a:cubicBezTo>
                    <a:pt x="48" y="35"/>
                    <a:pt x="64" y="16"/>
                    <a:pt x="56" y="7"/>
                  </a:cubicBezTo>
                  <a:cubicBezTo>
                    <a:pt x="48" y="0"/>
                    <a:pt x="29" y="42"/>
                    <a:pt x="29" y="42"/>
                  </a:cubicBezTo>
                  <a:lnTo>
                    <a:pt x="0" y="69"/>
                  </a:lnTo>
                  <a:lnTo>
                    <a:pt x="29" y="101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23" name="Freeform 36"/>
            <p:cNvSpPr/>
            <p:nvPr/>
          </p:nvSpPr>
          <p:spPr bwMode="auto">
            <a:xfrm>
              <a:off x="10599738" y="4027488"/>
              <a:ext cx="347663" cy="182562"/>
            </a:xfrm>
            <a:custGeom>
              <a:avLst/>
              <a:gdLst>
                <a:gd name="T0" fmla="*/ 22 w 241"/>
                <a:gd name="T1" fmla="*/ 99 h 127"/>
                <a:gd name="T2" fmla="*/ 118 w 241"/>
                <a:gd name="T3" fmla="*/ 126 h 127"/>
                <a:gd name="T4" fmla="*/ 228 w 241"/>
                <a:gd name="T5" fmla="*/ 126 h 127"/>
                <a:gd name="T6" fmla="*/ 201 w 241"/>
                <a:gd name="T7" fmla="*/ 99 h 127"/>
                <a:gd name="T8" fmla="*/ 126 w 241"/>
                <a:gd name="T9" fmla="*/ 72 h 127"/>
                <a:gd name="T10" fmla="*/ 57 w 241"/>
                <a:gd name="T11" fmla="*/ 0 h 127"/>
                <a:gd name="T12" fmla="*/ 5 w 241"/>
                <a:gd name="T13" fmla="*/ 10 h 127"/>
                <a:gd name="T14" fmla="*/ 22 w 241"/>
                <a:gd name="T15" fmla="*/ 9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1" h="127">
                  <a:moveTo>
                    <a:pt x="22" y="99"/>
                  </a:moveTo>
                  <a:cubicBezTo>
                    <a:pt x="22" y="99"/>
                    <a:pt x="75" y="127"/>
                    <a:pt x="118" y="126"/>
                  </a:cubicBezTo>
                  <a:lnTo>
                    <a:pt x="228" y="126"/>
                  </a:lnTo>
                  <a:cubicBezTo>
                    <a:pt x="228" y="126"/>
                    <a:pt x="241" y="99"/>
                    <a:pt x="201" y="99"/>
                  </a:cubicBezTo>
                  <a:cubicBezTo>
                    <a:pt x="201" y="99"/>
                    <a:pt x="168" y="99"/>
                    <a:pt x="126" y="72"/>
                  </a:cubicBezTo>
                  <a:cubicBezTo>
                    <a:pt x="83" y="45"/>
                    <a:pt x="57" y="0"/>
                    <a:pt x="57" y="0"/>
                  </a:cubicBezTo>
                  <a:lnTo>
                    <a:pt x="5" y="10"/>
                  </a:lnTo>
                  <a:cubicBezTo>
                    <a:pt x="5" y="10"/>
                    <a:pt x="0" y="69"/>
                    <a:pt x="22" y="99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24" name="Freeform 37"/>
            <p:cNvSpPr/>
            <p:nvPr/>
          </p:nvSpPr>
          <p:spPr bwMode="auto">
            <a:xfrm>
              <a:off x="10563226" y="2703513"/>
              <a:ext cx="322263" cy="1371600"/>
            </a:xfrm>
            <a:custGeom>
              <a:avLst/>
              <a:gdLst>
                <a:gd name="T0" fmla="*/ 20 w 224"/>
                <a:gd name="T1" fmla="*/ 954 h 954"/>
                <a:gd name="T2" fmla="*/ 91 w 224"/>
                <a:gd name="T3" fmla="*/ 933 h 954"/>
                <a:gd name="T4" fmla="*/ 91 w 224"/>
                <a:gd name="T5" fmla="*/ 901 h 954"/>
                <a:gd name="T6" fmla="*/ 75 w 224"/>
                <a:gd name="T7" fmla="*/ 873 h 954"/>
                <a:gd name="T8" fmla="*/ 84 w 224"/>
                <a:gd name="T9" fmla="*/ 842 h 954"/>
                <a:gd name="T10" fmla="*/ 70 w 224"/>
                <a:gd name="T11" fmla="*/ 816 h 954"/>
                <a:gd name="T12" fmla="*/ 94 w 224"/>
                <a:gd name="T13" fmla="*/ 796 h 954"/>
                <a:gd name="T14" fmla="*/ 81 w 224"/>
                <a:gd name="T15" fmla="*/ 750 h 954"/>
                <a:gd name="T16" fmla="*/ 94 w 224"/>
                <a:gd name="T17" fmla="*/ 668 h 954"/>
                <a:gd name="T18" fmla="*/ 103 w 224"/>
                <a:gd name="T19" fmla="*/ 613 h 954"/>
                <a:gd name="T20" fmla="*/ 101 w 224"/>
                <a:gd name="T21" fmla="*/ 605 h 954"/>
                <a:gd name="T22" fmla="*/ 132 w 224"/>
                <a:gd name="T23" fmla="*/ 580 h 954"/>
                <a:gd name="T24" fmla="*/ 123 w 224"/>
                <a:gd name="T25" fmla="*/ 545 h 954"/>
                <a:gd name="T26" fmla="*/ 143 w 224"/>
                <a:gd name="T27" fmla="*/ 503 h 954"/>
                <a:gd name="T28" fmla="*/ 213 w 224"/>
                <a:gd name="T29" fmla="*/ 156 h 954"/>
                <a:gd name="T30" fmla="*/ 214 w 224"/>
                <a:gd name="T31" fmla="*/ 0 h 954"/>
                <a:gd name="T32" fmla="*/ 143 w 224"/>
                <a:gd name="T33" fmla="*/ 18 h 954"/>
                <a:gd name="T34" fmla="*/ 101 w 224"/>
                <a:gd name="T35" fmla="*/ 66 h 954"/>
                <a:gd name="T36" fmla="*/ 31 w 224"/>
                <a:gd name="T37" fmla="*/ 279 h 954"/>
                <a:gd name="T38" fmla="*/ 40 w 224"/>
                <a:gd name="T39" fmla="*/ 477 h 954"/>
                <a:gd name="T40" fmla="*/ 7 w 224"/>
                <a:gd name="T41" fmla="*/ 640 h 954"/>
                <a:gd name="T42" fmla="*/ 7 w 224"/>
                <a:gd name="T43" fmla="*/ 879 h 954"/>
                <a:gd name="T44" fmla="*/ 20 w 224"/>
                <a:gd name="T45" fmla="*/ 954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4" h="954">
                  <a:moveTo>
                    <a:pt x="20" y="954"/>
                  </a:moveTo>
                  <a:lnTo>
                    <a:pt x="91" y="933"/>
                  </a:lnTo>
                  <a:cubicBezTo>
                    <a:pt x="91" y="933"/>
                    <a:pt x="97" y="908"/>
                    <a:pt x="91" y="901"/>
                  </a:cubicBezTo>
                  <a:cubicBezTo>
                    <a:pt x="86" y="895"/>
                    <a:pt x="75" y="873"/>
                    <a:pt x="75" y="873"/>
                  </a:cubicBezTo>
                  <a:cubicBezTo>
                    <a:pt x="75" y="873"/>
                    <a:pt x="90" y="855"/>
                    <a:pt x="84" y="842"/>
                  </a:cubicBezTo>
                  <a:cubicBezTo>
                    <a:pt x="77" y="829"/>
                    <a:pt x="70" y="816"/>
                    <a:pt x="70" y="816"/>
                  </a:cubicBezTo>
                  <a:lnTo>
                    <a:pt x="94" y="796"/>
                  </a:lnTo>
                  <a:cubicBezTo>
                    <a:pt x="94" y="796"/>
                    <a:pt x="79" y="761"/>
                    <a:pt x="81" y="750"/>
                  </a:cubicBezTo>
                  <a:cubicBezTo>
                    <a:pt x="84" y="739"/>
                    <a:pt x="94" y="668"/>
                    <a:pt x="94" y="668"/>
                  </a:cubicBezTo>
                  <a:cubicBezTo>
                    <a:pt x="94" y="668"/>
                    <a:pt x="106" y="622"/>
                    <a:pt x="103" y="613"/>
                  </a:cubicBezTo>
                  <a:lnTo>
                    <a:pt x="101" y="605"/>
                  </a:lnTo>
                  <a:lnTo>
                    <a:pt x="132" y="580"/>
                  </a:lnTo>
                  <a:lnTo>
                    <a:pt x="123" y="545"/>
                  </a:lnTo>
                  <a:lnTo>
                    <a:pt x="143" y="503"/>
                  </a:lnTo>
                  <a:cubicBezTo>
                    <a:pt x="143" y="503"/>
                    <a:pt x="224" y="174"/>
                    <a:pt x="213" y="156"/>
                  </a:cubicBezTo>
                  <a:cubicBezTo>
                    <a:pt x="202" y="139"/>
                    <a:pt x="214" y="0"/>
                    <a:pt x="214" y="0"/>
                  </a:cubicBezTo>
                  <a:lnTo>
                    <a:pt x="143" y="18"/>
                  </a:lnTo>
                  <a:cubicBezTo>
                    <a:pt x="143" y="18"/>
                    <a:pt x="103" y="53"/>
                    <a:pt x="101" y="66"/>
                  </a:cubicBezTo>
                  <a:cubicBezTo>
                    <a:pt x="99" y="79"/>
                    <a:pt x="31" y="279"/>
                    <a:pt x="31" y="279"/>
                  </a:cubicBezTo>
                  <a:lnTo>
                    <a:pt x="40" y="477"/>
                  </a:lnTo>
                  <a:lnTo>
                    <a:pt x="7" y="640"/>
                  </a:lnTo>
                  <a:cubicBezTo>
                    <a:pt x="7" y="640"/>
                    <a:pt x="13" y="873"/>
                    <a:pt x="7" y="879"/>
                  </a:cubicBezTo>
                  <a:cubicBezTo>
                    <a:pt x="0" y="886"/>
                    <a:pt x="20" y="954"/>
                    <a:pt x="20" y="954"/>
                  </a:cubicBezTo>
                  <a:close/>
                </a:path>
              </a:pathLst>
            </a:custGeom>
            <a:solidFill>
              <a:srgbClr val="383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25" name="Freeform 38"/>
            <p:cNvSpPr/>
            <p:nvPr/>
          </p:nvSpPr>
          <p:spPr bwMode="auto">
            <a:xfrm>
              <a:off x="10563226" y="2703513"/>
              <a:ext cx="307975" cy="1371600"/>
            </a:xfrm>
            <a:custGeom>
              <a:avLst/>
              <a:gdLst>
                <a:gd name="T0" fmla="*/ 214 w 214"/>
                <a:gd name="T1" fmla="*/ 0 h 954"/>
                <a:gd name="T2" fmla="*/ 143 w 214"/>
                <a:gd name="T3" fmla="*/ 18 h 954"/>
                <a:gd name="T4" fmla="*/ 101 w 214"/>
                <a:gd name="T5" fmla="*/ 66 h 954"/>
                <a:gd name="T6" fmla="*/ 31 w 214"/>
                <a:gd name="T7" fmla="*/ 279 h 954"/>
                <a:gd name="T8" fmla="*/ 40 w 214"/>
                <a:gd name="T9" fmla="*/ 477 h 954"/>
                <a:gd name="T10" fmla="*/ 7 w 214"/>
                <a:gd name="T11" fmla="*/ 640 h 954"/>
                <a:gd name="T12" fmla="*/ 7 w 214"/>
                <a:gd name="T13" fmla="*/ 879 h 954"/>
                <a:gd name="T14" fmla="*/ 20 w 214"/>
                <a:gd name="T15" fmla="*/ 954 h 954"/>
                <a:gd name="T16" fmla="*/ 91 w 214"/>
                <a:gd name="T17" fmla="*/ 933 h 954"/>
                <a:gd name="T18" fmla="*/ 93 w 214"/>
                <a:gd name="T19" fmla="*/ 919 h 954"/>
                <a:gd name="T20" fmla="*/ 62 w 214"/>
                <a:gd name="T21" fmla="*/ 887 h 954"/>
                <a:gd name="T22" fmla="*/ 76 w 214"/>
                <a:gd name="T23" fmla="*/ 875 h 954"/>
                <a:gd name="T24" fmla="*/ 75 w 214"/>
                <a:gd name="T25" fmla="*/ 873 h 954"/>
                <a:gd name="T26" fmla="*/ 85 w 214"/>
                <a:gd name="T27" fmla="*/ 854 h 954"/>
                <a:gd name="T28" fmla="*/ 55 w 214"/>
                <a:gd name="T29" fmla="*/ 810 h 954"/>
                <a:gd name="T30" fmla="*/ 73 w 214"/>
                <a:gd name="T31" fmla="*/ 814 h 954"/>
                <a:gd name="T32" fmla="*/ 94 w 214"/>
                <a:gd name="T33" fmla="*/ 796 h 954"/>
                <a:gd name="T34" fmla="*/ 93 w 214"/>
                <a:gd name="T35" fmla="*/ 794 h 954"/>
                <a:gd name="T36" fmla="*/ 55 w 214"/>
                <a:gd name="T37" fmla="*/ 773 h 954"/>
                <a:gd name="T38" fmla="*/ 40 w 214"/>
                <a:gd name="T39" fmla="*/ 716 h 954"/>
                <a:gd name="T40" fmla="*/ 82 w 214"/>
                <a:gd name="T41" fmla="*/ 757 h 954"/>
                <a:gd name="T42" fmla="*/ 66 w 214"/>
                <a:gd name="T43" fmla="*/ 675 h 954"/>
                <a:gd name="T44" fmla="*/ 87 w 214"/>
                <a:gd name="T45" fmla="*/ 714 h 954"/>
                <a:gd name="T46" fmla="*/ 93 w 214"/>
                <a:gd name="T47" fmla="*/ 671 h 954"/>
                <a:gd name="T48" fmla="*/ 66 w 214"/>
                <a:gd name="T49" fmla="*/ 608 h 954"/>
                <a:gd name="T50" fmla="*/ 78 w 214"/>
                <a:gd name="T51" fmla="*/ 558 h 954"/>
                <a:gd name="T52" fmla="*/ 106 w 214"/>
                <a:gd name="T53" fmla="*/ 600 h 954"/>
                <a:gd name="T54" fmla="*/ 132 w 214"/>
                <a:gd name="T55" fmla="*/ 580 h 954"/>
                <a:gd name="T56" fmla="*/ 78 w 214"/>
                <a:gd name="T57" fmla="*/ 519 h 954"/>
                <a:gd name="T58" fmla="*/ 93 w 214"/>
                <a:gd name="T59" fmla="*/ 491 h 954"/>
                <a:gd name="T60" fmla="*/ 140 w 214"/>
                <a:gd name="T61" fmla="*/ 510 h 954"/>
                <a:gd name="T62" fmla="*/ 143 w 214"/>
                <a:gd name="T63" fmla="*/ 504 h 954"/>
                <a:gd name="T64" fmla="*/ 94 w 214"/>
                <a:gd name="T65" fmla="*/ 448 h 954"/>
                <a:gd name="T66" fmla="*/ 143 w 214"/>
                <a:gd name="T67" fmla="*/ 295 h 954"/>
                <a:gd name="T68" fmla="*/ 212 w 214"/>
                <a:gd name="T69" fmla="*/ 153 h 954"/>
                <a:gd name="T70" fmla="*/ 214 w 214"/>
                <a:gd name="T71" fmla="*/ 0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954">
                  <a:moveTo>
                    <a:pt x="214" y="0"/>
                  </a:moveTo>
                  <a:lnTo>
                    <a:pt x="143" y="18"/>
                  </a:lnTo>
                  <a:cubicBezTo>
                    <a:pt x="143" y="18"/>
                    <a:pt x="103" y="53"/>
                    <a:pt x="101" y="66"/>
                  </a:cubicBezTo>
                  <a:cubicBezTo>
                    <a:pt x="99" y="79"/>
                    <a:pt x="31" y="279"/>
                    <a:pt x="31" y="279"/>
                  </a:cubicBezTo>
                  <a:lnTo>
                    <a:pt x="40" y="477"/>
                  </a:lnTo>
                  <a:lnTo>
                    <a:pt x="7" y="640"/>
                  </a:lnTo>
                  <a:cubicBezTo>
                    <a:pt x="7" y="640"/>
                    <a:pt x="13" y="873"/>
                    <a:pt x="7" y="879"/>
                  </a:cubicBezTo>
                  <a:cubicBezTo>
                    <a:pt x="0" y="886"/>
                    <a:pt x="20" y="954"/>
                    <a:pt x="20" y="954"/>
                  </a:cubicBezTo>
                  <a:lnTo>
                    <a:pt x="91" y="933"/>
                  </a:lnTo>
                  <a:cubicBezTo>
                    <a:pt x="91" y="933"/>
                    <a:pt x="93" y="926"/>
                    <a:pt x="93" y="919"/>
                  </a:cubicBezTo>
                  <a:cubicBezTo>
                    <a:pt x="72" y="906"/>
                    <a:pt x="54" y="893"/>
                    <a:pt x="62" y="887"/>
                  </a:cubicBezTo>
                  <a:cubicBezTo>
                    <a:pt x="66" y="884"/>
                    <a:pt x="71" y="880"/>
                    <a:pt x="76" y="875"/>
                  </a:cubicBezTo>
                  <a:cubicBezTo>
                    <a:pt x="75" y="874"/>
                    <a:pt x="75" y="873"/>
                    <a:pt x="75" y="873"/>
                  </a:cubicBezTo>
                  <a:cubicBezTo>
                    <a:pt x="75" y="873"/>
                    <a:pt x="83" y="864"/>
                    <a:pt x="85" y="854"/>
                  </a:cubicBezTo>
                  <a:cubicBezTo>
                    <a:pt x="29" y="866"/>
                    <a:pt x="55" y="810"/>
                    <a:pt x="55" y="810"/>
                  </a:cubicBezTo>
                  <a:cubicBezTo>
                    <a:pt x="58" y="811"/>
                    <a:pt x="65" y="813"/>
                    <a:pt x="73" y="814"/>
                  </a:cubicBezTo>
                  <a:lnTo>
                    <a:pt x="94" y="796"/>
                  </a:lnTo>
                  <a:cubicBezTo>
                    <a:pt x="94" y="796"/>
                    <a:pt x="93" y="795"/>
                    <a:pt x="93" y="794"/>
                  </a:cubicBezTo>
                  <a:cubicBezTo>
                    <a:pt x="78" y="788"/>
                    <a:pt x="62" y="781"/>
                    <a:pt x="55" y="773"/>
                  </a:cubicBezTo>
                  <a:cubicBezTo>
                    <a:pt x="39" y="757"/>
                    <a:pt x="40" y="716"/>
                    <a:pt x="40" y="716"/>
                  </a:cubicBezTo>
                  <a:cubicBezTo>
                    <a:pt x="49" y="739"/>
                    <a:pt x="82" y="757"/>
                    <a:pt x="82" y="757"/>
                  </a:cubicBezTo>
                  <a:lnTo>
                    <a:pt x="66" y="675"/>
                  </a:lnTo>
                  <a:lnTo>
                    <a:pt x="87" y="714"/>
                  </a:lnTo>
                  <a:cubicBezTo>
                    <a:pt x="90" y="696"/>
                    <a:pt x="92" y="677"/>
                    <a:pt x="93" y="671"/>
                  </a:cubicBezTo>
                  <a:cubicBezTo>
                    <a:pt x="81" y="645"/>
                    <a:pt x="69" y="618"/>
                    <a:pt x="66" y="608"/>
                  </a:cubicBezTo>
                  <a:cubicBezTo>
                    <a:pt x="62" y="588"/>
                    <a:pt x="78" y="558"/>
                    <a:pt x="78" y="558"/>
                  </a:cubicBezTo>
                  <a:cubicBezTo>
                    <a:pt x="85" y="576"/>
                    <a:pt x="96" y="590"/>
                    <a:pt x="106" y="600"/>
                  </a:cubicBezTo>
                  <a:lnTo>
                    <a:pt x="132" y="580"/>
                  </a:lnTo>
                  <a:lnTo>
                    <a:pt x="78" y="519"/>
                  </a:lnTo>
                  <a:lnTo>
                    <a:pt x="93" y="491"/>
                  </a:lnTo>
                  <a:cubicBezTo>
                    <a:pt x="102" y="488"/>
                    <a:pt x="125" y="500"/>
                    <a:pt x="140" y="510"/>
                  </a:cubicBezTo>
                  <a:lnTo>
                    <a:pt x="143" y="504"/>
                  </a:lnTo>
                  <a:lnTo>
                    <a:pt x="94" y="448"/>
                  </a:lnTo>
                  <a:cubicBezTo>
                    <a:pt x="85" y="416"/>
                    <a:pt x="133" y="318"/>
                    <a:pt x="143" y="295"/>
                  </a:cubicBezTo>
                  <a:cubicBezTo>
                    <a:pt x="149" y="282"/>
                    <a:pt x="183" y="213"/>
                    <a:pt x="212" y="153"/>
                  </a:cubicBezTo>
                  <a:cubicBezTo>
                    <a:pt x="203" y="125"/>
                    <a:pt x="214" y="0"/>
                    <a:pt x="214" y="0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26" name="Freeform 39"/>
            <p:cNvSpPr/>
            <p:nvPr/>
          </p:nvSpPr>
          <p:spPr bwMode="auto">
            <a:xfrm>
              <a:off x="10394951" y="2676525"/>
              <a:ext cx="438150" cy="1462087"/>
            </a:xfrm>
            <a:custGeom>
              <a:avLst/>
              <a:gdLst>
                <a:gd name="T0" fmla="*/ 35 w 304"/>
                <a:gd name="T1" fmla="*/ 865 h 1016"/>
                <a:gd name="T2" fmla="*/ 61 w 304"/>
                <a:gd name="T3" fmla="*/ 1016 h 1016"/>
                <a:gd name="T4" fmla="*/ 121 w 304"/>
                <a:gd name="T5" fmla="*/ 1016 h 1016"/>
                <a:gd name="T6" fmla="*/ 164 w 304"/>
                <a:gd name="T7" fmla="*/ 988 h 1016"/>
                <a:gd name="T8" fmla="*/ 164 w 304"/>
                <a:gd name="T9" fmla="*/ 915 h 1016"/>
                <a:gd name="T10" fmla="*/ 147 w 304"/>
                <a:gd name="T11" fmla="*/ 856 h 1016"/>
                <a:gd name="T12" fmla="*/ 147 w 304"/>
                <a:gd name="T13" fmla="*/ 755 h 1016"/>
                <a:gd name="T14" fmla="*/ 160 w 304"/>
                <a:gd name="T15" fmla="*/ 587 h 1016"/>
                <a:gd name="T16" fmla="*/ 184 w 304"/>
                <a:gd name="T17" fmla="*/ 495 h 1016"/>
                <a:gd name="T18" fmla="*/ 184 w 304"/>
                <a:gd name="T19" fmla="*/ 385 h 1016"/>
                <a:gd name="T20" fmla="*/ 226 w 304"/>
                <a:gd name="T21" fmla="*/ 291 h 1016"/>
                <a:gd name="T22" fmla="*/ 283 w 304"/>
                <a:gd name="T23" fmla="*/ 108 h 1016"/>
                <a:gd name="T24" fmla="*/ 304 w 304"/>
                <a:gd name="T25" fmla="*/ 25 h 1016"/>
                <a:gd name="T26" fmla="*/ 177 w 304"/>
                <a:gd name="T27" fmla="*/ 5 h 1016"/>
                <a:gd name="T28" fmla="*/ 50 w 304"/>
                <a:gd name="T29" fmla="*/ 5 h 1016"/>
                <a:gd name="T30" fmla="*/ 13 w 304"/>
                <a:gd name="T31" fmla="*/ 162 h 1016"/>
                <a:gd name="T32" fmla="*/ 26 w 304"/>
                <a:gd name="T33" fmla="*/ 282 h 1016"/>
                <a:gd name="T34" fmla="*/ 30 w 304"/>
                <a:gd name="T35" fmla="*/ 346 h 1016"/>
                <a:gd name="T36" fmla="*/ 39 w 304"/>
                <a:gd name="T37" fmla="*/ 449 h 1016"/>
                <a:gd name="T38" fmla="*/ 12 w 304"/>
                <a:gd name="T39" fmla="*/ 521 h 1016"/>
                <a:gd name="T40" fmla="*/ 10 w 304"/>
                <a:gd name="T41" fmla="*/ 737 h 1016"/>
                <a:gd name="T42" fmla="*/ 35 w 304"/>
                <a:gd name="T43" fmla="*/ 865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4" h="1016">
                  <a:moveTo>
                    <a:pt x="35" y="865"/>
                  </a:moveTo>
                  <a:cubicBezTo>
                    <a:pt x="35" y="865"/>
                    <a:pt x="17" y="989"/>
                    <a:pt x="61" y="1016"/>
                  </a:cubicBezTo>
                  <a:lnTo>
                    <a:pt x="121" y="1016"/>
                  </a:lnTo>
                  <a:lnTo>
                    <a:pt x="164" y="988"/>
                  </a:lnTo>
                  <a:cubicBezTo>
                    <a:pt x="164" y="988"/>
                    <a:pt x="183" y="937"/>
                    <a:pt x="164" y="915"/>
                  </a:cubicBezTo>
                  <a:cubicBezTo>
                    <a:pt x="145" y="893"/>
                    <a:pt x="147" y="856"/>
                    <a:pt x="147" y="856"/>
                  </a:cubicBezTo>
                  <a:lnTo>
                    <a:pt x="147" y="755"/>
                  </a:lnTo>
                  <a:cubicBezTo>
                    <a:pt x="147" y="755"/>
                    <a:pt x="145" y="645"/>
                    <a:pt x="160" y="587"/>
                  </a:cubicBezTo>
                  <a:cubicBezTo>
                    <a:pt x="175" y="530"/>
                    <a:pt x="184" y="495"/>
                    <a:pt x="184" y="495"/>
                  </a:cubicBezTo>
                  <a:cubicBezTo>
                    <a:pt x="184" y="495"/>
                    <a:pt x="180" y="398"/>
                    <a:pt x="184" y="385"/>
                  </a:cubicBezTo>
                  <a:cubicBezTo>
                    <a:pt x="189" y="372"/>
                    <a:pt x="226" y="302"/>
                    <a:pt x="226" y="291"/>
                  </a:cubicBezTo>
                  <a:cubicBezTo>
                    <a:pt x="226" y="280"/>
                    <a:pt x="274" y="119"/>
                    <a:pt x="283" y="108"/>
                  </a:cubicBezTo>
                  <a:cubicBezTo>
                    <a:pt x="292" y="97"/>
                    <a:pt x="304" y="25"/>
                    <a:pt x="304" y="25"/>
                  </a:cubicBezTo>
                  <a:cubicBezTo>
                    <a:pt x="304" y="25"/>
                    <a:pt x="185" y="9"/>
                    <a:pt x="177" y="5"/>
                  </a:cubicBezTo>
                  <a:cubicBezTo>
                    <a:pt x="169" y="0"/>
                    <a:pt x="50" y="5"/>
                    <a:pt x="50" y="5"/>
                  </a:cubicBezTo>
                  <a:cubicBezTo>
                    <a:pt x="50" y="5"/>
                    <a:pt x="6" y="135"/>
                    <a:pt x="13" y="162"/>
                  </a:cubicBezTo>
                  <a:cubicBezTo>
                    <a:pt x="19" y="189"/>
                    <a:pt x="33" y="264"/>
                    <a:pt x="26" y="282"/>
                  </a:cubicBezTo>
                  <a:cubicBezTo>
                    <a:pt x="19" y="299"/>
                    <a:pt x="30" y="346"/>
                    <a:pt x="30" y="346"/>
                  </a:cubicBezTo>
                  <a:cubicBezTo>
                    <a:pt x="30" y="346"/>
                    <a:pt x="37" y="436"/>
                    <a:pt x="39" y="449"/>
                  </a:cubicBezTo>
                  <a:cubicBezTo>
                    <a:pt x="41" y="462"/>
                    <a:pt x="0" y="497"/>
                    <a:pt x="12" y="521"/>
                  </a:cubicBezTo>
                  <a:cubicBezTo>
                    <a:pt x="24" y="546"/>
                    <a:pt x="3" y="719"/>
                    <a:pt x="10" y="737"/>
                  </a:cubicBezTo>
                  <a:cubicBezTo>
                    <a:pt x="17" y="755"/>
                    <a:pt x="35" y="865"/>
                    <a:pt x="35" y="865"/>
                  </a:cubicBezTo>
                  <a:close/>
                </a:path>
              </a:pathLst>
            </a:custGeom>
            <a:solidFill>
              <a:srgbClr val="383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27" name="Freeform 40"/>
            <p:cNvSpPr/>
            <p:nvPr/>
          </p:nvSpPr>
          <p:spPr bwMode="auto">
            <a:xfrm>
              <a:off x="10396538" y="3327400"/>
              <a:ext cx="238125" cy="811212"/>
            </a:xfrm>
            <a:custGeom>
              <a:avLst/>
              <a:gdLst>
                <a:gd name="T0" fmla="*/ 165 w 165"/>
                <a:gd name="T1" fmla="*/ 57 h 564"/>
                <a:gd name="T2" fmla="*/ 38 w 165"/>
                <a:gd name="T3" fmla="*/ 0 h 564"/>
                <a:gd name="T4" fmla="*/ 11 w 165"/>
                <a:gd name="T5" fmla="*/ 69 h 564"/>
                <a:gd name="T6" fmla="*/ 8 w 165"/>
                <a:gd name="T7" fmla="*/ 279 h 564"/>
                <a:gd name="T8" fmla="*/ 8 w 165"/>
                <a:gd name="T9" fmla="*/ 281 h 564"/>
                <a:gd name="T10" fmla="*/ 8 w 165"/>
                <a:gd name="T11" fmla="*/ 282 h 564"/>
                <a:gd name="T12" fmla="*/ 8 w 165"/>
                <a:gd name="T13" fmla="*/ 283 h 564"/>
                <a:gd name="T14" fmla="*/ 9 w 165"/>
                <a:gd name="T15" fmla="*/ 285 h 564"/>
                <a:gd name="T16" fmla="*/ 34 w 165"/>
                <a:gd name="T17" fmla="*/ 413 h 564"/>
                <a:gd name="T18" fmla="*/ 56 w 165"/>
                <a:gd name="T19" fmla="*/ 561 h 564"/>
                <a:gd name="T20" fmla="*/ 57 w 165"/>
                <a:gd name="T21" fmla="*/ 560 h 564"/>
                <a:gd name="T22" fmla="*/ 60 w 165"/>
                <a:gd name="T23" fmla="*/ 564 h 564"/>
                <a:gd name="T24" fmla="*/ 120 w 165"/>
                <a:gd name="T25" fmla="*/ 564 h 564"/>
                <a:gd name="T26" fmla="*/ 159 w 165"/>
                <a:gd name="T27" fmla="*/ 539 h 564"/>
                <a:gd name="T28" fmla="*/ 138 w 165"/>
                <a:gd name="T29" fmla="*/ 504 h 564"/>
                <a:gd name="T30" fmla="*/ 74 w 165"/>
                <a:gd name="T31" fmla="*/ 504 h 564"/>
                <a:gd name="T32" fmla="*/ 163 w 165"/>
                <a:gd name="T33" fmla="*/ 463 h 564"/>
                <a:gd name="T34" fmla="*/ 50 w 165"/>
                <a:gd name="T35" fmla="*/ 479 h 564"/>
                <a:gd name="T36" fmla="*/ 51 w 165"/>
                <a:gd name="T37" fmla="*/ 414 h 564"/>
                <a:gd name="T38" fmla="*/ 93 w 165"/>
                <a:gd name="T39" fmla="*/ 440 h 564"/>
                <a:gd name="T40" fmla="*/ 53 w 165"/>
                <a:gd name="T41" fmla="*/ 371 h 564"/>
                <a:gd name="T42" fmla="*/ 93 w 165"/>
                <a:gd name="T43" fmla="*/ 380 h 564"/>
                <a:gd name="T44" fmla="*/ 51 w 165"/>
                <a:gd name="T45" fmla="*/ 339 h 564"/>
                <a:gd name="T46" fmla="*/ 93 w 165"/>
                <a:gd name="T47" fmla="*/ 296 h 564"/>
                <a:gd name="T48" fmla="*/ 79 w 165"/>
                <a:gd name="T49" fmla="*/ 243 h 564"/>
                <a:gd name="T50" fmla="*/ 40 w 165"/>
                <a:gd name="T51" fmla="*/ 234 h 564"/>
                <a:gd name="T52" fmla="*/ 42 w 165"/>
                <a:gd name="T53" fmla="*/ 225 h 564"/>
                <a:gd name="T54" fmla="*/ 93 w 165"/>
                <a:gd name="T55" fmla="*/ 154 h 564"/>
                <a:gd name="T56" fmla="*/ 37 w 165"/>
                <a:gd name="T57" fmla="*/ 154 h 564"/>
                <a:gd name="T58" fmla="*/ 108 w 165"/>
                <a:gd name="T59" fmla="*/ 110 h 564"/>
                <a:gd name="T60" fmla="*/ 90 w 165"/>
                <a:gd name="T61" fmla="*/ 99 h 564"/>
                <a:gd name="T62" fmla="*/ 37 w 165"/>
                <a:gd name="T63" fmla="*/ 90 h 564"/>
                <a:gd name="T64" fmla="*/ 74 w 165"/>
                <a:gd name="T65" fmla="*/ 81 h 564"/>
                <a:gd name="T66" fmla="*/ 40 w 165"/>
                <a:gd name="T67" fmla="*/ 57 h 564"/>
                <a:gd name="T68" fmla="*/ 165 w 165"/>
                <a:gd name="T69" fmla="*/ 5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5" h="564">
                  <a:moveTo>
                    <a:pt x="165" y="57"/>
                  </a:moveTo>
                  <a:cubicBezTo>
                    <a:pt x="148" y="40"/>
                    <a:pt x="82" y="15"/>
                    <a:pt x="38" y="0"/>
                  </a:cubicBezTo>
                  <a:cubicBezTo>
                    <a:pt x="34" y="15"/>
                    <a:pt x="0" y="47"/>
                    <a:pt x="11" y="69"/>
                  </a:cubicBezTo>
                  <a:cubicBezTo>
                    <a:pt x="22" y="92"/>
                    <a:pt x="5" y="243"/>
                    <a:pt x="8" y="279"/>
                  </a:cubicBezTo>
                  <a:cubicBezTo>
                    <a:pt x="8" y="279"/>
                    <a:pt x="8" y="280"/>
                    <a:pt x="8" y="281"/>
                  </a:cubicBezTo>
                  <a:cubicBezTo>
                    <a:pt x="8" y="281"/>
                    <a:pt x="8" y="282"/>
                    <a:pt x="8" y="282"/>
                  </a:cubicBezTo>
                  <a:cubicBezTo>
                    <a:pt x="8" y="283"/>
                    <a:pt x="8" y="283"/>
                    <a:pt x="8" y="283"/>
                  </a:cubicBezTo>
                  <a:cubicBezTo>
                    <a:pt x="9" y="284"/>
                    <a:pt x="9" y="284"/>
                    <a:pt x="9" y="285"/>
                  </a:cubicBezTo>
                  <a:cubicBezTo>
                    <a:pt x="16" y="303"/>
                    <a:pt x="34" y="413"/>
                    <a:pt x="34" y="413"/>
                  </a:cubicBezTo>
                  <a:cubicBezTo>
                    <a:pt x="34" y="413"/>
                    <a:pt x="17" y="530"/>
                    <a:pt x="56" y="561"/>
                  </a:cubicBezTo>
                  <a:lnTo>
                    <a:pt x="57" y="560"/>
                  </a:lnTo>
                  <a:cubicBezTo>
                    <a:pt x="58" y="561"/>
                    <a:pt x="59" y="563"/>
                    <a:pt x="60" y="564"/>
                  </a:cubicBezTo>
                  <a:lnTo>
                    <a:pt x="120" y="564"/>
                  </a:lnTo>
                  <a:lnTo>
                    <a:pt x="159" y="539"/>
                  </a:lnTo>
                  <a:cubicBezTo>
                    <a:pt x="148" y="521"/>
                    <a:pt x="138" y="504"/>
                    <a:pt x="138" y="504"/>
                  </a:cubicBezTo>
                  <a:lnTo>
                    <a:pt x="74" y="504"/>
                  </a:lnTo>
                  <a:cubicBezTo>
                    <a:pt x="79" y="471"/>
                    <a:pt x="163" y="463"/>
                    <a:pt x="163" y="463"/>
                  </a:cubicBezTo>
                  <a:cubicBezTo>
                    <a:pt x="150" y="443"/>
                    <a:pt x="81" y="467"/>
                    <a:pt x="50" y="479"/>
                  </a:cubicBezTo>
                  <a:cubicBezTo>
                    <a:pt x="41" y="463"/>
                    <a:pt x="48" y="429"/>
                    <a:pt x="51" y="414"/>
                  </a:cubicBezTo>
                  <a:cubicBezTo>
                    <a:pt x="71" y="417"/>
                    <a:pt x="93" y="440"/>
                    <a:pt x="93" y="440"/>
                  </a:cubicBezTo>
                  <a:lnTo>
                    <a:pt x="53" y="371"/>
                  </a:lnTo>
                  <a:cubicBezTo>
                    <a:pt x="49" y="357"/>
                    <a:pt x="93" y="380"/>
                    <a:pt x="93" y="380"/>
                  </a:cubicBezTo>
                  <a:lnTo>
                    <a:pt x="51" y="339"/>
                  </a:lnTo>
                  <a:cubicBezTo>
                    <a:pt x="51" y="339"/>
                    <a:pt x="76" y="325"/>
                    <a:pt x="93" y="296"/>
                  </a:cubicBezTo>
                  <a:cubicBezTo>
                    <a:pt x="110" y="266"/>
                    <a:pt x="79" y="243"/>
                    <a:pt x="79" y="243"/>
                  </a:cubicBezTo>
                  <a:cubicBezTo>
                    <a:pt x="79" y="243"/>
                    <a:pt x="30" y="277"/>
                    <a:pt x="40" y="234"/>
                  </a:cubicBezTo>
                  <a:cubicBezTo>
                    <a:pt x="40" y="231"/>
                    <a:pt x="41" y="228"/>
                    <a:pt x="42" y="225"/>
                  </a:cubicBezTo>
                  <a:cubicBezTo>
                    <a:pt x="54" y="186"/>
                    <a:pt x="93" y="154"/>
                    <a:pt x="93" y="154"/>
                  </a:cubicBezTo>
                  <a:lnTo>
                    <a:pt x="37" y="154"/>
                  </a:lnTo>
                  <a:cubicBezTo>
                    <a:pt x="49" y="122"/>
                    <a:pt x="124" y="129"/>
                    <a:pt x="108" y="110"/>
                  </a:cubicBezTo>
                  <a:cubicBezTo>
                    <a:pt x="104" y="106"/>
                    <a:pt x="98" y="102"/>
                    <a:pt x="90" y="99"/>
                  </a:cubicBezTo>
                  <a:cubicBezTo>
                    <a:pt x="68" y="91"/>
                    <a:pt x="37" y="90"/>
                    <a:pt x="37" y="90"/>
                  </a:cubicBezTo>
                  <a:lnTo>
                    <a:pt x="74" y="81"/>
                  </a:lnTo>
                  <a:lnTo>
                    <a:pt x="40" y="57"/>
                  </a:lnTo>
                  <a:cubicBezTo>
                    <a:pt x="68" y="45"/>
                    <a:pt x="165" y="57"/>
                    <a:pt x="165" y="57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28" name="Freeform 41"/>
            <p:cNvSpPr/>
            <p:nvPr/>
          </p:nvSpPr>
          <p:spPr bwMode="auto">
            <a:xfrm>
              <a:off x="10380663" y="2678113"/>
              <a:ext cx="452438" cy="608012"/>
            </a:xfrm>
            <a:custGeom>
              <a:avLst/>
              <a:gdLst>
                <a:gd name="T0" fmla="*/ 187 w 314"/>
                <a:gd name="T1" fmla="*/ 4 h 422"/>
                <a:gd name="T2" fmla="*/ 60 w 314"/>
                <a:gd name="T3" fmla="*/ 4 h 422"/>
                <a:gd name="T4" fmla="*/ 7 w 314"/>
                <a:gd name="T5" fmla="*/ 146 h 422"/>
                <a:gd name="T6" fmla="*/ 9 w 314"/>
                <a:gd name="T7" fmla="*/ 267 h 422"/>
                <a:gd name="T8" fmla="*/ 18 w 314"/>
                <a:gd name="T9" fmla="*/ 349 h 422"/>
                <a:gd name="T10" fmla="*/ 46 w 314"/>
                <a:gd name="T11" fmla="*/ 422 h 422"/>
                <a:gd name="T12" fmla="*/ 104 w 314"/>
                <a:gd name="T13" fmla="*/ 337 h 422"/>
                <a:gd name="T14" fmla="*/ 62 w 314"/>
                <a:gd name="T15" fmla="*/ 353 h 422"/>
                <a:gd name="T16" fmla="*/ 89 w 314"/>
                <a:gd name="T17" fmla="*/ 209 h 422"/>
                <a:gd name="T18" fmla="*/ 104 w 314"/>
                <a:gd name="T19" fmla="*/ 99 h 422"/>
                <a:gd name="T20" fmla="*/ 236 w 314"/>
                <a:gd name="T21" fmla="*/ 99 h 422"/>
                <a:gd name="T22" fmla="*/ 288 w 314"/>
                <a:gd name="T23" fmla="*/ 119 h 422"/>
                <a:gd name="T24" fmla="*/ 293 w 314"/>
                <a:gd name="T25" fmla="*/ 107 h 422"/>
                <a:gd name="T26" fmla="*/ 314 w 314"/>
                <a:gd name="T27" fmla="*/ 24 h 422"/>
                <a:gd name="T28" fmla="*/ 187 w 314"/>
                <a:gd name="T29" fmla="*/ 4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4" h="422">
                  <a:moveTo>
                    <a:pt x="187" y="4"/>
                  </a:moveTo>
                  <a:cubicBezTo>
                    <a:pt x="179" y="0"/>
                    <a:pt x="60" y="4"/>
                    <a:pt x="60" y="4"/>
                  </a:cubicBezTo>
                  <a:cubicBezTo>
                    <a:pt x="60" y="4"/>
                    <a:pt x="0" y="119"/>
                    <a:pt x="7" y="146"/>
                  </a:cubicBezTo>
                  <a:cubicBezTo>
                    <a:pt x="13" y="173"/>
                    <a:pt x="15" y="250"/>
                    <a:pt x="9" y="267"/>
                  </a:cubicBezTo>
                  <a:cubicBezTo>
                    <a:pt x="2" y="285"/>
                    <a:pt x="18" y="349"/>
                    <a:pt x="18" y="349"/>
                  </a:cubicBezTo>
                  <a:cubicBezTo>
                    <a:pt x="18" y="349"/>
                    <a:pt x="44" y="391"/>
                    <a:pt x="46" y="422"/>
                  </a:cubicBezTo>
                  <a:cubicBezTo>
                    <a:pt x="79" y="388"/>
                    <a:pt x="104" y="337"/>
                    <a:pt x="104" y="337"/>
                  </a:cubicBezTo>
                  <a:cubicBezTo>
                    <a:pt x="91" y="346"/>
                    <a:pt x="62" y="353"/>
                    <a:pt x="62" y="353"/>
                  </a:cubicBezTo>
                  <a:cubicBezTo>
                    <a:pt x="65" y="321"/>
                    <a:pt x="89" y="209"/>
                    <a:pt x="89" y="209"/>
                  </a:cubicBezTo>
                  <a:cubicBezTo>
                    <a:pt x="89" y="209"/>
                    <a:pt x="202" y="129"/>
                    <a:pt x="104" y="99"/>
                  </a:cubicBezTo>
                  <a:cubicBezTo>
                    <a:pt x="114" y="60"/>
                    <a:pt x="236" y="99"/>
                    <a:pt x="236" y="99"/>
                  </a:cubicBezTo>
                  <a:lnTo>
                    <a:pt x="288" y="119"/>
                  </a:lnTo>
                  <a:cubicBezTo>
                    <a:pt x="290" y="113"/>
                    <a:pt x="292" y="109"/>
                    <a:pt x="293" y="107"/>
                  </a:cubicBezTo>
                  <a:cubicBezTo>
                    <a:pt x="302" y="96"/>
                    <a:pt x="314" y="24"/>
                    <a:pt x="314" y="24"/>
                  </a:cubicBezTo>
                  <a:cubicBezTo>
                    <a:pt x="314" y="24"/>
                    <a:pt x="195" y="8"/>
                    <a:pt x="187" y="4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29" name="Freeform 42"/>
            <p:cNvSpPr/>
            <p:nvPr/>
          </p:nvSpPr>
          <p:spPr bwMode="auto">
            <a:xfrm>
              <a:off x="10531476" y="2614613"/>
              <a:ext cx="339725" cy="120650"/>
            </a:xfrm>
            <a:custGeom>
              <a:avLst/>
              <a:gdLst>
                <a:gd name="T0" fmla="*/ 0 w 236"/>
                <a:gd name="T1" fmla="*/ 39 h 83"/>
                <a:gd name="T2" fmla="*/ 191 w 236"/>
                <a:gd name="T3" fmla="*/ 81 h 83"/>
                <a:gd name="T4" fmla="*/ 236 w 236"/>
                <a:gd name="T5" fmla="*/ 61 h 83"/>
                <a:gd name="T6" fmla="*/ 230 w 236"/>
                <a:gd name="T7" fmla="*/ 17 h 83"/>
                <a:gd name="T8" fmla="*/ 9 w 236"/>
                <a:gd name="T9" fmla="*/ 0 h 83"/>
                <a:gd name="T10" fmla="*/ 0 w 236"/>
                <a:gd name="T11" fmla="*/ 3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83">
                  <a:moveTo>
                    <a:pt x="0" y="39"/>
                  </a:moveTo>
                  <a:cubicBezTo>
                    <a:pt x="0" y="39"/>
                    <a:pt x="136" y="83"/>
                    <a:pt x="191" y="81"/>
                  </a:cubicBezTo>
                  <a:lnTo>
                    <a:pt x="236" y="61"/>
                  </a:lnTo>
                  <a:lnTo>
                    <a:pt x="230" y="17"/>
                  </a:lnTo>
                  <a:lnTo>
                    <a:pt x="9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0" name="Freeform 43"/>
            <p:cNvSpPr/>
            <p:nvPr/>
          </p:nvSpPr>
          <p:spPr bwMode="auto">
            <a:xfrm>
              <a:off x="10555288" y="1828800"/>
              <a:ext cx="309563" cy="857250"/>
            </a:xfrm>
            <a:custGeom>
              <a:avLst/>
              <a:gdLst>
                <a:gd name="T0" fmla="*/ 2 w 215"/>
                <a:gd name="T1" fmla="*/ 534 h 596"/>
                <a:gd name="T2" fmla="*/ 71 w 215"/>
                <a:gd name="T3" fmla="*/ 586 h 596"/>
                <a:gd name="T4" fmla="*/ 215 w 215"/>
                <a:gd name="T5" fmla="*/ 576 h 596"/>
                <a:gd name="T6" fmla="*/ 193 w 215"/>
                <a:gd name="T7" fmla="*/ 388 h 596"/>
                <a:gd name="T8" fmla="*/ 204 w 215"/>
                <a:gd name="T9" fmla="*/ 267 h 596"/>
                <a:gd name="T10" fmla="*/ 149 w 215"/>
                <a:gd name="T11" fmla="*/ 111 h 596"/>
                <a:gd name="T12" fmla="*/ 141 w 215"/>
                <a:gd name="T13" fmla="*/ 32 h 596"/>
                <a:gd name="T14" fmla="*/ 123 w 215"/>
                <a:gd name="T15" fmla="*/ 79 h 596"/>
                <a:gd name="T16" fmla="*/ 25 w 215"/>
                <a:gd name="T17" fmla="*/ 0 h 596"/>
                <a:gd name="T18" fmla="*/ 2 w 215"/>
                <a:gd name="T19" fmla="*/ 28 h 596"/>
                <a:gd name="T20" fmla="*/ 2 w 215"/>
                <a:gd name="T21" fmla="*/ 534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5" h="596">
                  <a:moveTo>
                    <a:pt x="2" y="534"/>
                  </a:moveTo>
                  <a:cubicBezTo>
                    <a:pt x="2" y="534"/>
                    <a:pt x="0" y="576"/>
                    <a:pt x="71" y="586"/>
                  </a:cubicBezTo>
                  <a:cubicBezTo>
                    <a:pt x="141" y="596"/>
                    <a:pt x="200" y="596"/>
                    <a:pt x="215" y="576"/>
                  </a:cubicBezTo>
                  <a:lnTo>
                    <a:pt x="193" y="388"/>
                  </a:lnTo>
                  <a:cubicBezTo>
                    <a:pt x="193" y="388"/>
                    <a:pt x="208" y="305"/>
                    <a:pt x="204" y="267"/>
                  </a:cubicBezTo>
                  <a:cubicBezTo>
                    <a:pt x="200" y="228"/>
                    <a:pt x="149" y="111"/>
                    <a:pt x="149" y="111"/>
                  </a:cubicBezTo>
                  <a:cubicBezTo>
                    <a:pt x="149" y="111"/>
                    <a:pt x="161" y="54"/>
                    <a:pt x="141" y="32"/>
                  </a:cubicBezTo>
                  <a:lnTo>
                    <a:pt x="123" y="79"/>
                  </a:lnTo>
                  <a:cubicBezTo>
                    <a:pt x="123" y="79"/>
                    <a:pt x="103" y="79"/>
                    <a:pt x="25" y="0"/>
                  </a:cubicBezTo>
                  <a:cubicBezTo>
                    <a:pt x="25" y="0"/>
                    <a:pt x="9" y="18"/>
                    <a:pt x="2" y="28"/>
                  </a:cubicBezTo>
                  <a:lnTo>
                    <a:pt x="2" y="534"/>
                  </a:lnTo>
                  <a:close/>
                </a:path>
              </a:pathLst>
            </a:custGeom>
            <a:solidFill>
              <a:srgbClr val="D8DC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1" name="Freeform 44"/>
            <p:cNvSpPr/>
            <p:nvPr/>
          </p:nvSpPr>
          <p:spPr bwMode="auto">
            <a:xfrm>
              <a:off x="10555288" y="1828800"/>
              <a:ext cx="309563" cy="857250"/>
            </a:xfrm>
            <a:custGeom>
              <a:avLst/>
              <a:gdLst>
                <a:gd name="T0" fmla="*/ 149 w 215"/>
                <a:gd name="T1" fmla="*/ 578 h 596"/>
                <a:gd name="T2" fmla="*/ 39 w 215"/>
                <a:gd name="T3" fmla="*/ 509 h 596"/>
                <a:gd name="T4" fmla="*/ 45 w 215"/>
                <a:gd name="T5" fmla="*/ 470 h 596"/>
                <a:gd name="T6" fmla="*/ 149 w 215"/>
                <a:gd name="T7" fmla="*/ 530 h 596"/>
                <a:gd name="T8" fmla="*/ 47 w 215"/>
                <a:gd name="T9" fmla="*/ 372 h 596"/>
                <a:gd name="T10" fmla="*/ 32 w 215"/>
                <a:gd name="T11" fmla="*/ 79 h 596"/>
                <a:gd name="T12" fmla="*/ 78 w 215"/>
                <a:gd name="T13" fmla="*/ 121 h 596"/>
                <a:gd name="T14" fmla="*/ 47 w 215"/>
                <a:gd name="T15" fmla="*/ 69 h 596"/>
                <a:gd name="T16" fmla="*/ 96 w 215"/>
                <a:gd name="T17" fmla="*/ 63 h 596"/>
                <a:gd name="T18" fmla="*/ 25 w 215"/>
                <a:gd name="T19" fmla="*/ 0 h 596"/>
                <a:gd name="T20" fmla="*/ 2 w 215"/>
                <a:gd name="T21" fmla="*/ 28 h 596"/>
                <a:gd name="T22" fmla="*/ 2 w 215"/>
                <a:gd name="T23" fmla="*/ 534 h 596"/>
                <a:gd name="T24" fmla="*/ 71 w 215"/>
                <a:gd name="T25" fmla="*/ 586 h 596"/>
                <a:gd name="T26" fmla="*/ 215 w 215"/>
                <a:gd name="T27" fmla="*/ 576 h 596"/>
                <a:gd name="T28" fmla="*/ 215 w 215"/>
                <a:gd name="T29" fmla="*/ 575 h 596"/>
                <a:gd name="T30" fmla="*/ 149 w 215"/>
                <a:gd name="T31" fmla="*/ 578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5" h="596">
                  <a:moveTo>
                    <a:pt x="149" y="578"/>
                  </a:moveTo>
                  <a:cubicBezTo>
                    <a:pt x="66" y="574"/>
                    <a:pt x="39" y="509"/>
                    <a:pt x="39" y="509"/>
                  </a:cubicBezTo>
                  <a:cubicBezTo>
                    <a:pt x="39" y="509"/>
                    <a:pt x="17" y="470"/>
                    <a:pt x="45" y="470"/>
                  </a:cubicBezTo>
                  <a:cubicBezTo>
                    <a:pt x="73" y="471"/>
                    <a:pt x="149" y="530"/>
                    <a:pt x="149" y="530"/>
                  </a:cubicBezTo>
                  <a:cubicBezTo>
                    <a:pt x="130" y="485"/>
                    <a:pt x="83" y="428"/>
                    <a:pt x="47" y="372"/>
                  </a:cubicBezTo>
                  <a:cubicBezTo>
                    <a:pt x="11" y="315"/>
                    <a:pt x="32" y="79"/>
                    <a:pt x="32" y="79"/>
                  </a:cubicBezTo>
                  <a:lnTo>
                    <a:pt x="78" y="121"/>
                  </a:lnTo>
                  <a:lnTo>
                    <a:pt x="47" y="69"/>
                  </a:lnTo>
                  <a:cubicBezTo>
                    <a:pt x="72" y="84"/>
                    <a:pt x="87" y="77"/>
                    <a:pt x="96" y="63"/>
                  </a:cubicBezTo>
                  <a:cubicBezTo>
                    <a:pt x="80" y="52"/>
                    <a:pt x="58" y="33"/>
                    <a:pt x="25" y="0"/>
                  </a:cubicBezTo>
                  <a:cubicBezTo>
                    <a:pt x="25" y="0"/>
                    <a:pt x="9" y="18"/>
                    <a:pt x="2" y="28"/>
                  </a:cubicBezTo>
                  <a:lnTo>
                    <a:pt x="2" y="534"/>
                  </a:lnTo>
                  <a:cubicBezTo>
                    <a:pt x="2" y="534"/>
                    <a:pt x="0" y="576"/>
                    <a:pt x="71" y="586"/>
                  </a:cubicBezTo>
                  <a:cubicBezTo>
                    <a:pt x="141" y="596"/>
                    <a:pt x="200" y="596"/>
                    <a:pt x="215" y="576"/>
                  </a:cubicBezTo>
                  <a:lnTo>
                    <a:pt x="215" y="575"/>
                  </a:lnTo>
                  <a:cubicBezTo>
                    <a:pt x="192" y="577"/>
                    <a:pt x="169" y="578"/>
                    <a:pt x="149" y="578"/>
                  </a:cubicBezTo>
                  <a:close/>
                </a:path>
              </a:pathLst>
            </a:custGeom>
            <a:solidFill>
              <a:srgbClr val="AFB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2" name="Freeform 45"/>
            <p:cNvSpPr/>
            <p:nvPr/>
          </p:nvSpPr>
          <p:spPr bwMode="auto">
            <a:xfrm>
              <a:off x="10256838" y="1855788"/>
              <a:ext cx="457200" cy="1096962"/>
            </a:xfrm>
            <a:custGeom>
              <a:avLst/>
              <a:gdLst>
                <a:gd name="T0" fmla="*/ 0 w 318"/>
                <a:gd name="T1" fmla="*/ 730 h 763"/>
                <a:gd name="T2" fmla="*/ 116 w 318"/>
                <a:gd name="T3" fmla="*/ 763 h 763"/>
                <a:gd name="T4" fmla="*/ 263 w 318"/>
                <a:gd name="T5" fmla="*/ 490 h 763"/>
                <a:gd name="T6" fmla="*/ 309 w 318"/>
                <a:gd name="T7" fmla="*/ 362 h 763"/>
                <a:gd name="T8" fmla="*/ 203 w 318"/>
                <a:gd name="T9" fmla="*/ 0 h 763"/>
                <a:gd name="T10" fmla="*/ 116 w 318"/>
                <a:gd name="T11" fmla="*/ 48 h 763"/>
                <a:gd name="T12" fmla="*/ 118 w 318"/>
                <a:gd name="T13" fmla="*/ 238 h 763"/>
                <a:gd name="T14" fmla="*/ 0 w 318"/>
                <a:gd name="T15" fmla="*/ 730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8" h="763">
                  <a:moveTo>
                    <a:pt x="0" y="730"/>
                  </a:moveTo>
                  <a:lnTo>
                    <a:pt x="116" y="763"/>
                  </a:lnTo>
                  <a:cubicBezTo>
                    <a:pt x="116" y="763"/>
                    <a:pt x="251" y="503"/>
                    <a:pt x="263" y="490"/>
                  </a:cubicBezTo>
                  <a:cubicBezTo>
                    <a:pt x="275" y="476"/>
                    <a:pt x="318" y="439"/>
                    <a:pt x="309" y="362"/>
                  </a:cubicBezTo>
                  <a:cubicBezTo>
                    <a:pt x="301" y="285"/>
                    <a:pt x="292" y="104"/>
                    <a:pt x="203" y="0"/>
                  </a:cubicBezTo>
                  <a:cubicBezTo>
                    <a:pt x="203" y="0"/>
                    <a:pt x="166" y="51"/>
                    <a:pt x="116" y="48"/>
                  </a:cubicBezTo>
                  <a:lnTo>
                    <a:pt x="118" y="238"/>
                  </a:lnTo>
                  <a:cubicBezTo>
                    <a:pt x="118" y="238"/>
                    <a:pt x="92" y="554"/>
                    <a:pt x="0" y="730"/>
                  </a:cubicBezTo>
                  <a:close/>
                </a:path>
              </a:pathLst>
            </a:custGeom>
            <a:solidFill>
              <a:srgbClr val="383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3" name="Freeform 46"/>
            <p:cNvSpPr/>
            <p:nvPr/>
          </p:nvSpPr>
          <p:spPr bwMode="auto">
            <a:xfrm>
              <a:off x="10687051" y="1941513"/>
              <a:ext cx="184150" cy="730250"/>
            </a:xfrm>
            <a:custGeom>
              <a:avLst/>
              <a:gdLst>
                <a:gd name="T0" fmla="*/ 68 w 127"/>
                <a:gd name="T1" fmla="*/ 472 h 507"/>
                <a:gd name="T2" fmla="*/ 101 w 127"/>
                <a:gd name="T3" fmla="*/ 507 h 507"/>
                <a:gd name="T4" fmla="*/ 127 w 127"/>
                <a:gd name="T5" fmla="*/ 478 h 507"/>
                <a:gd name="T6" fmla="*/ 98 w 127"/>
                <a:gd name="T7" fmla="*/ 218 h 507"/>
                <a:gd name="T8" fmla="*/ 43 w 127"/>
                <a:gd name="T9" fmla="*/ 53 h 507"/>
                <a:gd name="T10" fmla="*/ 31 w 127"/>
                <a:gd name="T11" fmla="*/ 0 h 507"/>
                <a:gd name="T12" fmla="*/ 0 w 127"/>
                <a:gd name="T13" fmla="*/ 32 h 507"/>
                <a:gd name="T14" fmla="*/ 14 w 127"/>
                <a:gd name="T15" fmla="*/ 59 h 507"/>
                <a:gd name="T16" fmla="*/ 41 w 127"/>
                <a:gd name="T17" fmla="*/ 184 h 507"/>
                <a:gd name="T18" fmla="*/ 68 w 127"/>
                <a:gd name="T19" fmla="*/ 472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507">
                  <a:moveTo>
                    <a:pt x="68" y="472"/>
                  </a:moveTo>
                  <a:lnTo>
                    <a:pt x="101" y="507"/>
                  </a:lnTo>
                  <a:lnTo>
                    <a:pt x="127" y="478"/>
                  </a:lnTo>
                  <a:cubicBezTo>
                    <a:pt x="127" y="478"/>
                    <a:pt x="107" y="272"/>
                    <a:pt x="98" y="218"/>
                  </a:cubicBezTo>
                  <a:cubicBezTo>
                    <a:pt x="88" y="164"/>
                    <a:pt x="43" y="53"/>
                    <a:pt x="43" y="53"/>
                  </a:cubicBezTo>
                  <a:cubicBezTo>
                    <a:pt x="43" y="53"/>
                    <a:pt x="61" y="22"/>
                    <a:pt x="31" y="0"/>
                  </a:cubicBezTo>
                  <a:cubicBezTo>
                    <a:pt x="31" y="0"/>
                    <a:pt x="6" y="5"/>
                    <a:pt x="0" y="32"/>
                  </a:cubicBezTo>
                  <a:lnTo>
                    <a:pt x="14" y="59"/>
                  </a:lnTo>
                  <a:cubicBezTo>
                    <a:pt x="14" y="59"/>
                    <a:pt x="36" y="146"/>
                    <a:pt x="41" y="184"/>
                  </a:cubicBezTo>
                  <a:cubicBezTo>
                    <a:pt x="46" y="223"/>
                    <a:pt x="48" y="451"/>
                    <a:pt x="68" y="472"/>
                  </a:cubicBezTo>
                  <a:close/>
                </a:path>
              </a:pathLst>
            </a:custGeom>
            <a:solidFill>
              <a:srgbClr val="9D3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4" name="Freeform 47"/>
            <p:cNvSpPr/>
            <p:nvPr/>
          </p:nvSpPr>
          <p:spPr bwMode="auto">
            <a:xfrm>
              <a:off x="10871201" y="2209800"/>
              <a:ext cx="412750" cy="296862"/>
            </a:xfrm>
            <a:custGeom>
              <a:avLst/>
              <a:gdLst>
                <a:gd name="T0" fmla="*/ 277 w 287"/>
                <a:gd name="T1" fmla="*/ 151 h 206"/>
                <a:gd name="T2" fmla="*/ 239 w 287"/>
                <a:gd name="T3" fmla="*/ 54 h 206"/>
                <a:gd name="T4" fmla="*/ 154 w 287"/>
                <a:gd name="T5" fmla="*/ 76 h 206"/>
                <a:gd name="T6" fmla="*/ 127 w 287"/>
                <a:gd name="T7" fmla="*/ 90 h 206"/>
                <a:gd name="T8" fmla="*/ 87 w 287"/>
                <a:gd name="T9" fmla="*/ 90 h 206"/>
                <a:gd name="T10" fmla="*/ 50 w 287"/>
                <a:gd name="T11" fmla="*/ 90 h 206"/>
                <a:gd name="T12" fmla="*/ 37 w 287"/>
                <a:gd name="T13" fmla="*/ 77 h 206"/>
                <a:gd name="T14" fmla="*/ 12 w 287"/>
                <a:gd name="T15" fmla="*/ 0 h 206"/>
                <a:gd name="T16" fmla="*/ 0 w 287"/>
                <a:gd name="T17" fmla="*/ 175 h 206"/>
                <a:gd name="T18" fmla="*/ 6 w 287"/>
                <a:gd name="T19" fmla="*/ 205 h 206"/>
                <a:gd name="T20" fmla="*/ 122 w 287"/>
                <a:gd name="T21" fmla="*/ 192 h 206"/>
                <a:gd name="T22" fmla="*/ 277 w 287"/>
                <a:gd name="T23" fmla="*/ 15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7" h="206">
                  <a:moveTo>
                    <a:pt x="277" y="151"/>
                  </a:moveTo>
                  <a:cubicBezTo>
                    <a:pt x="277" y="151"/>
                    <a:pt x="287" y="89"/>
                    <a:pt x="239" y="54"/>
                  </a:cubicBezTo>
                  <a:cubicBezTo>
                    <a:pt x="239" y="54"/>
                    <a:pt x="158" y="69"/>
                    <a:pt x="154" y="76"/>
                  </a:cubicBezTo>
                  <a:cubicBezTo>
                    <a:pt x="151" y="82"/>
                    <a:pt x="127" y="90"/>
                    <a:pt x="127" y="90"/>
                  </a:cubicBezTo>
                  <a:cubicBezTo>
                    <a:pt x="127" y="90"/>
                    <a:pt x="92" y="88"/>
                    <a:pt x="87" y="90"/>
                  </a:cubicBezTo>
                  <a:cubicBezTo>
                    <a:pt x="82" y="92"/>
                    <a:pt x="58" y="76"/>
                    <a:pt x="50" y="90"/>
                  </a:cubicBezTo>
                  <a:lnTo>
                    <a:pt x="37" y="77"/>
                  </a:lnTo>
                  <a:cubicBezTo>
                    <a:pt x="37" y="77"/>
                    <a:pt x="42" y="34"/>
                    <a:pt x="12" y="0"/>
                  </a:cubicBezTo>
                  <a:lnTo>
                    <a:pt x="0" y="175"/>
                  </a:lnTo>
                  <a:lnTo>
                    <a:pt x="6" y="205"/>
                  </a:lnTo>
                  <a:cubicBezTo>
                    <a:pt x="6" y="205"/>
                    <a:pt x="95" y="206"/>
                    <a:pt x="122" y="192"/>
                  </a:cubicBezTo>
                  <a:cubicBezTo>
                    <a:pt x="149" y="178"/>
                    <a:pt x="260" y="165"/>
                    <a:pt x="277" y="151"/>
                  </a:cubicBezTo>
                  <a:close/>
                </a:path>
              </a:pathLst>
            </a:custGeom>
            <a:solidFill>
              <a:srgbClr val="383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5" name="Freeform 48"/>
            <p:cNvSpPr/>
            <p:nvPr/>
          </p:nvSpPr>
          <p:spPr bwMode="auto">
            <a:xfrm>
              <a:off x="10910888" y="2284413"/>
              <a:ext cx="357188" cy="190500"/>
            </a:xfrm>
            <a:custGeom>
              <a:avLst/>
              <a:gdLst>
                <a:gd name="T0" fmla="*/ 211 w 248"/>
                <a:gd name="T1" fmla="*/ 2 h 133"/>
                <a:gd name="T2" fmla="*/ 126 w 248"/>
                <a:gd name="T3" fmla="*/ 24 h 133"/>
                <a:gd name="T4" fmla="*/ 99 w 248"/>
                <a:gd name="T5" fmla="*/ 38 h 133"/>
                <a:gd name="T6" fmla="*/ 59 w 248"/>
                <a:gd name="T7" fmla="*/ 38 h 133"/>
                <a:gd name="T8" fmla="*/ 31 w 248"/>
                <a:gd name="T9" fmla="*/ 33 h 133"/>
                <a:gd name="T10" fmla="*/ 14 w 248"/>
                <a:gd name="T11" fmla="*/ 69 h 133"/>
                <a:gd name="T12" fmla="*/ 37 w 248"/>
                <a:gd name="T13" fmla="*/ 64 h 133"/>
                <a:gd name="T14" fmla="*/ 0 w 248"/>
                <a:gd name="T15" fmla="*/ 133 h 133"/>
                <a:gd name="T16" fmla="*/ 59 w 248"/>
                <a:gd name="T17" fmla="*/ 67 h 133"/>
                <a:gd name="T18" fmla="*/ 111 w 248"/>
                <a:gd name="T19" fmla="*/ 51 h 133"/>
                <a:gd name="T20" fmla="*/ 83 w 248"/>
                <a:gd name="T21" fmla="*/ 114 h 133"/>
                <a:gd name="T22" fmla="*/ 162 w 248"/>
                <a:gd name="T23" fmla="*/ 38 h 133"/>
                <a:gd name="T24" fmla="*/ 199 w 248"/>
                <a:gd name="T25" fmla="*/ 51 h 133"/>
                <a:gd name="T26" fmla="*/ 242 w 248"/>
                <a:gd name="T27" fmla="*/ 67 h 133"/>
                <a:gd name="T28" fmla="*/ 248 w 248"/>
                <a:gd name="T29" fmla="*/ 66 h 133"/>
                <a:gd name="T30" fmla="*/ 211 w 248"/>
                <a:gd name="T31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8" h="133">
                  <a:moveTo>
                    <a:pt x="211" y="2"/>
                  </a:moveTo>
                  <a:cubicBezTo>
                    <a:pt x="211" y="2"/>
                    <a:pt x="130" y="17"/>
                    <a:pt x="126" y="24"/>
                  </a:cubicBezTo>
                  <a:cubicBezTo>
                    <a:pt x="123" y="30"/>
                    <a:pt x="99" y="38"/>
                    <a:pt x="99" y="38"/>
                  </a:cubicBezTo>
                  <a:cubicBezTo>
                    <a:pt x="99" y="38"/>
                    <a:pt x="64" y="36"/>
                    <a:pt x="59" y="38"/>
                  </a:cubicBezTo>
                  <a:cubicBezTo>
                    <a:pt x="55" y="40"/>
                    <a:pt x="42" y="31"/>
                    <a:pt x="31" y="33"/>
                  </a:cubicBezTo>
                  <a:cubicBezTo>
                    <a:pt x="27" y="47"/>
                    <a:pt x="22" y="63"/>
                    <a:pt x="14" y="69"/>
                  </a:cubicBezTo>
                  <a:lnTo>
                    <a:pt x="37" y="64"/>
                  </a:lnTo>
                  <a:cubicBezTo>
                    <a:pt x="37" y="64"/>
                    <a:pt x="11" y="123"/>
                    <a:pt x="0" y="133"/>
                  </a:cubicBezTo>
                  <a:cubicBezTo>
                    <a:pt x="0" y="133"/>
                    <a:pt x="59" y="96"/>
                    <a:pt x="59" y="67"/>
                  </a:cubicBezTo>
                  <a:cubicBezTo>
                    <a:pt x="59" y="38"/>
                    <a:pt x="111" y="51"/>
                    <a:pt x="111" y="51"/>
                  </a:cubicBezTo>
                  <a:cubicBezTo>
                    <a:pt x="111" y="51"/>
                    <a:pt x="142" y="77"/>
                    <a:pt x="83" y="114"/>
                  </a:cubicBezTo>
                  <a:cubicBezTo>
                    <a:pt x="83" y="114"/>
                    <a:pt x="146" y="76"/>
                    <a:pt x="162" y="38"/>
                  </a:cubicBezTo>
                  <a:cubicBezTo>
                    <a:pt x="177" y="0"/>
                    <a:pt x="199" y="51"/>
                    <a:pt x="199" y="51"/>
                  </a:cubicBezTo>
                  <a:cubicBezTo>
                    <a:pt x="199" y="51"/>
                    <a:pt x="242" y="67"/>
                    <a:pt x="242" y="67"/>
                  </a:cubicBezTo>
                  <a:lnTo>
                    <a:pt x="248" y="66"/>
                  </a:lnTo>
                  <a:cubicBezTo>
                    <a:pt x="245" y="46"/>
                    <a:pt x="236" y="20"/>
                    <a:pt x="211" y="2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6" name="Freeform 49"/>
            <p:cNvSpPr/>
            <p:nvPr/>
          </p:nvSpPr>
          <p:spPr bwMode="auto">
            <a:xfrm>
              <a:off x="10520363" y="1876425"/>
              <a:ext cx="173038" cy="774700"/>
            </a:xfrm>
            <a:custGeom>
              <a:avLst/>
              <a:gdLst>
                <a:gd name="T0" fmla="*/ 43 w 120"/>
                <a:gd name="T1" fmla="*/ 538 h 538"/>
                <a:gd name="T2" fmla="*/ 79 w 120"/>
                <a:gd name="T3" fmla="*/ 475 h 538"/>
                <a:gd name="T4" fmla="*/ 114 w 120"/>
                <a:gd name="T5" fmla="*/ 427 h 538"/>
                <a:gd name="T6" fmla="*/ 116 w 120"/>
                <a:gd name="T7" fmla="*/ 334 h 538"/>
                <a:gd name="T8" fmla="*/ 16 w 120"/>
                <a:gd name="T9" fmla="*/ 77 h 538"/>
                <a:gd name="T10" fmla="*/ 26 w 120"/>
                <a:gd name="T11" fmla="*/ 60 h 538"/>
                <a:gd name="T12" fmla="*/ 6 w 120"/>
                <a:gd name="T13" fmla="*/ 0 h 538"/>
                <a:gd name="T14" fmla="*/ 0 w 120"/>
                <a:gd name="T15" fmla="*/ 5 h 538"/>
                <a:gd name="T16" fmla="*/ 7 w 120"/>
                <a:gd name="T17" fmla="*/ 55 h 538"/>
                <a:gd name="T18" fmla="*/ 7 w 120"/>
                <a:gd name="T19" fmla="*/ 77 h 538"/>
                <a:gd name="T20" fmla="*/ 103 w 120"/>
                <a:gd name="T21" fmla="*/ 338 h 538"/>
                <a:gd name="T22" fmla="*/ 63 w 120"/>
                <a:gd name="T23" fmla="*/ 461 h 538"/>
                <a:gd name="T24" fmla="*/ 43 w 120"/>
                <a:gd name="T25" fmla="*/ 538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538">
                  <a:moveTo>
                    <a:pt x="43" y="538"/>
                  </a:moveTo>
                  <a:cubicBezTo>
                    <a:pt x="61" y="504"/>
                    <a:pt x="76" y="479"/>
                    <a:pt x="79" y="475"/>
                  </a:cubicBezTo>
                  <a:cubicBezTo>
                    <a:pt x="86" y="467"/>
                    <a:pt x="102" y="452"/>
                    <a:pt x="114" y="427"/>
                  </a:cubicBezTo>
                  <a:cubicBezTo>
                    <a:pt x="118" y="389"/>
                    <a:pt x="120" y="350"/>
                    <a:pt x="116" y="334"/>
                  </a:cubicBezTo>
                  <a:cubicBezTo>
                    <a:pt x="106" y="297"/>
                    <a:pt x="16" y="77"/>
                    <a:pt x="16" y="77"/>
                  </a:cubicBezTo>
                  <a:lnTo>
                    <a:pt x="26" y="60"/>
                  </a:lnTo>
                  <a:lnTo>
                    <a:pt x="6" y="0"/>
                  </a:lnTo>
                  <a:cubicBezTo>
                    <a:pt x="4" y="2"/>
                    <a:pt x="2" y="3"/>
                    <a:pt x="0" y="5"/>
                  </a:cubicBezTo>
                  <a:lnTo>
                    <a:pt x="7" y="55"/>
                  </a:lnTo>
                  <a:lnTo>
                    <a:pt x="7" y="77"/>
                  </a:lnTo>
                  <a:cubicBezTo>
                    <a:pt x="7" y="77"/>
                    <a:pt x="95" y="313"/>
                    <a:pt x="103" y="338"/>
                  </a:cubicBezTo>
                  <a:cubicBezTo>
                    <a:pt x="112" y="362"/>
                    <a:pt x="76" y="437"/>
                    <a:pt x="63" y="461"/>
                  </a:cubicBezTo>
                  <a:cubicBezTo>
                    <a:pt x="56" y="474"/>
                    <a:pt x="49" y="509"/>
                    <a:pt x="43" y="538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7" name="Freeform 50"/>
            <p:cNvSpPr/>
            <p:nvPr/>
          </p:nvSpPr>
          <p:spPr bwMode="auto">
            <a:xfrm>
              <a:off x="10379076" y="1941513"/>
              <a:ext cx="198438" cy="841375"/>
            </a:xfrm>
            <a:custGeom>
              <a:avLst/>
              <a:gdLst>
                <a:gd name="T0" fmla="*/ 99 w 138"/>
                <a:gd name="T1" fmla="*/ 122 h 585"/>
                <a:gd name="T2" fmla="*/ 138 w 138"/>
                <a:gd name="T3" fmla="*/ 154 h 585"/>
                <a:gd name="T4" fmla="*/ 58 w 138"/>
                <a:gd name="T5" fmla="*/ 42 h 585"/>
                <a:gd name="T6" fmla="*/ 31 w 138"/>
                <a:gd name="T7" fmla="*/ 0 h 585"/>
                <a:gd name="T8" fmla="*/ 32 w 138"/>
                <a:gd name="T9" fmla="*/ 178 h 585"/>
                <a:gd name="T10" fmla="*/ 0 w 138"/>
                <a:gd name="T11" fmla="*/ 402 h 585"/>
                <a:gd name="T12" fmla="*/ 29 w 138"/>
                <a:gd name="T13" fmla="*/ 462 h 585"/>
                <a:gd name="T14" fmla="*/ 93 w 138"/>
                <a:gd name="T15" fmla="*/ 585 h 585"/>
                <a:gd name="T16" fmla="*/ 127 w 138"/>
                <a:gd name="T17" fmla="*/ 522 h 585"/>
                <a:gd name="T18" fmla="*/ 85 w 138"/>
                <a:gd name="T19" fmla="*/ 391 h 585"/>
                <a:gd name="T20" fmla="*/ 118 w 138"/>
                <a:gd name="T21" fmla="*/ 391 h 585"/>
                <a:gd name="T22" fmla="*/ 85 w 138"/>
                <a:gd name="T23" fmla="*/ 371 h 585"/>
                <a:gd name="T24" fmla="*/ 78 w 138"/>
                <a:gd name="T25" fmla="*/ 289 h 585"/>
                <a:gd name="T26" fmla="*/ 88 w 138"/>
                <a:gd name="T27" fmla="*/ 240 h 585"/>
                <a:gd name="T28" fmla="*/ 99 w 138"/>
                <a:gd name="T29" fmla="*/ 186 h 585"/>
                <a:gd name="T30" fmla="*/ 99 w 138"/>
                <a:gd name="T31" fmla="*/ 122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8" h="585">
                  <a:moveTo>
                    <a:pt x="99" y="122"/>
                  </a:moveTo>
                  <a:lnTo>
                    <a:pt x="138" y="154"/>
                  </a:lnTo>
                  <a:cubicBezTo>
                    <a:pt x="138" y="154"/>
                    <a:pt x="67" y="65"/>
                    <a:pt x="58" y="42"/>
                  </a:cubicBezTo>
                  <a:cubicBezTo>
                    <a:pt x="53" y="30"/>
                    <a:pt x="42" y="14"/>
                    <a:pt x="31" y="0"/>
                  </a:cubicBezTo>
                  <a:lnTo>
                    <a:pt x="32" y="178"/>
                  </a:lnTo>
                  <a:cubicBezTo>
                    <a:pt x="32" y="178"/>
                    <a:pt x="24" y="281"/>
                    <a:pt x="0" y="402"/>
                  </a:cubicBezTo>
                  <a:lnTo>
                    <a:pt x="29" y="462"/>
                  </a:lnTo>
                  <a:lnTo>
                    <a:pt x="93" y="585"/>
                  </a:lnTo>
                  <a:cubicBezTo>
                    <a:pt x="104" y="564"/>
                    <a:pt x="116" y="542"/>
                    <a:pt x="127" y="522"/>
                  </a:cubicBezTo>
                  <a:cubicBezTo>
                    <a:pt x="111" y="475"/>
                    <a:pt x="85" y="398"/>
                    <a:pt x="85" y="391"/>
                  </a:cubicBezTo>
                  <a:cubicBezTo>
                    <a:pt x="85" y="383"/>
                    <a:pt x="105" y="383"/>
                    <a:pt x="118" y="391"/>
                  </a:cubicBezTo>
                  <a:lnTo>
                    <a:pt x="85" y="371"/>
                  </a:lnTo>
                  <a:lnTo>
                    <a:pt x="78" y="289"/>
                  </a:lnTo>
                  <a:cubicBezTo>
                    <a:pt x="78" y="289"/>
                    <a:pt x="90" y="261"/>
                    <a:pt x="88" y="240"/>
                  </a:cubicBezTo>
                  <a:cubicBezTo>
                    <a:pt x="86" y="218"/>
                    <a:pt x="99" y="186"/>
                    <a:pt x="99" y="186"/>
                  </a:cubicBezTo>
                  <a:lnTo>
                    <a:pt x="99" y="122"/>
                  </a:ln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8" name="Freeform 51"/>
            <p:cNvSpPr/>
            <p:nvPr/>
          </p:nvSpPr>
          <p:spPr bwMode="auto">
            <a:xfrm>
              <a:off x="10453688" y="1912938"/>
              <a:ext cx="77788" cy="134937"/>
            </a:xfrm>
            <a:custGeom>
              <a:avLst/>
              <a:gdLst>
                <a:gd name="T0" fmla="*/ 54 w 54"/>
                <a:gd name="T1" fmla="*/ 94 h 94"/>
                <a:gd name="T2" fmla="*/ 18 w 54"/>
                <a:gd name="T3" fmla="*/ 0 h 94"/>
                <a:gd name="T4" fmla="*/ 0 w 54"/>
                <a:gd name="T5" fmla="*/ 6 h 94"/>
                <a:gd name="T6" fmla="*/ 54 w 54"/>
                <a:gd name="T7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94">
                  <a:moveTo>
                    <a:pt x="54" y="94"/>
                  </a:moveTo>
                  <a:lnTo>
                    <a:pt x="18" y="0"/>
                  </a:lnTo>
                  <a:cubicBezTo>
                    <a:pt x="12" y="3"/>
                    <a:pt x="6" y="5"/>
                    <a:pt x="0" y="6"/>
                  </a:cubicBezTo>
                  <a:cubicBezTo>
                    <a:pt x="14" y="21"/>
                    <a:pt x="32" y="48"/>
                    <a:pt x="54" y="94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39" name="Freeform 52"/>
            <p:cNvSpPr/>
            <p:nvPr/>
          </p:nvSpPr>
          <p:spPr bwMode="auto">
            <a:xfrm>
              <a:off x="10467976" y="2744788"/>
              <a:ext cx="123825" cy="214312"/>
            </a:xfrm>
            <a:custGeom>
              <a:avLst/>
              <a:gdLst>
                <a:gd name="T0" fmla="*/ 4 w 86"/>
                <a:gd name="T1" fmla="*/ 46 h 149"/>
                <a:gd name="T2" fmla="*/ 15 w 86"/>
                <a:gd name="T3" fmla="*/ 115 h 149"/>
                <a:gd name="T4" fmla="*/ 15 w 86"/>
                <a:gd name="T5" fmla="*/ 149 h 149"/>
                <a:gd name="T6" fmla="*/ 86 w 86"/>
                <a:gd name="T7" fmla="*/ 88 h 149"/>
                <a:gd name="T8" fmla="*/ 59 w 86"/>
                <a:gd name="T9" fmla="*/ 24 h 149"/>
                <a:gd name="T10" fmla="*/ 4 w 86"/>
                <a:gd name="T11" fmla="*/ 4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49">
                  <a:moveTo>
                    <a:pt x="4" y="46"/>
                  </a:moveTo>
                  <a:cubicBezTo>
                    <a:pt x="0" y="52"/>
                    <a:pt x="2" y="110"/>
                    <a:pt x="15" y="115"/>
                  </a:cubicBezTo>
                  <a:lnTo>
                    <a:pt x="15" y="149"/>
                  </a:lnTo>
                  <a:lnTo>
                    <a:pt x="86" y="88"/>
                  </a:lnTo>
                  <a:cubicBezTo>
                    <a:pt x="86" y="88"/>
                    <a:pt x="77" y="48"/>
                    <a:pt x="59" y="24"/>
                  </a:cubicBezTo>
                  <a:cubicBezTo>
                    <a:pt x="42" y="0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40" name="Freeform 53"/>
            <p:cNvSpPr/>
            <p:nvPr/>
          </p:nvSpPr>
          <p:spPr bwMode="auto">
            <a:xfrm>
              <a:off x="10277476" y="1924050"/>
              <a:ext cx="280988" cy="928687"/>
            </a:xfrm>
            <a:custGeom>
              <a:avLst/>
              <a:gdLst>
                <a:gd name="T0" fmla="*/ 109 w 195"/>
                <a:gd name="T1" fmla="*/ 645 h 645"/>
                <a:gd name="T2" fmla="*/ 195 w 195"/>
                <a:gd name="T3" fmla="*/ 587 h 645"/>
                <a:gd name="T4" fmla="*/ 134 w 195"/>
                <a:gd name="T5" fmla="*/ 383 h 645"/>
                <a:gd name="T6" fmla="*/ 140 w 195"/>
                <a:gd name="T7" fmla="*/ 243 h 645"/>
                <a:gd name="T8" fmla="*/ 169 w 195"/>
                <a:gd name="T9" fmla="*/ 134 h 645"/>
                <a:gd name="T10" fmla="*/ 101 w 195"/>
                <a:gd name="T11" fmla="*/ 0 h 645"/>
                <a:gd name="T12" fmla="*/ 50 w 195"/>
                <a:gd name="T13" fmla="*/ 25 h 645"/>
                <a:gd name="T14" fmla="*/ 40 w 195"/>
                <a:gd name="T15" fmla="*/ 39 h 645"/>
                <a:gd name="T16" fmla="*/ 19 w 195"/>
                <a:gd name="T17" fmla="*/ 92 h 645"/>
                <a:gd name="T18" fmla="*/ 19 w 195"/>
                <a:gd name="T19" fmla="*/ 157 h 645"/>
                <a:gd name="T20" fmla="*/ 5 w 195"/>
                <a:gd name="T21" fmla="*/ 173 h 645"/>
                <a:gd name="T22" fmla="*/ 5 w 195"/>
                <a:gd name="T23" fmla="*/ 213 h 645"/>
                <a:gd name="T24" fmla="*/ 22 w 195"/>
                <a:gd name="T25" fmla="*/ 229 h 645"/>
                <a:gd name="T26" fmla="*/ 12 w 195"/>
                <a:gd name="T27" fmla="*/ 288 h 645"/>
                <a:gd name="T28" fmla="*/ 10 w 195"/>
                <a:gd name="T29" fmla="*/ 361 h 645"/>
                <a:gd name="T30" fmla="*/ 27 w 195"/>
                <a:gd name="T31" fmla="*/ 430 h 645"/>
                <a:gd name="T32" fmla="*/ 109 w 195"/>
                <a:gd name="T33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5" h="645">
                  <a:moveTo>
                    <a:pt x="109" y="645"/>
                  </a:moveTo>
                  <a:cubicBezTo>
                    <a:pt x="109" y="645"/>
                    <a:pt x="170" y="592"/>
                    <a:pt x="195" y="587"/>
                  </a:cubicBezTo>
                  <a:cubicBezTo>
                    <a:pt x="195" y="587"/>
                    <a:pt x="144" y="410"/>
                    <a:pt x="134" y="383"/>
                  </a:cubicBezTo>
                  <a:lnTo>
                    <a:pt x="140" y="243"/>
                  </a:lnTo>
                  <a:cubicBezTo>
                    <a:pt x="140" y="243"/>
                    <a:pt x="171" y="159"/>
                    <a:pt x="169" y="134"/>
                  </a:cubicBezTo>
                  <a:cubicBezTo>
                    <a:pt x="168" y="109"/>
                    <a:pt x="101" y="0"/>
                    <a:pt x="101" y="0"/>
                  </a:cubicBezTo>
                  <a:cubicBezTo>
                    <a:pt x="101" y="0"/>
                    <a:pt x="64" y="13"/>
                    <a:pt x="50" y="25"/>
                  </a:cubicBezTo>
                  <a:cubicBezTo>
                    <a:pt x="37" y="37"/>
                    <a:pt x="40" y="39"/>
                    <a:pt x="40" y="39"/>
                  </a:cubicBezTo>
                  <a:cubicBezTo>
                    <a:pt x="40" y="39"/>
                    <a:pt x="22" y="87"/>
                    <a:pt x="19" y="92"/>
                  </a:cubicBezTo>
                  <a:cubicBezTo>
                    <a:pt x="15" y="97"/>
                    <a:pt x="19" y="157"/>
                    <a:pt x="19" y="157"/>
                  </a:cubicBezTo>
                  <a:cubicBezTo>
                    <a:pt x="19" y="157"/>
                    <a:pt x="3" y="161"/>
                    <a:pt x="5" y="173"/>
                  </a:cubicBezTo>
                  <a:cubicBezTo>
                    <a:pt x="7" y="185"/>
                    <a:pt x="0" y="205"/>
                    <a:pt x="5" y="213"/>
                  </a:cubicBezTo>
                  <a:cubicBezTo>
                    <a:pt x="10" y="222"/>
                    <a:pt x="22" y="229"/>
                    <a:pt x="22" y="229"/>
                  </a:cubicBezTo>
                  <a:cubicBezTo>
                    <a:pt x="22" y="229"/>
                    <a:pt x="13" y="279"/>
                    <a:pt x="12" y="288"/>
                  </a:cubicBezTo>
                  <a:cubicBezTo>
                    <a:pt x="10" y="297"/>
                    <a:pt x="7" y="349"/>
                    <a:pt x="10" y="361"/>
                  </a:cubicBezTo>
                  <a:cubicBezTo>
                    <a:pt x="13" y="373"/>
                    <a:pt x="27" y="430"/>
                    <a:pt x="27" y="430"/>
                  </a:cubicBezTo>
                  <a:cubicBezTo>
                    <a:pt x="27" y="430"/>
                    <a:pt x="88" y="632"/>
                    <a:pt x="109" y="645"/>
                  </a:cubicBezTo>
                  <a:close/>
                </a:path>
              </a:pathLst>
            </a:custGeom>
            <a:solidFill>
              <a:srgbClr val="383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41" name="Freeform 54"/>
            <p:cNvSpPr>
              <a:spLocks noEditPoints="1"/>
            </p:cNvSpPr>
            <p:nvPr/>
          </p:nvSpPr>
          <p:spPr bwMode="auto">
            <a:xfrm>
              <a:off x="10277476" y="1955800"/>
              <a:ext cx="214313" cy="896937"/>
            </a:xfrm>
            <a:custGeom>
              <a:avLst/>
              <a:gdLst>
                <a:gd name="T0" fmla="*/ 31 w 149"/>
                <a:gd name="T1" fmla="*/ 109 h 623"/>
                <a:gd name="T2" fmla="*/ 30 w 149"/>
                <a:gd name="T3" fmla="*/ 108 h 623"/>
                <a:gd name="T4" fmla="*/ 31 w 149"/>
                <a:gd name="T5" fmla="*/ 109 h 623"/>
                <a:gd name="T6" fmla="*/ 70 w 149"/>
                <a:gd name="T7" fmla="*/ 483 h 623"/>
                <a:gd name="T8" fmla="*/ 26 w 149"/>
                <a:gd name="T9" fmla="*/ 333 h 623"/>
                <a:gd name="T10" fmla="*/ 44 w 149"/>
                <a:gd name="T11" fmla="*/ 332 h 623"/>
                <a:gd name="T12" fmla="*/ 111 w 149"/>
                <a:gd name="T13" fmla="*/ 295 h 623"/>
                <a:gd name="T14" fmla="*/ 57 w 149"/>
                <a:gd name="T15" fmla="*/ 319 h 623"/>
                <a:gd name="T16" fmla="*/ 27 w 149"/>
                <a:gd name="T17" fmla="*/ 295 h 623"/>
                <a:gd name="T18" fmla="*/ 47 w 149"/>
                <a:gd name="T19" fmla="*/ 242 h 623"/>
                <a:gd name="T20" fmla="*/ 54 w 149"/>
                <a:gd name="T21" fmla="*/ 197 h 623"/>
                <a:gd name="T22" fmla="*/ 134 w 149"/>
                <a:gd name="T23" fmla="*/ 234 h 623"/>
                <a:gd name="T24" fmla="*/ 100 w 149"/>
                <a:gd name="T25" fmla="*/ 191 h 623"/>
                <a:gd name="T26" fmla="*/ 61 w 149"/>
                <a:gd name="T27" fmla="*/ 169 h 623"/>
                <a:gd name="T28" fmla="*/ 125 w 149"/>
                <a:gd name="T29" fmla="*/ 170 h 623"/>
                <a:gd name="T30" fmla="*/ 70 w 149"/>
                <a:gd name="T31" fmla="*/ 139 h 623"/>
                <a:gd name="T32" fmla="*/ 102 w 149"/>
                <a:gd name="T33" fmla="*/ 129 h 623"/>
                <a:gd name="T34" fmla="*/ 27 w 149"/>
                <a:gd name="T35" fmla="*/ 129 h 623"/>
                <a:gd name="T36" fmla="*/ 57 w 149"/>
                <a:gd name="T37" fmla="*/ 89 h 623"/>
                <a:gd name="T38" fmla="*/ 29 w 149"/>
                <a:gd name="T39" fmla="*/ 100 h 623"/>
                <a:gd name="T40" fmla="*/ 30 w 149"/>
                <a:gd name="T41" fmla="*/ 83 h 623"/>
                <a:gd name="T42" fmla="*/ 57 w 149"/>
                <a:gd name="T43" fmla="*/ 32 h 623"/>
                <a:gd name="T44" fmla="*/ 57 w 149"/>
                <a:gd name="T45" fmla="*/ 0 h 623"/>
                <a:gd name="T46" fmla="*/ 50 w 149"/>
                <a:gd name="T47" fmla="*/ 3 h 623"/>
                <a:gd name="T48" fmla="*/ 43 w 149"/>
                <a:gd name="T49" fmla="*/ 6 h 623"/>
                <a:gd name="T50" fmla="*/ 19 w 149"/>
                <a:gd name="T51" fmla="*/ 70 h 623"/>
                <a:gd name="T52" fmla="*/ 19 w 149"/>
                <a:gd name="T53" fmla="*/ 135 h 623"/>
                <a:gd name="T54" fmla="*/ 5 w 149"/>
                <a:gd name="T55" fmla="*/ 151 h 623"/>
                <a:gd name="T56" fmla="*/ 5 w 149"/>
                <a:gd name="T57" fmla="*/ 191 h 623"/>
                <a:gd name="T58" fmla="*/ 22 w 149"/>
                <a:gd name="T59" fmla="*/ 207 h 623"/>
                <a:gd name="T60" fmla="*/ 12 w 149"/>
                <a:gd name="T61" fmla="*/ 266 h 623"/>
                <a:gd name="T62" fmla="*/ 10 w 149"/>
                <a:gd name="T63" fmla="*/ 339 h 623"/>
                <a:gd name="T64" fmla="*/ 27 w 149"/>
                <a:gd name="T65" fmla="*/ 408 h 623"/>
                <a:gd name="T66" fmla="*/ 109 w 149"/>
                <a:gd name="T67" fmla="*/ 623 h 623"/>
                <a:gd name="T68" fmla="*/ 149 w 149"/>
                <a:gd name="T69" fmla="*/ 591 h 623"/>
                <a:gd name="T70" fmla="*/ 111 w 149"/>
                <a:gd name="T71" fmla="*/ 575 h 623"/>
                <a:gd name="T72" fmla="*/ 70 w 149"/>
                <a:gd name="T73" fmla="*/ 48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623">
                  <a:moveTo>
                    <a:pt x="31" y="109"/>
                  </a:moveTo>
                  <a:cubicBezTo>
                    <a:pt x="31" y="108"/>
                    <a:pt x="31" y="108"/>
                    <a:pt x="30" y="108"/>
                  </a:cubicBezTo>
                  <a:cubicBezTo>
                    <a:pt x="31" y="108"/>
                    <a:pt x="31" y="108"/>
                    <a:pt x="31" y="109"/>
                  </a:cubicBezTo>
                  <a:close/>
                  <a:moveTo>
                    <a:pt x="70" y="483"/>
                  </a:moveTo>
                  <a:cubicBezTo>
                    <a:pt x="58" y="475"/>
                    <a:pt x="26" y="333"/>
                    <a:pt x="26" y="333"/>
                  </a:cubicBezTo>
                  <a:cubicBezTo>
                    <a:pt x="26" y="333"/>
                    <a:pt x="9" y="326"/>
                    <a:pt x="44" y="332"/>
                  </a:cubicBezTo>
                  <a:cubicBezTo>
                    <a:pt x="79" y="339"/>
                    <a:pt x="111" y="295"/>
                    <a:pt x="111" y="295"/>
                  </a:cubicBezTo>
                  <a:cubicBezTo>
                    <a:pt x="111" y="295"/>
                    <a:pt x="67" y="314"/>
                    <a:pt x="57" y="319"/>
                  </a:cubicBezTo>
                  <a:cubicBezTo>
                    <a:pt x="47" y="324"/>
                    <a:pt x="22" y="304"/>
                    <a:pt x="27" y="295"/>
                  </a:cubicBezTo>
                  <a:cubicBezTo>
                    <a:pt x="32" y="287"/>
                    <a:pt x="37" y="253"/>
                    <a:pt x="47" y="242"/>
                  </a:cubicBezTo>
                  <a:cubicBezTo>
                    <a:pt x="54" y="234"/>
                    <a:pt x="55" y="212"/>
                    <a:pt x="54" y="197"/>
                  </a:cubicBezTo>
                  <a:cubicBezTo>
                    <a:pt x="100" y="186"/>
                    <a:pt x="134" y="234"/>
                    <a:pt x="134" y="234"/>
                  </a:cubicBezTo>
                  <a:cubicBezTo>
                    <a:pt x="134" y="234"/>
                    <a:pt x="121" y="206"/>
                    <a:pt x="100" y="191"/>
                  </a:cubicBezTo>
                  <a:cubicBezTo>
                    <a:pt x="80" y="175"/>
                    <a:pt x="61" y="169"/>
                    <a:pt x="61" y="169"/>
                  </a:cubicBezTo>
                  <a:cubicBezTo>
                    <a:pt x="78" y="162"/>
                    <a:pt x="105" y="165"/>
                    <a:pt x="125" y="170"/>
                  </a:cubicBezTo>
                  <a:cubicBezTo>
                    <a:pt x="106" y="160"/>
                    <a:pt x="82" y="146"/>
                    <a:pt x="70" y="139"/>
                  </a:cubicBezTo>
                  <a:cubicBezTo>
                    <a:pt x="74" y="117"/>
                    <a:pt x="102" y="129"/>
                    <a:pt x="102" y="129"/>
                  </a:cubicBezTo>
                  <a:cubicBezTo>
                    <a:pt x="78" y="95"/>
                    <a:pt x="27" y="129"/>
                    <a:pt x="27" y="129"/>
                  </a:cubicBezTo>
                  <a:cubicBezTo>
                    <a:pt x="25" y="119"/>
                    <a:pt x="57" y="89"/>
                    <a:pt x="57" y="89"/>
                  </a:cubicBezTo>
                  <a:lnTo>
                    <a:pt x="29" y="100"/>
                  </a:lnTo>
                  <a:cubicBezTo>
                    <a:pt x="28" y="92"/>
                    <a:pt x="30" y="83"/>
                    <a:pt x="30" y="83"/>
                  </a:cubicBezTo>
                  <a:lnTo>
                    <a:pt x="57" y="32"/>
                  </a:lnTo>
                  <a:lnTo>
                    <a:pt x="57" y="0"/>
                  </a:lnTo>
                  <a:cubicBezTo>
                    <a:pt x="55" y="1"/>
                    <a:pt x="52" y="2"/>
                    <a:pt x="50" y="3"/>
                  </a:cubicBezTo>
                  <a:cubicBezTo>
                    <a:pt x="47" y="5"/>
                    <a:pt x="43" y="6"/>
                    <a:pt x="43" y="6"/>
                  </a:cubicBezTo>
                  <a:cubicBezTo>
                    <a:pt x="43" y="6"/>
                    <a:pt x="22" y="65"/>
                    <a:pt x="19" y="70"/>
                  </a:cubicBezTo>
                  <a:cubicBezTo>
                    <a:pt x="15" y="75"/>
                    <a:pt x="19" y="135"/>
                    <a:pt x="19" y="135"/>
                  </a:cubicBezTo>
                  <a:cubicBezTo>
                    <a:pt x="19" y="135"/>
                    <a:pt x="3" y="139"/>
                    <a:pt x="5" y="151"/>
                  </a:cubicBezTo>
                  <a:cubicBezTo>
                    <a:pt x="7" y="163"/>
                    <a:pt x="0" y="183"/>
                    <a:pt x="5" y="191"/>
                  </a:cubicBezTo>
                  <a:cubicBezTo>
                    <a:pt x="10" y="200"/>
                    <a:pt x="22" y="207"/>
                    <a:pt x="22" y="207"/>
                  </a:cubicBezTo>
                  <a:cubicBezTo>
                    <a:pt x="22" y="207"/>
                    <a:pt x="13" y="257"/>
                    <a:pt x="12" y="266"/>
                  </a:cubicBezTo>
                  <a:cubicBezTo>
                    <a:pt x="10" y="275"/>
                    <a:pt x="7" y="327"/>
                    <a:pt x="10" y="339"/>
                  </a:cubicBezTo>
                  <a:cubicBezTo>
                    <a:pt x="13" y="351"/>
                    <a:pt x="27" y="408"/>
                    <a:pt x="27" y="408"/>
                  </a:cubicBezTo>
                  <a:cubicBezTo>
                    <a:pt x="27" y="408"/>
                    <a:pt x="88" y="610"/>
                    <a:pt x="109" y="623"/>
                  </a:cubicBezTo>
                  <a:cubicBezTo>
                    <a:pt x="109" y="623"/>
                    <a:pt x="128" y="607"/>
                    <a:pt x="149" y="591"/>
                  </a:cubicBezTo>
                  <a:lnTo>
                    <a:pt x="111" y="575"/>
                  </a:lnTo>
                  <a:cubicBezTo>
                    <a:pt x="111" y="575"/>
                    <a:pt x="82" y="492"/>
                    <a:pt x="70" y="483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42" name="Freeform 55"/>
            <p:cNvSpPr/>
            <p:nvPr/>
          </p:nvSpPr>
          <p:spPr bwMode="auto">
            <a:xfrm>
              <a:off x="10467976" y="2203450"/>
              <a:ext cx="23813" cy="12700"/>
            </a:xfrm>
            <a:custGeom>
              <a:avLst/>
              <a:gdLst>
                <a:gd name="T0" fmla="*/ 17 w 17"/>
                <a:gd name="T1" fmla="*/ 4 h 9"/>
                <a:gd name="T2" fmla="*/ 0 w 17"/>
                <a:gd name="T3" fmla="*/ 0 h 9"/>
                <a:gd name="T4" fmla="*/ 17 w 17"/>
                <a:gd name="T5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9">
                  <a:moveTo>
                    <a:pt x="17" y="4"/>
                  </a:moveTo>
                  <a:cubicBezTo>
                    <a:pt x="17" y="4"/>
                    <a:pt x="14" y="3"/>
                    <a:pt x="0" y="0"/>
                  </a:cubicBezTo>
                  <a:cubicBezTo>
                    <a:pt x="14" y="9"/>
                    <a:pt x="14" y="6"/>
                    <a:pt x="17" y="4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43" name="Freeform 56"/>
            <p:cNvSpPr/>
            <p:nvPr/>
          </p:nvSpPr>
          <p:spPr bwMode="auto">
            <a:xfrm>
              <a:off x="10560051" y="1558925"/>
              <a:ext cx="280988" cy="354012"/>
            </a:xfrm>
            <a:custGeom>
              <a:avLst/>
              <a:gdLst>
                <a:gd name="T0" fmla="*/ 107 w 196"/>
                <a:gd name="T1" fmla="*/ 244 h 246"/>
                <a:gd name="T2" fmla="*/ 142 w 196"/>
                <a:gd name="T3" fmla="*/ 219 h 246"/>
                <a:gd name="T4" fmla="*/ 177 w 196"/>
                <a:gd name="T5" fmla="*/ 155 h 246"/>
                <a:gd name="T6" fmla="*/ 186 w 196"/>
                <a:gd name="T7" fmla="*/ 155 h 246"/>
                <a:gd name="T8" fmla="*/ 192 w 196"/>
                <a:gd name="T9" fmla="*/ 121 h 246"/>
                <a:gd name="T10" fmla="*/ 186 w 196"/>
                <a:gd name="T11" fmla="*/ 91 h 246"/>
                <a:gd name="T12" fmla="*/ 192 w 196"/>
                <a:gd name="T13" fmla="*/ 14 h 246"/>
                <a:gd name="T14" fmla="*/ 79 w 196"/>
                <a:gd name="T15" fmla="*/ 0 h 246"/>
                <a:gd name="T16" fmla="*/ 30 w 196"/>
                <a:gd name="T17" fmla="*/ 26 h 246"/>
                <a:gd name="T18" fmla="*/ 30 w 196"/>
                <a:gd name="T19" fmla="*/ 91 h 246"/>
                <a:gd name="T20" fmla="*/ 9 w 196"/>
                <a:gd name="T21" fmla="*/ 91 h 246"/>
                <a:gd name="T22" fmla="*/ 30 w 196"/>
                <a:gd name="T23" fmla="*/ 149 h 246"/>
                <a:gd name="T24" fmla="*/ 49 w 196"/>
                <a:gd name="T25" fmla="*/ 213 h 246"/>
                <a:gd name="T26" fmla="*/ 107 w 196"/>
                <a:gd name="T27" fmla="*/ 24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6" h="246">
                  <a:moveTo>
                    <a:pt x="107" y="244"/>
                  </a:moveTo>
                  <a:cubicBezTo>
                    <a:pt x="124" y="246"/>
                    <a:pt x="137" y="225"/>
                    <a:pt x="142" y="219"/>
                  </a:cubicBezTo>
                  <a:cubicBezTo>
                    <a:pt x="147" y="213"/>
                    <a:pt x="173" y="171"/>
                    <a:pt x="177" y="155"/>
                  </a:cubicBezTo>
                  <a:cubicBezTo>
                    <a:pt x="177" y="155"/>
                    <a:pt x="185" y="160"/>
                    <a:pt x="186" y="155"/>
                  </a:cubicBezTo>
                  <a:cubicBezTo>
                    <a:pt x="186" y="155"/>
                    <a:pt x="190" y="127"/>
                    <a:pt x="192" y="121"/>
                  </a:cubicBezTo>
                  <a:cubicBezTo>
                    <a:pt x="194" y="115"/>
                    <a:pt x="196" y="92"/>
                    <a:pt x="186" y="91"/>
                  </a:cubicBezTo>
                  <a:lnTo>
                    <a:pt x="192" y="14"/>
                  </a:lnTo>
                  <a:lnTo>
                    <a:pt x="79" y="0"/>
                  </a:lnTo>
                  <a:lnTo>
                    <a:pt x="30" y="26"/>
                  </a:lnTo>
                  <a:lnTo>
                    <a:pt x="30" y="91"/>
                  </a:lnTo>
                  <a:cubicBezTo>
                    <a:pt x="30" y="91"/>
                    <a:pt x="13" y="83"/>
                    <a:pt x="9" y="91"/>
                  </a:cubicBezTo>
                  <a:cubicBezTo>
                    <a:pt x="9" y="91"/>
                    <a:pt x="0" y="150"/>
                    <a:pt x="30" y="149"/>
                  </a:cubicBezTo>
                  <a:cubicBezTo>
                    <a:pt x="30" y="149"/>
                    <a:pt x="36" y="194"/>
                    <a:pt x="49" y="213"/>
                  </a:cubicBezTo>
                  <a:cubicBezTo>
                    <a:pt x="63" y="232"/>
                    <a:pt x="82" y="242"/>
                    <a:pt x="107" y="244"/>
                  </a:cubicBez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44" name="Freeform 57"/>
            <p:cNvSpPr/>
            <p:nvPr/>
          </p:nvSpPr>
          <p:spPr bwMode="auto">
            <a:xfrm>
              <a:off x="10560051" y="1560513"/>
              <a:ext cx="134938" cy="341312"/>
            </a:xfrm>
            <a:custGeom>
              <a:avLst/>
              <a:gdLst>
                <a:gd name="T0" fmla="*/ 82 w 94"/>
                <a:gd name="T1" fmla="*/ 237 h 237"/>
                <a:gd name="T2" fmla="*/ 55 w 94"/>
                <a:gd name="T3" fmla="*/ 169 h 237"/>
                <a:gd name="T4" fmla="*/ 64 w 94"/>
                <a:gd name="T5" fmla="*/ 134 h 237"/>
                <a:gd name="T6" fmla="*/ 55 w 94"/>
                <a:gd name="T7" fmla="*/ 113 h 237"/>
                <a:gd name="T8" fmla="*/ 73 w 94"/>
                <a:gd name="T9" fmla="*/ 96 h 237"/>
                <a:gd name="T10" fmla="*/ 85 w 94"/>
                <a:gd name="T11" fmla="*/ 59 h 237"/>
                <a:gd name="T12" fmla="*/ 94 w 94"/>
                <a:gd name="T13" fmla="*/ 1 h 237"/>
                <a:gd name="T14" fmla="*/ 79 w 94"/>
                <a:gd name="T15" fmla="*/ 0 h 237"/>
                <a:gd name="T16" fmla="*/ 30 w 94"/>
                <a:gd name="T17" fmla="*/ 25 h 237"/>
                <a:gd name="T18" fmla="*/ 30 w 94"/>
                <a:gd name="T19" fmla="*/ 90 h 237"/>
                <a:gd name="T20" fmla="*/ 9 w 94"/>
                <a:gd name="T21" fmla="*/ 90 h 237"/>
                <a:gd name="T22" fmla="*/ 30 w 94"/>
                <a:gd name="T23" fmla="*/ 148 h 237"/>
                <a:gd name="T24" fmla="*/ 49 w 94"/>
                <a:gd name="T25" fmla="*/ 212 h 237"/>
                <a:gd name="T26" fmla="*/ 82 w 94"/>
                <a:gd name="T27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4" h="237">
                  <a:moveTo>
                    <a:pt x="82" y="237"/>
                  </a:moveTo>
                  <a:cubicBezTo>
                    <a:pt x="68" y="217"/>
                    <a:pt x="55" y="169"/>
                    <a:pt x="55" y="169"/>
                  </a:cubicBezTo>
                  <a:cubicBezTo>
                    <a:pt x="53" y="157"/>
                    <a:pt x="64" y="134"/>
                    <a:pt x="64" y="134"/>
                  </a:cubicBezTo>
                  <a:lnTo>
                    <a:pt x="55" y="113"/>
                  </a:lnTo>
                  <a:cubicBezTo>
                    <a:pt x="55" y="106"/>
                    <a:pt x="73" y="96"/>
                    <a:pt x="73" y="96"/>
                  </a:cubicBezTo>
                  <a:cubicBezTo>
                    <a:pt x="73" y="96"/>
                    <a:pt x="84" y="69"/>
                    <a:pt x="85" y="59"/>
                  </a:cubicBezTo>
                  <a:cubicBezTo>
                    <a:pt x="86" y="53"/>
                    <a:pt x="91" y="26"/>
                    <a:pt x="94" y="1"/>
                  </a:cubicBezTo>
                  <a:lnTo>
                    <a:pt x="79" y="0"/>
                  </a:lnTo>
                  <a:lnTo>
                    <a:pt x="30" y="25"/>
                  </a:lnTo>
                  <a:lnTo>
                    <a:pt x="30" y="90"/>
                  </a:lnTo>
                  <a:cubicBezTo>
                    <a:pt x="30" y="90"/>
                    <a:pt x="13" y="82"/>
                    <a:pt x="9" y="90"/>
                  </a:cubicBezTo>
                  <a:cubicBezTo>
                    <a:pt x="9" y="90"/>
                    <a:pt x="0" y="149"/>
                    <a:pt x="30" y="148"/>
                  </a:cubicBezTo>
                  <a:cubicBezTo>
                    <a:pt x="30" y="148"/>
                    <a:pt x="36" y="193"/>
                    <a:pt x="49" y="212"/>
                  </a:cubicBezTo>
                  <a:cubicBezTo>
                    <a:pt x="58" y="224"/>
                    <a:pt x="69" y="232"/>
                    <a:pt x="82" y="237"/>
                  </a:cubicBezTo>
                  <a:close/>
                </a:path>
              </a:pathLst>
            </a:custGeom>
            <a:solidFill>
              <a:srgbClr val="E2A0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45" name="Freeform 58"/>
            <p:cNvSpPr/>
            <p:nvPr/>
          </p:nvSpPr>
          <p:spPr bwMode="auto">
            <a:xfrm>
              <a:off x="10775951" y="1690688"/>
              <a:ext cx="68263" cy="166687"/>
            </a:xfrm>
            <a:custGeom>
              <a:avLst/>
              <a:gdLst>
                <a:gd name="T0" fmla="*/ 27 w 48"/>
                <a:gd name="T1" fmla="*/ 64 h 116"/>
                <a:gd name="T2" fmla="*/ 36 w 48"/>
                <a:gd name="T3" fmla="*/ 64 h 116"/>
                <a:gd name="T4" fmla="*/ 48 w 48"/>
                <a:gd name="T5" fmla="*/ 19 h 116"/>
                <a:gd name="T6" fmla="*/ 36 w 48"/>
                <a:gd name="T7" fmla="*/ 0 h 116"/>
                <a:gd name="T8" fmla="*/ 21 w 48"/>
                <a:gd name="T9" fmla="*/ 56 h 116"/>
                <a:gd name="T10" fmla="*/ 0 w 48"/>
                <a:gd name="T11" fmla="*/ 75 h 116"/>
                <a:gd name="T12" fmla="*/ 0 w 48"/>
                <a:gd name="T13" fmla="*/ 116 h 116"/>
                <a:gd name="T14" fmla="*/ 27 w 48"/>
                <a:gd name="T15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116">
                  <a:moveTo>
                    <a:pt x="27" y="64"/>
                  </a:moveTo>
                  <a:cubicBezTo>
                    <a:pt x="27" y="64"/>
                    <a:pt x="35" y="69"/>
                    <a:pt x="36" y="64"/>
                  </a:cubicBezTo>
                  <a:cubicBezTo>
                    <a:pt x="36" y="64"/>
                    <a:pt x="48" y="35"/>
                    <a:pt x="48" y="19"/>
                  </a:cubicBezTo>
                  <a:cubicBezTo>
                    <a:pt x="47" y="12"/>
                    <a:pt x="46" y="1"/>
                    <a:pt x="36" y="0"/>
                  </a:cubicBezTo>
                  <a:cubicBezTo>
                    <a:pt x="36" y="0"/>
                    <a:pt x="27" y="48"/>
                    <a:pt x="21" y="56"/>
                  </a:cubicBezTo>
                  <a:cubicBezTo>
                    <a:pt x="15" y="65"/>
                    <a:pt x="0" y="75"/>
                    <a:pt x="0" y="75"/>
                  </a:cubicBezTo>
                  <a:cubicBezTo>
                    <a:pt x="3" y="79"/>
                    <a:pt x="4" y="97"/>
                    <a:pt x="0" y="116"/>
                  </a:cubicBezTo>
                  <a:cubicBezTo>
                    <a:pt x="10" y="101"/>
                    <a:pt x="24" y="76"/>
                    <a:pt x="27" y="64"/>
                  </a:cubicBezTo>
                  <a:close/>
                </a:path>
              </a:pathLst>
            </a:custGeom>
            <a:solidFill>
              <a:srgbClr val="E2A0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46" name="Freeform 59"/>
            <p:cNvSpPr/>
            <p:nvPr/>
          </p:nvSpPr>
          <p:spPr bwMode="auto">
            <a:xfrm>
              <a:off x="10583863" y="1484313"/>
              <a:ext cx="268288" cy="255587"/>
            </a:xfrm>
            <a:custGeom>
              <a:avLst/>
              <a:gdLst>
                <a:gd name="T0" fmla="*/ 185 w 186"/>
                <a:gd name="T1" fmla="*/ 76 h 178"/>
                <a:gd name="T2" fmla="*/ 127 w 186"/>
                <a:gd name="T3" fmla="*/ 0 h 178"/>
                <a:gd name="T4" fmla="*/ 93 w 186"/>
                <a:gd name="T5" fmla="*/ 7 h 178"/>
                <a:gd name="T6" fmla="*/ 55 w 186"/>
                <a:gd name="T7" fmla="*/ 11 h 178"/>
                <a:gd name="T8" fmla="*/ 34 w 186"/>
                <a:gd name="T9" fmla="*/ 22 h 178"/>
                <a:gd name="T10" fmla="*/ 0 w 186"/>
                <a:gd name="T11" fmla="*/ 71 h 178"/>
                <a:gd name="T12" fmla="*/ 3 w 186"/>
                <a:gd name="T13" fmla="*/ 140 h 178"/>
                <a:gd name="T14" fmla="*/ 11 w 186"/>
                <a:gd name="T15" fmla="*/ 142 h 178"/>
                <a:gd name="T16" fmla="*/ 15 w 186"/>
                <a:gd name="T17" fmla="*/ 169 h 178"/>
                <a:gd name="T18" fmla="*/ 20 w 186"/>
                <a:gd name="T19" fmla="*/ 165 h 178"/>
                <a:gd name="T20" fmla="*/ 25 w 186"/>
                <a:gd name="T21" fmla="*/ 126 h 178"/>
                <a:gd name="T22" fmla="*/ 25 w 186"/>
                <a:gd name="T23" fmla="*/ 96 h 178"/>
                <a:gd name="T24" fmla="*/ 44 w 186"/>
                <a:gd name="T25" fmla="*/ 79 h 178"/>
                <a:gd name="T26" fmla="*/ 80 w 186"/>
                <a:gd name="T27" fmla="*/ 91 h 178"/>
                <a:gd name="T28" fmla="*/ 107 w 186"/>
                <a:gd name="T29" fmla="*/ 105 h 178"/>
                <a:gd name="T30" fmla="*/ 110 w 186"/>
                <a:gd name="T31" fmla="*/ 105 h 178"/>
                <a:gd name="T32" fmla="*/ 124 w 186"/>
                <a:gd name="T33" fmla="*/ 104 h 178"/>
                <a:gd name="T34" fmla="*/ 150 w 186"/>
                <a:gd name="T35" fmla="*/ 116 h 178"/>
                <a:gd name="T36" fmla="*/ 144 w 186"/>
                <a:gd name="T37" fmla="*/ 97 h 178"/>
                <a:gd name="T38" fmla="*/ 149 w 186"/>
                <a:gd name="T39" fmla="*/ 96 h 178"/>
                <a:gd name="T40" fmla="*/ 157 w 186"/>
                <a:gd name="T41" fmla="*/ 108 h 178"/>
                <a:gd name="T42" fmla="*/ 160 w 186"/>
                <a:gd name="T43" fmla="*/ 143 h 178"/>
                <a:gd name="T44" fmla="*/ 159 w 186"/>
                <a:gd name="T45" fmla="*/ 174 h 178"/>
                <a:gd name="T46" fmla="*/ 161 w 186"/>
                <a:gd name="T47" fmla="*/ 178 h 178"/>
                <a:gd name="T48" fmla="*/ 169 w 186"/>
                <a:gd name="T49" fmla="*/ 143 h 178"/>
                <a:gd name="T50" fmla="*/ 176 w 186"/>
                <a:gd name="T51" fmla="*/ 147 h 178"/>
                <a:gd name="T52" fmla="*/ 184 w 186"/>
                <a:gd name="T53" fmla="*/ 115 h 178"/>
                <a:gd name="T54" fmla="*/ 185 w 186"/>
                <a:gd name="T55" fmla="*/ 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6" h="178">
                  <a:moveTo>
                    <a:pt x="185" y="76"/>
                  </a:moveTo>
                  <a:cubicBezTo>
                    <a:pt x="185" y="69"/>
                    <a:pt x="181" y="20"/>
                    <a:pt x="127" y="0"/>
                  </a:cubicBezTo>
                  <a:cubicBezTo>
                    <a:pt x="127" y="0"/>
                    <a:pt x="115" y="2"/>
                    <a:pt x="93" y="7"/>
                  </a:cubicBezTo>
                  <a:cubicBezTo>
                    <a:pt x="93" y="7"/>
                    <a:pt x="62" y="6"/>
                    <a:pt x="55" y="11"/>
                  </a:cubicBezTo>
                  <a:cubicBezTo>
                    <a:pt x="49" y="16"/>
                    <a:pt x="34" y="22"/>
                    <a:pt x="34" y="22"/>
                  </a:cubicBezTo>
                  <a:cubicBezTo>
                    <a:pt x="34" y="22"/>
                    <a:pt x="4" y="32"/>
                    <a:pt x="0" y="71"/>
                  </a:cubicBezTo>
                  <a:cubicBezTo>
                    <a:pt x="0" y="71"/>
                    <a:pt x="0" y="121"/>
                    <a:pt x="3" y="140"/>
                  </a:cubicBezTo>
                  <a:cubicBezTo>
                    <a:pt x="3" y="140"/>
                    <a:pt x="7" y="139"/>
                    <a:pt x="11" y="142"/>
                  </a:cubicBezTo>
                  <a:lnTo>
                    <a:pt x="15" y="169"/>
                  </a:lnTo>
                  <a:lnTo>
                    <a:pt x="20" y="165"/>
                  </a:lnTo>
                  <a:cubicBezTo>
                    <a:pt x="20" y="165"/>
                    <a:pt x="17" y="135"/>
                    <a:pt x="25" y="126"/>
                  </a:cubicBezTo>
                  <a:cubicBezTo>
                    <a:pt x="28" y="122"/>
                    <a:pt x="25" y="96"/>
                    <a:pt x="25" y="96"/>
                  </a:cubicBezTo>
                  <a:cubicBezTo>
                    <a:pt x="25" y="96"/>
                    <a:pt x="42" y="80"/>
                    <a:pt x="44" y="79"/>
                  </a:cubicBezTo>
                  <a:cubicBezTo>
                    <a:pt x="44" y="79"/>
                    <a:pt x="68" y="84"/>
                    <a:pt x="80" y="91"/>
                  </a:cubicBezTo>
                  <a:cubicBezTo>
                    <a:pt x="80" y="91"/>
                    <a:pt x="83" y="101"/>
                    <a:pt x="107" y="105"/>
                  </a:cubicBezTo>
                  <a:cubicBezTo>
                    <a:pt x="108" y="105"/>
                    <a:pt x="109" y="105"/>
                    <a:pt x="110" y="105"/>
                  </a:cubicBezTo>
                  <a:cubicBezTo>
                    <a:pt x="114" y="105"/>
                    <a:pt x="119" y="105"/>
                    <a:pt x="124" y="104"/>
                  </a:cubicBezTo>
                  <a:cubicBezTo>
                    <a:pt x="149" y="96"/>
                    <a:pt x="150" y="116"/>
                    <a:pt x="150" y="116"/>
                  </a:cubicBezTo>
                  <a:cubicBezTo>
                    <a:pt x="153" y="107"/>
                    <a:pt x="149" y="101"/>
                    <a:pt x="144" y="97"/>
                  </a:cubicBezTo>
                  <a:lnTo>
                    <a:pt x="149" y="96"/>
                  </a:lnTo>
                  <a:cubicBezTo>
                    <a:pt x="149" y="96"/>
                    <a:pt x="154" y="100"/>
                    <a:pt x="157" y="108"/>
                  </a:cubicBezTo>
                  <a:cubicBezTo>
                    <a:pt x="159" y="119"/>
                    <a:pt x="155" y="132"/>
                    <a:pt x="160" y="143"/>
                  </a:cubicBezTo>
                  <a:cubicBezTo>
                    <a:pt x="164" y="151"/>
                    <a:pt x="159" y="174"/>
                    <a:pt x="159" y="174"/>
                  </a:cubicBezTo>
                  <a:lnTo>
                    <a:pt x="161" y="178"/>
                  </a:lnTo>
                  <a:lnTo>
                    <a:pt x="169" y="143"/>
                  </a:lnTo>
                  <a:cubicBezTo>
                    <a:pt x="169" y="143"/>
                    <a:pt x="175" y="144"/>
                    <a:pt x="176" y="147"/>
                  </a:cubicBezTo>
                  <a:lnTo>
                    <a:pt x="184" y="115"/>
                  </a:lnTo>
                  <a:cubicBezTo>
                    <a:pt x="184" y="115"/>
                    <a:pt x="186" y="82"/>
                    <a:pt x="185" y="76"/>
                  </a:cubicBezTo>
                  <a:close/>
                </a:path>
              </a:pathLst>
            </a:custGeom>
            <a:solidFill>
              <a:srgbClr val="383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47" name="Freeform 60"/>
            <p:cNvSpPr/>
            <p:nvPr/>
          </p:nvSpPr>
          <p:spPr bwMode="auto">
            <a:xfrm>
              <a:off x="10871201" y="2224088"/>
              <a:ext cx="50800" cy="280987"/>
            </a:xfrm>
            <a:custGeom>
              <a:avLst/>
              <a:gdLst>
                <a:gd name="T0" fmla="*/ 28 w 36"/>
                <a:gd name="T1" fmla="*/ 109 h 195"/>
                <a:gd name="T2" fmla="*/ 11 w 36"/>
                <a:gd name="T3" fmla="*/ 0 h 195"/>
                <a:gd name="T4" fmla="*/ 0 w 36"/>
                <a:gd name="T5" fmla="*/ 165 h 195"/>
                <a:gd name="T6" fmla="*/ 6 w 36"/>
                <a:gd name="T7" fmla="*/ 195 h 195"/>
                <a:gd name="T8" fmla="*/ 34 w 36"/>
                <a:gd name="T9" fmla="*/ 195 h 195"/>
                <a:gd name="T10" fmla="*/ 28 w 36"/>
                <a:gd name="T11" fmla="*/ 10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95">
                  <a:moveTo>
                    <a:pt x="28" y="109"/>
                  </a:moveTo>
                  <a:cubicBezTo>
                    <a:pt x="36" y="79"/>
                    <a:pt x="20" y="16"/>
                    <a:pt x="11" y="0"/>
                  </a:cubicBezTo>
                  <a:lnTo>
                    <a:pt x="0" y="165"/>
                  </a:lnTo>
                  <a:lnTo>
                    <a:pt x="6" y="195"/>
                  </a:lnTo>
                  <a:cubicBezTo>
                    <a:pt x="6" y="195"/>
                    <a:pt x="18" y="195"/>
                    <a:pt x="34" y="195"/>
                  </a:cubicBezTo>
                  <a:cubicBezTo>
                    <a:pt x="29" y="170"/>
                    <a:pt x="23" y="129"/>
                    <a:pt x="28" y="109"/>
                  </a:cubicBezTo>
                  <a:close/>
                </a:path>
              </a:pathLst>
            </a:custGeom>
            <a:solidFill>
              <a:srgbClr val="2E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  <p:sp>
          <p:nvSpPr>
            <p:cNvPr id="48" name="Freeform 61"/>
            <p:cNvSpPr/>
            <p:nvPr/>
          </p:nvSpPr>
          <p:spPr bwMode="auto">
            <a:xfrm>
              <a:off x="10769601" y="1960563"/>
              <a:ext cx="173038" cy="1022350"/>
            </a:xfrm>
            <a:custGeom>
              <a:avLst/>
              <a:gdLst>
                <a:gd name="T0" fmla="*/ 55 w 120"/>
                <a:gd name="T1" fmla="*/ 694 h 711"/>
                <a:gd name="T2" fmla="*/ 108 w 120"/>
                <a:gd name="T3" fmla="*/ 711 h 711"/>
                <a:gd name="T4" fmla="*/ 120 w 120"/>
                <a:gd name="T5" fmla="*/ 703 h 711"/>
                <a:gd name="T6" fmla="*/ 88 w 120"/>
                <a:gd name="T7" fmla="*/ 368 h 711"/>
                <a:gd name="T8" fmla="*/ 88 w 120"/>
                <a:gd name="T9" fmla="*/ 218 h 711"/>
                <a:gd name="T10" fmla="*/ 88 w 120"/>
                <a:gd name="T11" fmla="*/ 126 h 711"/>
                <a:gd name="T12" fmla="*/ 55 w 120"/>
                <a:gd name="T13" fmla="*/ 40 h 711"/>
                <a:gd name="T14" fmla="*/ 1 w 120"/>
                <a:gd name="T15" fmla="*/ 0 h 711"/>
                <a:gd name="T16" fmla="*/ 0 w 120"/>
                <a:gd name="T17" fmla="*/ 40 h 711"/>
                <a:gd name="T18" fmla="*/ 55 w 120"/>
                <a:gd name="T19" fmla="*/ 193 h 711"/>
                <a:gd name="T20" fmla="*/ 44 w 120"/>
                <a:gd name="T21" fmla="*/ 296 h 711"/>
                <a:gd name="T22" fmla="*/ 66 w 120"/>
                <a:gd name="T23" fmla="*/ 509 h 711"/>
                <a:gd name="T24" fmla="*/ 55 w 120"/>
                <a:gd name="T25" fmla="*/ 694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711">
                  <a:moveTo>
                    <a:pt x="55" y="694"/>
                  </a:moveTo>
                  <a:lnTo>
                    <a:pt x="108" y="711"/>
                  </a:lnTo>
                  <a:lnTo>
                    <a:pt x="120" y="703"/>
                  </a:lnTo>
                  <a:cubicBezTo>
                    <a:pt x="120" y="703"/>
                    <a:pt x="111" y="437"/>
                    <a:pt x="88" y="368"/>
                  </a:cubicBezTo>
                  <a:cubicBezTo>
                    <a:pt x="88" y="368"/>
                    <a:pt x="87" y="244"/>
                    <a:pt x="88" y="218"/>
                  </a:cubicBezTo>
                  <a:cubicBezTo>
                    <a:pt x="88" y="193"/>
                    <a:pt x="89" y="140"/>
                    <a:pt x="88" y="126"/>
                  </a:cubicBezTo>
                  <a:cubicBezTo>
                    <a:pt x="87" y="113"/>
                    <a:pt x="67" y="57"/>
                    <a:pt x="55" y="40"/>
                  </a:cubicBezTo>
                  <a:lnTo>
                    <a:pt x="1" y="0"/>
                  </a:lnTo>
                  <a:lnTo>
                    <a:pt x="0" y="40"/>
                  </a:lnTo>
                  <a:cubicBezTo>
                    <a:pt x="0" y="40"/>
                    <a:pt x="57" y="160"/>
                    <a:pt x="55" y="193"/>
                  </a:cubicBezTo>
                  <a:cubicBezTo>
                    <a:pt x="55" y="193"/>
                    <a:pt x="43" y="288"/>
                    <a:pt x="44" y="296"/>
                  </a:cubicBezTo>
                  <a:cubicBezTo>
                    <a:pt x="45" y="304"/>
                    <a:pt x="66" y="492"/>
                    <a:pt x="66" y="509"/>
                  </a:cubicBezTo>
                  <a:cubicBezTo>
                    <a:pt x="66" y="526"/>
                    <a:pt x="55" y="694"/>
                    <a:pt x="55" y="694"/>
                  </a:cubicBezTo>
                  <a:close/>
                </a:path>
              </a:pathLst>
            </a:custGeom>
            <a:solidFill>
              <a:srgbClr val="383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90" tIns="34295" rIns="68590" bIns="34295" numCol="1" anchor="t" anchorCtr="0" compatLnSpc="1"/>
            <a:lstStyle/>
            <a:p>
              <a:endParaRPr lang="zh-CN" altLang="en-US" sz="1575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2475230" y="4654550"/>
            <a:ext cx="579120" cy="563245"/>
            <a:chOff x="1339850" y="2163763"/>
            <a:chExt cx="506413" cy="506412"/>
          </a:xfrm>
        </p:grpSpPr>
        <p:sp>
          <p:nvSpPr>
            <p:cNvPr id="52" name="Freeform 13"/>
            <p:cNvSpPr/>
            <p:nvPr/>
          </p:nvSpPr>
          <p:spPr bwMode="auto">
            <a:xfrm>
              <a:off x="1339850" y="2163763"/>
              <a:ext cx="506413" cy="506412"/>
            </a:xfrm>
            <a:custGeom>
              <a:avLst/>
              <a:gdLst>
                <a:gd name="T0" fmla="*/ 135 w 135"/>
                <a:gd name="T1" fmla="*/ 36 h 135"/>
                <a:gd name="T2" fmla="*/ 135 w 135"/>
                <a:gd name="T3" fmla="*/ 98 h 135"/>
                <a:gd name="T4" fmla="*/ 98 w 135"/>
                <a:gd name="T5" fmla="*/ 135 h 135"/>
                <a:gd name="T6" fmla="*/ 37 w 135"/>
                <a:gd name="T7" fmla="*/ 135 h 135"/>
                <a:gd name="T8" fmla="*/ 0 w 135"/>
                <a:gd name="T9" fmla="*/ 98 h 135"/>
                <a:gd name="T10" fmla="*/ 0 w 135"/>
                <a:gd name="T11" fmla="*/ 36 h 135"/>
                <a:gd name="T12" fmla="*/ 37 w 135"/>
                <a:gd name="T13" fmla="*/ 0 h 135"/>
                <a:gd name="T14" fmla="*/ 135 w 135"/>
                <a:gd name="T15" fmla="*/ 0 h 135"/>
                <a:gd name="T16" fmla="*/ 135 w 135"/>
                <a:gd name="T17" fmla="*/ 3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5" h="135">
                  <a:moveTo>
                    <a:pt x="135" y="36"/>
                  </a:moveTo>
                  <a:cubicBezTo>
                    <a:pt x="135" y="98"/>
                    <a:pt x="135" y="98"/>
                    <a:pt x="135" y="98"/>
                  </a:cubicBezTo>
                  <a:cubicBezTo>
                    <a:pt x="135" y="118"/>
                    <a:pt x="118" y="135"/>
                    <a:pt x="98" y="135"/>
                  </a:cubicBezTo>
                  <a:cubicBezTo>
                    <a:pt x="37" y="135"/>
                    <a:pt x="37" y="135"/>
                    <a:pt x="37" y="135"/>
                  </a:cubicBezTo>
                  <a:cubicBezTo>
                    <a:pt x="16" y="135"/>
                    <a:pt x="0" y="118"/>
                    <a:pt x="0" y="9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7" y="0"/>
                  </a:cubicBezTo>
                  <a:cubicBezTo>
                    <a:pt x="135" y="0"/>
                    <a:pt x="135" y="0"/>
                    <a:pt x="135" y="0"/>
                  </a:cubicBezTo>
                  <a:lnTo>
                    <a:pt x="135" y="36"/>
                  </a:lnTo>
                  <a:close/>
                </a:path>
              </a:pathLst>
            </a:custGeom>
            <a:solidFill>
              <a:srgbClr val="F58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Freeform 14"/>
            <p:cNvSpPr/>
            <p:nvPr/>
          </p:nvSpPr>
          <p:spPr bwMode="auto">
            <a:xfrm>
              <a:off x="1500188" y="2276475"/>
              <a:ext cx="176213" cy="104775"/>
            </a:xfrm>
            <a:custGeom>
              <a:avLst/>
              <a:gdLst>
                <a:gd name="T0" fmla="*/ 111 w 111"/>
                <a:gd name="T1" fmla="*/ 0 h 66"/>
                <a:gd name="T2" fmla="*/ 55 w 111"/>
                <a:gd name="T3" fmla="*/ 0 h 66"/>
                <a:gd name="T4" fmla="*/ 55 w 111"/>
                <a:gd name="T5" fmla="*/ 54 h 66"/>
                <a:gd name="T6" fmla="*/ 14 w 111"/>
                <a:gd name="T7" fmla="*/ 54 h 66"/>
                <a:gd name="T8" fmla="*/ 14 w 111"/>
                <a:gd name="T9" fmla="*/ 0 h 66"/>
                <a:gd name="T10" fmla="*/ 0 w 111"/>
                <a:gd name="T11" fmla="*/ 0 h 66"/>
                <a:gd name="T12" fmla="*/ 0 w 111"/>
                <a:gd name="T13" fmla="*/ 66 h 66"/>
                <a:gd name="T14" fmla="*/ 111 w 111"/>
                <a:gd name="T15" fmla="*/ 66 h 66"/>
                <a:gd name="T16" fmla="*/ 111 w 111"/>
                <a:gd name="T1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66">
                  <a:moveTo>
                    <a:pt x="111" y="0"/>
                  </a:moveTo>
                  <a:lnTo>
                    <a:pt x="55" y="0"/>
                  </a:lnTo>
                  <a:lnTo>
                    <a:pt x="55" y="54"/>
                  </a:lnTo>
                  <a:lnTo>
                    <a:pt x="14" y="54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66"/>
                  </a:lnTo>
                  <a:lnTo>
                    <a:pt x="111" y="66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15"/>
            <p:cNvSpPr>
              <a:spLocks noEditPoints="1"/>
            </p:cNvSpPr>
            <p:nvPr/>
          </p:nvSpPr>
          <p:spPr bwMode="auto">
            <a:xfrm>
              <a:off x="1447800" y="2276475"/>
              <a:ext cx="288925" cy="277812"/>
            </a:xfrm>
            <a:custGeom>
              <a:avLst/>
              <a:gdLst>
                <a:gd name="T0" fmla="*/ 72 w 77"/>
                <a:gd name="T1" fmla="*/ 0 h 74"/>
                <a:gd name="T2" fmla="*/ 64 w 77"/>
                <a:gd name="T3" fmla="*/ 0 h 74"/>
                <a:gd name="T4" fmla="*/ 64 w 77"/>
                <a:gd name="T5" fmla="*/ 31 h 74"/>
                <a:gd name="T6" fmla="*/ 10 w 77"/>
                <a:gd name="T7" fmla="*/ 31 h 74"/>
                <a:gd name="T8" fmla="*/ 10 w 77"/>
                <a:gd name="T9" fmla="*/ 0 h 74"/>
                <a:gd name="T10" fmla="*/ 5 w 77"/>
                <a:gd name="T11" fmla="*/ 0 h 74"/>
                <a:gd name="T12" fmla="*/ 0 w 77"/>
                <a:gd name="T13" fmla="*/ 6 h 74"/>
                <a:gd name="T14" fmla="*/ 0 w 77"/>
                <a:gd name="T15" fmla="*/ 68 h 74"/>
                <a:gd name="T16" fmla="*/ 5 w 77"/>
                <a:gd name="T17" fmla="*/ 74 h 74"/>
                <a:gd name="T18" fmla="*/ 72 w 77"/>
                <a:gd name="T19" fmla="*/ 74 h 74"/>
                <a:gd name="T20" fmla="*/ 77 w 77"/>
                <a:gd name="T21" fmla="*/ 68 h 74"/>
                <a:gd name="T22" fmla="*/ 77 w 77"/>
                <a:gd name="T23" fmla="*/ 6 h 74"/>
                <a:gd name="T24" fmla="*/ 72 w 77"/>
                <a:gd name="T25" fmla="*/ 0 h 74"/>
                <a:gd name="T26" fmla="*/ 38 w 77"/>
                <a:gd name="T27" fmla="*/ 65 h 74"/>
                <a:gd name="T28" fmla="*/ 22 w 77"/>
                <a:gd name="T29" fmla="*/ 49 h 74"/>
                <a:gd name="T30" fmla="*/ 38 w 77"/>
                <a:gd name="T31" fmla="*/ 33 h 74"/>
                <a:gd name="T32" fmla="*/ 54 w 77"/>
                <a:gd name="T33" fmla="*/ 49 h 74"/>
                <a:gd name="T34" fmla="*/ 38 w 77"/>
                <a:gd name="T35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74">
                  <a:moveTo>
                    <a:pt x="72" y="0"/>
                  </a:moveTo>
                  <a:cubicBezTo>
                    <a:pt x="64" y="0"/>
                    <a:pt x="64" y="0"/>
                    <a:pt x="64" y="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2"/>
                    <a:pt x="2" y="74"/>
                    <a:pt x="5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5" y="74"/>
                    <a:pt x="77" y="72"/>
                    <a:pt x="77" y="68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7" y="3"/>
                    <a:pt x="75" y="0"/>
                    <a:pt x="72" y="0"/>
                  </a:cubicBezTo>
                  <a:close/>
                  <a:moveTo>
                    <a:pt x="38" y="65"/>
                  </a:moveTo>
                  <a:cubicBezTo>
                    <a:pt x="29" y="65"/>
                    <a:pt x="22" y="58"/>
                    <a:pt x="22" y="49"/>
                  </a:cubicBezTo>
                  <a:cubicBezTo>
                    <a:pt x="22" y="40"/>
                    <a:pt x="29" y="33"/>
                    <a:pt x="38" y="33"/>
                  </a:cubicBezTo>
                  <a:cubicBezTo>
                    <a:pt x="46" y="33"/>
                    <a:pt x="54" y="40"/>
                    <a:pt x="54" y="49"/>
                  </a:cubicBezTo>
                  <a:cubicBezTo>
                    <a:pt x="54" y="58"/>
                    <a:pt x="46" y="65"/>
                    <a:pt x="38" y="65"/>
                  </a:cubicBez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val 16"/>
            <p:cNvSpPr>
              <a:spLocks noChangeArrowheads="1"/>
            </p:cNvSpPr>
            <p:nvPr/>
          </p:nvSpPr>
          <p:spPr bwMode="auto">
            <a:xfrm>
              <a:off x="1549400" y="2419350"/>
              <a:ext cx="82550" cy="82550"/>
            </a:xfrm>
            <a:prstGeom prst="ellipse">
              <a:avLst/>
            </a:prstGeom>
            <a:solidFill>
              <a:srgbClr val="ECEC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6" name="TextBox 3"/>
          <p:cNvSpPr txBox="1"/>
          <p:nvPr/>
        </p:nvSpPr>
        <p:spPr>
          <a:xfrm>
            <a:off x="3223781" y="4735586"/>
            <a:ext cx="4969328" cy="334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掌握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for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循环结构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57" name="直接连接符 56"/>
          <p:cNvCxnSpPr/>
          <p:nvPr/>
        </p:nvCxnSpPr>
        <p:spPr>
          <a:xfrm flipV="1">
            <a:off x="3247390" y="5156835"/>
            <a:ext cx="4132580" cy="5461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</a:ln>
          <a:effectLst/>
        </p:spPr>
      </p:cxnSp>
      <p:sp>
        <p:nvSpPr>
          <p:cNvPr id="8204" name="标题 2"/>
          <p:cNvSpPr/>
          <p:nvPr>
            <p:ph type="title"/>
          </p:nvPr>
        </p:nvSpPr>
        <p:spPr>
          <a:noFill/>
          <a:ln>
            <a:noFill/>
          </a:ln>
        </p:spPr>
        <p:txBody>
          <a:bodyPr anchor="ctr"/>
          <a:p>
            <a:pPr algn="l" eaLnBrk="1" hangingPunct="1"/>
            <a:r>
              <a:rPr lang="zh-CN" altLang="en-US" sz="3200" b="1" dirty="0">
                <a:ea typeface="黑体" panose="02010609060101010101" pitchFamily="49" charset="-122"/>
              </a:rPr>
              <a:t>章节目标</a:t>
            </a:r>
            <a:endParaRPr lang="zh-CN" altLang="en-US" sz="3200" b="1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5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3" name="圆角矩形 691202"/>
          <p:cNvSpPr/>
          <p:nvPr/>
        </p:nvSpPr>
        <p:spPr>
          <a:xfrm>
            <a:off x="1258888" y="2287588"/>
            <a:ext cx="7300912" cy="11382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for</a:t>
            </a:r>
            <a:r>
              <a:rPr lang="en-US" altLang="en-US" sz="1800" b="1" dirty="0">
                <a:ea typeface="黑体" panose="02010609060101010101" pitchFamily="49" charset="-122"/>
              </a:rPr>
              <a:t>(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int</a:t>
            </a:r>
            <a:r>
              <a:rPr lang="en-US" altLang="en-US" sz="1800" b="1" dirty="0">
                <a:ea typeface="黑体" panose="02010609060101010101" pitchFamily="49" charset="-122"/>
              </a:rPr>
              <a:t> i=0;;i++){</a:t>
            </a:r>
            <a:endParaRPr lang="en-US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      System.out.println(</a:t>
            </a:r>
            <a:r>
              <a:rPr lang="zh-CN" altLang="zh-CN" sz="1800" b="1" dirty="0">
                <a:ea typeface="黑体" panose="02010609060101010101" pitchFamily="49" charset="-122"/>
              </a:rPr>
              <a:t>"</a:t>
            </a:r>
            <a:r>
              <a:rPr lang="zh-CN" altLang="en-US" sz="1800" b="1" dirty="0">
                <a:ea typeface="黑体" panose="02010609060101010101" pitchFamily="49" charset="-122"/>
              </a:rPr>
              <a:t>这是</a:t>
            </a:r>
            <a:r>
              <a:rPr lang="en-US" altLang="en-US" sz="1800" b="1" dirty="0">
                <a:ea typeface="黑体" panose="02010609060101010101" pitchFamily="49" charset="-122"/>
              </a:rPr>
              <a:t> "+i);</a:t>
            </a:r>
            <a:endParaRPr lang="en-US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}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691204" name="图片 691203" descr="错误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7675" y="4159250"/>
            <a:ext cx="3343275" cy="179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91205" name="圆角矩形标注 691204"/>
          <p:cNvSpPr/>
          <p:nvPr/>
        </p:nvSpPr>
        <p:spPr>
          <a:xfrm>
            <a:off x="3635375" y="1495425"/>
            <a:ext cx="2808288" cy="693738"/>
          </a:xfrm>
          <a:prstGeom prst="wedgeRoundRectCallout">
            <a:avLst>
              <a:gd name="adj1" fmla="val -58764"/>
              <a:gd name="adj2" fmla="val 114264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编译正确，但是缺少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循环条件，造成死循环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40966" name="图片 691205" descr="代码改错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8" y="1125538"/>
            <a:ext cx="792162" cy="792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7" name="标题 3"/>
          <p:cNvSpPr/>
          <p:nvPr>
            <p:ph type="title"/>
          </p:nvPr>
        </p:nvSpPr>
        <p:spPr>
          <a:noFill/>
          <a:ln>
            <a:noFill/>
          </a:ln>
        </p:spPr>
        <p:txBody>
          <a:bodyPr/>
          <a:p>
            <a:pPr algn="l" eaLnBrk="1" hangingPunct="1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for循环常见问题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20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7" name="圆角矩形 692226"/>
          <p:cNvSpPr/>
          <p:nvPr/>
        </p:nvSpPr>
        <p:spPr>
          <a:xfrm>
            <a:off x="1119188" y="2506663"/>
            <a:ext cx="7335837" cy="1503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for</a:t>
            </a:r>
            <a:r>
              <a:rPr lang="en-US" altLang="en-US" sz="1800" b="1" dirty="0">
                <a:ea typeface="黑体" panose="02010609060101010101" pitchFamily="49" charset="-122"/>
              </a:rPr>
              <a:t>(</a:t>
            </a: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int</a:t>
            </a:r>
            <a:r>
              <a:rPr lang="en-US" altLang="en-US" sz="1800" b="1" dirty="0">
                <a:ea typeface="黑体" panose="02010609060101010101" pitchFamily="49" charset="-122"/>
              </a:rPr>
              <a:t> i=0;i&lt;10;){</a:t>
            </a:r>
            <a:endParaRPr lang="en-US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       System.out.println(</a:t>
            </a:r>
            <a:r>
              <a:rPr lang="zh-CN" altLang="zh-CN" sz="1800" b="1" dirty="0">
                <a:ea typeface="黑体" panose="02010609060101010101" pitchFamily="49" charset="-122"/>
              </a:rPr>
              <a:t>"</a:t>
            </a:r>
            <a:r>
              <a:rPr lang="zh-CN" altLang="en-US" sz="1800" b="1" dirty="0">
                <a:ea typeface="黑体" panose="02010609060101010101" pitchFamily="49" charset="-122"/>
              </a:rPr>
              <a:t>这是</a:t>
            </a:r>
            <a:r>
              <a:rPr lang="en-US" altLang="en-US" sz="1800" b="1" dirty="0">
                <a:ea typeface="黑体" panose="02010609060101010101" pitchFamily="49" charset="-122"/>
              </a:rPr>
              <a:t> "+i);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     </a:t>
            </a:r>
            <a:endParaRPr lang="en-US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}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692228" name="圆角矩形 692227"/>
          <p:cNvSpPr/>
          <p:nvPr/>
        </p:nvSpPr>
        <p:spPr>
          <a:xfrm>
            <a:off x="1692275" y="3367088"/>
            <a:ext cx="1223963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i++;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92229" name="圆角矩形 692228"/>
          <p:cNvSpPr/>
          <p:nvPr/>
        </p:nvSpPr>
        <p:spPr>
          <a:xfrm>
            <a:off x="4441825" y="3452813"/>
            <a:ext cx="3859213" cy="7096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省略表达式</a:t>
            </a:r>
            <a:r>
              <a:rPr lang="en-US" altLang="zh-CN" sz="1800" b="1" dirty="0">
                <a:ea typeface="黑体" panose="02010609060101010101" pitchFamily="49" charset="-122"/>
              </a:rPr>
              <a:t>3</a:t>
            </a:r>
            <a:r>
              <a:rPr lang="zh-CN" altLang="en-US" sz="1800" b="1" dirty="0">
                <a:ea typeface="黑体" panose="02010609060101010101" pitchFamily="49" charset="-122"/>
              </a:rPr>
              <a:t>，在循环体内应设法改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变循环变量的值以结束循环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692230" name="图片 692229" descr="错误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7675" y="4437063"/>
            <a:ext cx="3762375" cy="179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92231" name="圆角矩形标注 692230"/>
          <p:cNvSpPr/>
          <p:nvPr/>
        </p:nvSpPr>
        <p:spPr>
          <a:xfrm>
            <a:off x="2268538" y="1350963"/>
            <a:ext cx="3095625" cy="693737"/>
          </a:xfrm>
          <a:prstGeom prst="wedgeRoundRectCallout">
            <a:avLst>
              <a:gd name="adj1" fmla="val -56514"/>
              <a:gd name="adj2" fmla="val 131005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编译通过，但是循环变量的值无变化，造成死循环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41992" name="图片 692231" descr="代码改错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052513"/>
            <a:ext cx="792163" cy="792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93" name="标题 2"/>
          <p:cNvSpPr/>
          <p:nvPr>
            <p:ph type="title"/>
          </p:nvPr>
        </p:nvSpPr>
        <p:spPr>
          <a:noFill/>
          <a:ln>
            <a:noFill/>
          </a:ln>
        </p:spPr>
        <p:txBody>
          <a:bodyPr/>
          <a:p>
            <a:pPr algn="l" eaLnBrk="1" hangingPunct="1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for循环常见问题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9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9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2228" grpId="0" animBg="1"/>
      <p:bldP spid="692229" grpId="0" animBg="1"/>
      <p:bldP spid="69223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1" name="圆角矩形 693250"/>
          <p:cNvSpPr/>
          <p:nvPr/>
        </p:nvSpPr>
        <p:spPr>
          <a:xfrm>
            <a:off x="1208088" y="2154238"/>
            <a:ext cx="7300912" cy="11382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for</a:t>
            </a:r>
            <a:r>
              <a:rPr lang="en-US" altLang="en-US" sz="1800" b="1" dirty="0">
                <a:ea typeface="黑体" panose="02010609060101010101" pitchFamily="49" charset="-122"/>
              </a:rPr>
              <a:t>(;;){</a:t>
            </a:r>
            <a:endParaRPr lang="en-US" altLang="en-US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     System.out.println</a:t>
            </a:r>
            <a:r>
              <a:rPr lang="zh-CN" altLang="zh-CN" sz="1800" b="1" dirty="0">
                <a:ea typeface="黑体" panose="02010609060101010101" pitchFamily="49" charset="-122"/>
              </a:rPr>
              <a:t>("</a:t>
            </a:r>
            <a:r>
              <a:rPr lang="zh-CN" altLang="en-US" sz="1800" b="1" dirty="0">
                <a:ea typeface="黑体" panose="02010609060101010101" pitchFamily="49" charset="-122"/>
              </a:rPr>
              <a:t>这是测试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0" lvl="0" indent="0" eaLnBrk="1" fontAlgn="b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93252" name="圆角矩形 693251"/>
          <p:cNvSpPr/>
          <p:nvPr/>
        </p:nvSpPr>
        <p:spPr>
          <a:xfrm>
            <a:off x="2987675" y="1628775"/>
            <a:ext cx="5545138" cy="6508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表达式全省略，无条件判断，循环变量无改变，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应在循环体内设法结束循环，否则会造成死循环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693253" name="图片 693252" descr="错误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4076700"/>
            <a:ext cx="4410075" cy="179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93254" name="圆角矩形标注 693253"/>
          <p:cNvSpPr/>
          <p:nvPr/>
        </p:nvSpPr>
        <p:spPr>
          <a:xfrm>
            <a:off x="5940425" y="3584575"/>
            <a:ext cx="1441450" cy="693738"/>
          </a:xfrm>
          <a:prstGeom prst="wedgeRoundRectCallout">
            <a:avLst>
              <a:gd name="adj1" fmla="val -78116"/>
              <a:gd name="adj2" fmla="val 128185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死循环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b="1" dirty="0">
              <a:ea typeface="黑体" panose="02010609060101010101" pitchFamily="49" charset="-122"/>
            </a:endParaRPr>
          </a:p>
        </p:txBody>
      </p:sp>
      <p:pic>
        <p:nvPicPr>
          <p:cNvPr id="43015" name="图片 693254" descr="代码改错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3" y="981075"/>
            <a:ext cx="792162" cy="792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6" name="标题 2"/>
          <p:cNvSpPr/>
          <p:nvPr>
            <p:ph type="title"/>
          </p:nvPr>
        </p:nvSpPr>
        <p:spPr>
          <a:noFill/>
          <a:ln>
            <a:noFill/>
          </a:ln>
        </p:spPr>
        <p:txBody>
          <a:bodyPr/>
          <a:p>
            <a:pPr algn="l" eaLnBrk="1" hangingPunct="1"/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for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循环常见问题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9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3252" grpId="0" animBg="1"/>
      <p:bldP spid="69325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5" name="文本占位符 71168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 vert="horz" wrap="square" lIns="91440" tIns="45720" rIns="91440" bIns="45720" anchor="t"/>
          <a:p>
            <a:pPr marL="536575" indent="-536575" eaLnBrk="1" hangingPunct="1">
              <a:buClr>
                <a:srgbClr val="FF9900"/>
              </a:buClr>
              <a:buFont typeface="Wingdings" panose="05000000000000000000" pitchFamily="2" charset="2"/>
              <a:buChar char="m"/>
            </a:pPr>
            <a:r>
              <a:rPr lang="zh-CN" altLang="en-US" sz="2800" b="1" dirty="0">
                <a:ea typeface="黑体" panose="02010609060101010101" pitchFamily="49" charset="-122"/>
              </a:rPr>
              <a:t>到目前为止所学的循环结构有哪些？</a:t>
            </a:r>
            <a:r>
              <a:rPr lang="zh-CN" altLang="en-US" dirty="0"/>
              <a:t> </a:t>
            </a:r>
            <a:endParaRPr lang="zh-CN" altLang="en-US" dirty="0"/>
          </a:p>
        </p:txBody>
      </p:sp>
      <p:sp>
        <p:nvSpPr>
          <p:cNvPr id="711684" name="圆角矩形 711683"/>
          <p:cNvSpPr/>
          <p:nvPr/>
        </p:nvSpPr>
        <p:spPr>
          <a:xfrm>
            <a:off x="869633" y="4939665"/>
            <a:ext cx="7404100" cy="7096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需要多次重复执行一个或多个任务的问题考虑使用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循环来解决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44038" name="标题 2"/>
          <p:cNvSpPr/>
          <p:nvPr>
            <p:ph type="title"/>
          </p:nvPr>
        </p:nvSpPr>
        <p:spPr>
          <a:xfrm>
            <a:off x="457200" y="274638"/>
            <a:ext cx="8229600" cy="765175"/>
          </a:xfrm>
          <a:noFill/>
          <a:ln>
            <a:noFill/>
          </a:ln>
        </p:spPr>
        <p:txBody>
          <a:bodyPr/>
          <a:p>
            <a:pPr algn="l" eaLnBrk="1" hangingPunct="1"/>
            <a:r>
              <a:rPr lang="zh-CN" altLang="en-US" sz="3200" b="1" dirty="0">
                <a:solidFill>
                  <a:srgbClr val="00B050"/>
                </a:solidFill>
                <a:uFillTx/>
                <a:ea typeface="黑体" panose="02010609060101010101" pitchFamily="49" charset="-122"/>
              </a:rPr>
              <a:t>课堂小结</a:t>
            </a:r>
            <a:endParaRPr lang="zh-CN" altLang="en-US" sz="3200" b="1" dirty="0">
              <a:solidFill>
                <a:srgbClr val="00B050"/>
              </a:solidFill>
              <a:uFillTx/>
              <a:ea typeface="黑体" panose="02010609060101010101" pitchFamily="49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1157605" y="2181860"/>
            <a:ext cx="1943735" cy="194437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while</a:t>
            </a:r>
            <a:endParaRPr lang="en-US" altLang="zh-CN"/>
          </a:p>
        </p:txBody>
      </p:sp>
      <p:sp>
        <p:nvSpPr>
          <p:cNvPr id="4" name="椭圆 3"/>
          <p:cNvSpPr/>
          <p:nvPr/>
        </p:nvSpPr>
        <p:spPr>
          <a:xfrm>
            <a:off x="3600450" y="2181860"/>
            <a:ext cx="1943735" cy="194437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do-while</a:t>
            </a:r>
            <a:endParaRPr lang="en-US" altLang="zh-CN"/>
          </a:p>
        </p:txBody>
      </p:sp>
      <p:sp>
        <p:nvSpPr>
          <p:cNvPr id="5" name="椭圆 4"/>
          <p:cNvSpPr/>
          <p:nvPr/>
        </p:nvSpPr>
        <p:spPr>
          <a:xfrm>
            <a:off x="6124575" y="2181860"/>
            <a:ext cx="1943735" cy="194437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for</a:t>
            </a:r>
            <a:endParaRPr lang="en-US" altLang="zh-CN"/>
          </a:p>
        </p:txBody>
      </p:sp>
      <p:grpSp>
        <p:nvGrpSpPr>
          <p:cNvPr id="9" name="组合 8"/>
          <p:cNvGrpSpPr/>
          <p:nvPr/>
        </p:nvGrpSpPr>
        <p:grpSpPr>
          <a:xfrm>
            <a:off x="1979930" y="4126230"/>
            <a:ext cx="5224145" cy="814070"/>
            <a:chOff x="3118" y="6498"/>
            <a:chExt cx="8227" cy="1282"/>
          </a:xfrm>
        </p:grpSpPr>
        <p:sp>
          <p:nvSpPr>
            <p:cNvPr id="6" name="下箭头 5"/>
            <p:cNvSpPr/>
            <p:nvPr/>
          </p:nvSpPr>
          <p:spPr>
            <a:xfrm>
              <a:off x="3118" y="6534"/>
              <a:ext cx="340" cy="1247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下箭头 6"/>
            <p:cNvSpPr/>
            <p:nvPr/>
          </p:nvSpPr>
          <p:spPr>
            <a:xfrm>
              <a:off x="7031" y="6498"/>
              <a:ext cx="340" cy="1247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下箭头 7"/>
            <p:cNvSpPr/>
            <p:nvPr/>
          </p:nvSpPr>
          <p:spPr>
            <a:xfrm>
              <a:off x="11005" y="6534"/>
              <a:ext cx="340" cy="1247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1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1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711684" grpId="0" animBg="1"/>
      <p:bldP spid="71168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9" name="文本框 744449"/>
          <p:cNvSpPr txBox="1"/>
          <p:nvPr/>
        </p:nvSpPr>
        <p:spPr>
          <a:xfrm>
            <a:off x="4267200" y="1143000"/>
            <a:ext cx="4724400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fontAlgn="b" hangingPunct="1">
              <a:spcBef>
                <a:spcPct val="0"/>
              </a:spcBef>
              <a:buNone/>
            </a:pPr>
            <a:endParaRPr lang="zh-CN" altLang="zh-CN" sz="44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</p:txBody>
      </p:sp>
      <p:sp>
        <p:nvSpPr>
          <p:cNvPr id="45060" name="标题 744450"/>
          <p:cNvSpPr/>
          <p:nvPr>
            <p:ph type="title" idx="4294967295"/>
          </p:nvPr>
        </p:nvSpPr>
        <p:spPr>
          <a:xfrm>
            <a:off x="685800" y="296863"/>
            <a:ext cx="8134350" cy="7556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algn="l" eaLnBrk="1" hangingPunct="1"/>
            <a:r>
              <a:rPr lang="zh-CN" altLang="en-US" sz="3200" b="1" dirty="0">
                <a:solidFill>
                  <a:srgbClr val="FF9900"/>
                </a:solidFill>
                <a:uFillTx/>
                <a:ea typeface="黑体" panose="02010609060101010101" pitchFamily="49" charset="-122"/>
              </a:rPr>
              <a:t>课后作业</a:t>
            </a:r>
            <a:endParaRPr lang="zh-CN" altLang="en-US" sz="3200" b="1" dirty="0">
              <a:solidFill>
                <a:srgbClr val="FF9900"/>
              </a:solidFill>
              <a:uFillTx/>
              <a:ea typeface="黑体" panose="02010609060101010101" pitchFamily="49" charset="-122"/>
            </a:endParaRPr>
          </a:p>
        </p:txBody>
      </p:sp>
      <p:sp>
        <p:nvSpPr>
          <p:cNvPr id="744452" name="圆角矩形 744451"/>
          <p:cNvSpPr/>
          <p:nvPr/>
        </p:nvSpPr>
        <p:spPr>
          <a:xfrm>
            <a:off x="566738" y="2241550"/>
            <a:ext cx="2611437" cy="26765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/>
              <a:t>int i=0;</a:t>
            </a:r>
            <a:endParaRPr lang="en-US" altLang="zh-CN" sz="1800" b="1" dirty="0"/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/>
              <a:t>int sum=0;</a:t>
            </a:r>
            <a:endParaRPr lang="en-US" altLang="zh-CN" sz="1800" b="1" dirty="0"/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/>
              <a:t>while( i&lt;10 ){</a:t>
            </a:r>
            <a:endParaRPr lang="en-US" altLang="zh-CN" sz="1800" b="1" dirty="0"/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/>
              <a:t>    sum=sum+i;</a:t>
            </a:r>
            <a:endParaRPr lang="en-US" altLang="zh-CN" sz="1800" b="1" dirty="0"/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/>
              <a:t>     i++;</a:t>
            </a:r>
            <a:endParaRPr lang="en-US" altLang="zh-CN" sz="1800" b="1" dirty="0"/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/>
              <a:t>}</a:t>
            </a:r>
            <a:endParaRPr lang="en-US" altLang="zh-CN" sz="1800" b="1" dirty="0"/>
          </a:p>
        </p:txBody>
      </p:sp>
      <p:sp>
        <p:nvSpPr>
          <p:cNvPr id="744453" name="圆角矩形 744452"/>
          <p:cNvSpPr/>
          <p:nvPr/>
        </p:nvSpPr>
        <p:spPr>
          <a:xfrm>
            <a:off x="3257550" y="2241550"/>
            <a:ext cx="2611438" cy="267335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/>
              <a:t>int i=0;</a:t>
            </a:r>
            <a:endParaRPr lang="en-US" altLang="zh-CN" sz="1800" b="1" dirty="0"/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sz="1800" b="1" dirty="0"/>
              <a:t>int sum=0;</a:t>
            </a: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/>
              <a:t>do{</a:t>
            </a: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/>
              <a:t>    sum=sum+i;</a:t>
            </a: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/>
              <a:t>     i++;</a:t>
            </a: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/>
              <a:t>}while(i&lt;10);</a:t>
            </a:r>
            <a:endParaRPr lang="en-US" altLang="zh-CN" sz="1800" b="1" dirty="0"/>
          </a:p>
        </p:txBody>
      </p:sp>
      <p:sp>
        <p:nvSpPr>
          <p:cNvPr id="744454" name="圆角矩形 744453"/>
          <p:cNvSpPr/>
          <p:nvPr/>
        </p:nvSpPr>
        <p:spPr>
          <a:xfrm>
            <a:off x="5931218" y="2255838"/>
            <a:ext cx="2873375" cy="22320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/>
              <a:t>int sum=0;</a:t>
            </a: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/>
              <a:t>for(int i=0;i&lt;10;i++){</a:t>
            </a: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/>
              <a:t>sum=sum+i;</a:t>
            </a: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1800" b="1" dirty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/>
              <a:t>}</a:t>
            </a:r>
            <a:endParaRPr lang="en-US" altLang="zh-CN" sz="1800" b="1" dirty="0"/>
          </a:p>
        </p:txBody>
      </p:sp>
      <p:sp>
        <p:nvSpPr>
          <p:cNvPr id="744455" name="椭圆 744454"/>
          <p:cNvSpPr/>
          <p:nvPr/>
        </p:nvSpPr>
        <p:spPr>
          <a:xfrm>
            <a:off x="1692275" y="2360613"/>
            <a:ext cx="360363" cy="287337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1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56" name="椭圆 744455"/>
          <p:cNvSpPr/>
          <p:nvPr/>
        </p:nvSpPr>
        <p:spPr>
          <a:xfrm>
            <a:off x="1549400" y="2936875"/>
            <a:ext cx="360363" cy="287338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2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57" name="椭圆 744456"/>
          <p:cNvSpPr/>
          <p:nvPr/>
        </p:nvSpPr>
        <p:spPr>
          <a:xfrm>
            <a:off x="468313" y="3584575"/>
            <a:ext cx="360362" cy="287338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3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58" name="椭圆 744457"/>
          <p:cNvSpPr/>
          <p:nvPr/>
        </p:nvSpPr>
        <p:spPr>
          <a:xfrm>
            <a:off x="468313" y="4016375"/>
            <a:ext cx="360362" cy="287338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4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59" name="矩形 744458"/>
          <p:cNvSpPr/>
          <p:nvPr/>
        </p:nvSpPr>
        <p:spPr>
          <a:xfrm>
            <a:off x="755650" y="2397125"/>
            <a:ext cx="865188" cy="32226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60" name="矩形 744459"/>
          <p:cNvSpPr/>
          <p:nvPr/>
        </p:nvSpPr>
        <p:spPr>
          <a:xfrm>
            <a:off x="1404938" y="3225800"/>
            <a:ext cx="647700" cy="28575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61" name="矩形 744460"/>
          <p:cNvSpPr/>
          <p:nvPr/>
        </p:nvSpPr>
        <p:spPr>
          <a:xfrm>
            <a:off x="900113" y="3584575"/>
            <a:ext cx="1873250" cy="36036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62" name="矩形 744461"/>
          <p:cNvSpPr/>
          <p:nvPr/>
        </p:nvSpPr>
        <p:spPr>
          <a:xfrm>
            <a:off x="900113" y="4016375"/>
            <a:ext cx="720725" cy="36036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63" name="椭圆 744462"/>
          <p:cNvSpPr/>
          <p:nvPr/>
        </p:nvSpPr>
        <p:spPr>
          <a:xfrm>
            <a:off x="4356100" y="2360613"/>
            <a:ext cx="360363" cy="287337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1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64" name="椭圆 744463"/>
          <p:cNvSpPr/>
          <p:nvPr/>
        </p:nvSpPr>
        <p:spPr>
          <a:xfrm>
            <a:off x="3205163" y="3368675"/>
            <a:ext cx="360362" cy="287338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2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65" name="椭圆 744464"/>
          <p:cNvSpPr/>
          <p:nvPr/>
        </p:nvSpPr>
        <p:spPr>
          <a:xfrm>
            <a:off x="3205163" y="3871913"/>
            <a:ext cx="360362" cy="287337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3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66" name="椭圆 744465"/>
          <p:cNvSpPr/>
          <p:nvPr/>
        </p:nvSpPr>
        <p:spPr>
          <a:xfrm>
            <a:off x="4860925" y="4448175"/>
            <a:ext cx="360363" cy="287338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4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67" name="矩形 744466"/>
          <p:cNvSpPr/>
          <p:nvPr/>
        </p:nvSpPr>
        <p:spPr>
          <a:xfrm>
            <a:off x="3421063" y="2360613"/>
            <a:ext cx="863600" cy="358775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68" name="矩形 744467"/>
          <p:cNvSpPr/>
          <p:nvPr/>
        </p:nvSpPr>
        <p:spPr>
          <a:xfrm>
            <a:off x="3636963" y="3368675"/>
            <a:ext cx="1584325" cy="287338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69" name="矩形 744468"/>
          <p:cNvSpPr/>
          <p:nvPr/>
        </p:nvSpPr>
        <p:spPr>
          <a:xfrm>
            <a:off x="3636963" y="3871913"/>
            <a:ext cx="720725" cy="36036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70" name="矩形 744469"/>
          <p:cNvSpPr/>
          <p:nvPr/>
        </p:nvSpPr>
        <p:spPr>
          <a:xfrm>
            <a:off x="4140200" y="4448175"/>
            <a:ext cx="649288" cy="36036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71" name="椭圆 744470"/>
          <p:cNvSpPr/>
          <p:nvPr/>
        </p:nvSpPr>
        <p:spPr>
          <a:xfrm>
            <a:off x="6659880" y="2576513"/>
            <a:ext cx="360363" cy="287337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1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72" name="矩形 744471"/>
          <p:cNvSpPr/>
          <p:nvPr/>
        </p:nvSpPr>
        <p:spPr>
          <a:xfrm>
            <a:off x="6443980" y="2863850"/>
            <a:ext cx="720725" cy="4318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73" name="椭圆 744472"/>
          <p:cNvSpPr/>
          <p:nvPr/>
        </p:nvSpPr>
        <p:spPr>
          <a:xfrm>
            <a:off x="7307580" y="2576513"/>
            <a:ext cx="360363" cy="287337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2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74" name="矩形 744473"/>
          <p:cNvSpPr/>
          <p:nvPr/>
        </p:nvSpPr>
        <p:spPr>
          <a:xfrm>
            <a:off x="7186930" y="2865438"/>
            <a:ext cx="552450" cy="4318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75" name="椭圆 744474"/>
          <p:cNvSpPr/>
          <p:nvPr/>
        </p:nvSpPr>
        <p:spPr>
          <a:xfrm>
            <a:off x="7596505" y="3440113"/>
            <a:ext cx="360363" cy="287337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3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76" name="矩形 744475"/>
          <p:cNvSpPr/>
          <p:nvPr/>
        </p:nvSpPr>
        <p:spPr>
          <a:xfrm>
            <a:off x="6085205" y="3440113"/>
            <a:ext cx="1511300" cy="358775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77" name="椭圆 744476"/>
          <p:cNvSpPr/>
          <p:nvPr/>
        </p:nvSpPr>
        <p:spPr>
          <a:xfrm>
            <a:off x="7739380" y="2576513"/>
            <a:ext cx="360363" cy="287337"/>
          </a:xfrm>
          <a:prstGeom prst="ellipse">
            <a:avLst/>
          </a:prstGeom>
          <a:solidFill>
            <a:srgbClr val="00CCFF"/>
          </a:solidFill>
          <a:ln w="2857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a typeface="黑体" panose="02010609060101010101" pitchFamily="49" charset="-122"/>
              </a:rPr>
              <a:t>4</a:t>
            </a:r>
            <a:endParaRPr lang="en-US" altLang="zh-CN" sz="2400" b="1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744478" name="矩形 744477"/>
          <p:cNvSpPr/>
          <p:nvPr/>
        </p:nvSpPr>
        <p:spPr>
          <a:xfrm>
            <a:off x="7739380" y="2863850"/>
            <a:ext cx="360363" cy="4318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800" dirty="0"/>
          </a:p>
        </p:txBody>
      </p:sp>
      <p:sp>
        <p:nvSpPr>
          <p:cNvPr id="744479" name="圆角矩形 744478"/>
          <p:cNvSpPr/>
          <p:nvPr/>
        </p:nvSpPr>
        <p:spPr>
          <a:xfrm>
            <a:off x="1404938" y="5527675"/>
            <a:ext cx="6251575" cy="7096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while</a:t>
            </a:r>
            <a:r>
              <a:rPr lang="zh-CN" altLang="en-US" sz="1800" b="1" dirty="0">
                <a:ea typeface="黑体" panose="02010609060101010101" pitchFamily="49" charset="-122"/>
              </a:rPr>
              <a:t>和</a:t>
            </a:r>
            <a:r>
              <a:rPr lang="en-US" altLang="zh-CN" sz="1800" b="1" dirty="0">
                <a:ea typeface="黑体" panose="02010609060101010101" pitchFamily="49" charset="-122"/>
              </a:rPr>
              <a:t>for</a:t>
            </a:r>
            <a:r>
              <a:rPr lang="zh-CN" altLang="en-US" sz="1800" b="1" dirty="0">
                <a:ea typeface="黑体" panose="02010609060101010101" pitchFamily="49" charset="-122"/>
              </a:rPr>
              <a:t>相同，先进行判断，后执行循环体内容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do-while</a:t>
            </a:r>
            <a:r>
              <a:rPr lang="zh-CN" altLang="en-US" sz="1800" b="1" dirty="0">
                <a:ea typeface="黑体" panose="02010609060101010101" pitchFamily="49" charset="-122"/>
              </a:rPr>
              <a:t>是先执行，后判断，至少执行一次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  <p:sp>
        <p:nvSpPr>
          <p:cNvPr id="45089" name="文本框 744479"/>
          <p:cNvSpPr txBox="1"/>
          <p:nvPr/>
        </p:nvSpPr>
        <p:spPr>
          <a:xfrm>
            <a:off x="682625" y="1338263"/>
            <a:ext cx="8461375" cy="519112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36575" lvl="0" indent="-536575" eaLnBrk="1" hangingPunct="1">
              <a:buBlip>
                <a:blip r:embed="rId1"/>
              </a:buBlip>
            </a:pPr>
            <a:r>
              <a:rPr lang="zh-CN" altLang="en-US" sz="2800" b="1" dirty="0">
                <a:ea typeface="黑体" panose="02010609060101010101" pitchFamily="49" charset="-122"/>
              </a:rPr>
              <a:t>指出各种循环结构的执行顺序？ </a:t>
            </a:r>
            <a:endParaRPr lang="zh-CN" altLang="en-US" sz="2800" b="1" dirty="0">
              <a:ea typeface="黑体" panose="02010609060101010101" pitchFamily="49" charset="-122"/>
            </a:endParaRPr>
          </a:p>
        </p:txBody>
      </p:sp>
      <p:sp>
        <p:nvSpPr>
          <p:cNvPr id="744481" name="圆角矩形 744480"/>
          <p:cNvSpPr/>
          <p:nvPr/>
        </p:nvSpPr>
        <p:spPr>
          <a:xfrm>
            <a:off x="1403350" y="5516563"/>
            <a:ext cx="6251575" cy="7096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  <a:effectLst>
            <a:outerShdw dist="53882" dir="2699999" algn="ctr" rotWithShape="0">
              <a:schemeClr val="bg2">
                <a:alpha val="50000"/>
              </a:schemeClr>
            </a:outerShdw>
          </a:effectLst>
        </p:spPr>
        <p:txBody>
          <a:bodyPr anchor="t" anchorCtr="1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循环的次数确定的情况，通常选用</a:t>
            </a:r>
            <a:r>
              <a:rPr lang="en-US" altLang="zh-CN" sz="1800" b="1" dirty="0">
                <a:ea typeface="黑体" panose="02010609060101010101" pitchFamily="49" charset="-122"/>
              </a:rPr>
              <a:t>for</a:t>
            </a:r>
            <a:r>
              <a:rPr lang="zh-CN" altLang="en-US" sz="1800" b="1" dirty="0">
                <a:ea typeface="黑体" panose="02010609060101010101" pitchFamily="49" charset="-122"/>
              </a:rPr>
              <a:t>循环</a:t>
            </a:r>
            <a:endParaRPr lang="zh-CN" altLang="en-US" sz="1800" b="1" dirty="0"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ea typeface="黑体" panose="02010609060101010101" pitchFamily="49" charset="-122"/>
              </a:rPr>
              <a:t>循环次数不确定的情况，通常选用</a:t>
            </a:r>
            <a:r>
              <a:rPr lang="en-US" altLang="zh-CN" sz="1800" b="1" dirty="0">
                <a:ea typeface="黑体" panose="02010609060101010101" pitchFamily="49" charset="-122"/>
              </a:rPr>
              <a:t>while</a:t>
            </a:r>
            <a:r>
              <a:rPr lang="zh-CN" altLang="en-US" sz="1800" b="1" dirty="0">
                <a:ea typeface="黑体" panose="02010609060101010101" pitchFamily="49" charset="-122"/>
              </a:rPr>
              <a:t>和</a:t>
            </a:r>
            <a:r>
              <a:rPr lang="en-US" altLang="zh-CN" sz="1800" b="1" dirty="0">
                <a:ea typeface="黑体" panose="02010609060101010101" pitchFamily="49" charset="-122"/>
              </a:rPr>
              <a:t>do-while</a:t>
            </a:r>
            <a:r>
              <a:rPr lang="zh-CN" altLang="en-US" sz="1800" b="1" dirty="0">
                <a:ea typeface="黑体" panose="02010609060101010101" pitchFamily="49" charset="-122"/>
              </a:rPr>
              <a:t>结构</a:t>
            </a:r>
            <a:endParaRPr lang="zh-CN" altLang="en-US" sz="1800" b="1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4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4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74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4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744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74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74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744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74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4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7" dur="500"/>
                                        <p:tgtEl>
                                          <p:spTgt spid="744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74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4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744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744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4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0" dur="500"/>
                                        <p:tgtEl>
                                          <p:spTgt spid="744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744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44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1" dur="500"/>
                                        <p:tgtEl>
                                          <p:spTgt spid="744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744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4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2" dur="500"/>
                                        <p:tgtEl>
                                          <p:spTgt spid="744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744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44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4" dur="500"/>
                                        <p:tgtEl>
                                          <p:spTgt spid="744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44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2" dur="500"/>
                                        <p:tgtEl>
                                          <p:spTgt spid="744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5" dur="500"/>
                                        <p:tgtEl>
                                          <p:spTgt spid="744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744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3" dur="500"/>
                                        <p:tgtEl>
                                          <p:spTgt spid="744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744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744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4" dur="500"/>
                                        <p:tgtEl>
                                          <p:spTgt spid="744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7" dur="500"/>
                                        <p:tgtEl>
                                          <p:spTgt spid="744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744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5" dur="500"/>
                                        <p:tgtEl>
                                          <p:spTgt spid="744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7" dur="500"/>
                                        <p:tgtEl>
                                          <p:spTgt spid="744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744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744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4452" grpId="0" animBg="1"/>
      <p:bldP spid="744453" grpId="0" animBg="1"/>
      <p:bldP spid="744454" grpId="0" bldLvl="0" animBg="1"/>
      <p:bldP spid="744455" grpId="0" animBg="1"/>
      <p:bldP spid="744456" grpId="0" animBg="1"/>
      <p:bldP spid="744457" grpId="0" animBg="1"/>
      <p:bldP spid="744458" grpId="0" animBg="1"/>
      <p:bldP spid="744463" grpId="0" animBg="1"/>
      <p:bldP spid="744464" grpId="0" animBg="1"/>
      <p:bldP spid="744465" grpId="0" animBg="1"/>
      <p:bldP spid="744466" grpId="0" animBg="1"/>
      <p:bldP spid="744471" grpId="0" bldLvl="0" animBg="1"/>
      <p:bldP spid="744473" grpId="0" bldLvl="0" animBg="1"/>
      <p:bldP spid="744475" grpId="0" bldLvl="0" animBg="1"/>
      <p:bldP spid="744477" grpId="0" bldLvl="0" animBg="1"/>
      <p:bldP spid="744479" grpId="0" animBg="1"/>
      <p:bldP spid="74448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6" name="标题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noFill/>
          <a:ln>
            <a:noFill/>
          </a:ln>
        </p:spPr>
        <p:txBody>
          <a:bodyPr/>
          <a:p>
            <a:pPr algn="l">
              <a:buNone/>
            </a:pPr>
            <a:r>
              <a:rPr lang="zh-CN" altLang="en-US" sz="3200" b="1" dirty="0">
                <a:solidFill>
                  <a:srgbClr val="FF0000"/>
                </a:solidFill>
                <a:uFillTx/>
                <a:ea typeface="黑体" panose="02010609060101010101" pitchFamily="49" charset="-122"/>
              </a:rPr>
              <a:t>学习反思</a:t>
            </a:r>
            <a:endParaRPr lang="zh-CN" altLang="en-US" sz="3200" b="1" dirty="0">
              <a:solidFill>
                <a:srgbClr val="FF0000"/>
              </a:solidFill>
              <a:uFillTx/>
              <a:ea typeface="黑体" panose="02010609060101010101" pitchFamily="49" charset="-122"/>
            </a:endParaRPr>
          </a:p>
        </p:txBody>
      </p:sp>
      <p:pic>
        <p:nvPicPr>
          <p:cNvPr id="4710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76825" y="1941513"/>
            <a:ext cx="2393950" cy="3270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圆角矩形 2"/>
          <p:cNvSpPr/>
          <p:nvPr/>
        </p:nvSpPr>
        <p:spPr>
          <a:xfrm>
            <a:off x="1031240" y="2870200"/>
            <a:ext cx="3672840" cy="9359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eaLnBrk="1" hangingPunct="1">
              <a:buNone/>
            </a:pPr>
            <a:r>
              <a:rPr lang="zh-CN" altLang="en-US" b="1" dirty="0">
                <a:solidFill>
                  <a:srgbClr val="0070C0"/>
                </a:solidFill>
                <a:ea typeface="黑体" panose="02010609060101010101" pitchFamily="49" charset="-122"/>
                <a:sym typeface="+mn-ea"/>
              </a:rPr>
              <a:t>本节课你的收获是什么？还有哪些问题？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六边形 31"/>
          <p:cNvSpPr/>
          <p:nvPr/>
        </p:nvSpPr>
        <p:spPr>
          <a:xfrm>
            <a:off x="1" y="6523293"/>
            <a:ext cx="2281686" cy="339634"/>
          </a:xfrm>
          <a:prstGeom prst="hexagon">
            <a:avLst/>
          </a:prstGeom>
          <a:solidFill>
            <a:srgbClr val="5FCA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六边形 32"/>
          <p:cNvSpPr/>
          <p:nvPr/>
        </p:nvSpPr>
        <p:spPr>
          <a:xfrm>
            <a:off x="2281688" y="6523293"/>
            <a:ext cx="2298172" cy="339634"/>
          </a:xfrm>
          <a:prstGeom prst="hexagon">
            <a:avLst/>
          </a:prstGeom>
          <a:solidFill>
            <a:srgbClr val="A0BF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六边形 33"/>
          <p:cNvSpPr/>
          <p:nvPr/>
        </p:nvSpPr>
        <p:spPr>
          <a:xfrm>
            <a:off x="4572120" y="6523293"/>
            <a:ext cx="2286059" cy="339634"/>
          </a:xfrm>
          <a:prstGeom prst="hexagon">
            <a:avLst/>
          </a:prstGeom>
          <a:solidFill>
            <a:srgbClr val="3190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六边形 34"/>
          <p:cNvSpPr/>
          <p:nvPr/>
        </p:nvSpPr>
        <p:spPr>
          <a:xfrm>
            <a:off x="6858179" y="6523293"/>
            <a:ext cx="2286059" cy="339634"/>
          </a:xfrm>
          <a:prstGeom prst="hexagon">
            <a:avLst/>
          </a:prstGeom>
          <a:solidFill>
            <a:srgbClr val="F58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六边形 35"/>
          <p:cNvSpPr/>
          <p:nvPr/>
        </p:nvSpPr>
        <p:spPr>
          <a:xfrm flipV="1">
            <a:off x="0" y="-50800"/>
            <a:ext cx="2286000" cy="125095"/>
          </a:xfrm>
          <a:prstGeom prst="hexagon">
            <a:avLst/>
          </a:prstGeom>
          <a:solidFill>
            <a:srgbClr val="5FCA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08280" y="2633345"/>
            <a:ext cx="8726805" cy="759460"/>
          </a:xfrm>
          <a:prstGeom prst="rect">
            <a:avLst/>
          </a:prstGeom>
          <a:noFill/>
          <a:ln>
            <a:noFill/>
          </a:ln>
          <a:effectLst>
            <a:glow rad="1905000">
              <a:srgbClr val="F14124">
                <a:alpha val="40000"/>
              </a:srgbClr>
            </a:glow>
            <a:softEdge rad="1270000"/>
          </a:effectLst>
        </p:spPr>
        <p:txBody>
          <a:bodyPr wrap="square" lIns="68577" tIns="34289" rIns="68577" bIns="34289">
            <a:spAutoFit/>
          </a:bodyPr>
          <a:lstStyle/>
          <a:p>
            <a:pPr lvl="0" algn="ctr" defTabSz="914400"/>
            <a:r>
              <a:rPr lang="zh-CN" altLang="en-US" sz="45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感谢各位评审专家提出宝贵意见！</a:t>
            </a:r>
            <a:endParaRPr lang="zh-CN" altLang="en-US" sz="4500" b="1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9216" y="164530"/>
            <a:ext cx="2011680" cy="645160"/>
          </a:xfrm>
          <a:prstGeom prst="rect">
            <a:avLst/>
          </a:prstGeom>
          <a:noFill/>
        </p:spPr>
        <p:txBody>
          <a:bodyPr wrap="none" lIns="91452" tIns="45725" rIns="91452" bIns="45725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Eras Bold ITC" panose="020B0907030504020204" pitchFamily="34" charset="0"/>
                <a:ea typeface="微软雅黑" panose="020B0503020204020204" charset="-122"/>
              </a:rPr>
              <a:t>泰州学院</a:t>
            </a:r>
            <a:endParaRPr kumimoji="0" lang="zh-CN" altLang="en-US" sz="36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Eras Bold ITC" panose="020B0907030504020204" pitchFamily="34" charset="0"/>
              <a:ea typeface="微软雅黑" panose="020B0503020204020204" charset="-122"/>
            </a:endParaRPr>
          </a:p>
        </p:txBody>
      </p:sp>
      <p:sp>
        <p:nvSpPr>
          <p:cNvPr id="19" name="六边形 18"/>
          <p:cNvSpPr/>
          <p:nvPr/>
        </p:nvSpPr>
        <p:spPr>
          <a:xfrm flipV="1">
            <a:off x="2281555" y="-48895"/>
            <a:ext cx="2286000" cy="125095"/>
          </a:xfrm>
          <a:prstGeom prst="hexagon">
            <a:avLst/>
          </a:prstGeom>
          <a:solidFill>
            <a:srgbClr val="A0BF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六边形 19"/>
          <p:cNvSpPr/>
          <p:nvPr/>
        </p:nvSpPr>
        <p:spPr>
          <a:xfrm flipV="1">
            <a:off x="4563110" y="-48895"/>
            <a:ext cx="2286000" cy="125095"/>
          </a:xfrm>
          <a:prstGeom prst="hexagon">
            <a:avLst/>
          </a:prstGeom>
          <a:solidFill>
            <a:srgbClr val="3190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六边形 20"/>
          <p:cNvSpPr/>
          <p:nvPr/>
        </p:nvSpPr>
        <p:spPr>
          <a:xfrm flipV="1">
            <a:off x="6858000" y="-48895"/>
            <a:ext cx="2286000" cy="125095"/>
          </a:xfrm>
          <a:prstGeom prst="hexagon">
            <a:avLst/>
          </a:prstGeom>
          <a:solidFill>
            <a:srgbClr val="F58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5" rIns="91452" bIns="457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8132" name="图片 2"/>
          <p:cNvPicPr>
            <a:picLocks noChangeAspect="1"/>
          </p:cNvPicPr>
          <p:nvPr/>
        </p:nvPicPr>
        <p:blipFill>
          <a:blip r:embed="rId1"/>
          <a:srcRect l="38477" t="36430"/>
          <a:stretch>
            <a:fillRect/>
          </a:stretch>
        </p:blipFill>
        <p:spPr>
          <a:xfrm>
            <a:off x="2940050" y="3875405"/>
            <a:ext cx="3263900" cy="1676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ldLvl="0" animBg="1"/>
      <p:bldP spid="33" grpId="0" bldLvl="0" animBg="1"/>
      <p:bldP spid="34" grpId="0" bldLvl="0" animBg="1"/>
      <p:bldP spid="35" grpId="0" bldLvl="0" animBg="1"/>
      <p:bldP spid="36" grpId="0" bldLvl="0" animBg="1"/>
      <p:bldP spid="42" grpId="0" bldLvl="0" animBg="1"/>
      <p:bldP spid="45" grpId="0"/>
      <p:bldP spid="19" grpId="0" bldLvl="0" animBg="1"/>
      <p:bldP spid="20" grpId="0" bldLvl="0" animBg="1"/>
      <p:bldP spid="21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标题层"/>
          <p:cNvSpPr txBox="1"/>
          <p:nvPr/>
        </p:nvSpPr>
        <p:spPr bwMode="auto">
          <a:xfrm>
            <a:off x="2021307" y="2132374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srgbClr val="319095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01</a:t>
            </a:r>
            <a:endParaRPr lang="zh-CN" altLang="en-US" sz="2775" kern="0" dirty="0">
              <a:solidFill>
                <a:srgbClr val="319095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71" name="直接连接符 70"/>
          <p:cNvCxnSpPr/>
          <p:nvPr/>
        </p:nvCxnSpPr>
        <p:spPr>
          <a:xfrm>
            <a:off x="2680639" y="2185333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72" name="标题层"/>
          <p:cNvSpPr txBox="1"/>
          <p:nvPr/>
        </p:nvSpPr>
        <p:spPr bwMode="auto">
          <a:xfrm>
            <a:off x="2749100" y="2132374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zh-CN" altLang="en-US" sz="2775" b="1" dirty="0">
                <a:solidFill>
                  <a:srgbClr val="319095"/>
                </a:solidFill>
                <a:latin typeface="微软雅黑" panose="020B0503020204020204" charset="-122"/>
                <a:ea typeface="微软雅黑" panose="020B0503020204020204" charset="-122"/>
              </a:rPr>
              <a:t>循环的含义</a:t>
            </a:r>
            <a:endParaRPr lang="zh-CN" altLang="en-US" sz="2775" b="1" dirty="0">
              <a:solidFill>
                <a:srgbClr val="31909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>
            <a:off x="4666615" y="2390775"/>
            <a:ext cx="1817370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74" name="标题层"/>
          <p:cNvSpPr txBox="1"/>
          <p:nvPr/>
        </p:nvSpPr>
        <p:spPr bwMode="auto">
          <a:xfrm>
            <a:off x="6416402" y="2224743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srgbClr val="319095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P05</a:t>
            </a:r>
            <a:endParaRPr lang="en-US" altLang="zh-CN" sz="1575" kern="0" dirty="0">
              <a:solidFill>
                <a:srgbClr val="319095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0" name="标题层"/>
          <p:cNvSpPr txBox="1"/>
          <p:nvPr/>
        </p:nvSpPr>
        <p:spPr bwMode="auto">
          <a:xfrm>
            <a:off x="2021307" y="2907420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02</a:t>
            </a:r>
            <a:endParaRPr lang="zh-CN" altLang="en-US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91" name="直接连接符 90"/>
          <p:cNvCxnSpPr/>
          <p:nvPr/>
        </p:nvCxnSpPr>
        <p:spPr>
          <a:xfrm>
            <a:off x="2680639" y="2960379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92" name="标题层"/>
          <p:cNvSpPr txBox="1"/>
          <p:nvPr/>
        </p:nvSpPr>
        <p:spPr bwMode="auto">
          <a:xfrm>
            <a:off x="2749100" y="2907420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while</a:t>
            </a:r>
            <a:r>
              <a:rPr lang="zh-CN" altLang="en-US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3" name="直接连接符 92"/>
          <p:cNvCxnSpPr/>
          <p:nvPr/>
        </p:nvCxnSpPr>
        <p:spPr>
          <a:xfrm>
            <a:off x="4537710" y="3169285"/>
            <a:ext cx="194627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94" name="标题层"/>
          <p:cNvSpPr txBox="1"/>
          <p:nvPr/>
        </p:nvSpPr>
        <p:spPr bwMode="auto">
          <a:xfrm>
            <a:off x="6416402" y="2999789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P10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5" name="标题层"/>
          <p:cNvSpPr txBox="1"/>
          <p:nvPr/>
        </p:nvSpPr>
        <p:spPr bwMode="auto">
          <a:xfrm>
            <a:off x="2021307" y="3682466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03</a:t>
            </a:r>
            <a:endParaRPr lang="zh-CN" altLang="en-US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96" name="直接连接符 95"/>
          <p:cNvCxnSpPr/>
          <p:nvPr/>
        </p:nvCxnSpPr>
        <p:spPr>
          <a:xfrm>
            <a:off x="2680639" y="3735425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97" name="标题层"/>
          <p:cNvSpPr txBox="1"/>
          <p:nvPr/>
        </p:nvSpPr>
        <p:spPr bwMode="auto">
          <a:xfrm>
            <a:off x="2749100" y="3682466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do-while</a:t>
            </a:r>
            <a:r>
              <a:rPr lang="zh-CN" altLang="en-US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5124450" y="3943985"/>
            <a:ext cx="135953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99" name="标题层"/>
          <p:cNvSpPr txBox="1"/>
          <p:nvPr/>
        </p:nvSpPr>
        <p:spPr bwMode="auto">
          <a:xfrm>
            <a:off x="6416402" y="3774835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P18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0" name="标题层"/>
          <p:cNvSpPr txBox="1"/>
          <p:nvPr/>
        </p:nvSpPr>
        <p:spPr bwMode="auto">
          <a:xfrm>
            <a:off x="2021307" y="4457511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04</a:t>
            </a:r>
            <a:endParaRPr lang="zh-CN" altLang="en-US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>
          <a:xfrm>
            <a:off x="2680639" y="4510470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02" name="标题层"/>
          <p:cNvSpPr txBox="1"/>
          <p:nvPr/>
        </p:nvSpPr>
        <p:spPr bwMode="auto">
          <a:xfrm>
            <a:off x="2749100" y="4457511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for</a:t>
            </a:r>
            <a:r>
              <a:rPr lang="zh-CN" altLang="en-US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03" name="直接连接符 102"/>
          <p:cNvCxnSpPr/>
          <p:nvPr/>
        </p:nvCxnSpPr>
        <p:spPr>
          <a:xfrm>
            <a:off x="4169410" y="4719320"/>
            <a:ext cx="231457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104" name="标题层"/>
          <p:cNvSpPr txBox="1"/>
          <p:nvPr/>
        </p:nvSpPr>
        <p:spPr bwMode="auto">
          <a:xfrm>
            <a:off x="6416402" y="4549880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P24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0" y="-243"/>
            <a:ext cx="9145429" cy="844285"/>
          </a:xfrm>
          <a:prstGeom prst="rect">
            <a:avLst/>
          </a:prstGeom>
          <a:solidFill>
            <a:srgbClr val="319095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876034" y="154397"/>
            <a:ext cx="339217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目录 </a:t>
            </a:r>
            <a:r>
              <a:rPr lang="en-US" altLang="zh-CN" sz="32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en-US" altLang="zh-CN" sz="32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6588760"/>
            <a:ext cx="9144000" cy="273685"/>
            <a:chOff x="-42912" y="6615474"/>
            <a:chExt cx="12190412" cy="244114"/>
          </a:xfrm>
        </p:grpSpPr>
        <p:sp>
          <p:nvSpPr>
            <p:cNvPr id="24" name="六边形 23"/>
            <p:cNvSpPr/>
            <p:nvPr/>
          </p:nvSpPr>
          <p:spPr>
            <a:xfrm>
              <a:off x="-42912" y="6615474"/>
              <a:ext cx="3041773" cy="244114"/>
            </a:xfrm>
            <a:prstGeom prst="hexagon">
              <a:avLst/>
            </a:prstGeom>
            <a:solidFill>
              <a:srgbClr val="5FCA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5" name="六边形 24"/>
            <p:cNvSpPr/>
            <p:nvPr/>
          </p:nvSpPr>
          <p:spPr>
            <a:xfrm>
              <a:off x="2998862" y="6615474"/>
              <a:ext cx="3063750" cy="244114"/>
            </a:xfrm>
            <a:prstGeom prst="hexagon">
              <a:avLst/>
            </a:prstGeom>
            <a:solidFill>
              <a:srgbClr val="A0BF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6" name="六边形 25"/>
            <p:cNvSpPr/>
            <p:nvPr/>
          </p:nvSpPr>
          <p:spPr>
            <a:xfrm>
              <a:off x="6052294" y="6615474"/>
              <a:ext cx="3047603" cy="244114"/>
            </a:xfrm>
            <a:prstGeom prst="hexagon">
              <a:avLst/>
            </a:prstGeom>
            <a:solidFill>
              <a:srgbClr val="3190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7" name="六边形 26"/>
            <p:cNvSpPr/>
            <p:nvPr/>
          </p:nvSpPr>
          <p:spPr>
            <a:xfrm>
              <a:off x="9099897" y="6615474"/>
              <a:ext cx="3047603" cy="244114"/>
            </a:xfrm>
            <a:prstGeom prst="hexagon">
              <a:avLst/>
            </a:prstGeom>
            <a:solidFill>
              <a:srgbClr val="F584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6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6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4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6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6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4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4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4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4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6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6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4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4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4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4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6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4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4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4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7" dur="4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bldLvl="0" animBg="1"/>
      <p:bldP spid="72" grpId="0" bldLvl="0" animBg="1"/>
      <p:bldP spid="74" grpId="0" bldLvl="0" animBg="1"/>
      <p:bldP spid="90" grpId="0" bldLvl="0" animBg="1"/>
      <p:bldP spid="92" grpId="0" bldLvl="0" animBg="1"/>
      <p:bldP spid="94" grpId="0" bldLvl="0" animBg="1"/>
      <p:bldP spid="95" grpId="0" bldLvl="0" animBg="1"/>
      <p:bldP spid="97" grpId="0" bldLvl="0" animBg="1"/>
      <p:bldP spid="99" grpId="0" bldLvl="0" animBg="1"/>
      <p:bldP spid="100" grpId="0" bldLvl="0" animBg="1"/>
      <p:bldP spid="102" grpId="0" bldLvl="0" animBg="1"/>
      <p:bldP spid="104" grpId="0" bldLvl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" name="淘宝网chenying0907出品 9"/>
          <p:cNvSpPr/>
          <p:nvPr/>
        </p:nvSpPr>
        <p:spPr>
          <a:xfrm>
            <a:off x="762102" y="2845982"/>
            <a:ext cx="1080000" cy="1080000"/>
          </a:xfrm>
          <a:prstGeom prst="ellipse">
            <a:avLst/>
          </a:prstGeom>
          <a:solidFill>
            <a:srgbClr val="FFC000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54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5400" b="1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淘宝网chenying0907出品 10"/>
          <p:cNvSpPr txBox="1"/>
          <p:nvPr/>
        </p:nvSpPr>
        <p:spPr>
          <a:xfrm>
            <a:off x="1961515" y="3032760"/>
            <a:ext cx="27235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循环的含义</a:t>
            </a:r>
            <a:endParaRPr lang="zh-CN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9" name="淘宝网chenying0907出品 24"/>
          <p:cNvSpPr/>
          <p:nvPr/>
        </p:nvSpPr>
        <p:spPr>
          <a:xfrm>
            <a:off x="4847590" y="2800350"/>
            <a:ext cx="152400" cy="16319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淘宝网chenying0907出品 25"/>
          <p:cNvSpPr txBox="1"/>
          <p:nvPr/>
        </p:nvSpPr>
        <p:spPr>
          <a:xfrm>
            <a:off x="5337810" y="2676525"/>
            <a:ext cx="23666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为什么需要循环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4923541" y="2963230"/>
            <a:ext cx="0" cy="907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淘宝网chenying0907出品 27"/>
          <p:cNvSpPr/>
          <p:nvPr/>
        </p:nvSpPr>
        <p:spPr>
          <a:xfrm>
            <a:off x="4847590" y="3871595"/>
            <a:ext cx="152400" cy="16637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淘宝网chenying0907出品 29"/>
          <p:cNvSpPr txBox="1"/>
          <p:nvPr/>
        </p:nvSpPr>
        <p:spPr>
          <a:xfrm>
            <a:off x="5337628" y="3719683"/>
            <a:ext cx="17893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什么是循环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7" name="淘宝网chenying0907出品 9"/>
          <p:cNvSpPr/>
          <p:nvPr/>
        </p:nvSpPr>
        <p:spPr>
          <a:xfrm>
            <a:off x="642620" y="2754630"/>
            <a:ext cx="1318895" cy="1348740"/>
          </a:xfrm>
          <a:prstGeom prst="ellipse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5400" b="1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5" grpId="0"/>
      <p:bldP spid="39" grpId="0" bldLvl="0" animBg="1"/>
      <p:bldP spid="40" grpId="0"/>
      <p:bldP spid="42" grpId="0" bldLvl="0" animBg="1"/>
      <p:bldP spid="43" grpId="0"/>
      <p:bldP spid="4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7" name="文本框 600065"/>
          <p:cNvSpPr txBox="1"/>
          <p:nvPr/>
        </p:nvSpPr>
        <p:spPr>
          <a:xfrm>
            <a:off x="8883650" y="1200150"/>
            <a:ext cx="184150" cy="7620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None/>
            </a:pPr>
            <a:endParaRPr lang="zh-CN" altLang="zh-CN" sz="4400" b="1" dirty="0">
              <a:solidFill>
                <a:schemeClr val="tx2"/>
              </a:solidFill>
              <a:ea typeface="黑体" panose="02010609060101010101" pitchFamily="49" charset="-122"/>
            </a:endParaRPr>
          </a:p>
        </p:txBody>
      </p:sp>
      <p:sp>
        <p:nvSpPr>
          <p:cNvPr id="11268" name="矩形 600093"/>
          <p:cNvSpPr/>
          <p:nvPr/>
        </p:nvSpPr>
        <p:spPr>
          <a:xfrm>
            <a:off x="179388" y="115888"/>
            <a:ext cx="8640762" cy="908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zh-CN" b="1" dirty="0">
                <a:solidFill>
                  <a:srgbClr val="FF9900"/>
                </a:solidFill>
                <a:ea typeface="黑体" panose="02010609060101010101" pitchFamily="49" charset="-122"/>
              </a:rPr>
              <a:t>为什么需要</a:t>
            </a:r>
            <a:r>
              <a:rPr lang="zh-CN" altLang="en-US" b="1" dirty="0">
                <a:solidFill>
                  <a:srgbClr val="FF9900"/>
                </a:solidFill>
                <a:ea typeface="黑体" panose="02010609060101010101" pitchFamily="49" charset="-122"/>
              </a:rPr>
              <a:t>循环</a:t>
            </a:r>
            <a:endParaRPr lang="en-US" altLang="zh-CN" b="1" dirty="0">
              <a:solidFill>
                <a:srgbClr val="FF9900"/>
              </a:solidFill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338" y="3429000"/>
            <a:ext cx="3130550" cy="325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0" y="1416050"/>
            <a:ext cx="2935288" cy="2700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星形: 十角 9"/>
          <p:cNvSpPr/>
          <p:nvPr/>
        </p:nvSpPr>
        <p:spPr>
          <a:xfrm>
            <a:off x="6228184" y="1484784"/>
            <a:ext cx="2839616" cy="1440160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小强，请说一万遍</a:t>
            </a:r>
            <a:endParaRPr kumimoji="0" lang="en-US" altLang="zh-CN" sz="1800" b="1" i="0" u="none" strike="noStrike" kern="1200" cap="none" spc="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“我是最棒的！”</a:t>
            </a:r>
            <a:endParaRPr kumimoji="0" lang="zh-CN" altLang="en-US" sz="1800" b="1" i="0" u="none" strike="noStrike" kern="1200" cap="none" spc="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爆炸形: 14 pt  10"/>
          <p:cNvSpPr/>
          <p:nvPr/>
        </p:nvSpPr>
        <p:spPr>
          <a:xfrm>
            <a:off x="3419872" y="4509120"/>
            <a:ext cx="4824536" cy="173610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“我是最棒的！”</a:t>
            </a:r>
            <a:endParaRPr kumimoji="0" lang="en-US" altLang="zh-CN" sz="1800" b="1" i="0" u="none" strike="noStrike" kern="1200" cap="none" spc="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……</a:t>
            </a:r>
            <a:endParaRPr kumimoji="0" lang="zh-CN" altLang="en-US" sz="1800" b="1" i="0" u="none" strike="noStrike" kern="1200" cap="none" spc="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5" name="圆角矩形 636946"/>
          <p:cNvSpPr/>
          <p:nvPr/>
        </p:nvSpPr>
        <p:spPr>
          <a:xfrm>
            <a:off x="204788" y="2466975"/>
            <a:ext cx="4413250" cy="254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System.out.println(</a:t>
            </a:r>
            <a:r>
              <a:rPr lang="en-US" altLang="zh-CN" sz="1800" b="1" dirty="0"/>
              <a:t>"</a:t>
            </a:r>
            <a:r>
              <a:rPr lang="zh-CN" altLang="en-US" sz="1800" b="1" dirty="0">
                <a:ea typeface="黑体" panose="02010609060101010101" pitchFamily="49" charset="-122"/>
              </a:rPr>
              <a:t>我是最棒的！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System.out.println(</a:t>
            </a:r>
            <a:r>
              <a:rPr lang="en-US" altLang="zh-CN" sz="1800" b="1" dirty="0"/>
              <a:t>"</a:t>
            </a:r>
            <a:r>
              <a:rPr lang="zh-CN" altLang="en-US" sz="1800" b="1" dirty="0">
                <a:ea typeface="黑体" panose="02010609060101010101" pitchFamily="49" charset="-122"/>
              </a:rPr>
              <a:t>我是最棒的！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我是最棒的！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我是最棒的！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我是最棒的！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我是最棒的！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… …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System.out.println("</a:t>
            </a:r>
            <a:r>
              <a:rPr lang="zh-CN" altLang="en-US" sz="1800" b="1" dirty="0">
                <a:ea typeface="黑体" panose="02010609060101010101" pitchFamily="49" charset="-122"/>
              </a:rPr>
              <a:t>我是最棒的！</a:t>
            </a:r>
            <a:r>
              <a:rPr lang="en-US" altLang="zh-CN" sz="1800" b="1" dirty="0">
                <a:ea typeface="黑体" panose="02010609060101010101" pitchFamily="49" charset="-122"/>
              </a:rPr>
              <a:t>");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36948" name="圆角矩形 636947"/>
          <p:cNvSpPr/>
          <p:nvPr/>
        </p:nvSpPr>
        <p:spPr>
          <a:xfrm>
            <a:off x="4741863" y="2473325"/>
            <a:ext cx="4125912" cy="254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>
            <a:solidFill>
              <a:srgbClr val="00808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int</a:t>
            </a:r>
            <a:r>
              <a:rPr lang="en-US" altLang="zh-CN" sz="1800" b="1" dirty="0">
                <a:ea typeface="黑体" panose="02010609060101010101" pitchFamily="49" charset="-122"/>
              </a:rPr>
              <a:t> </a:t>
            </a:r>
            <a:r>
              <a:rPr lang="en-US" altLang="zh-CN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i = 1</a:t>
            </a:r>
            <a:r>
              <a:rPr lang="en-US" altLang="zh-CN" sz="1800" b="1" dirty="0">
                <a:ea typeface="黑体" panose="02010609060101010101" pitchFamily="49" charset="-122"/>
              </a:rPr>
              <a:t>;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0000FF"/>
                </a:solidFill>
                <a:ea typeface="黑体" panose="02010609060101010101" pitchFamily="49" charset="-122"/>
              </a:rPr>
              <a:t>while</a:t>
            </a:r>
            <a:r>
              <a:rPr lang="en-US" altLang="zh-CN" sz="1800" b="1" dirty="0">
                <a:ea typeface="黑体" panose="02010609060101010101" pitchFamily="49" charset="-122"/>
              </a:rPr>
              <a:t> (  </a:t>
            </a:r>
            <a:r>
              <a:rPr lang="en-US" altLang="zh-CN" sz="1800" b="1" dirty="0">
                <a:solidFill>
                  <a:srgbClr val="FF3300"/>
                </a:solidFill>
                <a:ea typeface="黑体" panose="02010609060101010101" pitchFamily="49" charset="-122"/>
              </a:rPr>
              <a:t>             </a:t>
            </a:r>
            <a:r>
              <a:rPr lang="en-US" altLang="zh-CN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       </a:t>
            </a:r>
            <a:r>
              <a:rPr lang="en-US" altLang="zh-CN" sz="1800" b="1" dirty="0">
                <a:ea typeface="黑体" panose="02010609060101010101" pitchFamily="49" charset="-122"/>
              </a:rPr>
              <a:t>)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{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System.out.println(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	</a:t>
            </a:r>
            <a:r>
              <a:rPr lang="en-US" altLang="zh-CN" sz="1800" b="1" dirty="0"/>
              <a:t>                   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	</a:t>
            </a:r>
            <a:r>
              <a:rPr lang="en-US" altLang="zh-CN" sz="1800" b="1" dirty="0">
                <a:solidFill>
                  <a:srgbClr val="FF0000"/>
                </a:solidFill>
                <a:ea typeface="黑体" panose="02010609060101010101" pitchFamily="49" charset="-122"/>
              </a:rPr>
              <a:t>i ++;</a:t>
            </a:r>
            <a:endParaRPr lang="en-US" altLang="zh-CN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marL="224155" lvl="0" indent="-22415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}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36949" name="圆角矩形 636948"/>
          <p:cNvSpPr/>
          <p:nvPr/>
        </p:nvSpPr>
        <p:spPr>
          <a:xfrm>
            <a:off x="5795963" y="2855913"/>
            <a:ext cx="1225550" cy="392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i&lt;=10000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636950" name="圆角矩形 636949"/>
          <p:cNvSpPr/>
          <p:nvPr/>
        </p:nvSpPr>
        <p:spPr>
          <a:xfrm>
            <a:off x="5364163" y="3789363"/>
            <a:ext cx="2089150" cy="392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rgbClr val="800080"/>
            </a:solidFill>
            <a:prstDash val="solid"/>
            <a:headEnd type="none" w="med" len="med"/>
            <a:tailEnd type="none" w="med" len="med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1800" b="1" dirty="0">
                <a:ea typeface="黑体" panose="02010609060101010101" pitchFamily="49" charset="-122"/>
              </a:rPr>
              <a:t>     </a:t>
            </a:r>
            <a:r>
              <a:rPr lang="en-US" altLang="zh-CN" sz="1800" b="1" dirty="0"/>
              <a:t>"</a:t>
            </a:r>
            <a:r>
              <a:rPr lang="zh-CN" altLang="en-US" sz="1800" b="1" dirty="0">
                <a:ea typeface="黑体" panose="02010609060101010101" pitchFamily="49" charset="-122"/>
              </a:rPr>
              <a:t>我是最棒的！</a:t>
            </a:r>
            <a:r>
              <a:rPr lang="en-US" altLang="zh-CN" sz="1800" b="1" dirty="0">
                <a:ea typeface="黑体" panose="02010609060101010101" pitchFamily="49" charset="-122"/>
              </a:rPr>
              <a:t>");   </a:t>
            </a:r>
            <a:endParaRPr lang="en-US" altLang="zh-CN" sz="1800" b="1" dirty="0">
              <a:ea typeface="黑体" panose="02010609060101010101" pitchFamily="49" charset="-122"/>
            </a:endParaRPr>
          </a:p>
        </p:txBody>
      </p:sp>
      <p:sp>
        <p:nvSpPr>
          <p:cNvPr id="13319" name="文本框 636955"/>
          <p:cNvSpPr txBox="1"/>
          <p:nvPr/>
        </p:nvSpPr>
        <p:spPr>
          <a:xfrm>
            <a:off x="971550" y="1938338"/>
            <a:ext cx="273685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zh-CN" altLang="en-US" sz="2000" b="1" dirty="0">
                <a:ea typeface="黑体" panose="02010609060101010101" pitchFamily="49" charset="-122"/>
              </a:rPr>
              <a:t>没有使用循环结构</a:t>
            </a:r>
            <a:endParaRPr lang="zh-CN" altLang="en-US" sz="2000" b="1" dirty="0">
              <a:ea typeface="黑体" panose="02010609060101010101" pitchFamily="49" charset="-122"/>
            </a:endParaRPr>
          </a:p>
        </p:txBody>
      </p:sp>
      <p:sp>
        <p:nvSpPr>
          <p:cNvPr id="636957" name="文本框 636956"/>
          <p:cNvSpPr txBox="1"/>
          <p:nvPr/>
        </p:nvSpPr>
        <p:spPr>
          <a:xfrm>
            <a:off x="5651500" y="1938338"/>
            <a:ext cx="19431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zh-CN" altLang="en-US" sz="2000" b="1" dirty="0">
                <a:ea typeface="黑体" panose="02010609060101010101" pitchFamily="49" charset="-122"/>
              </a:rPr>
              <a:t>使用</a:t>
            </a:r>
            <a:r>
              <a:rPr lang="en-US" altLang="zh-CN" sz="2000" b="1" dirty="0">
                <a:ea typeface="黑体" panose="02010609060101010101" pitchFamily="49" charset="-122"/>
              </a:rPr>
              <a:t>while</a:t>
            </a:r>
            <a:r>
              <a:rPr lang="zh-CN" altLang="en-US" sz="2000" b="1" dirty="0">
                <a:ea typeface="黑体" panose="02010609060101010101" pitchFamily="49" charset="-122"/>
              </a:rPr>
              <a:t>循环</a:t>
            </a:r>
            <a:endParaRPr lang="zh-CN" altLang="en-US" sz="2000" b="1" dirty="0">
              <a:ea typeface="黑体" panose="02010609060101010101" pitchFamily="49" charset="-122"/>
            </a:endParaRPr>
          </a:p>
        </p:txBody>
      </p:sp>
      <p:sp>
        <p:nvSpPr>
          <p:cNvPr id="13321" name="矩形 600093"/>
          <p:cNvSpPr/>
          <p:nvPr/>
        </p:nvSpPr>
        <p:spPr>
          <a:xfrm>
            <a:off x="179388" y="115888"/>
            <a:ext cx="8640762" cy="908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zh-CN" b="1" dirty="0">
                <a:solidFill>
                  <a:srgbClr val="FF9900"/>
                </a:solidFill>
                <a:ea typeface="黑体" panose="02010609060101010101" pitchFamily="49" charset="-122"/>
              </a:rPr>
              <a:t>为什么需要</a:t>
            </a:r>
            <a:r>
              <a:rPr lang="zh-CN" altLang="en-US" b="1" dirty="0">
                <a:solidFill>
                  <a:srgbClr val="FF9900"/>
                </a:solidFill>
                <a:ea typeface="黑体" panose="02010609060101010101" pitchFamily="49" charset="-122"/>
              </a:rPr>
              <a:t>循环</a:t>
            </a:r>
            <a:endParaRPr lang="en-US" altLang="zh-CN" b="1" dirty="0">
              <a:solidFill>
                <a:srgbClr val="FF9900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636948" grpId="0" animBg="1"/>
      <p:bldP spid="636949" grpId="0" animBg="1"/>
      <p:bldP spid="636950" grpId="0" animBg="1"/>
      <p:bldP spid="13319" grpId="0"/>
      <p:bldP spid="6369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9" name="文本占位符 579586"/>
          <p:cNvSpPr>
            <a:spLocks noGrp="1"/>
          </p:cNvSpPr>
          <p:nvPr>
            <p:ph idx="1"/>
          </p:nvPr>
        </p:nvSpPr>
        <p:spPr>
          <a:xfrm>
            <a:off x="539750" y="1557338"/>
            <a:ext cx="7696200" cy="465137"/>
          </a:xfrm>
        </p:spPr>
        <p:txBody>
          <a:bodyPr vert="horz" wrap="square" lIns="91440" tIns="45720" rIns="91440" bIns="45720" anchor="t"/>
          <a:p>
            <a:pPr eaLnBrk="1" hangingPunct="1"/>
            <a:endParaRPr lang="en-US" altLang="zh-CN" sz="2800" b="1" dirty="0">
              <a:ea typeface="黑体" panose="02010609060101010101" pitchFamily="49" charset="-122"/>
            </a:endParaRPr>
          </a:p>
          <a:p>
            <a:pPr eaLnBrk="1" hangingPunct="1"/>
            <a:endParaRPr lang="en-US" altLang="zh-CN" sz="2800" b="1" dirty="0">
              <a:latin typeface="Courier New" panose="02070309020205020404" pitchFamily="49" charset="0"/>
            </a:endParaRPr>
          </a:p>
          <a:p>
            <a:pPr eaLnBrk="1" hangingPunct="1"/>
            <a:endParaRPr lang="en-US" altLang="zh-CN" dirty="0"/>
          </a:p>
          <a:p>
            <a:pPr eaLnBrk="1" hangingPunct="1"/>
            <a:endParaRPr lang="en-US" altLang="zh-CN" dirty="0"/>
          </a:p>
        </p:txBody>
      </p:sp>
      <p:grpSp>
        <p:nvGrpSpPr>
          <p:cNvPr id="14340" name="组合 579603"/>
          <p:cNvGrpSpPr/>
          <p:nvPr/>
        </p:nvGrpSpPr>
        <p:grpSpPr>
          <a:xfrm>
            <a:off x="739775" y="2189480"/>
            <a:ext cx="1589088" cy="1806575"/>
            <a:chOff x="650" y="1389"/>
            <a:chExt cx="1001" cy="1138"/>
          </a:xfrm>
        </p:grpSpPr>
        <p:pic>
          <p:nvPicPr>
            <p:cNvPr id="14358" name="图片 579588" descr="MMj02889110000[1]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03" y="1389"/>
              <a:ext cx="864" cy="86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359" name="矩形 579602"/>
            <p:cNvSpPr/>
            <p:nvPr/>
          </p:nvSpPr>
          <p:spPr>
            <a:xfrm>
              <a:off x="650" y="2296"/>
              <a:ext cx="100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r>
                <a:rPr lang="zh-CN" altLang="en-US" sz="1800" b="1" dirty="0">
                  <a:ea typeface="黑体" panose="02010609060101010101" pitchFamily="49" charset="-122"/>
                </a:rPr>
                <a:t>打印</a:t>
              </a:r>
              <a:r>
                <a:rPr lang="en-US" altLang="zh-CN" sz="1800" b="1" dirty="0">
                  <a:ea typeface="黑体" panose="02010609060101010101" pitchFamily="49" charset="-122"/>
                </a:rPr>
                <a:t>50</a:t>
              </a:r>
              <a:r>
                <a:rPr lang="zh-CN" altLang="en-US" sz="1800" b="1" dirty="0">
                  <a:ea typeface="黑体" panose="02010609060101010101" pitchFamily="49" charset="-122"/>
                </a:rPr>
                <a:t>份试卷</a:t>
              </a:r>
              <a:endParaRPr lang="zh-CN" altLang="en-US" sz="1800" b="1" dirty="0">
                <a:ea typeface="黑体" panose="02010609060101010101" pitchFamily="49" charset="-122"/>
              </a:endParaRPr>
            </a:p>
          </p:txBody>
        </p:sp>
      </p:grpSp>
      <p:sp>
        <p:nvSpPr>
          <p:cNvPr id="579620" name="文本框 579619"/>
          <p:cNvSpPr txBox="1"/>
          <p:nvPr/>
        </p:nvSpPr>
        <p:spPr>
          <a:xfrm>
            <a:off x="468313" y="4327525"/>
            <a:ext cx="6624637" cy="3968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49580" lvl="0" indent="-449580" eaLnBrk="1" hangingPunct="1">
              <a:buBlip>
                <a:blip r:embed="rId2"/>
              </a:buBlip>
            </a:pPr>
            <a:r>
              <a:rPr lang="zh-CN" altLang="en-US" sz="2800" b="1" dirty="0">
                <a:ea typeface="黑体" panose="02010609060101010101" pitchFamily="49" charset="-122"/>
              </a:rPr>
              <a:t>循环结构的特点</a:t>
            </a:r>
            <a:endParaRPr lang="zh-CN" altLang="en-US" sz="2800" b="1" dirty="0">
              <a:ea typeface="黑体" panose="02010609060101010101" pitchFamily="49" charset="-122"/>
            </a:endParaRPr>
          </a:p>
        </p:txBody>
      </p:sp>
      <p:grpSp>
        <p:nvGrpSpPr>
          <p:cNvPr id="579627" name="组合 579626"/>
          <p:cNvGrpSpPr/>
          <p:nvPr/>
        </p:nvGrpSpPr>
        <p:grpSpPr>
          <a:xfrm>
            <a:off x="2124075" y="5084763"/>
            <a:ext cx="5184775" cy="1296987"/>
            <a:chOff x="1338" y="3203"/>
            <a:chExt cx="3266" cy="817"/>
          </a:xfrm>
        </p:grpSpPr>
        <p:grpSp>
          <p:nvGrpSpPr>
            <p:cNvPr id="14350" name="组合 579625"/>
            <p:cNvGrpSpPr/>
            <p:nvPr/>
          </p:nvGrpSpPr>
          <p:grpSpPr>
            <a:xfrm>
              <a:off x="1338" y="3203"/>
              <a:ext cx="3266" cy="817"/>
              <a:chOff x="1338" y="3203"/>
              <a:chExt cx="3266" cy="817"/>
            </a:xfrm>
          </p:grpSpPr>
          <p:sp>
            <p:nvSpPr>
              <p:cNvPr id="14352" name="圆角矩形 579622"/>
              <p:cNvSpPr/>
              <p:nvPr/>
            </p:nvSpPr>
            <p:spPr>
              <a:xfrm>
                <a:off x="1338" y="3203"/>
                <a:ext cx="3266" cy="81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FF99"/>
                  </a:gs>
                  <a:gs pos="100000">
                    <a:srgbClr val="FFFFFF"/>
                  </a:gs>
                </a:gsLst>
                <a:lin ang="5400000" scaled="1"/>
                <a:tileRect/>
              </a:gradFill>
              <a:ln w="9525" cap="flat" cmpd="sng">
                <a:solidFill>
                  <a:srgbClr val="FF99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lIns="23400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lvl="1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lvl="2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lvl="3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lvl="4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zh-CN" altLang="en-US" sz="1800" b="1" dirty="0">
                    <a:ea typeface="黑体" panose="02010609060101010101" pitchFamily="49" charset="-122"/>
                  </a:rPr>
                  <a:t>循环结构</a:t>
                </a:r>
                <a:r>
                  <a:rPr lang="zh-CN" altLang="en-US" sz="1800" b="1" dirty="0"/>
                  <a:t> </a:t>
                </a:r>
                <a:endParaRPr lang="zh-CN" altLang="en-US" sz="1800" b="1" dirty="0"/>
              </a:p>
            </p:txBody>
          </p:sp>
          <p:sp>
            <p:nvSpPr>
              <p:cNvPr id="14353" name="圆角矩形 579623"/>
              <p:cNvSpPr/>
              <p:nvPr/>
            </p:nvSpPr>
            <p:spPr>
              <a:xfrm>
                <a:off x="2219" y="3293"/>
                <a:ext cx="1615" cy="256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FF99"/>
                  </a:gs>
                  <a:gs pos="100000">
                    <a:srgbClr val="FFFFFF"/>
                  </a:gs>
                </a:gsLst>
                <a:lin ang="5400000" scaled="1"/>
                <a:tileRect/>
              </a:gradFill>
              <a:ln w="9525" cap="flat" cmpd="sng">
                <a:solidFill>
                  <a:srgbClr val="FF99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 anchorCtr="1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lvl="1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lvl="2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lvl="3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lvl="4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>
                    <a:srgbClr val="339966"/>
                  </a:buClr>
                  <a:buFont typeface="Wingdings" panose="05000000000000000000" pitchFamily="2" charset="2"/>
                  <a:buNone/>
                </a:pPr>
                <a:r>
                  <a:rPr lang="zh-CN" altLang="en-US" sz="1800" b="1" dirty="0">
                    <a:ea typeface="黑体" panose="02010609060101010101" pitchFamily="49" charset="-122"/>
                  </a:rPr>
                  <a:t>循环条件</a:t>
                </a:r>
                <a:endParaRPr lang="zh-CN" altLang="en-US" sz="1800" b="1" dirty="0"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4351" name="圆角矩形 579624"/>
            <p:cNvSpPr/>
            <p:nvPr/>
          </p:nvSpPr>
          <p:spPr>
            <a:xfrm>
              <a:off x="2219" y="3656"/>
              <a:ext cx="1614" cy="25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FFFF"/>
                </a:gs>
              </a:gsLst>
              <a:lin ang="5400000" scaled="1"/>
              <a:tileRect/>
            </a:gradFill>
            <a:ln w="9525" cap="flat" cmpd="sng">
              <a:solidFill>
                <a:srgbClr val="FF9900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 anchorCtr="1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>
                  <a:srgbClr val="339966"/>
                </a:buClr>
                <a:buFont typeface="Wingdings" panose="05000000000000000000" pitchFamily="2" charset="2"/>
                <a:buNone/>
              </a:pPr>
              <a:r>
                <a:rPr lang="zh-CN" altLang="en-US" sz="1800" b="1" dirty="0">
                  <a:ea typeface="黑体" panose="02010609060101010101" pitchFamily="49" charset="-122"/>
                </a:rPr>
                <a:t>循环操作</a:t>
              </a:r>
              <a:endParaRPr lang="zh-CN" altLang="en-US" sz="1800" b="1" dirty="0">
                <a:ea typeface="黑体" panose="02010609060101010101" pitchFamily="49" charset="-122"/>
              </a:endParaRPr>
            </a:p>
          </p:txBody>
        </p:sp>
      </p:grpSp>
      <p:sp>
        <p:nvSpPr>
          <p:cNvPr id="579631" name="文本框 579630"/>
          <p:cNvSpPr txBox="1"/>
          <p:nvPr/>
        </p:nvSpPr>
        <p:spPr>
          <a:xfrm>
            <a:off x="468313" y="1458278"/>
            <a:ext cx="6624638" cy="3968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449580" marR="0" indent="-449580" defTabSz="914400" eaLnBrk="1" hangingPunct="1">
              <a:spcBef>
                <a:spcPct val="20000"/>
              </a:spcBef>
              <a:buClrTx/>
              <a:buSzTx/>
              <a:buFontTx/>
              <a:buBlip>
                <a:blip r:embed="rId2"/>
              </a:buBlip>
              <a:defRPr/>
            </a:pPr>
            <a:r>
              <a:rPr kumimoji="0" lang="zh-CN" altLang="en-US" b="1" kern="1200" cap="none" spc="0" normalizeH="0" baseline="0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生活中的循环</a:t>
            </a:r>
            <a:endParaRPr kumimoji="0" lang="zh-CN" altLang="en-US" b="1" kern="1200" cap="none" spc="0" normalizeH="0" baseline="0" noProof="1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347" name="矩形 600093"/>
          <p:cNvSpPr/>
          <p:nvPr/>
        </p:nvSpPr>
        <p:spPr>
          <a:xfrm>
            <a:off x="251143" y="115888"/>
            <a:ext cx="8640762" cy="908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FF9900"/>
                </a:solidFill>
                <a:ea typeface="黑体" panose="02010609060101010101" pitchFamily="49" charset="-122"/>
              </a:rPr>
              <a:t>什么是循环</a:t>
            </a:r>
            <a:endParaRPr lang="en-US" altLang="zh-CN" b="1" dirty="0">
              <a:solidFill>
                <a:srgbClr val="FF9900"/>
              </a:solidFill>
              <a:ea typeface="黑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092950" y="2181860"/>
            <a:ext cx="1593850" cy="1821180"/>
            <a:chOff x="11170" y="3440"/>
            <a:chExt cx="2510" cy="2868"/>
          </a:xfrm>
        </p:grpSpPr>
        <p:sp>
          <p:nvSpPr>
            <p:cNvPr id="14355" name="矩形 579611"/>
            <p:cNvSpPr/>
            <p:nvPr/>
          </p:nvSpPr>
          <p:spPr>
            <a:xfrm>
              <a:off x="11293" y="5730"/>
              <a:ext cx="2103" cy="5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r>
                <a:rPr lang="zh-CN" altLang="en-US" sz="18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旋转的车轮</a:t>
              </a:r>
              <a:endPara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5" name="图片 4" descr="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70" y="3440"/>
              <a:ext cx="2510" cy="2270"/>
            </a:xfrm>
            <a:prstGeom prst="rect">
              <a:avLst/>
            </a:prstGeom>
          </p:spPr>
        </p:pic>
      </p:grpSp>
      <p:grpSp>
        <p:nvGrpSpPr>
          <p:cNvPr id="15" name="组合 14"/>
          <p:cNvGrpSpPr/>
          <p:nvPr/>
        </p:nvGrpSpPr>
        <p:grpSpPr>
          <a:xfrm>
            <a:off x="4610735" y="2159635"/>
            <a:ext cx="2288540" cy="1845945"/>
            <a:chOff x="7261" y="3401"/>
            <a:chExt cx="3604" cy="2907"/>
          </a:xfrm>
        </p:grpSpPr>
        <p:sp>
          <p:nvSpPr>
            <p:cNvPr id="14348" name="矩形 579606"/>
            <p:cNvSpPr/>
            <p:nvPr/>
          </p:nvSpPr>
          <p:spPr>
            <a:xfrm>
              <a:off x="7650" y="5730"/>
              <a:ext cx="2828" cy="5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r>
                <a:rPr lang="zh-CN" altLang="en-US" sz="18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锲而不舍地学习</a:t>
              </a:r>
              <a:endPara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7" name="图片 6" descr="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61" y="3401"/>
              <a:ext cx="3605" cy="2254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/>
        </p:nvGrpSpPr>
        <p:grpSpPr>
          <a:xfrm>
            <a:off x="2840990" y="2289810"/>
            <a:ext cx="1348740" cy="1701800"/>
            <a:chOff x="4474" y="3606"/>
            <a:chExt cx="2124" cy="2680"/>
          </a:xfrm>
        </p:grpSpPr>
        <p:sp>
          <p:nvSpPr>
            <p:cNvPr id="14357" name="矩形 579604"/>
            <p:cNvSpPr/>
            <p:nvPr/>
          </p:nvSpPr>
          <p:spPr>
            <a:xfrm>
              <a:off x="4487" y="5706"/>
              <a:ext cx="2098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r>
                <a:rPr lang="zh-CN" altLang="en-US" sz="1800" b="1" dirty="0">
                  <a:ea typeface="黑体" panose="02010609060101010101" pitchFamily="49" charset="-122"/>
                </a:rPr>
                <a:t>每天的睡觉</a:t>
              </a:r>
              <a:endParaRPr lang="zh-CN" altLang="en-US" sz="1800" b="1" dirty="0">
                <a:ea typeface="黑体" panose="02010609060101010101" pitchFamily="49" charset="-122"/>
              </a:endParaRPr>
            </a:p>
          </p:txBody>
        </p:sp>
        <p:pic>
          <p:nvPicPr>
            <p:cNvPr id="13" name="图片 12" descr="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74" y="3606"/>
              <a:ext cx="2124" cy="212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9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79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579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9620" grpId="0"/>
      <p:bldP spid="5796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标题层"/>
          <p:cNvSpPr txBox="1"/>
          <p:nvPr/>
        </p:nvSpPr>
        <p:spPr bwMode="auto">
          <a:xfrm>
            <a:off x="2021307" y="2132374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01</a:t>
            </a:r>
            <a:endParaRPr lang="zh-CN" altLang="en-US" sz="2775" kern="0" dirty="0">
              <a:solidFill>
                <a:srgbClr val="319095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71" name="直接连接符 70"/>
          <p:cNvCxnSpPr/>
          <p:nvPr/>
        </p:nvCxnSpPr>
        <p:spPr>
          <a:xfrm>
            <a:off x="2680639" y="2185333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72" name="标题层"/>
          <p:cNvSpPr txBox="1"/>
          <p:nvPr/>
        </p:nvSpPr>
        <p:spPr bwMode="auto">
          <a:xfrm>
            <a:off x="2749100" y="2132374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l" defTabSz="1219200">
              <a:buClrTx/>
              <a:buSzTx/>
              <a:buFontTx/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循环的含义</a:t>
            </a:r>
            <a:endParaRPr lang="en-US" altLang="zh-CN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>
            <a:off x="4666615" y="2390775"/>
            <a:ext cx="1817370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74" name="标题层"/>
          <p:cNvSpPr txBox="1"/>
          <p:nvPr/>
        </p:nvSpPr>
        <p:spPr bwMode="auto">
          <a:xfrm>
            <a:off x="6416402" y="2224743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buClrTx/>
              <a:buSzTx/>
              <a:buFontTx/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P05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0" name="标题层"/>
          <p:cNvSpPr txBox="1"/>
          <p:nvPr/>
        </p:nvSpPr>
        <p:spPr bwMode="auto">
          <a:xfrm>
            <a:off x="2021307" y="2907420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buClrTx/>
              <a:buSzTx/>
              <a:buFontTx/>
              <a:defRPr/>
            </a:pPr>
            <a:r>
              <a:rPr lang="en-US" altLang="zh-CN" sz="2775" kern="0" dirty="0">
                <a:solidFill>
                  <a:srgbClr val="319095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02</a:t>
            </a:r>
            <a:endParaRPr lang="en-US" altLang="zh-CN" sz="2775" kern="0" dirty="0">
              <a:solidFill>
                <a:srgbClr val="319095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91" name="直接连接符 90"/>
          <p:cNvCxnSpPr/>
          <p:nvPr/>
        </p:nvCxnSpPr>
        <p:spPr>
          <a:xfrm>
            <a:off x="2680639" y="2960379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92" name="标题层"/>
          <p:cNvSpPr txBox="1"/>
          <p:nvPr/>
        </p:nvSpPr>
        <p:spPr bwMode="auto">
          <a:xfrm>
            <a:off x="2749100" y="2907420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zh-CN" altLang="en-US" sz="2775" b="1" dirty="0">
                <a:solidFill>
                  <a:srgbClr val="319095"/>
                </a:solidFill>
                <a:latin typeface="微软雅黑" panose="020B0503020204020204" charset="-122"/>
                <a:ea typeface="微软雅黑" panose="020B0503020204020204" charset="-122"/>
              </a:rPr>
              <a:t>while循环</a:t>
            </a:r>
            <a:endParaRPr lang="zh-CN" altLang="en-US" sz="2775" b="1" dirty="0">
              <a:solidFill>
                <a:srgbClr val="31909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3" name="直接连接符 92"/>
          <p:cNvCxnSpPr/>
          <p:nvPr/>
        </p:nvCxnSpPr>
        <p:spPr>
          <a:xfrm>
            <a:off x="4537710" y="3169285"/>
            <a:ext cx="194627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94" name="标题层"/>
          <p:cNvSpPr txBox="1"/>
          <p:nvPr/>
        </p:nvSpPr>
        <p:spPr bwMode="auto">
          <a:xfrm>
            <a:off x="6416402" y="2999789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srgbClr val="319095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P10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5" name="标题层"/>
          <p:cNvSpPr txBox="1"/>
          <p:nvPr/>
        </p:nvSpPr>
        <p:spPr bwMode="auto">
          <a:xfrm>
            <a:off x="2021307" y="3682466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03</a:t>
            </a:r>
            <a:endParaRPr lang="zh-CN" altLang="en-US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96" name="直接连接符 95"/>
          <p:cNvCxnSpPr/>
          <p:nvPr/>
        </p:nvCxnSpPr>
        <p:spPr>
          <a:xfrm>
            <a:off x="2680639" y="3735425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97" name="标题层"/>
          <p:cNvSpPr txBox="1"/>
          <p:nvPr/>
        </p:nvSpPr>
        <p:spPr bwMode="auto">
          <a:xfrm>
            <a:off x="2749100" y="3682466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do-while</a:t>
            </a:r>
            <a:r>
              <a:rPr lang="zh-CN" altLang="en-US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5124450" y="3943985"/>
            <a:ext cx="135953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99" name="标题层"/>
          <p:cNvSpPr txBox="1"/>
          <p:nvPr/>
        </p:nvSpPr>
        <p:spPr bwMode="auto">
          <a:xfrm>
            <a:off x="6416402" y="3774835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P18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0" name="标题层"/>
          <p:cNvSpPr txBox="1"/>
          <p:nvPr/>
        </p:nvSpPr>
        <p:spPr bwMode="auto">
          <a:xfrm>
            <a:off x="2021307" y="4457511"/>
            <a:ext cx="599476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27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04</a:t>
            </a:r>
            <a:endParaRPr lang="zh-CN" altLang="en-US" sz="27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>
          <a:xfrm>
            <a:off x="2680639" y="4510470"/>
            <a:ext cx="0" cy="417505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</p:cxnSp>
      <p:sp>
        <p:nvSpPr>
          <p:cNvPr id="102" name="标题层"/>
          <p:cNvSpPr txBox="1"/>
          <p:nvPr/>
        </p:nvSpPr>
        <p:spPr bwMode="auto">
          <a:xfrm>
            <a:off x="2749100" y="4457511"/>
            <a:ext cx="2520255" cy="517525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defTabSz="1219200">
              <a:defRPr/>
            </a:pPr>
            <a:r>
              <a:rPr lang="en-US" altLang="zh-CN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for</a:t>
            </a:r>
            <a:r>
              <a:rPr lang="zh-CN" altLang="en-US" sz="2775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循环</a:t>
            </a:r>
            <a:endParaRPr lang="zh-CN" altLang="en-US" sz="2775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03" name="直接连接符 102"/>
          <p:cNvCxnSpPr/>
          <p:nvPr/>
        </p:nvCxnSpPr>
        <p:spPr>
          <a:xfrm>
            <a:off x="4169410" y="4719320"/>
            <a:ext cx="231457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tailEnd type="oval"/>
          </a:ln>
          <a:effectLst/>
        </p:spPr>
      </p:cxnSp>
      <p:sp>
        <p:nvSpPr>
          <p:cNvPr id="104" name="标题层"/>
          <p:cNvSpPr txBox="1"/>
          <p:nvPr/>
        </p:nvSpPr>
        <p:spPr bwMode="auto">
          <a:xfrm>
            <a:off x="6416402" y="4549880"/>
            <a:ext cx="656844" cy="332740"/>
          </a:xfrm>
          <a:prstGeom prst="rect">
            <a:avLst/>
          </a:prstGeom>
          <a:noFill/>
          <a:effectLst/>
        </p:spPr>
        <p:txBody>
          <a:bodyPr wrap="square" lIns="91437" tIns="45718" rIns="91437" bIns="45718">
            <a:spAutoFit/>
          </a:bodyPr>
          <a:lstStyle/>
          <a:p>
            <a:pPr algn="ctr" defTabSz="1219200">
              <a:defRPr/>
            </a:pPr>
            <a:r>
              <a:rPr lang="en-US" altLang="zh-CN" sz="1575" kern="0" dirty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P24</a:t>
            </a:r>
            <a:endParaRPr lang="en-US" altLang="zh-CN" sz="1575" kern="0" dirty="0">
              <a:solidFill>
                <a:prstClr val="black">
                  <a:lumMod val="65000"/>
                  <a:lumOff val="35000"/>
                </a:prstClr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0" y="-243"/>
            <a:ext cx="9145429" cy="844285"/>
          </a:xfrm>
          <a:prstGeom prst="rect">
            <a:avLst/>
          </a:prstGeom>
          <a:solidFill>
            <a:srgbClr val="319095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876034" y="154397"/>
            <a:ext cx="339217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目录 </a:t>
            </a:r>
            <a:r>
              <a:rPr lang="en-US" altLang="zh-CN" sz="32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en-US" altLang="zh-CN" sz="32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6588760"/>
            <a:ext cx="9144000" cy="273685"/>
            <a:chOff x="-42912" y="6615474"/>
            <a:chExt cx="12190412" cy="244114"/>
          </a:xfrm>
        </p:grpSpPr>
        <p:sp>
          <p:nvSpPr>
            <p:cNvPr id="24" name="六边形 23"/>
            <p:cNvSpPr/>
            <p:nvPr/>
          </p:nvSpPr>
          <p:spPr>
            <a:xfrm>
              <a:off x="-42912" y="6615474"/>
              <a:ext cx="3041773" cy="244114"/>
            </a:xfrm>
            <a:prstGeom prst="hexagon">
              <a:avLst/>
            </a:prstGeom>
            <a:solidFill>
              <a:srgbClr val="5FCA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5" name="六边形 24"/>
            <p:cNvSpPr/>
            <p:nvPr/>
          </p:nvSpPr>
          <p:spPr>
            <a:xfrm>
              <a:off x="2998862" y="6615474"/>
              <a:ext cx="3063750" cy="244114"/>
            </a:xfrm>
            <a:prstGeom prst="hexagon">
              <a:avLst/>
            </a:prstGeom>
            <a:solidFill>
              <a:srgbClr val="A0BF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6" name="六边形 25"/>
            <p:cNvSpPr/>
            <p:nvPr/>
          </p:nvSpPr>
          <p:spPr>
            <a:xfrm>
              <a:off x="6052294" y="6615474"/>
              <a:ext cx="3047603" cy="244114"/>
            </a:xfrm>
            <a:prstGeom prst="hexagon">
              <a:avLst/>
            </a:prstGeom>
            <a:solidFill>
              <a:srgbClr val="3190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  <p:sp>
          <p:nvSpPr>
            <p:cNvPr id="27" name="六边形 26"/>
            <p:cNvSpPr/>
            <p:nvPr/>
          </p:nvSpPr>
          <p:spPr>
            <a:xfrm>
              <a:off x="9099897" y="6615474"/>
              <a:ext cx="3047603" cy="244114"/>
            </a:xfrm>
            <a:prstGeom prst="hexagon">
              <a:avLst/>
            </a:prstGeom>
            <a:solidFill>
              <a:srgbClr val="F584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2" tIns="45725" rIns="91452" bIns="45725" rtlCol="0" anchor="ctr"/>
            <a:lstStyle/>
            <a:p>
              <a:pPr algn="ctr"/>
              <a:endParaRPr lang="zh-CN" altLang="en-US" sz="1575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blinds dir="vert"/>
      </p:transition>
    </mc:Choice>
    <mc:Fallback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6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6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4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6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6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4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4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4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4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6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6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4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4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4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4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4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6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4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4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decel="52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4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4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7" dur="4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bldLvl="0" animBg="1"/>
      <p:bldP spid="72" grpId="0" bldLvl="0" animBg="1"/>
      <p:bldP spid="74" grpId="0" bldLvl="0" animBg="1"/>
      <p:bldP spid="90" grpId="0" bldLvl="0" animBg="1"/>
      <p:bldP spid="92" grpId="0" bldLvl="0" animBg="1"/>
      <p:bldP spid="94" grpId="0" bldLvl="0" animBg="1"/>
      <p:bldP spid="95" grpId="0" bldLvl="0" animBg="1"/>
      <p:bldP spid="97" grpId="0" bldLvl="0" animBg="1"/>
      <p:bldP spid="99" grpId="0" bldLvl="0" animBg="1"/>
      <p:bldP spid="100" grpId="0" bldLvl="0" animBg="1"/>
      <p:bldP spid="102" grpId="0" bldLvl="0" animBg="1"/>
      <p:bldP spid="104" grpId="0" bldLvl="0" animBg="1"/>
      <p:bldP spid="32" grpId="0"/>
    </p:bld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8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EF7768"/>
      </a:accent1>
      <a:accent2>
        <a:srgbClr val="C7C7C7"/>
      </a:accent2>
      <a:accent3>
        <a:srgbClr val="38B1BF"/>
      </a:accent3>
      <a:accent4>
        <a:srgbClr val="FF9933"/>
      </a:accent4>
      <a:accent5>
        <a:srgbClr val="7F7F7F"/>
      </a:accent5>
      <a:accent6>
        <a:srgbClr val="878787"/>
      </a:accent6>
      <a:hlink>
        <a:srgbClr val="006387"/>
      </a:hlink>
      <a:folHlink>
        <a:srgbClr val="8B8B8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我的主题色">
      <a:dk1>
        <a:sysClr val="windowText" lastClr="000000"/>
      </a:dk1>
      <a:lt1>
        <a:sysClr val="window" lastClr="FFFFFF"/>
      </a:lt1>
      <a:dk2>
        <a:srgbClr val="E6325C"/>
      </a:dk2>
      <a:lt2>
        <a:srgbClr val="E6325C"/>
      </a:lt2>
      <a:accent1>
        <a:srgbClr val="A3CD39"/>
      </a:accent1>
      <a:accent2>
        <a:srgbClr val="A3CD39"/>
      </a:accent2>
      <a:accent3>
        <a:srgbClr val="4EC0A5"/>
      </a:accent3>
      <a:accent4>
        <a:srgbClr val="4EC0A5"/>
      </a:accent4>
      <a:accent5>
        <a:srgbClr val="E4BE33"/>
      </a:accent5>
      <a:accent6>
        <a:srgbClr val="E4BE3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极目远眺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 cmpd="dbl">
          <a:prstDash val="sysDash"/>
        </a:ln>
      </a:spPr>
      <a:bodyPr rtlCol="0" anchor="ctr"/>
      <a:lstStyle>
        <a:defPPr algn="ctr">
          <a:defRPr lang="en-US" altLang="zh-CN" sz="5400" b="1" dirty="0">
            <a:ln w="9525" cmpd="sng">
              <a:solidFill>
                <a:schemeClr val="accent1"/>
              </a:solidFill>
              <a:prstDash val="solid"/>
            </a:ln>
            <a:solidFill>
              <a:srgbClr val="70AD47">
                <a:tint val="1000"/>
              </a:srgbClr>
            </a:solidFill>
            <a:effectLst>
              <a:glow rad="38100">
                <a:schemeClr val="accent1">
                  <a:alpha val="40000"/>
                </a:schemeClr>
              </a:glow>
            </a:effectLst>
            <a:latin typeface="微软雅黑" panose="020B0503020204020204" charset="-122"/>
            <a:ea typeface="微软雅黑" panose="020B050302020402020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5382</Words>
  <Application>WPS 演示</Application>
  <PresentationFormat>全屏显示(4:3)</PresentationFormat>
  <Paragraphs>724</Paragraphs>
  <Slides>36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36</vt:i4>
      </vt:variant>
    </vt:vector>
  </HeadingPairs>
  <TitlesOfParts>
    <vt:vector size="51" baseType="lpstr">
      <vt:lpstr>Arial</vt:lpstr>
      <vt:lpstr>宋体</vt:lpstr>
      <vt:lpstr>Wingdings</vt:lpstr>
      <vt:lpstr>微软雅黑</vt:lpstr>
      <vt:lpstr>Eras Bold ITC</vt:lpstr>
      <vt:lpstr>Courier New</vt:lpstr>
      <vt:lpstr>黑体</vt:lpstr>
      <vt:lpstr>Impact</vt:lpstr>
      <vt:lpstr>Calibri</vt:lpstr>
      <vt:lpstr>Arial Unicode MS</vt:lpstr>
      <vt:lpstr>Times New Roman</vt:lpstr>
      <vt:lpstr>Tahoma</vt:lpstr>
      <vt:lpstr>默认设计模板</vt:lpstr>
      <vt:lpstr>Office 主题</vt:lpstr>
      <vt:lpstr>Office 主题​​</vt:lpstr>
      <vt:lpstr>PowerPoint 演示文稿</vt:lpstr>
      <vt:lpstr>知识回顾</vt:lpstr>
      <vt:lpstr>章节目标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while循环常见问题</vt:lpstr>
      <vt:lpstr>while循环常见问题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for循环常见问题</vt:lpstr>
      <vt:lpstr>for循环常见问题</vt:lpstr>
      <vt:lpstr>for循环常见问题</vt:lpstr>
      <vt:lpstr>for循环常见问题</vt:lpstr>
      <vt:lpstr>课堂小结</vt:lpstr>
      <vt:lpstr>课后作业</vt:lpstr>
      <vt:lpstr>学习反思</vt:lpstr>
      <vt:lpstr>PowerPoint 演示文稿</vt:lpstr>
    </vt:vector>
  </TitlesOfParts>
  <Company>BeiJing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YAOYUAN</dc:creator>
  <cp:lastModifiedBy>跳跳</cp:lastModifiedBy>
  <cp:revision>4462</cp:revision>
  <dcterms:created xsi:type="dcterms:W3CDTF">2005-06-22T06:00:00Z</dcterms:created>
  <dcterms:modified xsi:type="dcterms:W3CDTF">2021-04-25T07:48:57Z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