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337" r:id="rId4"/>
    <p:sldId id="258" r:id="rId5"/>
    <p:sldId id="297" r:id="rId6"/>
    <p:sldId id="338" r:id="rId7"/>
    <p:sldId id="298" r:id="rId8"/>
    <p:sldId id="301" r:id="rId9"/>
    <p:sldId id="264" r:id="rId10"/>
    <p:sldId id="276" r:id="rId11"/>
    <p:sldId id="262" r:id="rId12"/>
    <p:sldId id="326" r:id="rId13"/>
    <p:sldId id="280" r:id="rId14"/>
    <p:sldId id="260" r:id="rId15"/>
    <p:sldId id="327" r:id="rId16"/>
    <p:sldId id="261" r:id="rId17"/>
    <p:sldId id="328" r:id="rId18"/>
    <p:sldId id="339" r:id="rId19"/>
    <p:sldId id="283" r:id="rId20"/>
    <p:sldId id="340" r:id="rId21"/>
    <p:sldId id="277" r:id="rId22"/>
    <p:sldId id="299" r:id="rId23"/>
    <p:sldId id="300" r:id="rId24"/>
    <p:sldId id="279" r:id="rId2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0">
          <p15:clr>
            <a:srgbClr val="A4A3A4"/>
          </p15:clr>
        </p15:guide>
        <p15:guide id="2" pos="387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484AA"/>
    <a:srgbClr val="FCF8F9"/>
    <a:srgbClr val="F6887E"/>
    <a:srgbClr val="EE7A70"/>
    <a:srgbClr val="B4CBA5"/>
    <a:srgbClr val="E59782"/>
    <a:srgbClr val="FEFCFD"/>
    <a:srgbClr val="D1DCDE"/>
    <a:srgbClr val="F9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51" autoAdjust="0"/>
    <p:restoredTop sz="95274" autoAdjust="0"/>
  </p:normalViewPr>
  <p:slideViewPr>
    <p:cSldViewPr>
      <p:cViewPr varScale="1">
        <p:scale>
          <a:sx n="114" d="100"/>
          <a:sy n="114" d="100"/>
        </p:scale>
        <p:origin x="438" y="132"/>
      </p:cViewPr>
      <p:guideLst>
        <p:guide orient="horz" pos="2230"/>
        <p:guide pos="387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zh-CN" sz="21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汉仪夏日体W" panose="00020600040101010101" charset="-122"/>
                <a:ea typeface="汉仪夏日体W" panose="00020600040101010101" charset="-122"/>
                <a:cs typeface="汉仪夏日体W" panose="00020600040101010101" charset="-122"/>
                <a:sym typeface="汉仪夏日体W" panose="00020600040101010101" charset="-122"/>
              </a:defRPr>
            </a:pPr>
            <a:r>
              <a:rPr sz="2160">
                <a:latin typeface="汉仪夏日体W" panose="00020600040101010101" charset="-122"/>
                <a:ea typeface="汉仪夏日体W" panose="00020600040101010101" charset="-122"/>
                <a:cs typeface="汉仪夏日体W" panose="00020600040101010101" charset="-122"/>
                <a:sym typeface="汉仪夏日体W" panose="00020600040101010101" charset="-122"/>
              </a:rPr>
              <a:t>幸运大转盘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 defTabSz="914400">
            <a:defRPr lang="zh-CN" sz="21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汉仪夏日体W" panose="00020600040101010101" charset="-122"/>
              <a:ea typeface="汉仪夏日体W" panose="00020600040101010101" charset="-122"/>
              <a:cs typeface="汉仪夏日体W" panose="00020600040101010101" charset="-122"/>
              <a:sym typeface="汉仪夏日体W" panose="00020600040101010101" charset="-122"/>
            </a:defRPr>
          </a:pPr>
          <a:endParaRPr lang="zh-CN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销售额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062-41CD-A373-33B814B326F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062-41CD-A373-33B814B326F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062-41CD-A373-33B814B326F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062-41CD-A373-33B814B326F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062-41CD-A373-33B814B326F7}"/>
              </c:ext>
            </c:extLst>
          </c:dPt>
          <c:cat>
            <c:strRef>
              <c:f>Sheet1!$A$6:$A$10</c:f>
              <c:strCache>
                <c:ptCount val="5"/>
                <c:pt idx="0">
                  <c:v>一等奖</c:v>
                </c:pt>
                <c:pt idx="1">
                  <c:v>二等奖</c:v>
                </c:pt>
                <c:pt idx="2">
                  <c:v>三等奖</c:v>
                </c:pt>
                <c:pt idx="3">
                  <c:v>四等奖</c:v>
                </c:pt>
                <c:pt idx="4">
                  <c:v>五等奖</c:v>
                </c:pt>
              </c:strCache>
            </c:strRef>
          </c:cat>
          <c:val>
            <c:numRef>
              <c:f>Sheet1!$B$6:$B$10</c:f>
              <c:numCache>
                <c:formatCode>General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062-41CD-A373-33B814B326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bg1"/>
                </a:solidFill>
                <a:latin typeface="汉仪夏日体W" panose="00020600040101010101" charset="-122"/>
                <a:ea typeface="汉仪夏日体W" panose="00020600040101010101" charset="-122"/>
                <a:cs typeface="汉仪夏日体W" panose="00020600040101010101" charset="-122"/>
                <a:sym typeface="汉仪夏日体W" panose="00020600040101010101" charset="-122"/>
              </a:defRPr>
            </a:pPr>
            <a:endParaRPr lang="zh-CN"/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bg1"/>
                </a:solidFill>
                <a:latin typeface="汉仪夏日体W" panose="00020600040101010101" charset="-122"/>
                <a:ea typeface="汉仪夏日体W" panose="00020600040101010101" charset="-122"/>
                <a:cs typeface="汉仪夏日体W" panose="00020600040101010101" charset="-122"/>
                <a:sym typeface="汉仪夏日体W" panose="00020600040101010101" charset="-122"/>
              </a:defRPr>
            </a:pPr>
            <a:endParaRPr lang="zh-CN"/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bg1"/>
                </a:solidFill>
                <a:latin typeface="汉仪夏日体W" panose="00020600040101010101" charset="-122"/>
                <a:ea typeface="汉仪夏日体W" panose="00020600040101010101" charset="-122"/>
                <a:cs typeface="汉仪夏日体W" panose="00020600040101010101" charset="-122"/>
                <a:sym typeface="汉仪夏日体W" panose="00020600040101010101" charset="-122"/>
              </a:defRPr>
            </a:pPr>
            <a:endParaRPr lang="zh-CN"/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bg1"/>
                </a:solidFill>
                <a:latin typeface="汉仪夏日体W" panose="00020600040101010101" charset="-122"/>
                <a:ea typeface="汉仪夏日体W" panose="00020600040101010101" charset="-122"/>
                <a:cs typeface="汉仪夏日体W" panose="00020600040101010101" charset="-122"/>
                <a:sym typeface="汉仪夏日体W" panose="00020600040101010101" charset="-122"/>
              </a:defRPr>
            </a:pPr>
            <a:endParaRPr lang="zh-CN"/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zh-CN" sz="1800" b="0" i="0" u="none" strike="noStrike" kern="1200" baseline="0">
                <a:solidFill>
                  <a:schemeClr val="bg1"/>
                </a:solidFill>
                <a:latin typeface="汉仪夏日体W" panose="00020600040101010101" charset="-122"/>
                <a:ea typeface="汉仪夏日体W" panose="00020600040101010101" charset="-122"/>
                <a:cs typeface="汉仪夏日体W" panose="00020600040101010101" charset="-122"/>
                <a:sym typeface="汉仪夏日体W" panose="00020600040101010101" charset="-122"/>
              </a:defRPr>
            </a:pPr>
            <a:endParaRPr lang="zh-CN"/>
          </a:p>
        </c:txPr>
      </c:legendEntry>
      <c:layout>
        <c:manualLayout>
          <c:xMode val="edge"/>
          <c:yMode val="edge"/>
          <c:x val="0.1384"/>
          <c:y val="0.938533333333333"/>
          <c:w val="0.79110000000000003"/>
          <c:h val="5.7466666666666701E-2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800" b="0" i="0" u="none" strike="noStrike" kern="1200" baseline="0">
              <a:solidFill>
                <a:schemeClr val="bg1"/>
              </a:solidFill>
              <a:latin typeface="汉仪夏日体W" panose="00020600040101010101" charset="-122"/>
              <a:ea typeface="汉仪夏日体W" panose="00020600040101010101" charset="-122"/>
              <a:cs typeface="汉仪夏日体W" panose="00020600040101010101" charset="-122"/>
              <a:sym typeface="汉仪夏日体W" panose="00020600040101010101" charset="-122"/>
            </a:defRPr>
          </a:pPr>
          <a:endParaRPr lang="zh-CN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 sz="1800">
          <a:latin typeface="汉仪夏日体W" panose="00020600040101010101" charset="-122"/>
          <a:ea typeface="汉仪夏日体W" panose="00020600040101010101" charset="-122"/>
          <a:cs typeface="汉仪夏日体W" panose="00020600040101010101" charset="-122"/>
          <a:sym typeface="汉仪夏日体W" panose="00020600040101010101" charset="-122"/>
        </a:defRPr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C06B79-93F6-4B4B-96E2-204533529FB5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47574E-7EDA-47C7-A177-609015E859E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47574E-7EDA-47C7-A177-609015E859E6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440386">
            <a:off x="234792" y="116632"/>
            <a:ext cx="1058571" cy="10801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8568" y="5464086"/>
            <a:ext cx="983432" cy="13704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椭圆 19"/>
          <p:cNvSpPr/>
          <p:nvPr/>
        </p:nvSpPr>
        <p:spPr>
          <a:xfrm>
            <a:off x="3093976" y="462744"/>
            <a:ext cx="6004048" cy="6004048"/>
          </a:xfrm>
          <a:prstGeom prst="ellipse">
            <a:avLst/>
          </a:prstGeom>
          <a:solidFill>
            <a:srgbClr val="D1DCDE"/>
          </a:solidFill>
          <a:ln>
            <a:noFill/>
          </a:ln>
          <a:effectLst>
            <a:softEdge rad="38100"/>
          </a:effectLst>
          <a:scene3d>
            <a:camera prst="orthographicFront"/>
            <a:lightRig rig="contrasting" dir="t"/>
          </a:scene3d>
          <a:sp3d prstMaterial="matte">
            <a:contourClr>
              <a:schemeClr val="tx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6743700" y="1417320"/>
            <a:ext cx="1198245" cy="35731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CN" sz="6600" dirty="0">
                <a:solidFill>
                  <a:schemeClr val="bg1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Japanese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4367846" y="728278"/>
            <a:ext cx="1512168" cy="5400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1500" dirty="0">
                <a:solidFill>
                  <a:schemeClr val="bg1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形容词</a:t>
            </a:r>
          </a:p>
        </p:txBody>
      </p:sp>
      <p:grpSp>
        <p:nvGrpSpPr>
          <p:cNvPr id="35" name="组合 34"/>
          <p:cNvGrpSpPr/>
          <p:nvPr/>
        </p:nvGrpSpPr>
        <p:grpSpPr>
          <a:xfrm>
            <a:off x="6280267" y="1412776"/>
            <a:ext cx="655320" cy="3608070"/>
            <a:chOff x="6634971" y="1749825"/>
            <a:chExt cx="655320" cy="3608070"/>
          </a:xfrm>
        </p:grpSpPr>
        <p:sp>
          <p:nvSpPr>
            <p:cNvPr id="25" name="矩形 24"/>
            <p:cNvSpPr/>
            <p:nvPr/>
          </p:nvSpPr>
          <p:spPr>
            <a:xfrm>
              <a:off x="6705456" y="1749825"/>
              <a:ext cx="559435" cy="357759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634971" y="1845075"/>
              <a:ext cx="613410" cy="2946400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algn="dist"/>
              <a:r>
                <a:rPr lang="zh-CN" altLang="en-US" sz="2800" dirty="0">
                  <a:solidFill>
                    <a:schemeClr val="bg1"/>
                  </a:solidFill>
                </a:rPr>
                <a:t>敬体词尾怎么变？</a:t>
              </a:r>
            </a:p>
          </p:txBody>
        </p:sp>
        <p:sp>
          <p:nvSpPr>
            <p:cNvPr id="29" name="矩形 28"/>
            <p:cNvSpPr/>
            <p:nvPr/>
          </p:nvSpPr>
          <p:spPr>
            <a:xfrm>
              <a:off x="6711806" y="4818145"/>
              <a:ext cx="552450" cy="509905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6696566" y="4792110"/>
              <a:ext cx="593725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zh-CN" sz="1600" b="1" dirty="0">
                  <a:solidFill>
                    <a:schemeClr val="bg1"/>
                  </a:solidFill>
                </a:rPr>
                <a:t>復習</a:t>
              </a:r>
            </a:p>
          </p:txBody>
        </p:sp>
        <p:cxnSp>
          <p:nvCxnSpPr>
            <p:cNvPr id="32" name="直接连接符 31"/>
            <p:cNvCxnSpPr>
              <a:stCxn id="29" idx="1"/>
              <a:endCxn id="29" idx="3"/>
            </p:cNvCxnSpPr>
            <p:nvPr/>
          </p:nvCxnSpPr>
          <p:spPr>
            <a:xfrm>
              <a:off x="6711854" y="5073822"/>
              <a:ext cx="55245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文本框 33"/>
            <p:cNvSpPr txBox="1"/>
            <p:nvPr/>
          </p:nvSpPr>
          <p:spPr>
            <a:xfrm>
              <a:off x="6887701" y="5051190"/>
              <a:ext cx="327660" cy="3067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方正正中黑简体" panose="02000000000000000000" pitchFamily="2" charset="-122"/>
                  <a:ea typeface="方正正中黑简体" panose="02000000000000000000" pitchFamily="2" charset="-122"/>
                </a:rPr>
                <a:t>1</a:t>
              </a: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355" y="1623543"/>
            <a:ext cx="4482381" cy="523445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2936" y="3356992"/>
            <a:ext cx="950896" cy="73535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226" y="4970748"/>
            <a:ext cx="1650945" cy="176782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22"/>
          <a:stretch>
            <a:fillRect/>
          </a:stretch>
        </p:blipFill>
        <p:spPr>
          <a:xfrm>
            <a:off x="4061" y="2164431"/>
            <a:ext cx="3595282" cy="468937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590002" y="-149539"/>
            <a:ext cx="3711769" cy="21661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  <p:bldP spid="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560" y="332740"/>
            <a:ext cx="79756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復習まとめ：</a:t>
            </a:r>
            <a:r>
              <a:rPr lang="zh-CN" altLang="en-US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形容词词尾记忆方式总结</a:t>
            </a:r>
            <a:r>
              <a:rPr lang="ja-JP" altLang="zh-CN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　</a:t>
            </a:r>
            <a:endParaRPr lang="zh-CN" altLang="en-US" sz="2800" b="1" dirty="0">
              <a:solidFill>
                <a:schemeClr val="bg1">
                  <a:lumMod val="65000"/>
                </a:schemeClr>
              </a:solidFill>
              <a:latin typeface="MS Mincho" panose="02020609040205080304" charset="-128"/>
              <a:ea typeface="MS Mincho" panose="02020609040205080304" charset="-128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0843260" y="5043805"/>
            <a:ext cx="1877695" cy="2030095"/>
          </a:xfrm>
          <a:prstGeom prst="rect">
            <a:avLst/>
          </a:prstGeom>
          <a:solidFill>
            <a:srgbClr val="FCF8F9"/>
          </a:solidFill>
        </p:spPr>
        <p:txBody>
          <a:bodyPr wrap="square" rtlCol="0">
            <a:spAutoFit/>
          </a:bodyPr>
          <a:lstStyle/>
          <a:p>
            <a:r>
              <a:rPr lang="ja-JP" altLang="zh-CN">
                <a:solidFill>
                  <a:srgbClr val="FCF8F9"/>
                </a:solidFill>
              </a:rPr>
              <a:t>１</a:t>
            </a:r>
            <a:endParaRPr lang="ja-JP" altLang="zh-CN"/>
          </a:p>
          <a:p>
            <a:endParaRPr lang="ja-JP" altLang="zh-CN"/>
          </a:p>
          <a:p>
            <a:endParaRPr lang="ja-JP" altLang="zh-CN"/>
          </a:p>
          <a:p>
            <a:endParaRPr lang="ja-JP" altLang="zh-CN"/>
          </a:p>
          <a:p>
            <a:endParaRPr lang="ja-JP" altLang="zh-CN"/>
          </a:p>
          <a:p>
            <a:endParaRPr lang="ja-JP" altLang="zh-CN"/>
          </a:p>
          <a:p>
            <a:endParaRPr lang="ja-JP" altLang="zh-CN"/>
          </a:p>
        </p:txBody>
      </p:sp>
      <p:grpSp>
        <p:nvGrpSpPr>
          <p:cNvPr id="37" name="组合 36"/>
          <p:cNvGrpSpPr/>
          <p:nvPr/>
        </p:nvGrpSpPr>
        <p:grpSpPr>
          <a:xfrm>
            <a:off x="1991360" y="4509243"/>
            <a:ext cx="8940286" cy="5462797"/>
            <a:chOff x="3136" y="7101"/>
            <a:chExt cx="14079" cy="8603"/>
          </a:xfrm>
        </p:grpSpPr>
        <p:sp>
          <p:nvSpPr>
            <p:cNvPr id="20" name="文本框 19"/>
            <p:cNvSpPr txBox="1"/>
            <p:nvPr/>
          </p:nvSpPr>
          <p:spPr>
            <a:xfrm>
              <a:off x="8466" y="8381"/>
              <a:ext cx="2688" cy="1307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ja-JP" sz="2400" dirty="0">
                  <a:solidFill>
                    <a:schemeClr val="bg1">
                      <a:lumMod val="65000"/>
                    </a:schemeClr>
                  </a:solidFill>
                  <a:latin typeface="华康俪金黑W8(P)" panose="020B0800000000000000" pitchFamily="34" charset="-122"/>
                  <a:ea typeface="华康俪金黑W8(P)" panose="020B0800000000000000" pitchFamily="34" charset="-122"/>
                  <a:sym typeface="+mn-ea"/>
                </a:rPr>
                <a:t>A1</a:t>
              </a:r>
              <a:r>
                <a:rPr lang="ja-JP" altLang="en-US" sz="2400" dirty="0">
                  <a:solidFill>
                    <a:schemeClr val="bg1">
                      <a:lumMod val="65000"/>
                    </a:schemeClr>
                  </a:solidFill>
                  <a:latin typeface="华康俪金黑W8(P)" panose="020B0800000000000000" pitchFamily="34" charset="-122"/>
                  <a:ea typeface="华康俪金黑W8(P)" panose="020B0800000000000000" pitchFamily="34" charset="-122"/>
                  <a:sym typeface="+mn-ea"/>
                </a:rPr>
                <a:t>＝</a:t>
              </a:r>
              <a:r>
                <a:rPr lang="en-US" altLang="ja-JP" sz="2400" dirty="0">
                  <a:solidFill>
                    <a:schemeClr val="bg1">
                      <a:lumMod val="65000"/>
                    </a:schemeClr>
                  </a:solidFill>
                  <a:latin typeface="华康俪金黑W8(P)" panose="020B0800000000000000" pitchFamily="34" charset="-122"/>
                  <a:ea typeface="华康俪金黑W8(P)" panose="020B0800000000000000" pitchFamily="34" charset="-122"/>
                  <a:sym typeface="+mn-ea"/>
                </a:rPr>
                <a:t>A1</a:t>
              </a:r>
              <a:r>
                <a:rPr lang="zh-CN" altLang="en-US" sz="2400" dirty="0">
                  <a:solidFill>
                    <a:schemeClr val="bg1">
                      <a:lumMod val="65000"/>
                    </a:schemeClr>
                  </a:solidFill>
                  <a:latin typeface="华康俪金黑W8(P)" panose="020B0800000000000000" pitchFamily="34" charset="-122"/>
                  <a:ea typeface="华康俪金黑W8(P)" panose="020B0800000000000000" pitchFamily="34" charset="-122"/>
                  <a:sym typeface="+mn-ea"/>
                </a:rPr>
                <a:t>词干</a:t>
              </a:r>
            </a:p>
            <a:p>
              <a:r>
                <a:rPr lang="en-US" altLang="ja-JP" sz="2400" dirty="0">
                  <a:solidFill>
                    <a:schemeClr val="bg1">
                      <a:lumMod val="65000"/>
                    </a:schemeClr>
                  </a:solidFill>
                  <a:latin typeface="华康俪金黑W8(P)" panose="020B0800000000000000" pitchFamily="34" charset="-122"/>
                  <a:ea typeface="华康俪金黑W8(P)" panose="020B0800000000000000" pitchFamily="34" charset="-122"/>
                  <a:sym typeface="+mn-ea"/>
                </a:rPr>
                <a:t>A2</a:t>
              </a:r>
              <a:r>
                <a:rPr lang="ja-JP" altLang="en-US" sz="2400" dirty="0">
                  <a:solidFill>
                    <a:schemeClr val="bg1">
                      <a:lumMod val="65000"/>
                    </a:schemeClr>
                  </a:solidFill>
                  <a:latin typeface="华康俪金黑W8(P)" panose="020B0800000000000000" pitchFamily="34" charset="-122"/>
                  <a:ea typeface="华康俪金黑W8(P)" panose="020B0800000000000000" pitchFamily="34" charset="-122"/>
                  <a:sym typeface="+mn-ea"/>
                </a:rPr>
                <a:t>＝</a:t>
              </a:r>
              <a:r>
                <a:rPr lang="en-US" altLang="ja-JP" sz="2400" dirty="0">
                  <a:solidFill>
                    <a:schemeClr val="bg1">
                      <a:lumMod val="65000"/>
                    </a:schemeClr>
                  </a:solidFill>
                  <a:latin typeface="华康俪金黑W8(P)" panose="020B0800000000000000" pitchFamily="34" charset="-122"/>
                  <a:ea typeface="华康俪金黑W8(P)" panose="020B0800000000000000" pitchFamily="34" charset="-122"/>
                  <a:sym typeface="+mn-ea"/>
                </a:rPr>
                <a:t>A2</a:t>
              </a:r>
              <a:r>
                <a:rPr lang="zh-CN" altLang="en-US" sz="2400" dirty="0">
                  <a:solidFill>
                    <a:schemeClr val="bg1">
                      <a:lumMod val="65000"/>
                    </a:schemeClr>
                  </a:solidFill>
                  <a:latin typeface="华康俪金黑W8(P)" panose="020B0800000000000000" pitchFamily="34" charset="-122"/>
                  <a:ea typeface="华康俪金黑W8(P)" panose="020B0800000000000000" pitchFamily="34" charset="-122"/>
                  <a:sym typeface="+mn-ea"/>
                </a:rPr>
                <a:t>词干</a:t>
              </a:r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3136" y="7101"/>
              <a:ext cx="14079" cy="8603"/>
              <a:chOff x="3023" y="6985"/>
              <a:chExt cx="14460" cy="8848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3023" y="6985"/>
                <a:ext cx="14460" cy="8848"/>
                <a:chOff x="1095" y="5942"/>
                <a:chExt cx="17921" cy="10522"/>
              </a:xfrm>
            </p:grpSpPr>
            <p:pic>
              <p:nvPicPr>
                <p:cNvPr id="18" name="图片 17"/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063" y="8829"/>
                  <a:ext cx="6988" cy="2192"/>
                </a:xfrm>
                <a:prstGeom prst="rect">
                  <a:avLst/>
                </a:prstGeom>
              </p:spPr>
            </p:pic>
            <p:grpSp>
              <p:nvGrpSpPr>
                <p:cNvPr id="24" name="组合 23"/>
                <p:cNvGrpSpPr/>
                <p:nvPr/>
              </p:nvGrpSpPr>
              <p:grpSpPr>
                <a:xfrm>
                  <a:off x="3529" y="6357"/>
                  <a:ext cx="11204" cy="10107"/>
                  <a:chOff x="3529" y="4377"/>
                  <a:chExt cx="11753" cy="12087"/>
                </a:xfrm>
              </p:grpSpPr>
              <p:sp>
                <p:nvSpPr>
                  <p:cNvPr id="14" name="弧形 13"/>
                  <p:cNvSpPr/>
                  <p:nvPr/>
                </p:nvSpPr>
                <p:spPr>
                  <a:xfrm>
                    <a:off x="3930" y="5112"/>
                    <a:ext cx="11352" cy="11352"/>
                  </a:xfrm>
                  <a:prstGeom prst="arc">
                    <a:avLst>
                      <a:gd name="adj1" fmla="val 10794656"/>
                      <a:gd name="adj2" fmla="val 0"/>
                    </a:avLst>
                  </a:prstGeom>
                  <a:ln w="76200">
                    <a:solidFill>
                      <a:schemeClr val="bg1">
                        <a:lumMod val="85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 sz="1000" b="1">
                      <a:latin typeface="MS Mincho" panose="02020609040205080304" charset="-128"/>
                      <a:ea typeface="MS Mincho" panose="02020609040205080304" charset="-128"/>
                    </a:endParaRPr>
                  </a:p>
                </p:txBody>
              </p:sp>
              <p:pic>
                <p:nvPicPr>
                  <p:cNvPr id="4" name="图片 3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3529" y="8366"/>
                    <a:ext cx="1286" cy="1238"/>
                  </a:xfrm>
                  <a:prstGeom prst="rect">
                    <a:avLst/>
                  </a:prstGeom>
                </p:spPr>
              </p:pic>
              <p:pic>
                <p:nvPicPr>
                  <p:cNvPr id="5" name="图片 4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4901" y="6112"/>
                    <a:ext cx="1286" cy="1238"/>
                  </a:xfrm>
                  <a:prstGeom prst="rect">
                    <a:avLst/>
                  </a:prstGeom>
                </p:spPr>
              </p:pic>
              <p:pic>
                <p:nvPicPr>
                  <p:cNvPr id="6" name="图片 5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9151" y="4377"/>
                    <a:ext cx="1286" cy="1238"/>
                  </a:xfrm>
                  <a:prstGeom prst="rect">
                    <a:avLst/>
                  </a:prstGeom>
                </p:spPr>
              </p:pic>
              <p:pic>
                <p:nvPicPr>
                  <p:cNvPr id="7" name="图片 6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12483" y="5755"/>
                    <a:ext cx="1286" cy="1238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21" name="文本框 20"/>
                <p:cNvSpPr txBox="1"/>
                <p:nvPr/>
              </p:nvSpPr>
              <p:spPr>
                <a:xfrm>
                  <a:off x="1095" y="9773"/>
                  <a:ext cx="3301" cy="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ja-JP" sz="1600" b="1">
                      <a:latin typeface="MS Mincho" panose="02020609040205080304" charset="-128"/>
                      <a:ea typeface="MS Mincho" panose="02020609040205080304" charset="-128"/>
                    </a:rPr>
                    <a:t>简体</a:t>
                  </a:r>
                </a:p>
              </p:txBody>
            </p:sp>
            <p:sp>
              <p:nvSpPr>
                <p:cNvPr id="23" name="文本框 22"/>
                <p:cNvSpPr txBox="1"/>
                <p:nvPr/>
              </p:nvSpPr>
              <p:spPr>
                <a:xfrm>
                  <a:off x="7735" y="5942"/>
                  <a:ext cx="3775" cy="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ja-JP" sz="1600" b="1">
                      <a:latin typeface="MS Mincho" panose="02020609040205080304" charset="-128"/>
                      <a:ea typeface="MS Mincho" panose="02020609040205080304" charset="-128"/>
                    </a:rPr>
                    <a:t>敬体现在否定</a:t>
                  </a:r>
                </a:p>
              </p:txBody>
            </p:sp>
            <p:sp>
              <p:nvSpPr>
                <p:cNvPr id="27" name="文本框 26"/>
                <p:cNvSpPr txBox="1"/>
                <p:nvPr/>
              </p:nvSpPr>
              <p:spPr>
                <a:xfrm>
                  <a:off x="1208" y="7895"/>
                  <a:ext cx="4112" cy="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ja-JP" sz="1600" b="1">
                      <a:latin typeface="MS Mincho" panose="02020609040205080304" charset="-128"/>
                      <a:ea typeface="MS Mincho" panose="02020609040205080304" charset="-128"/>
                    </a:rPr>
                    <a:t>敬体现在肯定</a:t>
                  </a:r>
                </a:p>
              </p:txBody>
            </p:sp>
            <p:sp>
              <p:nvSpPr>
                <p:cNvPr id="28" name="文本框 27"/>
                <p:cNvSpPr txBox="1"/>
                <p:nvPr/>
              </p:nvSpPr>
              <p:spPr>
                <a:xfrm>
                  <a:off x="12786" y="6858"/>
                  <a:ext cx="4112" cy="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ja-JP" sz="1600" b="1">
                      <a:latin typeface="MS Mincho" panose="02020609040205080304" charset="-128"/>
                      <a:ea typeface="MS Mincho" panose="02020609040205080304" charset="-128"/>
                    </a:rPr>
                    <a:t>敬体过去肯定</a:t>
                  </a:r>
                </a:p>
              </p:txBody>
            </p:sp>
            <p:sp>
              <p:nvSpPr>
                <p:cNvPr id="29" name="文本框 28"/>
                <p:cNvSpPr txBox="1"/>
                <p:nvPr/>
              </p:nvSpPr>
              <p:spPr>
                <a:xfrm>
                  <a:off x="15241" y="9687"/>
                  <a:ext cx="3775" cy="64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ja-JP" sz="1600" b="1">
                      <a:latin typeface="MS Mincho" panose="02020609040205080304" charset="-128"/>
                      <a:ea typeface="MS Mincho" panose="02020609040205080304" charset="-128"/>
                    </a:rPr>
                    <a:t>敬体过去否定</a:t>
                  </a:r>
                </a:p>
              </p:txBody>
            </p:sp>
          </p:grpSp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3388" y="10059"/>
                <a:ext cx="995" cy="840"/>
              </a:xfrm>
              <a:prstGeom prst="rect">
                <a:avLst/>
              </a:prstGeom>
            </p:spPr>
          </p:pic>
        </p:grpSp>
      </p:grpSp>
      <p:sp>
        <p:nvSpPr>
          <p:cNvPr id="36" name="文本框 35"/>
          <p:cNvSpPr txBox="1"/>
          <p:nvPr/>
        </p:nvSpPr>
        <p:spPr>
          <a:xfrm>
            <a:off x="1991360" y="1194435"/>
            <a:ext cx="92316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/>
              <a:t>过去</a:t>
            </a:r>
            <a:r>
              <a:rPr lang="en-US" altLang="zh-CN" sz="3200"/>
              <a:t>            </a:t>
            </a:r>
            <a:r>
              <a:rPr lang="en-US" altLang="ja-JP" sz="3200"/>
              <a:t>A1</a:t>
            </a:r>
            <a:r>
              <a:rPr lang="zh-CN" altLang="ja-JP" sz="3200"/>
              <a:t>词尾</a:t>
            </a:r>
            <a:r>
              <a:rPr lang="ja-JP" altLang="zh-CN" sz="3200" b="1">
                <a:solidFill>
                  <a:srgbClr val="E484AA"/>
                </a:solidFill>
              </a:rPr>
              <a:t>い</a:t>
            </a:r>
            <a:r>
              <a:rPr lang="en-US" altLang="ja-JP" sz="3200" b="1">
                <a:solidFill>
                  <a:srgbClr val="E484AA"/>
                </a:solidFill>
              </a:rPr>
              <a:t>    </a:t>
            </a:r>
            <a:r>
              <a:rPr lang="zh-CN" altLang="en-US" sz="3200" b="1">
                <a:solidFill>
                  <a:srgbClr val="E484AA"/>
                </a:solidFill>
              </a:rPr>
              <a:t>变</a:t>
            </a:r>
            <a:r>
              <a:rPr lang="en-US" altLang="zh-CN" sz="3200" b="1"/>
              <a:t>     </a:t>
            </a:r>
            <a:r>
              <a:rPr lang="ja-JP" altLang="en-US" sz="3200" b="1">
                <a:solidFill>
                  <a:srgbClr val="E484AA"/>
                </a:solidFill>
              </a:rPr>
              <a:t>かった</a:t>
            </a:r>
            <a:endParaRPr lang="ja-JP" altLang="en-US" sz="3200" b="1"/>
          </a:p>
          <a:p>
            <a:r>
              <a:rPr lang="ja-JP" altLang="en-US" sz="3200"/>
              <a:t> </a:t>
            </a:r>
            <a:r>
              <a:rPr lang="en-US" altLang="ja-JP" sz="3200"/>
              <a:t>                    A2</a:t>
            </a:r>
            <a:r>
              <a:rPr lang="zh-CN" altLang="en-US" sz="3200"/>
              <a:t>词尾</a:t>
            </a:r>
            <a:r>
              <a:rPr lang="ja-JP" altLang="en-US" sz="3200" b="1">
                <a:solidFill>
                  <a:srgbClr val="E484AA"/>
                </a:solidFill>
              </a:rPr>
              <a:t>だ</a:t>
            </a:r>
            <a:r>
              <a:rPr lang="en-US" altLang="ja-JP" sz="3200" b="1">
                <a:solidFill>
                  <a:srgbClr val="E484AA"/>
                </a:solidFill>
              </a:rPr>
              <a:t> </a:t>
            </a:r>
            <a:r>
              <a:rPr lang="ja-JP" altLang="en-US" sz="3200" b="1">
                <a:solidFill>
                  <a:srgbClr val="E484AA"/>
                </a:solidFill>
              </a:rPr>
              <a:t>　</a:t>
            </a:r>
            <a:r>
              <a:rPr lang="zh-CN" altLang="en-US" sz="3200" b="1">
                <a:solidFill>
                  <a:srgbClr val="E484AA"/>
                </a:solidFill>
                <a:sym typeface="+mn-ea"/>
              </a:rPr>
              <a:t>变</a:t>
            </a:r>
            <a:r>
              <a:rPr lang="en-US" altLang="zh-CN" sz="3200" b="1">
                <a:solidFill>
                  <a:srgbClr val="E484AA"/>
                </a:solidFill>
                <a:sym typeface="+mn-ea"/>
              </a:rPr>
              <a:t>     </a:t>
            </a:r>
            <a:r>
              <a:rPr lang="ja-JP" altLang="en-US" sz="3200" b="1">
                <a:solidFill>
                  <a:srgbClr val="E484AA"/>
                </a:solidFill>
                <a:sym typeface="+mn-ea"/>
              </a:rPr>
              <a:t>でした</a:t>
            </a:r>
            <a:r>
              <a:rPr lang="ja-JP" altLang="en-US" sz="3200">
                <a:sym typeface="+mn-ea"/>
              </a:rPr>
              <a:t>　</a:t>
            </a:r>
            <a:endParaRPr lang="ja-JP" altLang="en-US" sz="3200"/>
          </a:p>
          <a:p>
            <a:r>
              <a:rPr lang="zh-CN" altLang="en-US" sz="3200"/>
              <a:t>否定</a:t>
            </a:r>
            <a:r>
              <a:rPr lang="en-US" altLang="zh-CN" sz="3200"/>
              <a:t>            A1  +</a:t>
            </a:r>
            <a:r>
              <a:rPr lang="ja-JP" altLang="en-US" sz="3200"/>
              <a:t>　</a:t>
            </a:r>
            <a:r>
              <a:rPr lang="ja-JP" altLang="en-US" sz="3200" b="1">
                <a:solidFill>
                  <a:srgbClr val="E484AA"/>
                </a:solidFill>
              </a:rPr>
              <a:t>く</a:t>
            </a:r>
            <a:r>
              <a:rPr lang="en-US" altLang="ja-JP" sz="3200"/>
              <a:t> </a:t>
            </a:r>
            <a:r>
              <a:rPr lang="ja-JP" altLang="en-US" sz="3200"/>
              <a:t>　　</a:t>
            </a:r>
            <a:r>
              <a:rPr lang="en-US" altLang="ja-JP" sz="3200"/>
              <a:t>         </a:t>
            </a:r>
            <a:r>
              <a:rPr lang="ja-JP" altLang="en-US" sz="3200"/>
              <a:t>＋　否定部分</a:t>
            </a:r>
          </a:p>
          <a:p>
            <a:r>
              <a:rPr lang="en-US" altLang="ja-JP" sz="3200"/>
              <a:t>                     A2</a:t>
            </a:r>
            <a:r>
              <a:rPr lang="ja-JP" altLang="en-US" sz="3200"/>
              <a:t>　</a:t>
            </a:r>
            <a:r>
              <a:rPr lang="en-US" altLang="ja-JP" sz="3200"/>
              <a:t>+ </a:t>
            </a:r>
            <a:r>
              <a:rPr lang="ja-JP" altLang="en-US" sz="3200" b="1">
                <a:solidFill>
                  <a:srgbClr val="E484AA"/>
                </a:solidFill>
              </a:rPr>
              <a:t>では/じゃ</a:t>
            </a:r>
            <a:r>
              <a:rPr lang="en-US" altLang="en-US" sz="3200"/>
              <a:t>  </a:t>
            </a:r>
            <a:r>
              <a:rPr lang="ja-JP" altLang="en-US" sz="3200"/>
              <a:t>＋　否定部分</a:t>
            </a:r>
            <a:r>
              <a:rPr lang="ja-JP" altLang="en-US" sz="3200">
                <a:solidFill>
                  <a:srgbClr val="E484AA"/>
                </a:solidFill>
              </a:rPr>
              <a:t>     </a:t>
            </a:r>
            <a:endParaRPr lang="en-US" altLang="ja-JP" sz="3200"/>
          </a:p>
          <a:p>
            <a:r>
              <a:rPr lang="zh-CN" altLang="en-US" sz="3200"/>
              <a:t>否定部分</a:t>
            </a:r>
            <a:r>
              <a:rPr lang="en-US" altLang="zh-CN" sz="3200"/>
              <a:t>  </a:t>
            </a:r>
            <a:r>
              <a:rPr lang="ja-JP" altLang="en-US" sz="3200">
                <a:solidFill>
                  <a:srgbClr val="E484AA"/>
                </a:solidFill>
              </a:rPr>
              <a:t>ありません            ＝    ないです</a:t>
            </a:r>
          </a:p>
          <a:p>
            <a:r>
              <a:rPr lang="ja-JP" altLang="en-US" sz="3200">
                <a:solidFill>
                  <a:srgbClr val="E484AA"/>
                </a:solidFill>
              </a:rPr>
              <a:t>                    </a:t>
            </a:r>
            <a:r>
              <a:rPr lang="ja-JP" altLang="en-US" sz="3200">
                <a:solidFill>
                  <a:srgbClr val="E484AA"/>
                </a:solidFill>
                <a:sym typeface="+mn-ea"/>
              </a:rPr>
              <a:t>なかったです</a:t>
            </a:r>
            <a:r>
              <a:rPr lang="en-US" altLang="ja-JP" sz="3200">
                <a:solidFill>
                  <a:srgbClr val="E484AA"/>
                </a:solidFill>
                <a:sym typeface="+mn-ea"/>
              </a:rPr>
              <a:t>        </a:t>
            </a:r>
            <a:r>
              <a:rPr lang="ja-JP" altLang="en-US" sz="3200">
                <a:solidFill>
                  <a:srgbClr val="E484AA"/>
                </a:solidFill>
              </a:rPr>
              <a:t>＝ </a:t>
            </a:r>
            <a:r>
              <a:rPr lang="ja-JP" altLang="en-US" sz="3200">
                <a:solidFill>
                  <a:srgbClr val="E484AA"/>
                </a:solidFill>
                <a:sym typeface="+mn-ea"/>
              </a:rPr>
              <a:t>ありませんでした</a:t>
            </a:r>
            <a:r>
              <a:rPr lang="ja-JP" altLang="en-US" sz="3200">
                <a:solidFill>
                  <a:srgbClr val="E484AA"/>
                </a:solidFill>
              </a:rPr>
              <a:t>    </a:t>
            </a:r>
            <a:endParaRPr lang="ja-JP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16050" y="404495"/>
            <a:ext cx="75330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ja-JP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小组比拼</a:t>
            </a:r>
          </a:p>
        </p:txBody>
      </p:sp>
      <p:sp>
        <p:nvSpPr>
          <p:cNvPr id="5" name="环形箭头 4"/>
          <p:cNvSpPr/>
          <p:nvPr/>
        </p:nvSpPr>
        <p:spPr>
          <a:xfrm>
            <a:off x="5012599" y="1340768"/>
            <a:ext cx="2166801" cy="2167131"/>
          </a:xfrm>
          <a:prstGeom prst="circularArrow">
            <a:avLst>
              <a:gd name="adj1" fmla="val 2019"/>
              <a:gd name="adj2" fmla="val 1142322"/>
              <a:gd name="adj3" fmla="val 4112861"/>
              <a:gd name="adj4" fmla="val 10549229"/>
              <a:gd name="adj5" fmla="val 7107"/>
            </a:avLst>
          </a:prstGeom>
          <a:solidFill>
            <a:schemeClr val="bg1">
              <a:lumMod val="50000"/>
            </a:schemeClr>
          </a:solidFill>
          <a:ln>
            <a:solidFill>
              <a:srgbClr val="F9F9F9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7" name="形状 6"/>
          <p:cNvSpPr/>
          <p:nvPr/>
        </p:nvSpPr>
        <p:spPr>
          <a:xfrm>
            <a:off x="4410778" y="2585945"/>
            <a:ext cx="2166801" cy="2167131"/>
          </a:xfrm>
          <a:prstGeom prst="leftCircularArrow">
            <a:avLst>
              <a:gd name="adj1" fmla="val 2176"/>
              <a:gd name="adj2" fmla="val 1142322"/>
              <a:gd name="adj3" fmla="val 6270136"/>
              <a:gd name="adj4" fmla="val 18900000"/>
              <a:gd name="adj5" fmla="val 7097"/>
            </a:avLst>
          </a:prstGeom>
          <a:solidFill>
            <a:schemeClr val="bg1">
              <a:lumMod val="50000"/>
            </a:schemeClr>
          </a:solidFill>
          <a:ln>
            <a:solidFill>
              <a:srgbClr val="F9F9F9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9" name="空心弧 8"/>
          <p:cNvSpPr/>
          <p:nvPr/>
        </p:nvSpPr>
        <p:spPr>
          <a:xfrm>
            <a:off x="5166819" y="3980130"/>
            <a:ext cx="1861618" cy="1862364"/>
          </a:xfrm>
          <a:prstGeom prst="blockArc">
            <a:avLst>
              <a:gd name="adj1" fmla="val 13402686"/>
              <a:gd name="adj2" fmla="val 10672295"/>
              <a:gd name="adj3" fmla="val 2766"/>
            </a:avLst>
          </a:prstGeom>
          <a:solidFill>
            <a:schemeClr val="bg1">
              <a:lumMod val="50000"/>
            </a:schemeClr>
          </a:solidFill>
          <a:ln>
            <a:solidFill>
              <a:srgbClr val="F9F9F9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1" name="矩形 10"/>
          <p:cNvSpPr/>
          <p:nvPr/>
        </p:nvSpPr>
        <p:spPr>
          <a:xfrm>
            <a:off x="5849777" y="219350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壹</a:t>
            </a:r>
            <a:endParaRPr lang="zh-CN" altLang="en-US" sz="2400" dirty="0"/>
          </a:p>
        </p:txBody>
      </p:sp>
      <p:sp>
        <p:nvSpPr>
          <p:cNvPr id="12" name="矩形 11"/>
          <p:cNvSpPr/>
          <p:nvPr/>
        </p:nvSpPr>
        <p:spPr>
          <a:xfrm>
            <a:off x="5166819" y="342900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贰</a:t>
            </a:r>
          </a:p>
        </p:txBody>
      </p:sp>
      <p:sp>
        <p:nvSpPr>
          <p:cNvPr id="13" name="矩形 12"/>
          <p:cNvSpPr/>
          <p:nvPr/>
        </p:nvSpPr>
        <p:spPr>
          <a:xfrm>
            <a:off x="5849778" y="4694742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叁</a:t>
            </a:r>
          </a:p>
        </p:txBody>
      </p:sp>
      <p:sp>
        <p:nvSpPr>
          <p:cNvPr id="14" name="矩形 13"/>
          <p:cNvSpPr/>
          <p:nvPr/>
        </p:nvSpPr>
        <p:spPr>
          <a:xfrm>
            <a:off x="335280" y="1412875"/>
            <a:ext cx="51727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小组完成</a:t>
            </a: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+mn-ea"/>
              </a:rPr>
              <a:t>形容词变形讲义</a:t>
            </a:r>
            <a:endParaRPr lang="zh-CN" altLang="ja-JP" sz="3200" dirty="0">
              <a:solidFill>
                <a:schemeClr val="bg1">
                  <a:lumMod val="65000"/>
                </a:schemeClr>
              </a:solidFill>
              <a:latin typeface="方正姚体" panose="02010601030101010101" pitchFamily="2" charset="-122"/>
              <a:ea typeface="方正姚体" panose="02010601030101010101" pitchFamily="2" charset="-122"/>
              <a:sym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816090" y="3213100"/>
            <a:ext cx="4744720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 dirty="0">
                <a:solidFill>
                  <a:schemeClr val="bg1">
                    <a:lumMod val="6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+mn-ea"/>
              </a:rPr>
              <a:t>同时开始，注意速度和正确率。</a:t>
            </a:r>
            <a:endParaRPr lang="zh-CN" altLang="ja-JP" sz="3200" dirty="0">
              <a:solidFill>
                <a:schemeClr val="bg1">
                  <a:lumMod val="65000"/>
                </a:schemeClr>
              </a:solidFill>
              <a:latin typeface="方正姚体" panose="02010601030101010101" pitchFamily="2" charset="-122"/>
              <a:ea typeface="方正姚体" panose="02010601030101010101" pitchFamily="2" charset="-122"/>
              <a:sym typeface="+mn-ea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94732" y="4694742"/>
            <a:ext cx="426512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600" dirty="0">
                <a:solidFill>
                  <a:schemeClr val="bg1">
                    <a:lumMod val="65000"/>
                  </a:schemeClr>
                </a:solidFill>
                <a:latin typeface="方正姚体" panose="02010601030101010101" pitchFamily="2" charset="-122"/>
                <a:ea typeface="方正姚体" panose="02010601030101010101" pitchFamily="2" charset="-122"/>
                <a:sym typeface="+mn-ea"/>
              </a:rPr>
              <a:t>变形错误或用时最长的小组接受惩罚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620" y="4644586"/>
            <a:ext cx="973533" cy="102364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503" y="1873446"/>
            <a:ext cx="1261435" cy="82245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8382" y="3139555"/>
            <a:ext cx="1771486" cy="15022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1156970" y="940435"/>
            <a:ext cx="9311640" cy="6000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たのしい</a:t>
            </a:r>
            <a:r>
              <a:rPr lang="en-US" altLang="ja-JP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  </a:t>
            </a:r>
            <a:r>
              <a:rPr lang="zh-CN" altLang="en-US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现在否定</a:t>
            </a:r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  <a:p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いい</a:t>
            </a:r>
            <a:r>
              <a:rPr lang="en-US" altLang="ja-JP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      </a:t>
            </a:r>
            <a:r>
              <a:rPr lang="zh-CN" altLang="en-US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过去否定</a:t>
            </a:r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  <a:p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おいしい</a:t>
            </a:r>
            <a:r>
              <a:rPr lang="en-US" altLang="ja-JP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  </a:t>
            </a:r>
            <a:r>
              <a:rPr lang="zh-CN" altLang="en-US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现在肯定</a:t>
            </a:r>
          </a:p>
          <a:p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にぎやかだ</a:t>
            </a:r>
            <a:r>
              <a:rPr lang="en-US" altLang="ja-JP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 </a:t>
            </a:r>
            <a:r>
              <a:rPr lang="zh-CN" altLang="en-US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现在否定</a:t>
            </a:r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  <a:p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きらいだ</a:t>
            </a:r>
            <a:r>
              <a:rPr lang="en-US" altLang="ja-JP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 </a:t>
            </a:r>
            <a:r>
              <a:rPr lang="ja-JP" altLang="en-US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　</a:t>
            </a:r>
            <a:r>
              <a:rPr lang="zh-CN" altLang="en-US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过去否定</a:t>
            </a:r>
            <a:r>
              <a:rPr lang="ja-JP" altLang="en-US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　</a:t>
            </a:r>
            <a:r>
              <a:rPr lang="en-US" altLang="ja-JP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         </a:t>
            </a:r>
          </a:p>
          <a:p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ゆうめいだ</a:t>
            </a:r>
            <a:r>
              <a:rPr lang="en-US" altLang="ja-JP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 </a:t>
            </a:r>
            <a:r>
              <a:rPr lang="zh-CN" altLang="en-US" sz="3200">
                <a:latin typeface="MS Mincho" panose="02020609040205080304" charset="-128"/>
                <a:ea typeface="MS Mincho" panose="02020609040205080304" charset="-128"/>
                <a:cs typeface="MS Mincho" panose="02020609040205080304" charset="-128"/>
              </a:rPr>
              <a:t>过去肯定</a:t>
            </a:r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  <a:p>
            <a:endParaRPr lang="ja-JP" altLang="zh-CN" sz="3200">
              <a:latin typeface="MS Mincho" panose="02020609040205080304" charset="-128"/>
              <a:ea typeface="MS Mincho" panose="02020609040205080304" charset="-128"/>
              <a:cs typeface="MS Mincho" panose="02020609040205080304" charset="-128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59496" y="332656"/>
            <a:ext cx="36724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8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小组互查</a:t>
            </a:r>
          </a:p>
        </p:txBody>
      </p:sp>
      <p:cxnSp>
        <p:nvCxnSpPr>
          <p:cNvPr id="14" name="Straight Connector 25"/>
          <p:cNvCxnSpPr/>
          <p:nvPr/>
        </p:nvCxnSpPr>
        <p:spPr>
          <a:xfrm>
            <a:off x="1776095" y="836930"/>
            <a:ext cx="2160270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5231765" y="854710"/>
            <a:ext cx="6393180" cy="7416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/>
              <a:t>楽しくありません　</a:t>
            </a:r>
            <a:r>
              <a:rPr lang="en-US" altLang="ja-JP" sz="2800" b="1"/>
              <a:t>/</a:t>
            </a:r>
            <a:r>
              <a:rPr lang="ja-JP" altLang="en-US" sz="2800" b="1"/>
              <a:t>　楽しくないです</a:t>
            </a:r>
          </a:p>
          <a:p>
            <a:r>
              <a:rPr lang="ja-JP" altLang="en-US" sz="2800" b="1"/>
              <a:t>　</a:t>
            </a:r>
          </a:p>
          <a:p>
            <a:r>
              <a:rPr lang="ja-JP" altLang="en-US" sz="2800" b="1"/>
              <a:t>よくなかったです　</a:t>
            </a:r>
          </a:p>
          <a:p>
            <a:r>
              <a:rPr lang="ja-JP" altLang="en-US" sz="2800" b="1"/>
              <a:t>よくありませんでした</a:t>
            </a:r>
          </a:p>
          <a:p>
            <a:endParaRPr lang="ja-JP" altLang="en-US" b="1"/>
          </a:p>
          <a:p>
            <a:r>
              <a:rPr lang="ja-JP" altLang="en-US" sz="2800" b="1"/>
              <a:t>おいしいです</a:t>
            </a:r>
          </a:p>
          <a:p>
            <a:endParaRPr lang="ja-JP" altLang="en-US" sz="2800" b="1"/>
          </a:p>
          <a:p>
            <a:r>
              <a:rPr lang="ja-JP" altLang="en-US" sz="2800" b="1"/>
              <a:t>にぎやかではありません　</a:t>
            </a:r>
          </a:p>
          <a:p>
            <a:r>
              <a:rPr lang="ja-JP" altLang="en-US" sz="2800" b="1"/>
              <a:t>にぎやかではないです</a:t>
            </a:r>
          </a:p>
          <a:p>
            <a:endParaRPr lang="ja-JP" altLang="en-US" sz="2000" b="1"/>
          </a:p>
          <a:p>
            <a:r>
              <a:rPr lang="ja-JP" altLang="en-US" sz="2800" b="1"/>
              <a:t>きらいではありませんでした　</a:t>
            </a:r>
          </a:p>
          <a:p>
            <a:r>
              <a:rPr lang="ja-JP" altLang="en-US" sz="2800" b="1"/>
              <a:t>にぎやかではなかったです</a:t>
            </a:r>
          </a:p>
          <a:p>
            <a:endParaRPr lang="ja-JP" altLang="en-US" b="1"/>
          </a:p>
          <a:p>
            <a:r>
              <a:rPr lang="ja-JP" altLang="en-US" sz="2800" b="1"/>
              <a:t>ゆうめいでした</a:t>
            </a:r>
          </a:p>
          <a:p>
            <a:endParaRPr lang="ja-JP" altLang="en-US" sz="2800" b="1"/>
          </a:p>
          <a:p>
            <a:endParaRPr lang="ja-JP" altLang="en-US" sz="2800" b="1"/>
          </a:p>
          <a:p>
            <a:endParaRPr lang="ja-JP" altLang="en-US" sz="2800" b="1"/>
          </a:p>
          <a:p>
            <a:endParaRPr lang="ja-JP" altLang="en-US" sz="28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95249">
            <a:off x="2981960" y="3815715"/>
            <a:ext cx="4857750" cy="36918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848" y="-12681"/>
            <a:ext cx="3740089" cy="2389933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3935730" y="1844675"/>
            <a:ext cx="527685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>
                    <a:lumMod val="50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第三部分</a:t>
            </a:r>
          </a:p>
          <a:p>
            <a:pPr algn="ctr"/>
            <a:r>
              <a:rPr lang="zh-CN" altLang="en-US" sz="4000" dirty="0">
                <a:solidFill>
                  <a:schemeClr val="bg1">
                    <a:lumMod val="50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看图片，完成文章</a:t>
            </a:r>
          </a:p>
          <a:p>
            <a:pPr algn="ctr"/>
            <a:r>
              <a:rPr lang="ja-JP" altLang="zh-CN" sz="4000" dirty="0">
                <a:solidFill>
                  <a:schemeClr val="bg1">
                    <a:lumMod val="50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（</a:t>
            </a:r>
            <a:r>
              <a:rPr lang="zh-CN" altLang="zh-CN" sz="4000" dirty="0">
                <a:solidFill>
                  <a:schemeClr val="bg1">
                    <a:lumMod val="50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课前完成</a:t>
            </a:r>
            <a:r>
              <a:rPr lang="ja-JP" altLang="zh-CN" sz="4000" dirty="0">
                <a:solidFill>
                  <a:schemeClr val="bg1">
                    <a:lumMod val="50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）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3435097"/>
            <a:ext cx="1905561" cy="194435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38" y="1313864"/>
            <a:ext cx="1645784" cy="2121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560" y="404495"/>
            <a:ext cx="7451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いろいろな形容詞を使ってみましょう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 l="6410" t="5425"/>
          <a:stretch>
            <a:fillRect/>
          </a:stretch>
        </p:blipFill>
        <p:spPr>
          <a:xfrm>
            <a:off x="839470" y="1268730"/>
            <a:ext cx="9096375" cy="5654040"/>
          </a:xfrm>
          <a:prstGeom prst="rect">
            <a:avLst/>
          </a:prstGeom>
        </p:spPr>
      </p:pic>
      <p:sp>
        <p:nvSpPr>
          <p:cNvPr id="10" name="椭圆 9"/>
          <p:cNvSpPr/>
          <p:nvPr/>
        </p:nvSpPr>
        <p:spPr>
          <a:xfrm>
            <a:off x="3576320" y="1917065"/>
            <a:ext cx="863600" cy="21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CN" sz="2400" b="1">
                <a:solidFill>
                  <a:srgbClr val="FF0000"/>
                </a:solidFill>
                <a:sym typeface="+mn-ea"/>
              </a:rPr>
              <a:t>１</a:t>
            </a:r>
            <a:endParaRPr lang="ja-JP" altLang="zh-CN" sz="2400" b="1">
              <a:solidFill>
                <a:srgbClr val="FF0000"/>
              </a:solidFill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8904605" y="998220"/>
            <a:ext cx="1203960" cy="822325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8731885" y="5517515"/>
            <a:ext cx="1203960" cy="822325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9074785" y="1301750"/>
            <a:ext cx="863600" cy="21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CN" sz="2400" b="1">
                <a:solidFill>
                  <a:srgbClr val="FF0000"/>
                </a:solidFill>
              </a:rPr>
              <a:t>２</a:t>
            </a:r>
          </a:p>
        </p:txBody>
      </p:sp>
      <p:sp>
        <p:nvSpPr>
          <p:cNvPr id="14" name="椭圆 13"/>
          <p:cNvSpPr/>
          <p:nvPr/>
        </p:nvSpPr>
        <p:spPr>
          <a:xfrm>
            <a:off x="8832850" y="5821045"/>
            <a:ext cx="863600" cy="21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CN" sz="2400" b="1">
                <a:solidFill>
                  <a:srgbClr val="FF0000"/>
                </a:solidFill>
              </a:rPr>
              <a:t>４</a:t>
            </a:r>
          </a:p>
        </p:txBody>
      </p:sp>
      <p:sp>
        <p:nvSpPr>
          <p:cNvPr id="17" name="椭圆 16"/>
          <p:cNvSpPr/>
          <p:nvPr/>
        </p:nvSpPr>
        <p:spPr>
          <a:xfrm>
            <a:off x="9074785" y="3500755"/>
            <a:ext cx="1203960" cy="822325"/>
          </a:xfrm>
          <a:prstGeom prst="ellipse">
            <a:avLst/>
          </a:prstGeom>
          <a:solidFill>
            <a:srgbClr val="FFFFFF"/>
          </a:solidFill>
          <a:ln w="381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9175750" y="3804285"/>
            <a:ext cx="863600" cy="21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CN" sz="2400" b="1">
                <a:solidFill>
                  <a:srgbClr val="FF0000"/>
                </a:solidFill>
              </a:rPr>
              <a:t>３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560" y="404495"/>
            <a:ext cx="7451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いろいろな形容詞を使ってみましょう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43660" y="908685"/>
            <a:ext cx="10190480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2800"/>
              <a:t>一月に、沖縄で</a:t>
            </a:r>
            <a:r>
              <a:rPr lang="en-US" altLang="zh-CN" sz="2800"/>
              <a:t>  </a:t>
            </a:r>
            <a:r>
              <a:rPr lang="ja-JP" altLang="zh-CN" sz="2800"/>
              <a:t>さくらが咲きました。とても（　　　</a:t>
            </a:r>
            <a:r>
              <a:rPr lang="en-US" altLang="ja-JP" sz="2800"/>
              <a:t>1</a:t>
            </a:r>
            <a:r>
              <a:rPr lang="ja-JP" altLang="zh-CN" sz="2800"/>
              <a:t>　　　　）。</a:t>
            </a:r>
          </a:p>
          <a:p>
            <a:r>
              <a:rPr lang="ja-JP" altLang="zh-CN" sz="2800"/>
              <a:t>同じ時期に、　北海道は</a:t>
            </a:r>
            <a:r>
              <a:rPr lang="ja-JP" altLang="zh-CN" sz="2800" b="1" u="sng">
                <a:solidFill>
                  <a:schemeClr val="accent5">
                    <a:lumMod val="75000"/>
                  </a:schemeClr>
                </a:solidFill>
              </a:rPr>
              <a:t>まだ（</a:t>
            </a:r>
            <a:r>
              <a:rPr lang="zh-CN" altLang="zh-CN" sz="2800" b="1" u="sng">
                <a:solidFill>
                  <a:schemeClr val="accent5">
                    <a:lumMod val="75000"/>
                  </a:schemeClr>
                </a:solidFill>
              </a:rPr>
              <a:t>仍旧，还</a:t>
            </a:r>
            <a:r>
              <a:rPr lang="ja-JP" altLang="zh-CN" sz="2800" b="1" u="sng">
                <a:solidFill>
                  <a:schemeClr val="accent5">
                    <a:lumMod val="75000"/>
                  </a:schemeClr>
                </a:solidFill>
              </a:rPr>
              <a:t>）</a:t>
            </a:r>
            <a:r>
              <a:rPr lang="en-US" altLang="ja-JP" sz="2800" b="1" u="sng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ja-JP" altLang="zh-CN" sz="2800"/>
              <a:t>（　　　</a:t>
            </a:r>
            <a:r>
              <a:rPr lang="en-US" altLang="ja-JP" sz="2800"/>
              <a:t>2 </a:t>
            </a:r>
            <a:r>
              <a:rPr lang="ja-JP" altLang="zh-CN" sz="2800"/>
              <a:t>　　　　）</a:t>
            </a:r>
            <a:r>
              <a:rPr lang="zh-CN" altLang="ja-JP" sz="2800"/>
              <a:t>。</a:t>
            </a:r>
          </a:p>
          <a:p>
            <a:r>
              <a:rPr lang="ja-JP" altLang="zh-CN" sz="2800"/>
              <a:t>女の子が</a:t>
            </a:r>
            <a:r>
              <a:rPr lang="en-US" altLang="ja-JP" sz="2800"/>
              <a:t>   </a:t>
            </a:r>
            <a:r>
              <a:rPr lang="ja-JP" altLang="zh-CN" sz="2800"/>
              <a:t>スケートをします。（　　　</a:t>
            </a:r>
            <a:r>
              <a:rPr lang="en-US" altLang="ja-JP" sz="2800"/>
              <a:t>3</a:t>
            </a:r>
            <a:r>
              <a:rPr lang="ja-JP" altLang="zh-CN" sz="2800"/>
              <a:t>　　　　）。</a:t>
            </a:r>
          </a:p>
          <a:p>
            <a:r>
              <a:rPr lang="ja-JP" altLang="zh-CN" sz="2800"/>
              <a:t>家族三人が　家で　みかんを</a:t>
            </a:r>
            <a:r>
              <a:rPr lang="en-US" altLang="ja-JP" sz="2800"/>
              <a:t>  </a:t>
            </a:r>
            <a:r>
              <a:rPr lang="ja-JP" altLang="zh-CN" sz="2800"/>
              <a:t>食べます。　（　　　</a:t>
            </a:r>
            <a:r>
              <a:rPr lang="en-US" altLang="ja-JP" sz="2800"/>
              <a:t>4</a:t>
            </a:r>
            <a:r>
              <a:rPr lang="ja-JP" altLang="zh-CN" sz="2800"/>
              <a:t>　　　　）。</a:t>
            </a:r>
          </a:p>
          <a:p>
            <a:endParaRPr lang="ja-JP" altLang="zh-CN" sz="2800"/>
          </a:p>
          <a:p>
            <a:r>
              <a:rPr lang="ja-JP" altLang="zh-CN" sz="2800"/>
              <a:t>日本島は</a:t>
            </a:r>
            <a:r>
              <a:rPr lang="en-US" altLang="ja-JP" sz="2800"/>
              <a:t>  </a:t>
            </a:r>
            <a:r>
              <a:rPr lang="ja-JP" altLang="zh-CN" sz="2800"/>
              <a:t>（　　</a:t>
            </a:r>
            <a:r>
              <a:rPr lang="en-US" altLang="ja-JP" sz="2800"/>
              <a:t>5</a:t>
            </a:r>
            <a:r>
              <a:rPr lang="ja-JP" altLang="zh-CN" sz="2800"/>
              <a:t>　　）。　　</a:t>
            </a:r>
            <a:r>
              <a:rPr lang="en-US" altLang="ja-JP" sz="2800"/>
              <a:t>/</a:t>
            </a:r>
            <a:r>
              <a:rPr lang="ja-JP" altLang="en-US" sz="2800"/>
              <a:t>　　あまり（　　　</a:t>
            </a:r>
            <a:r>
              <a:rPr lang="en-US" altLang="ja-JP" sz="2800"/>
              <a:t>6</a:t>
            </a:r>
            <a:r>
              <a:rPr lang="ja-JP" altLang="en-US" sz="2800"/>
              <a:t>　　　　）</a:t>
            </a:r>
            <a:endParaRPr lang="ja-JP" altLang="zh-CN" sz="2800"/>
          </a:p>
          <a:p>
            <a:r>
              <a:rPr lang="ja-JP" altLang="zh-CN" sz="2800"/>
              <a:t>さくらの花が島の南から、北へ咲きます。そして、散ります。</a:t>
            </a:r>
          </a:p>
          <a:p>
            <a:r>
              <a:rPr lang="ja-JP" altLang="zh-CN" sz="2800">
                <a:sym typeface="+mn-ea"/>
              </a:rPr>
              <a:t>さくらの開花期間は</a:t>
            </a:r>
            <a:r>
              <a:rPr lang="en-US" altLang="ja-JP" sz="2800">
                <a:sym typeface="+mn-ea"/>
              </a:rPr>
              <a:t>  </a:t>
            </a:r>
            <a:r>
              <a:rPr lang="ja-JP" altLang="zh-CN" sz="2800">
                <a:sym typeface="+mn-ea"/>
              </a:rPr>
              <a:t>あまり（　　　</a:t>
            </a:r>
            <a:r>
              <a:rPr lang="en-US" altLang="ja-JP" sz="2800">
                <a:sym typeface="+mn-ea"/>
              </a:rPr>
              <a:t>7</a:t>
            </a:r>
            <a:r>
              <a:rPr lang="ja-JP" altLang="zh-CN" sz="2800">
                <a:sym typeface="+mn-ea"/>
              </a:rPr>
              <a:t>　　　）。</a:t>
            </a:r>
            <a:endParaRPr lang="ja-JP" altLang="zh-CN" sz="2800"/>
          </a:p>
          <a:p>
            <a:r>
              <a:rPr lang="ja-JP" altLang="zh-CN" sz="2800">
                <a:sym typeface="+mn-ea"/>
              </a:rPr>
              <a:t>雨の時、風の時、散ります。</a:t>
            </a:r>
            <a:endParaRPr lang="ja-JP" altLang="zh-CN" sz="2800"/>
          </a:p>
          <a:p>
            <a:r>
              <a:rPr lang="ja-JP" altLang="zh-CN" sz="2800"/>
              <a:t>沖縄は</a:t>
            </a:r>
            <a:r>
              <a:rPr lang="ja-JP" altLang="zh-CN" sz="2800" b="1">
                <a:solidFill>
                  <a:schemeClr val="accent5">
                    <a:lumMod val="75000"/>
                  </a:schemeClr>
                </a:solidFill>
              </a:rPr>
              <a:t>一番</a:t>
            </a:r>
            <a:r>
              <a:rPr lang="ja-JP" altLang="zh-CN" sz="2800" b="1" u="sng">
                <a:solidFill>
                  <a:schemeClr val="accent5">
                    <a:lumMod val="75000"/>
                  </a:schemeClr>
                </a:solidFill>
              </a:rPr>
              <a:t>（いちばん　最）</a:t>
            </a:r>
            <a:r>
              <a:rPr lang="zh-CN" altLang="ja-JP" sz="2800" b="1">
                <a:solidFill>
                  <a:schemeClr val="tx1"/>
                </a:solidFill>
              </a:rPr>
              <a:t>（</a:t>
            </a:r>
            <a:r>
              <a:rPr lang="en-US" altLang="zh-CN" sz="2800" b="1">
                <a:solidFill>
                  <a:schemeClr val="tx1"/>
                </a:solidFill>
              </a:rPr>
              <a:t>        </a:t>
            </a:r>
            <a:r>
              <a:rPr lang="ja-JP" altLang="en-US" sz="2800" b="1">
                <a:solidFill>
                  <a:schemeClr val="tx1"/>
                </a:solidFill>
              </a:rPr>
              <a:t>８</a:t>
            </a:r>
            <a:r>
              <a:rPr lang="en-US" altLang="zh-CN" sz="2800" b="1">
                <a:solidFill>
                  <a:schemeClr val="tx1"/>
                </a:solidFill>
              </a:rPr>
              <a:t>          </a:t>
            </a:r>
            <a:r>
              <a:rPr lang="zh-CN" altLang="ja-JP" sz="2800" b="1">
                <a:solidFill>
                  <a:schemeClr val="tx1"/>
                </a:solidFill>
              </a:rPr>
              <a:t>）。</a:t>
            </a:r>
          </a:p>
          <a:p>
            <a:r>
              <a:rPr lang="ja-JP" altLang="zh-CN" sz="2800">
                <a:solidFill>
                  <a:schemeClr val="tx1"/>
                </a:solidFill>
              </a:rPr>
              <a:t>北海道は一番（　　　</a:t>
            </a:r>
            <a:r>
              <a:rPr lang="en-US" altLang="ja-JP" sz="2800">
                <a:solidFill>
                  <a:schemeClr val="tx1"/>
                </a:solidFill>
              </a:rPr>
              <a:t>9</a:t>
            </a:r>
            <a:r>
              <a:rPr lang="ja-JP" altLang="zh-CN" sz="2800">
                <a:solidFill>
                  <a:schemeClr val="tx1"/>
                </a:solidFill>
              </a:rPr>
              <a:t>　　　）。</a:t>
            </a:r>
          </a:p>
          <a:p>
            <a:r>
              <a:rPr lang="ja-JP" altLang="zh-CN" sz="2800">
                <a:solidFill>
                  <a:schemeClr val="tx1"/>
                </a:solidFill>
              </a:rPr>
              <a:t>（　　　　</a:t>
            </a:r>
            <a:r>
              <a:rPr lang="en-US" altLang="ja-JP" sz="2800">
                <a:solidFill>
                  <a:schemeClr val="tx1"/>
                </a:solidFill>
              </a:rPr>
              <a:t>10</a:t>
            </a:r>
            <a:r>
              <a:rPr lang="ja-JP" altLang="zh-CN" sz="2800">
                <a:solidFill>
                  <a:schemeClr val="tx1"/>
                </a:solidFill>
              </a:rPr>
              <a:t>　　　　）　桜といっしょに、日本の学校が始まります。</a:t>
            </a:r>
          </a:p>
          <a:p>
            <a:r>
              <a:rPr lang="ja-JP" altLang="zh-CN" sz="2800">
                <a:solidFill>
                  <a:schemeClr val="tx1"/>
                </a:solidFill>
              </a:rPr>
              <a:t>（　　　　</a:t>
            </a:r>
            <a:r>
              <a:rPr lang="en-US" altLang="ja-JP" sz="2800">
                <a:solidFill>
                  <a:schemeClr val="tx1"/>
                </a:solidFill>
              </a:rPr>
              <a:t>11</a:t>
            </a:r>
            <a:r>
              <a:rPr lang="ja-JP" altLang="zh-CN" sz="2800">
                <a:solidFill>
                  <a:schemeClr val="tx1"/>
                </a:solidFill>
              </a:rPr>
              <a:t>　　　）　</a:t>
            </a:r>
            <a:r>
              <a:rPr lang="ja-JP" altLang="zh-CN" sz="2800" b="1" u="sng">
                <a:solidFill>
                  <a:schemeClr val="accent1">
                    <a:lumMod val="75000"/>
                  </a:schemeClr>
                </a:solidFill>
              </a:rPr>
              <a:t>スタート（</a:t>
            </a:r>
            <a:r>
              <a:rPr lang="en-US" altLang="zh-CN" sz="2800" b="1" u="sng">
                <a:solidFill>
                  <a:schemeClr val="accent1">
                    <a:lumMod val="75000"/>
                  </a:schemeClr>
                </a:solidFill>
              </a:rPr>
              <a:t>start </a:t>
            </a:r>
            <a:r>
              <a:rPr lang="zh-CN" altLang="zh-CN" sz="2800" b="1" u="sng">
                <a:solidFill>
                  <a:schemeClr val="accent1">
                    <a:lumMod val="75000"/>
                  </a:schemeClr>
                </a:solidFill>
              </a:rPr>
              <a:t>开始</a:t>
            </a:r>
            <a:r>
              <a:rPr lang="ja-JP" altLang="zh-CN" sz="2800" b="1" u="sng">
                <a:solidFill>
                  <a:schemeClr val="accent1">
                    <a:lumMod val="75000"/>
                  </a:schemeClr>
                </a:solidFill>
              </a:rPr>
              <a:t>）</a:t>
            </a:r>
            <a:r>
              <a:rPr lang="ja-JP" altLang="zh-CN" sz="2800">
                <a:solidFill>
                  <a:schemeClr val="tx1"/>
                </a:solidFill>
              </a:rPr>
              <a:t>です。</a:t>
            </a:r>
            <a:endParaRPr lang="ja-JP" altLang="zh-CN" sz="2800"/>
          </a:p>
          <a:p>
            <a:endParaRPr lang="ja-JP" altLang="zh-CN" sz="2800"/>
          </a:p>
          <a:p>
            <a:endParaRPr lang="ja-JP" altLang="zh-CN" sz="2800"/>
          </a:p>
        </p:txBody>
      </p:sp>
      <p:sp>
        <p:nvSpPr>
          <p:cNvPr id="3" name="文本框 2"/>
          <p:cNvSpPr txBox="1"/>
          <p:nvPr/>
        </p:nvSpPr>
        <p:spPr>
          <a:xfrm>
            <a:off x="8040370" y="1327150"/>
            <a:ext cx="172021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寒いです　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896225" y="620395"/>
            <a:ext cx="2845435" cy="7067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　　　　　　　　うつく</a:t>
            </a:r>
            <a:endParaRPr lang="ja-JP" altLang="zh-CN" sz="2000" b="1"/>
          </a:p>
          <a:p>
            <a:r>
              <a:rPr lang="ja-JP" altLang="zh-CN" sz="2000" b="1">
                <a:sym typeface="+mn-ea"/>
              </a:rPr>
              <a:t>きれいです</a:t>
            </a:r>
            <a:r>
              <a:rPr lang="en-US" altLang="ja-JP" sz="2000" b="1">
                <a:sym typeface="+mn-ea"/>
              </a:rPr>
              <a:t>/</a:t>
            </a:r>
            <a:r>
              <a:rPr lang="ja-JP" altLang="en-US" sz="2000" b="1">
                <a:sym typeface="+mn-ea"/>
              </a:rPr>
              <a:t>　美しいです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951855" y="1772920"/>
            <a:ext cx="487807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すごいです　/上手です/　かわいいです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464425" y="2277110"/>
            <a:ext cx="446722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甘いです　酸っぱいです　暖かいです　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941320" y="3110865"/>
            <a:ext cx="265049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小さいです　狭いです　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797040" y="3110865"/>
            <a:ext cx="3944620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大きくないです　広くないです　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591810" y="3860800"/>
            <a:ext cx="3944620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なが</a:t>
            </a:r>
          </a:p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長くないです　　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951855" y="4797425"/>
            <a:ext cx="122047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早いです　　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719830" y="5229225"/>
            <a:ext cx="131318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遅いです　　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2005330" y="5661025"/>
            <a:ext cx="154051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きれいな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2027555" y="6093460"/>
            <a:ext cx="89154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000" b="1">
                <a:sym typeface="+mn-ea"/>
              </a:rPr>
              <a:t>新しい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559560" y="332740"/>
            <a:ext cx="7160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  <a:sym typeface="+mn-ea"/>
              </a:rPr>
              <a:t>いろいろな形容詞を使ってみましょう</a:t>
            </a:r>
            <a:endParaRPr lang="zh-CN" altLang="en-US" sz="2800" dirty="0">
              <a:solidFill>
                <a:schemeClr val="bg1">
                  <a:lumMod val="65000"/>
                </a:schemeClr>
              </a:solidFill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lum bright="12000" contrast="-6000"/>
          </a:blip>
          <a:stretch>
            <a:fillRect/>
          </a:stretch>
        </p:blipFill>
        <p:spPr>
          <a:xfrm>
            <a:off x="911860" y="1124585"/>
            <a:ext cx="4731385" cy="24701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lum bright="12000" contrast="-6000"/>
          </a:blip>
          <a:stretch>
            <a:fillRect/>
          </a:stretch>
        </p:blipFill>
        <p:spPr>
          <a:xfrm>
            <a:off x="6168390" y="1124585"/>
            <a:ext cx="4544060" cy="24701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lum bright="12000" contrast="-6000"/>
          </a:blip>
          <a:stretch>
            <a:fillRect/>
          </a:stretch>
        </p:blipFill>
        <p:spPr>
          <a:xfrm>
            <a:off x="875665" y="3860800"/>
            <a:ext cx="4804410" cy="26625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lum bright="12000" contrast="-6000"/>
          </a:blip>
          <a:stretch>
            <a:fillRect/>
          </a:stretch>
        </p:blipFill>
        <p:spPr>
          <a:xfrm>
            <a:off x="6168390" y="3860800"/>
            <a:ext cx="4549140" cy="2663190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1872615" y="5662295"/>
            <a:ext cx="1203960" cy="822325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042795" y="5965825"/>
            <a:ext cx="863600" cy="21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CN" sz="2400" b="1">
                <a:solidFill>
                  <a:srgbClr val="FF0000"/>
                </a:solidFill>
              </a:rPr>
              <a:t>３</a:t>
            </a:r>
          </a:p>
        </p:txBody>
      </p:sp>
      <p:sp>
        <p:nvSpPr>
          <p:cNvPr id="15" name="椭圆 14"/>
          <p:cNvSpPr/>
          <p:nvPr/>
        </p:nvSpPr>
        <p:spPr>
          <a:xfrm>
            <a:off x="3143250" y="2204720"/>
            <a:ext cx="1203960" cy="822325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椭圆 15"/>
          <p:cNvSpPr/>
          <p:nvPr/>
        </p:nvSpPr>
        <p:spPr>
          <a:xfrm>
            <a:off x="3287395" y="2564765"/>
            <a:ext cx="863600" cy="21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CN" sz="2400" b="1">
                <a:solidFill>
                  <a:srgbClr val="FF0000"/>
                </a:solidFill>
              </a:rPr>
              <a:t>１</a:t>
            </a:r>
          </a:p>
        </p:txBody>
      </p:sp>
      <p:sp>
        <p:nvSpPr>
          <p:cNvPr id="17" name="椭圆 16"/>
          <p:cNvSpPr/>
          <p:nvPr/>
        </p:nvSpPr>
        <p:spPr>
          <a:xfrm>
            <a:off x="7221220" y="2328545"/>
            <a:ext cx="1203960" cy="822325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7391400" y="2632075"/>
            <a:ext cx="863600" cy="21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CN" sz="2400" b="1">
                <a:solidFill>
                  <a:srgbClr val="FF0000"/>
                </a:solidFill>
              </a:rPr>
              <a:t>２</a:t>
            </a:r>
          </a:p>
        </p:txBody>
      </p:sp>
      <p:sp>
        <p:nvSpPr>
          <p:cNvPr id="19" name="椭圆 18"/>
          <p:cNvSpPr/>
          <p:nvPr/>
        </p:nvSpPr>
        <p:spPr>
          <a:xfrm>
            <a:off x="10633075" y="4580890"/>
            <a:ext cx="1203960" cy="822325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10803255" y="4884420"/>
            <a:ext cx="863600" cy="21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CN" sz="2400" b="1">
                <a:solidFill>
                  <a:srgbClr val="FF0000"/>
                </a:solidFill>
              </a:rPr>
              <a:t>４</a:t>
            </a:r>
          </a:p>
        </p:txBody>
      </p:sp>
      <p:sp>
        <p:nvSpPr>
          <p:cNvPr id="21" name="椭圆 20"/>
          <p:cNvSpPr/>
          <p:nvPr/>
        </p:nvSpPr>
        <p:spPr>
          <a:xfrm>
            <a:off x="5375910" y="5589270"/>
            <a:ext cx="1203960" cy="822325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椭圆 21"/>
          <p:cNvSpPr/>
          <p:nvPr/>
        </p:nvSpPr>
        <p:spPr>
          <a:xfrm>
            <a:off x="5546090" y="5892800"/>
            <a:ext cx="863600" cy="2159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zh-CN" sz="2400" b="1">
                <a:solidFill>
                  <a:srgbClr val="FF0000"/>
                </a:solidFill>
              </a:rPr>
              <a:t>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560" y="404495"/>
            <a:ext cx="74517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いろいろな形容詞を使ってみましょう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39470" y="1268730"/>
            <a:ext cx="11254740" cy="5507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3200"/>
              <a:t>狐（きつね）は</a:t>
            </a:r>
            <a:r>
              <a:rPr lang="en-US" altLang="zh-CN" sz="3200"/>
              <a:t>  </a:t>
            </a:r>
            <a:r>
              <a:rPr lang="ja-JP" altLang="zh-CN" sz="3200"/>
              <a:t>（　　　</a:t>
            </a:r>
            <a:r>
              <a:rPr lang="en-US" altLang="ja-JP" sz="3200"/>
              <a:t>1</a:t>
            </a:r>
            <a:r>
              <a:rPr lang="ja-JP" altLang="zh-CN" sz="3200"/>
              <a:t>　　　　）ぶどうを見ました。</a:t>
            </a:r>
          </a:p>
          <a:p>
            <a:r>
              <a:rPr lang="ja-JP" altLang="zh-CN" sz="3200"/>
              <a:t>（　　　</a:t>
            </a:r>
            <a:r>
              <a:rPr lang="en-US" altLang="ja-JP" sz="3200"/>
              <a:t>2</a:t>
            </a:r>
            <a:r>
              <a:rPr lang="ja-JP" altLang="zh-CN" sz="3200"/>
              <a:t>　　　）。手は</a:t>
            </a:r>
            <a:r>
              <a:rPr lang="ja-JP" altLang="zh-CN" sz="3200" b="1" u="sng">
                <a:solidFill>
                  <a:schemeClr val="accent1">
                    <a:lumMod val="75000"/>
                  </a:schemeClr>
                </a:solidFill>
              </a:rPr>
              <a:t>届きません。（とどく 够到）</a:t>
            </a:r>
            <a:endParaRPr lang="ja-JP" altLang="zh-CN" sz="3200"/>
          </a:p>
          <a:p>
            <a:r>
              <a:rPr lang="ja-JP" altLang="zh-CN" sz="3200"/>
              <a:t>　「この</a:t>
            </a:r>
            <a:r>
              <a:rPr lang="ja-JP" altLang="zh-CN" sz="3200">
                <a:sym typeface="+mn-ea"/>
              </a:rPr>
              <a:t>ぶどうは（　　　</a:t>
            </a:r>
            <a:r>
              <a:rPr lang="en-US" altLang="ja-JP" sz="3200">
                <a:sym typeface="+mn-ea"/>
              </a:rPr>
              <a:t>3</a:t>
            </a:r>
            <a:r>
              <a:rPr lang="ja-JP" altLang="zh-CN" sz="3200">
                <a:sym typeface="+mn-ea"/>
              </a:rPr>
              <a:t>　　　　）。　</a:t>
            </a:r>
            <a:r>
              <a:rPr lang="ja-JP" altLang="zh-CN" sz="3200"/>
              <a:t>私、昔食べました。　</a:t>
            </a:r>
          </a:p>
          <a:p>
            <a:r>
              <a:rPr lang="ja-JP" altLang="zh-CN" sz="3200"/>
              <a:t>　　あまり（　　　４　　　　）。」　</a:t>
            </a:r>
          </a:p>
          <a:p>
            <a:endParaRPr lang="ja-JP" altLang="zh-CN" sz="3200"/>
          </a:p>
          <a:p>
            <a:r>
              <a:rPr lang="ja-JP" altLang="zh-CN" sz="3200"/>
              <a:t>「このぶどうは（　　４　　）</a:t>
            </a:r>
            <a:r>
              <a:rPr lang="ja-JP" altLang="en-US" sz="3200"/>
              <a:t>　</a:t>
            </a:r>
            <a:r>
              <a:rPr lang="en-US" altLang="ja-JP" sz="3200"/>
              <a:t>/</a:t>
            </a:r>
            <a:r>
              <a:rPr lang="ja-JP" altLang="en-US" sz="3200"/>
              <a:t>　あまり（　　５　　　）。」</a:t>
            </a:r>
            <a:endParaRPr lang="ja-JP" altLang="zh-CN" sz="3200"/>
          </a:p>
          <a:p>
            <a:r>
              <a:rPr lang="ja-JP" altLang="zh-CN" sz="3200"/>
              <a:t>スケートボード（</a:t>
            </a:r>
            <a:r>
              <a:rPr lang="en-US" altLang="zh-CN" sz="3200"/>
              <a:t>skateboard </a:t>
            </a:r>
            <a:r>
              <a:rPr lang="zh-CN" altLang="en-US" sz="3200"/>
              <a:t>滑板</a:t>
            </a:r>
            <a:r>
              <a:rPr lang="ja-JP" altLang="zh-CN" sz="3200"/>
              <a:t>）をします。　でも、失敗しました。</a:t>
            </a:r>
          </a:p>
          <a:p>
            <a:r>
              <a:rPr lang="ja-JP" altLang="zh-CN" sz="3200"/>
              <a:t>男の子は　狐と　</a:t>
            </a:r>
            <a:r>
              <a:rPr lang="ja-JP" altLang="zh-CN" sz="3200" b="1" u="sng">
                <a:solidFill>
                  <a:schemeClr val="accent1">
                    <a:lumMod val="50000"/>
                  </a:schemeClr>
                </a:solidFill>
              </a:rPr>
              <a:t>同じになります。（</a:t>
            </a:r>
            <a:r>
              <a:rPr lang="zh-CN" altLang="zh-CN" sz="3200" b="1" u="sng">
                <a:solidFill>
                  <a:schemeClr val="accent1">
                    <a:lumMod val="50000"/>
                  </a:schemeClr>
                </a:solidFill>
              </a:rPr>
              <a:t>变得相同</a:t>
            </a:r>
            <a:r>
              <a:rPr lang="ja-JP" altLang="zh-CN" sz="3200" b="1" u="sng">
                <a:solidFill>
                  <a:schemeClr val="accent1">
                    <a:lumMod val="50000"/>
                  </a:schemeClr>
                </a:solidFill>
              </a:rPr>
              <a:t>）</a:t>
            </a:r>
            <a:endParaRPr lang="ja-JP" altLang="zh-CN" sz="3200"/>
          </a:p>
          <a:p>
            <a:r>
              <a:rPr lang="ja-JP" altLang="zh-CN" sz="3200"/>
              <a:t>「スケートボードは（　　　６　　　）</a:t>
            </a:r>
            <a:r>
              <a:rPr lang="en-US" altLang="ja-JP" sz="3200"/>
              <a:t>/</a:t>
            </a:r>
            <a:r>
              <a:rPr lang="ja-JP" altLang="en-US" sz="3200"/>
              <a:t>　あまり（　　　７　　　）。</a:t>
            </a:r>
            <a:r>
              <a:rPr lang="ja-JP" altLang="zh-CN" sz="3200"/>
              <a:t>」</a:t>
            </a:r>
          </a:p>
          <a:p>
            <a:endParaRPr lang="ja-JP" altLang="zh-CN" sz="3200"/>
          </a:p>
          <a:p>
            <a:endParaRPr lang="ja-JP" altLang="zh-CN" sz="3200"/>
          </a:p>
        </p:txBody>
      </p:sp>
      <p:sp>
        <p:nvSpPr>
          <p:cNvPr id="4" name="文本框 3"/>
          <p:cNvSpPr txBox="1"/>
          <p:nvPr/>
        </p:nvSpPr>
        <p:spPr>
          <a:xfrm>
            <a:off x="3431540" y="1341120"/>
            <a:ext cx="233680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おいしい</a:t>
            </a:r>
            <a:r>
              <a:rPr lang="en-US" altLang="ja-JP" sz="2000" b="1">
                <a:sym typeface="+mn-ea"/>
              </a:rPr>
              <a:t>/</a:t>
            </a:r>
            <a:r>
              <a:rPr lang="ja-JP" altLang="en-US" sz="2000" b="1">
                <a:sym typeface="+mn-ea"/>
              </a:rPr>
              <a:t>　おおきい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503930" y="1341120"/>
            <a:ext cx="233680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おいしい</a:t>
            </a:r>
            <a:r>
              <a:rPr lang="en-US" altLang="ja-JP" sz="2000" b="1">
                <a:sym typeface="+mn-ea"/>
              </a:rPr>
              <a:t>/</a:t>
            </a:r>
            <a:r>
              <a:rPr lang="ja-JP" altLang="en-US" sz="2000" b="1">
                <a:sym typeface="+mn-ea"/>
              </a:rPr>
              <a:t>　おおきい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99515" y="1844675"/>
            <a:ext cx="156781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高いです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3935730" y="2277110"/>
            <a:ext cx="185356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酸っぱいです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2639695" y="2781300"/>
            <a:ext cx="253428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おいしくなかったです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384550" y="3789045"/>
            <a:ext cx="178943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すっぱいです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888480" y="3789045"/>
            <a:ext cx="208216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おいしくないです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229735" y="5229225"/>
            <a:ext cx="199961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つまらないです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967980" y="5229225"/>
            <a:ext cx="226187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000" b="1">
                <a:sym typeface="+mn-ea"/>
              </a:rPr>
              <a:t>おもしろくないです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95249">
            <a:off x="2753958" y="2855747"/>
            <a:ext cx="5874077" cy="44647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848" y="-12681"/>
            <a:ext cx="3740089" cy="2389933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356057" y="1557293"/>
            <a:ext cx="410445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第</a:t>
            </a:r>
            <a:r>
              <a:rPr lang="ja-JP" altLang="zh-CN" sz="4000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四</a:t>
            </a:r>
            <a:r>
              <a:rPr lang="zh-CN" altLang="en-US" sz="4000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部分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07485" y="2496185"/>
            <a:ext cx="5885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zh-CN" sz="4000" dirty="0">
                <a:latin typeface="MS Mincho" panose="02020609040205080304" charset="-128"/>
                <a:ea typeface="MS Mincho" panose="02020609040205080304" charset="-128"/>
                <a:sym typeface="+mn-ea"/>
              </a:rPr>
              <a:t>発表しましょう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3435097"/>
            <a:ext cx="1905561" cy="194435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38" y="1313864"/>
            <a:ext cx="1645784" cy="2121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496" y="332656"/>
            <a:ext cx="36724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ja-JP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  <a:sym typeface="+mn-ea"/>
              </a:rPr>
              <a:t>作文</a:t>
            </a:r>
            <a:r>
              <a:rPr lang="ja-JP" altLang="en-US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  <a:sym typeface="+mn-ea"/>
              </a:rPr>
              <a:t>を考えましょう</a:t>
            </a:r>
            <a:endParaRPr lang="zh-CN" altLang="en-US" sz="2800" dirty="0">
              <a:solidFill>
                <a:schemeClr val="bg1">
                  <a:lumMod val="65000"/>
                </a:schemeClr>
              </a:solidFill>
              <a:latin typeface="华康俪金黑W8(P)" panose="020B0800000000000000" pitchFamily="34" charset="-122"/>
              <a:ea typeface="华康俪金黑W8(P)" panose="020B0800000000000000" pitchFamily="34" charset="-122"/>
            </a:endParaRP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60" y="1412875"/>
            <a:ext cx="601345" cy="11258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775460" y="1412875"/>
            <a:ext cx="1007046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+mj-ea"/>
                <a:ea typeface="+mj-ea"/>
              </a:rPr>
              <a:t>昨天，全班同学们去了公园春游。</a:t>
            </a:r>
          </a:p>
          <a:p>
            <a:r>
              <a:rPr lang="zh-CN" altLang="en-US" sz="3600" b="1" dirty="0">
                <a:latin typeface="+mj-ea"/>
                <a:ea typeface="+mj-ea"/>
              </a:rPr>
              <a:t>请写一篇文章介绍春游的情况。</a:t>
            </a:r>
          </a:p>
          <a:p>
            <a:r>
              <a:rPr lang="ja-JP" altLang="zh-CN" sz="3600" b="1" dirty="0">
                <a:latin typeface="MS Mincho" panose="02020609040205080304" charset="-128"/>
                <a:ea typeface="MS Mincho" panose="02020609040205080304" charset="-128"/>
              </a:rPr>
              <a:t>　　</a:t>
            </a:r>
            <a:r>
              <a:rPr lang="ja-JP" altLang="zh-CN" sz="2000" b="1" dirty="0">
                <a:latin typeface="MS Mincho" panose="02020609040205080304" charset="-128"/>
                <a:ea typeface="MS Mincho" panose="02020609040205080304" charset="-128"/>
              </a:rPr>
              <a:t>はるのしゅうがくりょこう</a:t>
            </a:r>
          </a:p>
          <a:p>
            <a:r>
              <a:rPr lang="ja-JP" altLang="zh-CN" sz="3600" b="1" dirty="0">
                <a:latin typeface="MS Mincho" panose="02020609040205080304" charset="-128"/>
                <a:ea typeface="MS Mincho" panose="02020609040205080304" charset="-128"/>
              </a:rPr>
              <a:t>　　春の修学旅行を紹介してみてください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793615" y="290195"/>
            <a:ext cx="6496050" cy="60661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65"/>
          <a:stretch>
            <a:fillRect/>
          </a:stretch>
        </p:blipFill>
        <p:spPr>
          <a:xfrm>
            <a:off x="1489188" y="1637871"/>
            <a:ext cx="2620786" cy="464213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171690" y="476178"/>
            <a:ext cx="32366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>
                <a:latin typeface="+mn-ea"/>
              </a:rPr>
              <a:t>目    录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956935" y="1894840"/>
            <a:ext cx="46348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2800" b="1" dirty="0">
                <a:latin typeface="MS Mincho" panose="02020609040205080304" charset="-128"/>
                <a:ea typeface="MS Mincho" panose="02020609040205080304" charset="-128"/>
              </a:rPr>
              <a:t>形容詞を聞き分けましょう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956935" y="2901950"/>
            <a:ext cx="53200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2800" b="1" dirty="0">
                <a:latin typeface="MS Mincho" panose="02020609040205080304" charset="-128"/>
                <a:ea typeface="MS Mincho" panose="02020609040205080304" charset="-128"/>
              </a:rPr>
              <a:t>敬語語尾を復習しましょう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956935" y="3909060"/>
            <a:ext cx="52698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2800" b="1" dirty="0">
                <a:latin typeface="MS Mincho" panose="02020609040205080304" charset="-128"/>
                <a:ea typeface="MS Mincho" panose="02020609040205080304" charset="-128"/>
              </a:rPr>
              <a:t>ただしい形容詞をいれましょう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957218" y="4916651"/>
            <a:ext cx="29404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2800" b="1" dirty="0">
                <a:latin typeface="MS Mincho" panose="02020609040205080304" charset="-128"/>
                <a:ea typeface="MS Mincho" panose="02020609040205080304" charset="-128"/>
              </a:rPr>
              <a:t>発表しましょう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20" y="1873561"/>
            <a:ext cx="377149" cy="36250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20" y="2946223"/>
            <a:ext cx="377149" cy="36250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20" y="3958939"/>
            <a:ext cx="377149" cy="36250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20" y="4966232"/>
            <a:ext cx="377149" cy="36250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74"/>
            <a:ext cx="2196046" cy="3207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10" grpId="0"/>
      <p:bldP spid="11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496" y="332656"/>
            <a:ext cx="36724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ja-JP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  <a:sym typeface="+mn-ea"/>
              </a:rPr>
              <a:t>作文</a:t>
            </a:r>
            <a:r>
              <a:rPr lang="ja-JP" altLang="zh-CN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  <a:sym typeface="+mn-ea"/>
              </a:rPr>
              <a:t>の例</a:t>
            </a:r>
            <a:r>
              <a:rPr lang="ja-JP" altLang="en-US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  <a:sym typeface="+mn-ea"/>
              </a:rPr>
              <a:t>を出します</a:t>
            </a:r>
          </a:p>
        </p:txBody>
      </p:sp>
      <p:pic>
        <p:nvPicPr>
          <p:cNvPr id="62" name="图片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960" y="1412875"/>
            <a:ext cx="601345" cy="11258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703705" y="1628775"/>
            <a:ext cx="10070465" cy="6185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3600" b="1">
                <a:latin typeface="MS Mincho" panose="02020609040205080304" charset="-128"/>
                <a:ea typeface="MS Mincho" panose="02020609040205080304" charset="-128"/>
              </a:rPr>
              <a:t>あいさつ：　みなさん、こんにちは</a:t>
            </a:r>
          </a:p>
          <a:p>
            <a:r>
              <a:rPr lang="ja-JP" altLang="zh-CN" sz="3600" b="1">
                <a:latin typeface="MS Mincho" panose="02020609040205080304" charset="-128"/>
                <a:ea typeface="MS Mincho" panose="02020609040205080304" charset="-128"/>
              </a:rPr>
              <a:t>紹介：昨日の午後、クラスが泰州の公園　　</a:t>
            </a:r>
          </a:p>
          <a:p>
            <a:r>
              <a:rPr lang="ja-JP" altLang="zh-CN" sz="3600" b="1">
                <a:latin typeface="MS Mincho" panose="02020609040205080304" charset="-128"/>
                <a:ea typeface="MS Mincho" panose="02020609040205080304" charset="-128"/>
              </a:rPr>
              <a:t>　　　に行きました。公園に桜があります。</a:t>
            </a:r>
          </a:p>
          <a:p>
            <a:r>
              <a:rPr lang="ja-JP" altLang="zh-CN" sz="3600" b="1">
                <a:latin typeface="MS Mincho" panose="02020609040205080304" charset="-128"/>
                <a:ea typeface="MS Mincho" panose="02020609040205080304" charset="-128"/>
              </a:rPr>
              <a:t>　　　みんなはいっしょに行きました。とても　　　　　　　</a:t>
            </a:r>
          </a:p>
          <a:p>
            <a:r>
              <a:rPr lang="ja-JP" altLang="zh-CN" sz="3600" b="1">
                <a:latin typeface="MS Mincho" panose="02020609040205080304" charset="-128"/>
                <a:ea typeface="MS Mincho" panose="02020609040205080304" charset="-128"/>
              </a:rPr>
              <a:t>　　　～。鳥は～。木は～。写真をたくさん</a:t>
            </a:r>
          </a:p>
          <a:p>
            <a:r>
              <a:rPr lang="ja-JP" altLang="zh-CN" sz="3600" b="1">
                <a:latin typeface="MS Mincho" panose="02020609040205080304" charset="-128"/>
                <a:ea typeface="MS Mincho" panose="02020609040205080304" charset="-128"/>
              </a:rPr>
              <a:t>　　　撮りました。</a:t>
            </a:r>
          </a:p>
          <a:p>
            <a:endParaRPr lang="ja-JP" altLang="zh-CN" sz="3600" b="1">
              <a:latin typeface="MS Mincho" panose="02020609040205080304" charset="-128"/>
              <a:ea typeface="MS Mincho" panose="02020609040205080304" charset="-128"/>
            </a:endParaRPr>
          </a:p>
          <a:p>
            <a:r>
              <a:rPr lang="ja-JP" altLang="zh-CN" sz="3600" b="1">
                <a:latin typeface="MS Mincho" panose="02020609040205080304" charset="-128"/>
                <a:ea typeface="MS Mincho" panose="02020609040205080304" charset="-128"/>
              </a:rPr>
              <a:t>最後：　以上です。ありがとうございました。</a:t>
            </a:r>
          </a:p>
          <a:p>
            <a:r>
              <a:rPr lang="ja-JP" altLang="zh-CN" sz="3600" b="1">
                <a:latin typeface="MS Mincho" panose="02020609040205080304" charset="-128"/>
                <a:ea typeface="MS Mincho" panose="02020609040205080304" charset="-128"/>
              </a:rPr>
              <a:t>　　　　　　</a:t>
            </a:r>
          </a:p>
          <a:p>
            <a:endParaRPr lang="ja-JP" altLang="zh-CN" sz="3600" b="1">
              <a:latin typeface="MS Mincho" panose="02020609040205080304" charset="-128"/>
              <a:ea typeface="MS Mincho" panose="02020609040205080304" charset="-128"/>
            </a:endParaRPr>
          </a:p>
          <a:p>
            <a:endParaRPr lang="ja-JP" altLang="zh-CN" sz="3600" b="1">
              <a:latin typeface="MS Mincho" panose="02020609040205080304" charset="-128"/>
              <a:ea typeface="MS Mincho" panose="0202060904020508030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1559496" y="404411"/>
            <a:ext cx="36724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solidFill>
                  <a:schemeClr val="bg1">
                    <a:lumMod val="6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まとめ</a:t>
            </a:r>
          </a:p>
        </p:txBody>
      </p:sp>
      <p:sp>
        <p:nvSpPr>
          <p:cNvPr id="4" name="Text Placeholder 3"/>
          <p:cNvSpPr txBox="1"/>
          <p:nvPr/>
        </p:nvSpPr>
        <p:spPr>
          <a:xfrm>
            <a:off x="3324235" y="2521521"/>
            <a:ext cx="461665" cy="55399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3600" b="0" dirty="0">
                <a:solidFill>
                  <a:schemeClr val="bg1">
                    <a:lumMod val="50000"/>
                  </a:schemeClr>
                </a:solidFill>
                <a:latin typeface="时尚中黑简体" pitchFamily="2" charset="-122"/>
                <a:ea typeface="时尚中黑简体" pitchFamily="2" charset="-122"/>
                <a:cs typeface="Arial" panose="020B0604020202020204" pitchFamily="34" charset="0"/>
              </a:rPr>
              <a:t>01</a:t>
            </a:r>
          </a:p>
        </p:txBody>
      </p:sp>
      <p:sp>
        <p:nvSpPr>
          <p:cNvPr id="5" name="Text Placeholder 3"/>
          <p:cNvSpPr txBox="1"/>
          <p:nvPr/>
        </p:nvSpPr>
        <p:spPr>
          <a:xfrm>
            <a:off x="5514037" y="2521521"/>
            <a:ext cx="461665" cy="55399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3600" b="0" dirty="0">
                <a:solidFill>
                  <a:schemeClr val="bg1">
                    <a:lumMod val="50000"/>
                  </a:schemeClr>
                </a:solidFill>
                <a:latin typeface="时尚中黑简体" pitchFamily="2" charset="-122"/>
                <a:ea typeface="时尚中黑简体" pitchFamily="2" charset="-122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7" name="Text Placeholder 3"/>
          <p:cNvSpPr txBox="1"/>
          <p:nvPr/>
        </p:nvSpPr>
        <p:spPr>
          <a:xfrm>
            <a:off x="7688073" y="2521521"/>
            <a:ext cx="461665" cy="55399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3600" b="0" dirty="0">
                <a:solidFill>
                  <a:schemeClr val="bg1">
                    <a:lumMod val="50000"/>
                  </a:schemeClr>
                </a:solidFill>
                <a:latin typeface="时尚中黑简体" pitchFamily="2" charset="-122"/>
                <a:ea typeface="时尚中黑简体" pitchFamily="2" charset="-122"/>
                <a:cs typeface="Arial" panose="020B0604020202020204" pitchFamily="34" charset="0"/>
              </a:rPr>
              <a:t>03</a:t>
            </a:r>
          </a:p>
        </p:txBody>
      </p:sp>
      <p:sp>
        <p:nvSpPr>
          <p:cNvPr id="8" name="Text Placeholder 3"/>
          <p:cNvSpPr txBox="1"/>
          <p:nvPr/>
        </p:nvSpPr>
        <p:spPr>
          <a:xfrm>
            <a:off x="3324235" y="4198533"/>
            <a:ext cx="461665" cy="55399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3600" b="0" dirty="0">
                <a:solidFill>
                  <a:schemeClr val="bg1">
                    <a:lumMod val="50000"/>
                  </a:schemeClr>
                </a:solidFill>
                <a:latin typeface="时尚中黑简体" pitchFamily="2" charset="-122"/>
                <a:ea typeface="时尚中黑简体" pitchFamily="2" charset="-122"/>
                <a:cs typeface="Arial" panose="020B0604020202020204" pitchFamily="34" charset="0"/>
              </a:rPr>
              <a:t>06</a:t>
            </a:r>
          </a:p>
        </p:txBody>
      </p:sp>
      <p:sp>
        <p:nvSpPr>
          <p:cNvPr id="9" name="Text Placeholder 3"/>
          <p:cNvSpPr txBox="1"/>
          <p:nvPr/>
        </p:nvSpPr>
        <p:spPr>
          <a:xfrm>
            <a:off x="5503467" y="4198533"/>
            <a:ext cx="461665" cy="55399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3600" b="0" dirty="0">
                <a:solidFill>
                  <a:schemeClr val="bg1">
                    <a:lumMod val="50000"/>
                  </a:schemeClr>
                </a:solidFill>
                <a:latin typeface="时尚中黑简体" pitchFamily="2" charset="-122"/>
                <a:ea typeface="时尚中黑简体" pitchFamily="2" charset="-122"/>
                <a:cs typeface="Arial" panose="020B0604020202020204" pitchFamily="34" charset="0"/>
              </a:rPr>
              <a:t>05</a:t>
            </a:r>
          </a:p>
        </p:txBody>
      </p:sp>
      <p:sp>
        <p:nvSpPr>
          <p:cNvPr id="10" name="Text Placeholder 3"/>
          <p:cNvSpPr txBox="1"/>
          <p:nvPr/>
        </p:nvSpPr>
        <p:spPr>
          <a:xfrm>
            <a:off x="7721705" y="4198533"/>
            <a:ext cx="461665" cy="553998"/>
          </a:xfrm>
          <a:prstGeom prst="rect">
            <a:avLst/>
          </a:prstGeom>
        </p:spPr>
        <p:txBody>
          <a:bodyPr wrap="none" lIns="0" tIns="0" rIns="0" bIns="0" anchor="t">
            <a:spAutoFit/>
          </a:bodyPr>
          <a:lstStyle>
            <a:lvl1pPr marL="0" indent="0" algn="ctr">
              <a:buNone/>
              <a:defRPr sz="2800" b="1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>
              <a:spcBef>
                <a:spcPct val="20000"/>
              </a:spcBef>
              <a:defRPr/>
            </a:pPr>
            <a:r>
              <a:rPr lang="en-US" sz="3600" b="0" dirty="0">
                <a:solidFill>
                  <a:schemeClr val="bg1">
                    <a:lumMod val="50000"/>
                  </a:schemeClr>
                </a:solidFill>
                <a:latin typeface="时尚中黑简体" pitchFamily="2" charset="-122"/>
                <a:ea typeface="时尚中黑简体" pitchFamily="2" charset="-122"/>
                <a:cs typeface="Arial" panose="020B0604020202020204" pitchFamily="34" charset="0"/>
              </a:rPr>
              <a:t>04</a:t>
            </a:r>
          </a:p>
        </p:txBody>
      </p:sp>
      <p:cxnSp>
        <p:nvCxnSpPr>
          <p:cNvPr id="11" name="Straight Connector 25"/>
          <p:cNvCxnSpPr/>
          <p:nvPr/>
        </p:nvCxnSpPr>
        <p:spPr>
          <a:xfrm>
            <a:off x="3905499" y="2780928"/>
            <a:ext cx="1468901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34"/>
          <p:cNvCxnSpPr/>
          <p:nvPr/>
        </p:nvCxnSpPr>
        <p:spPr>
          <a:xfrm>
            <a:off x="6125460" y="2780928"/>
            <a:ext cx="1468901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39"/>
          <p:cNvCxnSpPr/>
          <p:nvPr/>
        </p:nvCxnSpPr>
        <p:spPr>
          <a:xfrm>
            <a:off x="8328248" y="2780928"/>
            <a:ext cx="1468901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44"/>
          <p:cNvCxnSpPr/>
          <p:nvPr/>
        </p:nvCxnSpPr>
        <p:spPr>
          <a:xfrm rot="5400000">
            <a:off x="8172537" y="2851842"/>
            <a:ext cx="1695525" cy="1553697"/>
          </a:xfrm>
          <a:prstGeom prst="bentConnector3">
            <a:avLst>
              <a:gd name="adj1" fmla="val 100560"/>
            </a:avLst>
          </a:prstGeom>
          <a:ln w="3810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67"/>
          <p:cNvCxnSpPr/>
          <p:nvPr/>
        </p:nvCxnSpPr>
        <p:spPr>
          <a:xfrm flipH="1">
            <a:off x="6094121" y="4476453"/>
            <a:ext cx="1468901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68"/>
          <p:cNvCxnSpPr/>
          <p:nvPr/>
        </p:nvCxnSpPr>
        <p:spPr>
          <a:xfrm flipH="1">
            <a:off x="3874160" y="4476453"/>
            <a:ext cx="1468901" cy="0"/>
          </a:xfrm>
          <a:prstGeom prst="line">
            <a:avLst/>
          </a:prstGeom>
          <a:ln w="38100" cap="rnd">
            <a:solidFill>
              <a:schemeClr val="bg1">
                <a:lumMod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2136140" y="2061210"/>
            <a:ext cx="227711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形容词分类</a:t>
            </a:r>
          </a:p>
        </p:txBody>
      </p:sp>
      <p:sp>
        <p:nvSpPr>
          <p:cNvPr id="20" name="矩形 19"/>
          <p:cNvSpPr/>
          <p:nvPr/>
        </p:nvSpPr>
        <p:spPr>
          <a:xfrm>
            <a:off x="4584065" y="1999615"/>
            <a:ext cx="290703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复习形容词词尾</a:t>
            </a:r>
          </a:p>
        </p:txBody>
      </p:sp>
      <p:sp>
        <p:nvSpPr>
          <p:cNvPr id="21" name="矩形 20"/>
          <p:cNvSpPr/>
          <p:nvPr/>
        </p:nvSpPr>
        <p:spPr>
          <a:xfrm>
            <a:off x="7824458" y="1999913"/>
            <a:ext cx="1797937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两个维度</a:t>
            </a:r>
          </a:p>
        </p:txBody>
      </p:sp>
      <p:sp>
        <p:nvSpPr>
          <p:cNvPr id="22" name="矩形 21"/>
          <p:cNvSpPr/>
          <p:nvPr/>
        </p:nvSpPr>
        <p:spPr>
          <a:xfrm>
            <a:off x="7053580" y="4770755"/>
            <a:ext cx="238760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词尾记忆方法</a:t>
            </a:r>
          </a:p>
        </p:txBody>
      </p:sp>
      <p:sp>
        <p:nvSpPr>
          <p:cNvPr id="23" name="矩形 22"/>
          <p:cNvSpPr/>
          <p:nvPr/>
        </p:nvSpPr>
        <p:spPr>
          <a:xfrm>
            <a:off x="4439920" y="4770755"/>
            <a:ext cx="239014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课前练习讲解</a:t>
            </a:r>
          </a:p>
        </p:txBody>
      </p:sp>
      <p:sp>
        <p:nvSpPr>
          <p:cNvPr id="24" name="矩形 23"/>
          <p:cNvSpPr/>
          <p:nvPr/>
        </p:nvSpPr>
        <p:spPr>
          <a:xfrm>
            <a:off x="2927985" y="4752340"/>
            <a:ext cx="9791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ja-JP" sz="2800" b="1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作业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8" grpId="0"/>
      <p:bldP spid="9" grpId="0"/>
      <p:bldP spid="10" grpId="0"/>
      <p:bldP spid="17" grpId="0"/>
      <p:bldP spid="20" grpId="0"/>
      <p:bldP spid="21" grpId="0"/>
      <p:bldP spid="22" grpId="0"/>
      <p:bldP spid="23" grpId="0"/>
      <p:bldP spid="2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组合 28"/>
          <p:cNvGrpSpPr/>
          <p:nvPr/>
        </p:nvGrpSpPr>
        <p:grpSpPr>
          <a:xfrm>
            <a:off x="-635" y="-1270"/>
            <a:ext cx="12192000" cy="6860540"/>
            <a:chOff x="-1" y="-2"/>
            <a:chExt cx="19200" cy="10804"/>
          </a:xfrm>
        </p:grpSpPr>
        <p:sp>
          <p:nvSpPr>
            <p:cNvPr id="23" name="矩形 22"/>
            <p:cNvSpPr/>
            <p:nvPr/>
          </p:nvSpPr>
          <p:spPr>
            <a:xfrm>
              <a:off x="-1" y="-2"/>
              <a:ext cx="19201" cy="10804"/>
            </a:xfrm>
            <a:prstGeom prst="rect">
              <a:avLst/>
            </a:prstGeom>
            <a:solidFill>
              <a:srgbClr val="F3A38B">
                <a:alpha val="34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圆角矩形 23"/>
            <p:cNvSpPr/>
            <p:nvPr/>
          </p:nvSpPr>
          <p:spPr>
            <a:xfrm>
              <a:off x="1321" y="931"/>
              <a:ext cx="16557" cy="8939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文本框 9"/>
          <p:cNvSpPr txBox="1"/>
          <p:nvPr/>
        </p:nvSpPr>
        <p:spPr>
          <a:xfrm>
            <a:off x="3766185" y="2356485"/>
            <a:ext cx="46602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>
                <a:solidFill>
                  <a:srgbClr val="E34F4C"/>
                </a:solidFill>
                <a:latin typeface="限量十八岁" panose="00020600040101000101" charset="-122"/>
                <a:ea typeface="限量十八岁" panose="00020600040101000101" charset="-122"/>
                <a:cs typeface="华文细黑" panose="02010600040101010101" charset="-122"/>
              </a:rPr>
              <a:t>“</a:t>
            </a:r>
            <a:r>
              <a:rPr lang="zh-CN" altLang="ja-JP" sz="4400" b="1">
                <a:solidFill>
                  <a:srgbClr val="E34F4C"/>
                </a:solidFill>
                <a:latin typeface="限量十八岁" panose="00020600040101000101" charset="-122"/>
                <a:ea typeface="限量十八岁" panose="00020600040101000101" charset="-122"/>
                <a:cs typeface="华文细黑" panose="02010600040101010101" charset="-122"/>
              </a:rPr>
              <a:t>幸运</a:t>
            </a:r>
            <a:r>
              <a:rPr lang="en-US" altLang="zh-CN" sz="4400" b="1">
                <a:solidFill>
                  <a:srgbClr val="E34F4C"/>
                </a:solidFill>
                <a:latin typeface="限量十八岁" panose="00020600040101000101" charset="-122"/>
                <a:ea typeface="限量十八岁" panose="00020600040101000101" charset="-122"/>
                <a:cs typeface="华文细黑" panose="02010600040101010101" charset="-122"/>
              </a:rPr>
              <a:t>”</a:t>
            </a:r>
            <a:r>
              <a:rPr lang="zh-CN" altLang="ja-JP" sz="4400" b="1">
                <a:solidFill>
                  <a:srgbClr val="E34F4C"/>
                </a:solidFill>
                <a:latin typeface="限量十八岁" panose="00020600040101000101" charset="-122"/>
                <a:ea typeface="限量十八岁" panose="00020600040101000101" charset="-122"/>
                <a:cs typeface="华文细黑" panose="02010600040101010101" charset="-122"/>
              </a:rPr>
              <a:t>大转盘</a:t>
            </a:r>
          </a:p>
        </p:txBody>
      </p:sp>
      <p:sp>
        <p:nvSpPr>
          <p:cNvPr id="25" name="椭圆 24"/>
          <p:cNvSpPr/>
          <p:nvPr>
            <p:custDataLst>
              <p:tags r:id="rId2"/>
            </p:custDataLst>
          </p:nvPr>
        </p:nvSpPr>
        <p:spPr>
          <a:xfrm>
            <a:off x="3748405" y="4081145"/>
            <a:ext cx="283845" cy="283845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4092575" y="4081145"/>
            <a:ext cx="283845" cy="283845"/>
          </a:xfrm>
          <a:prstGeom prst="ellipse">
            <a:avLst/>
          </a:prstGeom>
          <a:solidFill>
            <a:srgbClr val="DC6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椭圆 26"/>
          <p:cNvSpPr/>
          <p:nvPr>
            <p:custDataLst>
              <p:tags r:id="rId3"/>
            </p:custDataLst>
          </p:nvPr>
        </p:nvSpPr>
        <p:spPr>
          <a:xfrm>
            <a:off x="4440555" y="4081145"/>
            <a:ext cx="283845" cy="283845"/>
          </a:xfrm>
          <a:prstGeom prst="ellipse">
            <a:avLst/>
          </a:prstGeom>
          <a:solidFill>
            <a:srgbClr val="B7E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椭圆 27"/>
          <p:cNvSpPr/>
          <p:nvPr>
            <p:custDataLst>
              <p:tags r:id="rId4"/>
            </p:custDataLst>
          </p:nvPr>
        </p:nvSpPr>
        <p:spPr>
          <a:xfrm>
            <a:off x="4788535" y="4081145"/>
            <a:ext cx="283845" cy="28384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-635" y="-1270"/>
            <a:ext cx="12192000" cy="6860540"/>
            <a:chOff x="-1" y="-2"/>
            <a:chExt cx="19200" cy="10804"/>
          </a:xfrm>
        </p:grpSpPr>
        <p:sp>
          <p:nvSpPr>
            <p:cNvPr id="23" name="矩形 22"/>
            <p:cNvSpPr/>
            <p:nvPr/>
          </p:nvSpPr>
          <p:spPr>
            <a:xfrm>
              <a:off x="-1" y="-2"/>
              <a:ext cx="19201" cy="10804"/>
            </a:xfrm>
            <a:prstGeom prst="rect">
              <a:avLst/>
            </a:prstGeom>
            <a:solidFill>
              <a:srgbClr val="F3A38B">
                <a:alpha val="34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圆角矩形 23"/>
            <p:cNvSpPr/>
            <p:nvPr/>
          </p:nvSpPr>
          <p:spPr>
            <a:xfrm>
              <a:off x="1321" y="803"/>
              <a:ext cx="16557" cy="8939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椭圆 8"/>
          <p:cNvSpPr/>
          <p:nvPr/>
        </p:nvSpPr>
        <p:spPr>
          <a:xfrm>
            <a:off x="1759585" y="5396865"/>
            <a:ext cx="283845" cy="283845"/>
          </a:xfrm>
          <a:prstGeom prst="ellipse">
            <a:avLst/>
          </a:prstGeom>
          <a:solidFill>
            <a:srgbClr val="FFD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2103755" y="5396865"/>
            <a:ext cx="283845" cy="283845"/>
          </a:xfrm>
          <a:prstGeom prst="ellipse">
            <a:avLst/>
          </a:prstGeom>
          <a:solidFill>
            <a:srgbClr val="DC64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2451735" y="5396865"/>
            <a:ext cx="283845" cy="283845"/>
          </a:xfrm>
          <a:prstGeom prst="ellipse">
            <a:avLst/>
          </a:prstGeom>
          <a:solidFill>
            <a:srgbClr val="B7E1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2799715" y="5396865"/>
            <a:ext cx="283845" cy="283845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0" name="组合 29"/>
          <p:cNvGrpSpPr/>
          <p:nvPr/>
        </p:nvGrpSpPr>
        <p:grpSpPr>
          <a:xfrm>
            <a:off x="2921000" y="1047750"/>
            <a:ext cx="6350000" cy="4762500"/>
            <a:chOff x="4600" y="1650"/>
            <a:chExt cx="10000" cy="7500"/>
          </a:xfrm>
        </p:grpSpPr>
        <p:graphicFrame>
          <p:nvGraphicFramePr>
            <p:cNvPr id="17" name="图表 16"/>
            <p:cNvGraphicFramePr/>
            <p:nvPr/>
          </p:nvGraphicFramePr>
          <p:xfrm>
            <a:off x="4600" y="1650"/>
            <a:ext cx="10000" cy="75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28" name="组合 27"/>
            <p:cNvGrpSpPr/>
            <p:nvPr/>
          </p:nvGrpSpPr>
          <p:grpSpPr>
            <a:xfrm>
              <a:off x="7264" y="2759"/>
              <a:ext cx="4733" cy="4974"/>
              <a:chOff x="7264" y="2759"/>
              <a:chExt cx="4733" cy="4974"/>
            </a:xfrm>
          </p:grpSpPr>
          <p:sp>
            <p:nvSpPr>
              <p:cNvPr id="18" name="文本框 17"/>
              <p:cNvSpPr txBox="1"/>
              <p:nvPr/>
            </p:nvSpPr>
            <p:spPr>
              <a:xfrm rot="1620000">
                <a:off x="8000" y="2759"/>
                <a:ext cx="1348" cy="23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/>
                  <a:t>深蹲</a:t>
                </a:r>
                <a:r>
                  <a:rPr lang="en-US" altLang="zh-CN"/>
                  <a:t>30</a:t>
                </a:r>
                <a:r>
                  <a:rPr lang="zh-CN" altLang="en-US"/>
                  <a:t>个</a:t>
                </a:r>
              </a:p>
              <a:p>
                <a:r>
                  <a:rPr lang="zh-CN" altLang="en-US"/>
                  <a:t>或蛙跳</a:t>
                </a:r>
                <a:r>
                  <a:rPr lang="en-US" altLang="zh-CN"/>
                  <a:t>3</a:t>
                </a:r>
                <a:r>
                  <a:rPr lang="zh-CN" altLang="en-US"/>
                  <a:t>个来回</a:t>
                </a:r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 rot="1620000">
                <a:off x="9920" y="3535"/>
                <a:ext cx="1733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/>
                  <a:t>模特步</a:t>
                </a:r>
              </a:p>
              <a:p>
                <a:r>
                  <a:rPr lang="zh-CN" altLang="en-US"/>
                  <a:t>跳个舞</a:t>
                </a:r>
              </a:p>
            </p:txBody>
          </p:sp>
          <p:sp>
            <p:nvSpPr>
              <p:cNvPr id="20" name="文本框 19"/>
              <p:cNvSpPr txBox="1"/>
              <p:nvPr/>
            </p:nvSpPr>
            <p:spPr>
              <a:xfrm rot="1620000">
                <a:off x="7264" y="5207"/>
                <a:ext cx="1748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/>
                  <a:t>今日免罚</a:t>
                </a: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 rot="1620000">
                <a:off x="8746" y="6717"/>
                <a:ext cx="1495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/>
                  <a:t>唱首拿手的歌</a:t>
                </a: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 rot="1620000">
                <a:off x="10543" y="5516"/>
                <a:ext cx="1454" cy="14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/>
                  <a:t>抄写形容词讲义一遍</a:t>
                </a:r>
              </a:p>
            </p:txBody>
          </p:sp>
        </p:grpSp>
      </p:grpSp>
      <p:sp>
        <p:nvSpPr>
          <p:cNvPr id="27" name="矩形 26"/>
          <p:cNvSpPr/>
          <p:nvPr/>
        </p:nvSpPr>
        <p:spPr>
          <a:xfrm>
            <a:off x="9394825" y="4937760"/>
            <a:ext cx="882015" cy="4121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抽奖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5977255" y="1688465"/>
            <a:ext cx="248285" cy="1901409"/>
            <a:chOff x="2613" y="3484"/>
            <a:chExt cx="650" cy="2714"/>
          </a:xfrm>
        </p:grpSpPr>
        <p:sp>
          <p:nvSpPr>
            <p:cNvPr id="31" name="流程图: 摘录 30"/>
            <p:cNvSpPr/>
            <p:nvPr/>
          </p:nvSpPr>
          <p:spPr>
            <a:xfrm>
              <a:off x="2613" y="3484"/>
              <a:ext cx="649" cy="2509"/>
            </a:xfrm>
            <a:prstGeom prst="flowChartExtract">
              <a:avLst/>
            </a:prstGeom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  <a:lin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椭圆 31"/>
            <p:cNvSpPr/>
            <p:nvPr/>
          </p:nvSpPr>
          <p:spPr>
            <a:xfrm>
              <a:off x="2613" y="5651"/>
              <a:ext cx="650" cy="547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椭圆 2"/>
          <p:cNvSpPr/>
          <p:nvPr/>
        </p:nvSpPr>
        <p:spPr>
          <a:xfrm>
            <a:off x="3093976" y="462744"/>
            <a:ext cx="6004048" cy="6004048"/>
          </a:xfrm>
          <a:prstGeom prst="ellipse">
            <a:avLst/>
          </a:prstGeom>
          <a:solidFill>
            <a:srgbClr val="D1DCDE"/>
          </a:solidFill>
          <a:ln>
            <a:noFill/>
          </a:ln>
          <a:effectLst>
            <a:softEdge rad="38100"/>
          </a:effectLst>
          <a:scene3d>
            <a:camera prst="orthographicFront"/>
            <a:lightRig rig="contrasting" dir="t"/>
          </a:scene3d>
          <a:sp3d prstMaterial="matte">
            <a:contourClr>
              <a:schemeClr val="tx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871864" y="692696"/>
            <a:ext cx="271239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6600" dirty="0">
                <a:solidFill>
                  <a:schemeClr val="bg1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谢谢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355" y="1623543"/>
            <a:ext cx="4482381" cy="523445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622"/>
          <a:stretch>
            <a:fillRect/>
          </a:stretch>
        </p:blipFill>
        <p:spPr>
          <a:xfrm>
            <a:off x="4061" y="2164431"/>
            <a:ext cx="3595282" cy="4689376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590002" y="-149539"/>
            <a:ext cx="3711769" cy="21661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4793615" y="290195"/>
            <a:ext cx="6496050" cy="606615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965"/>
          <a:stretch>
            <a:fillRect/>
          </a:stretch>
        </p:blipFill>
        <p:spPr>
          <a:xfrm>
            <a:off x="1489188" y="1637871"/>
            <a:ext cx="2620786" cy="4642136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6171690" y="476178"/>
            <a:ext cx="338069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dirty="0">
                <a:latin typeface="方正正中黑简体" panose="02000000000000000000" pitchFamily="2" charset="-122"/>
                <a:ea typeface="方正正中黑简体" panose="02000000000000000000" pitchFamily="2" charset="-122"/>
              </a:rPr>
              <a:t>目 标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956935" y="1894840"/>
            <a:ext cx="46348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ja-JP" sz="2800" dirty="0"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熟练掌握形容词敬语语尾。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956935" y="2901950"/>
            <a:ext cx="53200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ja-JP" sz="2800" dirty="0"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复习所学的形容词及名词。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5952490" y="3716655"/>
            <a:ext cx="526986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ja-JP" sz="2800" dirty="0"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学会用形容词描述物品</a:t>
            </a:r>
          </a:p>
          <a:p>
            <a:r>
              <a:rPr lang="zh-CN" altLang="ja-JP" sz="2800" dirty="0"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及过去的经历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5956935" y="4916805"/>
            <a:ext cx="50145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ja-JP" sz="2800" dirty="0"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运用形容词完成短文创作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20" y="1873561"/>
            <a:ext cx="377149" cy="362502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20" y="2946223"/>
            <a:ext cx="377149" cy="36250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20" y="3958939"/>
            <a:ext cx="377149" cy="36250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20" y="4966232"/>
            <a:ext cx="377149" cy="362502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74"/>
            <a:ext cx="2196046" cy="32079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95249">
            <a:off x="2753958" y="2855747"/>
            <a:ext cx="5874077" cy="44647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848" y="-12681"/>
            <a:ext cx="3740089" cy="2389933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356057" y="1557293"/>
            <a:ext cx="410445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第一部分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07485" y="2496185"/>
            <a:ext cx="5885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zh-CN" sz="4000" dirty="0">
                <a:latin typeface="MS Mincho" panose="02020609040205080304" charset="-128"/>
                <a:ea typeface="MS Mincho" panose="02020609040205080304" charset="-128"/>
                <a:sym typeface="+mn-ea"/>
              </a:rPr>
              <a:t>形容詞を分けましょう</a:t>
            </a:r>
            <a:endParaRPr lang="ja-JP" altLang="zh-CN" sz="4000" dirty="0">
              <a:solidFill>
                <a:schemeClr val="bg1">
                  <a:lumMod val="50000"/>
                </a:schemeClr>
              </a:solidFill>
              <a:latin typeface="MS Mincho" panose="02020609040205080304" charset="-128"/>
              <a:ea typeface="MS Mincho" panose="02020609040205080304" charset="-128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3435097"/>
            <a:ext cx="1905561" cy="194435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38" y="1313864"/>
            <a:ext cx="1645784" cy="2121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95249">
            <a:off x="-63500" y="5012690"/>
            <a:ext cx="2730500" cy="20758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848" y="-12681"/>
            <a:ext cx="3740089" cy="2389933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2207852" y="333013"/>
            <a:ext cx="41044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第一部分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199515" y="1052830"/>
            <a:ext cx="83623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ja-JP" altLang="en-US" sz="3200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「未来へ」を聞いて、形容詞を探しましょう</a:t>
            </a:r>
            <a:endParaRPr lang="en-US" altLang="ja-JP" sz="3200" dirty="0">
              <a:solidFill>
                <a:schemeClr val="bg1">
                  <a:lumMod val="50000"/>
                </a:schemeClr>
              </a:solidFill>
              <a:latin typeface="MS Mincho" panose="02020609040205080304" charset="-128"/>
              <a:ea typeface="MS Mincho" panose="02020609040205080304" charset="-128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231" y="4797172"/>
            <a:ext cx="1905561" cy="194435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13" y="22274"/>
            <a:ext cx="1645784" cy="2121233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719830" y="1917065"/>
            <a:ext cx="4018280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</a:rPr>
              <a:t>優しい　（やさしい）</a:t>
            </a: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</a:rPr>
              <a:t>幼　い　（おさない）</a:t>
            </a: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</a:rPr>
              <a:t>高　い　（たかい）</a:t>
            </a: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</a:rPr>
              <a:t>怖　い　（こわい）</a:t>
            </a:r>
          </a:p>
          <a:p>
            <a:endParaRPr lang="ja-JP" altLang="zh-CN" sz="3200">
              <a:latin typeface="MS Mincho" panose="02020609040205080304" charset="-128"/>
              <a:ea typeface="MS Mincho" panose="02020609040205080304" charset="-128"/>
            </a:endParaRP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</a:rPr>
              <a:t>不安だ　（ふあんだ）</a:t>
            </a: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</a:rPr>
              <a:t>嫌　だ　（いやだ）</a:t>
            </a:r>
          </a:p>
          <a:p>
            <a:r>
              <a:rPr lang="ja-JP" altLang="zh-CN" sz="3200">
                <a:latin typeface="MS Mincho" panose="02020609040205080304" charset="-128"/>
                <a:ea typeface="MS Mincho" panose="02020609040205080304" charset="-128"/>
              </a:rPr>
              <a:t>素直だ　（すなおだ）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7896225" y="1917065"/>
            <a:ext cx="4102735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>
                <a:solidFill>
                  <a:schemeClr val="accent2">
                    <a:lumMod val="7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温柔的</a:t>
            </a:r>
          </a:p>
          <a:p>
            <a:r>
              <a:rPr lang="zh-CN" altLang="en-US" sz="3200">
                <a:solidFill>
                  <a:schemeClr val="accent2">
                    <a:lumMod val="7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年幼的，幼稚的</a:t>
            </a:r>
          </a:p>
          <a:p>
            <a:r>
              <a:rPr lang="zh-CN" altLang="en-US" sz="3200">
                <a:solidFill>
                  <a:schemeClr val="accent2">
                    <a:lumMod val="7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高的，贵的</a:t>
            </a:r>
          </a:p>
          <a:p>
            <a:r>
              <a:rPr lang="zh-CN" altLang="en-US" sz="3200">
                <a:solidFill>
                  <a:schemeClr val="accent2">
                    <a:lumMod val="7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害怕的，可怕的</a:t>
            </a:r>
          </a:p>
          <a:p>
            <a:r>
              <a:rPr lang="en-US" altLang="zh-CN" sz="3200">
                <a:solidFill>
                  <a:schemeClr val="accent2">
                    <a:lumMod val="7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 </a:t>
            </a:r>
            <a:endParaRPr lang="zh-CN" altLang="en-US" sz="3200">
              <a:solidFill>
                <a:schemeClr val="accent2">
                  <a:lumMod val="75000"/>
                </a:schemeClr>
              </a:solidFill>
              <a:latin typeface="MS Mincho" panose="02020609040205080304" charset="-128"/>
              <a:ea typeface="MS Mincho" panose="02020609040205080304" charset="-128"/>
            </a:endParaRPr>
          </a:p>
          <a:p>
            <a:r>
              <a:rPr lang="zh-CN" altLang="en-US" sz="3200">
                <a:solidFill>
                  <a:schemeClr val="accent2">
                    <a:lumMod val="7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不安的</a:t>
            </a:r>
          </a:p>
          <a:p>
            <a:r>
              <a:rPr lang="zh-CN" altLang="en-US" sz="3200">
                <a:solidFill>
                  <a:schemeClr val="accent2">
                    <a:lumMod val="7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讨厌的</a:t>
            </a:r>
          </a:p>
          <a:p>
            <a:r>
              <a:rPr lang="zh-CN" altLang="en-US" sz="3200">
                <a:solidFill>
                  <a:schemeClr val="accent2">
                    <a:lumMod val="75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老实的，听话的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711450" y="6336030"/>
            <a:ext cx="72447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zh-CN" sz="2800" b="1">
                <a:solidFill>
                  <a:schemeClr val="accent1">
                    <a:lumMod val="75000"/>
                  </a:schemeClr>
                </a:solidFill>
              </a:rPr>
              <a:t>言葉の活用　　　</a:t>
            </a:r>
            <a:r>
              <a:rPr lang="zh-CN" altLang="en-US" sz="2800" b="1">
                <a:solidFill>
                  <a:schemeClr val="accent1">
                    <a:lumMod val="75000"/>
                  </a:schemeClr>
                </a:solidFill>
              </a:rPr>
              <a:t>成长</a:t>
            </a:r>
            <a:r>
              <a:rPr lang="en-US" altLang="zh-CN" sz="2800" b="1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zh-CN" altLang="en-US" sz="2800" b="1">
                <a:solidFill>
                  <a:schemeClr val="accent1">
                    <a:lumMod val="75000"/>
                  </a:schemeClr>
                </a:solidFill>
              </a:rPr>
              <a:t>亲情类话题作文</a:t>
            </a:r>
          </a:p>
        </p:txBody>
      </p:sp>
      <p:sp>
        <p:nvSpPr>
          <p:cNvPr id="9" name="圆角矩形 8"/>
          <p:cNvSpPr/>
          <p:nvPr/>
        </p:nvSpPr>
        <p:spPr>
          <a:xfrm>
            <a:off x="4584065" y="1917065"/>
            <a:ext cx="548005" cy="199326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5160010" y="2377440"/>
            <a:ext cx="478790" cy="104330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/>
              <a:t>A1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4612005" y="4364355"/>
            <a:ext cx="548005" cy="155384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5187950" y="4681220"/>
            <a:ext cx="478790" cy="104330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/>
              <a:t>A2</a:t>
            </a:r>
          </a:p>
        </p:txBody>
      </p:sp>
      <p:pic>
        <p:nvPicPr>
          <p:cNvPr id="16" name="图片 15" descr="303b343638353931313bb1ca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72330" y="6048375"/>
            <a:ext cx="854075" cy="854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8" grpId="0"/>
      <p:bldP spid="8" grpId="1"/>
      <p:bldP spid="5" grpId="0"/>
      <p:bldP spid="5" grpId="1"/>
      <p:bldP spid="6" grpId="0"/>
      <p:bldP spid="6" grpId="1"/>
      <p:bldP spid="7" grpId="0"/>
      <p:bldP spid="7" grpId="1"/>
      <p:bldP spid="9" grpId="0" animBg="1"/>
      <p:bldP spid="9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95249">
            <a:off x="2753958" y="2855747"/>
            <a:ext cx="5874077" cy="44647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9848" y="-12681"/>
            <a:ext cx="3740089" cy="2389933"/>
          </a:xfrm>
          <a:prstGeom prst="rect">
            <a:avLst/>
          </a:prstGeom>
        </p:spPr>
      </p:pic>
      <p:sp>
        <p:nvSpPr>
          <p:cNvPr id="15" name="文本框 14"/>
          <p:cNvSpPr txBox="1"/>
          <p:nvPr/>
        </p:nvSpPr>
        <p:spPr>
          <a:xfrm>
            <a:off x="4356057" y="1557293"/>
            <a:ext cx="4104456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第</a:t>
            </a:r>
            <a:r>
              <a:rPr lang="ja-JP" altLang="zh-CN" sz="4000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二</a:t>
            </a:r>
            <a:r>
              <a:rPr lang="zh-CN" altLang="en-US" sz="4000" dirty="0">
                <a:solidFill>
                  <a:schemeClr val="bg1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部分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007485" y="2496185"/>
            <a:ext cx="5885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zh-CN" sz="4000" dirty="0">
                <a:latin typeface="MS Mincho" panose="02020609040205080304" charset="-128"/>
                <a:ea typeface="MS Mincho" panose="02020609040205080304" charset="-128"/>
                <a:sym typeface="+mn-ea"/>
              </a:rPr>
              <a:t>形容詞を復習しましょう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3435097"/>
            <a:ext cx="1905561" cy="194435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938" y="1313864"/>
            <a:ext cx="1645784" cy="21212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560" y="332740"/>
            <a:ext cx="5507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回忆课文</a:t>
            </a:r>
            <a:r>
              <a:rPr lang="en-US" altLang="zh-CN" sz="28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——</a:t>
            </a:r>
            <a:r>
              <a:rPr lang="zh-CN" altLang="en-US" sz="28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敬体现在时的表达</a:t>
            </a:r>
          </a:p>
        </p:txBody>
      </p:sp>
      <p:sp>
        <p:nvSpPr>
          <p:cNvPr id="16" name="矩形 15"/>
          <p:cNvSpPr/>
          <p:nvPr/>
        </p:nvSpPr>
        <p:spPr>
          <a:xfrm>
            <a:off x="1343660" y="854710"/>
            <a:ext cx="10205720" cy="6369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今日は（　　　　　）ね。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ええ、そうですね。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この公園は（　　　　　）ですね。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ええ、</a:t>
            </a:r>
            <a:r>
              <a:rPr lang="ja-JP" altLang="en-US" sz="2400" b="1" dirty="0">
                <a:solidFill>
                  <a:srgbClr val="00B0F0"/>
                </a:solidFill>
                <a:latin typeface="MS Mincho" panose="02020609040205080304" charset="-128"/>
                <a:ea typeface="MS Mincho" panose="02020609040205080304" charset="-128"/>
              </a:rPr>
              <a:t>とても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（    　　</a:t>
            </a:r>
            <a:r>
              <a:rPr lang="zh-CN" altLang="ja-JP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漂亮</a:t>
            </a:r>
            <a:r>
              <a:rPr lang="ja-JP" altLang="zh-CN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　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　）ね。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ここは昔工場でした。</a:t>
            </a:r>
          </a:p>
          <a:p>
            <a:endParaRPr lang="ja-JP" altLang="en-US" sz="2400" b="1" dirty="0">
              <a:solidFill>
                <a:schemeClr val="accent3">
                  <a:lumMod val="50000"/>
                </a:schemeClr>
              </a:solidFill>
              <a:latin typeface="MS Mincho" panose="02020609040205080304" charset="-128"/>
              <a:ea typeface="MS Mincho" panose="02020609040205080304" charset="-128"/>
            </a:endParaRP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このみかん、</a:t>
            </a:r>
            <a:r>
              <a:rPr lang="ja-JP" altLang="en-US" sz="2400" b="1" dirty="0">
                <a:solidFill>
                  <a:srgbClr val="00B0F0"/>
                </a:solidFill>
                <a:latin typeface="MS Mincho" panose="02020609040205080304" charset="-128"/>
                <a:ea typeface="MS Mincho" panose="02020609040205080304" charset="-128"/>
              </a:rPr>
              <a:t>ちょっと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（　　　　　　）ね。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そうですね。</a:t>
            </a:r>
            <a:r>
              <a:rPr lang="ja-JP" altLang="en-US" sz="2400" b="1" dirty="0">
                <a:solidFill>
                  <a:srgbClr val="00B0F0"/>
                </a:solidFill>
                <a:latin typeface="MS Mincho" panose="02020609040205080304" charset="-128"/>
                <a:ea typeface="MS Mincho" panose="02020609040205080304" charset="-128"/>
              </a:rPr>
              <a:t>あまり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（　　　　　　　　）ね。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そのバナナは（　　　　</a:t>
            </a:r>
            <a:r>
              <a:rPr lang="zh-CN" altLang="ja-JP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好吃</a:t>
            </a:r>
            <a:r>
              <a:rPr lang="ja-JP" altLang="zh-CN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　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　）か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ええ、</a:t>
            </a:r>
            <a:r>
              <a:rPr lang="ja-JP" altLang="en-US" sz="2400" b="1" dirty="0">
                <a:solidFill>
                  <a:srgbClr val="00B0F0"/>
                </a:solidFill>
                <a:latin typeface="MS Mincho" panose="02020609040205080304" charset="-128"/>
                <a:ea typeface="MS Mincho" panose="02020609040205080304" charset="-128"/>
              </a:rPr>
              <a:t>とても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（　　　　　）。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ぼく、バナナが</a:t>
            </a:r>
            <a:r>
              <a:rPr lang="ja-JP" altLang="en-US" sz="2400" b="1" dirty="0">
                <a:solidFill>
                  <a:srgbClr val="00B0F0"/>
                </a:solidFill>
                <a:latin typeface="MS Mincho" panose="02020609040205080304" charset="-128"/>
                <a:ea typeface="MS Mincho" panose="02020609040205080304" charset="-128"/>
              </a:rPr>
              <a:t>あまり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（　　　　　　　　　）。柿が（　　　　　　）。</a:t>
            </a:r>
          </a:p>
          <a:p>
            <a:endParaRPr lang="ja-JP" altLang="en-US" sz="2400" b="1" dirty="0">
              <a:solidFill>
                <a:schemeClr val="accent3">
                  <a:lumMod val="50000"/>
                </a:schemeClr>
              </a:solidFill>
              <a:latin typeface="MS Mincho" panose="02020609040205080304" charset="-128"/>
              <a:ea typeface="MS Mincho" panose="02020609040205080304" charset="-128"/>
            </a:endParaRP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あ、（　</a:t>
            </a:r>
            <a:r>
              <a:rPr lang="en-US" altLang="ja-JP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 </a:t>
            </a:r>
            <a:r>
              <a:rPr lang="zh-CN" altLang="ja-JP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好烫</a:t>
            </a:r>
            <a:r>
              <a:rPr lang="en-US" altLang="ja-JP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 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　）。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（　　　　　）か。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ええ、（　　　　　　）。ありがとう。あ、すみません、</a:t>
            </a:r>
          </a:p>
          <a:p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いいえ、この袋は</a:t>
            </a:r>
            <a:r>
              <a:rPr lang="ja-JP" altLang="en-US" sz="2400" b="1" dirty="0">
                <a:solidFill>
                  <a:srgbClr val="00B0F0"/>
                </a:solidFill>
                <a:latin typeface="MS Mincho" panose="02020609040205080304" charset="-128"/>
                <a:ea typeface="MS Mincho" panose="02020609040205080304" charset="-128"/>
              </a:rPr>
              <a:t>あまり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（　　　　　　　　　）。</a:t>
            </a:r>
          </a:p>
          <a:p>
            <a:endParaRPr lang="ja-JP" altLang="en-US" sz="2400" b="1" dirty="0">
              <a:solidFill>
                <a:schemeClr val="accent3">
                  <a:lumMod val="50000"/>
                </a:schemeClr>
              </a:solidFill>
              <a:latin typeface="MS Mincho" panose="02020609040205080304" charset="-128"/>
              <a:ea typeface="MS Mincho" panose="02020609040205080304" charset="-128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2843" y="1650622"/>
            <a:ext cx="2191669" cy="1827907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12085" y="836930"/>
            <a:ext cx="2506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寒いです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641850" y="3429000"/>
            <a:ext cx="2506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おいしくないです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9264650" y="4509135"/>
            <a:ext cx="15551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好きです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703705" y="5589270"/>
            <a:ext cx="2506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大丈夫です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2712085" y="6021070"/>
            <a:ext cx="2506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大丈夫です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5160010" y="6381115"/>
            <a:ext cx="29190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丈夫ではありません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863975" y="3809365"/>
            <a:ext cx="217360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400" b="1"/>
              <a:t>おいしいです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718685" y="3018155"/>
            <a:ext cx="2506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酸っぱいです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871720" y="4509135"/>
            <a:ext cx="30734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好きではありません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710940" y="4149090"/>
            <a:ext cx="15074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甘いです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294380" y="1557020"/>
            <a:ext cx="25063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b="1"/>
              <a:t>広い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3935730" y="1927225"/>
            <a:ext cx="1677670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400" b="1">
                <a:solidFill>
                  <a:schemeClr val="tx1"/>
                </a:solidFill>
              </a:rPr>
              <a:t>きれいです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2567940" y="5229225"/>
            <a:ext cx="108013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400" b="1">
                <a:sym typeface="+mn-ea"/>
              </a:rPr>
              <a:t>熱い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3" grpId="0"/>
      <p:bldP spid="3" grpId="1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 bldLvl="0" animBg="1"/>
      <p:bldP spid="9" grpId="1" animBg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  <p:bldP spid="14" grpId="0" bldLvl="0" animBg="1"/>
      <p:bldP spid="14" grpId="1" animBg="1"/>
      <p:bldP spid="24" grpId="0" bldLvl="0" animBg="1"/>
      <p:bldP spid="2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560" y="332740"/>
            <a:ext cx="55079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回忆课文</a:t>
            </a:r>
            <a:r>
              <a:rPr lang="en-US" altLang="zh-CN" sz="28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——</a:t>
            </a:r>
            <a:r>
              <a:rPr lang="zh-CN" altLang="en-US" sz="28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敬体</a:t>
            </a:r>
            <a:r>
              <a:rPr lang="zh-CN" altLang="en-US" sz="2800" dirty="0">
                <a:solidFill>
                  <a:srgbClr val="00B0F0"/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过去时</a:t>
            </a:r>
            <a:r>
              <a:rPr lang="zh-CN" altLang="en-US" sz="28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的表达</a:t>
            </a:r>
          </a:p>
        </p:txBody>
      </p:sp>
      <p:sp>
        <p:nvSpPr>
          <p:cNvPr id="16" name="矩形 15"/>
          <p:cNvSpPr/>
          <p:nvPr/>
        </p:nvSpPr>
        <p:spPr>
          <a:xfrm>
            <a:off x="191135" y="1474470"/>
            <a:ext cx="11920220" cy="304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宋体" panose="02010600030101010101" pitchFamily="2" charset="-122"/>
              </a:rPr>
              <a:t>王文建太赢了足球比赛，比赛结束后：</a:t>
            </a:r>
          </a:p>
          <a:p>
            <a:endParaRPr lang="ja-JP" altLang="en-US" sz="2800" b="1" dirty="0">
              <a:solidFill>
                <a:schemeClr val="accent3">
                  <a:lumMod val="50000"/>
                </a:schemeClr>
              </a:solidFill>
              <a:latin typeface="MS Mincho" panose="02020609040205080304" charset="-128"/>
              <a:ea typeface="MS Mincho" panose="02020609040205080304" charset="-128"/>
            </a:endParaRPr>
          </a:p>
          <a:p>
            <a:r>
              <a:rPr lang="zh-CN" altLang="ja-JP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李佳：</a:t>
            </a:r>
            <a:r>
              <a:rPr lang="ja-JP" altLang="zh-CN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いい</a:t>
            </a:r>
            <a:r>
              <a:rPr lang="en-US" altLang="ja-JP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→</a:t>
            </a:r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宋体" panose="02010600030101010101" pitchFamily="2" charset="-122"/>
              </a:rPr>
              <a:t>（          </a:t>
            </a:r>
            <a:r>
              <a:rPr lang="ja-JP" altLang="zh-CN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宋体" panose="02010600030101010101" pitchFamily="2" charset="-122"/>
              </a:rPr>
              <a:t>　　</a:t>
            </a:r>
            <a:r>
              <a:rPr lang="en-US" altLang="zh-CN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宋体" panose="02010600030101010101" pitchFamily="2" charset="-122"/>
              </a:rPr>
              <a:t>          </a:t>
            </a:r>
            <a:r>
              <a:rPr lang="zh-CN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宋体" panose="02010600030101010101" pitchFamily="2" charset="-122"/>
              </a:rPr>
              <a:t>）</a:t>
            </a:r>
            <a:r>
              <a:rPr lang="ja-JP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、勝（か）ち</a:t>
            </a:r>
            <a:r>
              <a:rPr lang="ja-JP" altLang="en-US" sz="2800" b="1" dirty="0">
                <a:solidFill>
                  <a:srgbClr val="00B0F0"/>
                </a:solidFill>
                <a:latin typeface="MS Mincho" panose="02020609040205080304" charset="-128"/>
                <a:ea typeface="MS Mincho" panose="02020609040205080304" charset="-128"/>
              </a:rPr>
              <a:t>ました</a:t>
            </a:r>
            <a:r>
              <a:rPr lang="ja-JP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。　　　　</a:t>
            </a:r>
            <a:r>
              <a:rPr lang="en-US" altLang="ja-JP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 </a:t>
            </a:r>
            <a:r>
              <a:rPr lang="ja-JP" altLang="en-US" sz="2400" b="1" baseline="30000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つよ</a:t>
            </a:r>
            <a:endParaRPr lang="ja-JP" altLang="en-US" sz="2800" b="1" dirty="0">
              <a:solidFill>
                <a:schemeClr val="accent3">
                  <a:lumMod val="50000"/>
                </a:schemeClr>
              </a:solidFill>
              <a:latin typeface="MS Mincho" panose="02020609040205080304" charset="-128"/>
              <a:ea typeface="MS Mincho" panose="02020609040205080304" charset="-128"/>
            </a:endParaRPr>
          </a:p>
          <a:p>
            <a:r>
              <a:rPr lang="zh-CN" altLang="ja-JP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王文：</a:t>
            </a:r>
            <a:r>
              <a:rPr lang="ja-JP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でも、相手</a:t>
            </a:r>
            <a:r>
              <a:rPr lang="ja-JP" altLang="en-US" sz="20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（あいて）</a:t>
            </a:r>
            <a:r>
              <a:rPr lang="ja-JP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のチームはあまり（           　　　　　　）</a:t>
            </a:r>
            <a:r>
              <a:rPr lang="en-US" altLang="ja-JP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←</a:t>
            </a:r>
            <a:r>
              <a:rPr lang="ja-JP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（強い）</a:t>
            </a:r>
          </a:p>
          <a:p>
            <a:r>
              <a:rPr lang="ja-JP" altLang="en-US" sz="20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　　　　　　　　　　　　　　　　　　　　　　　</a:t>
            </a:r>
            <a:r>
              <a:rPr lang="en-US" altLang="ja-JP" sz="20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  </a:t>
            </a:r>
            <a:r>
              <a:rPr lang="ja-JP" altLang="en-US" sz="24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　</a:t>
            </a:r>
            <a:r>
              <a:rPr lang="ja-JP" altLang="en-US" sz="16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よわ</a:t>
            </a:r>
            <a:endParaRPr lang="ja-JP" altLang="en-US" sz="2400" b="1" dirty="0">
              <a:solidFill>
                <a:schemeClr val="accent3">
                  <a:lumMod val="50000"/>
                </a:schemeClr>
              </a:solidFill>
              <a:latin typeface="MS Mincho" panose="02020609040205080304" charset="-128"/>
              <a:ea typeface="MS Mincho" panose="02020609040205080304" charset="-128"/>
            </a:endParaRPr>
          </a:p>
          <a:p>
            <a:r>
              <a:rPr lang="ja-JP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健太：ええ、（　　　　　　　）ね。（弱い）</a:t>
            </a:r>
          </a:p>
          <a:p>
            <a:r>
              <a:rPr lang="ja-JP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李佳：そうですか。いい試合</a:t>
            </a:r>
            <a:r>
              <a:rPr lang="ja-JP" altLang="en-US" sz="20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(しあい)</a:t>
            </a:r>
            <a:r>
              <a:rPr lang="ja-JP" altLang="en-US" sz="2800" b="1" dirty="0">
                <a:solidFill>
                  <a:srgbClr val="00B0F0"/>
                </a:solidFill>
                <a:latin typeface="MS Mincho" panose="02020609040205080304" charset="-128"/>
                <a:ea typeface="MS Mincho" panose="02020609040205080304" charset="-128"/>
              </a:rPr>
              <a:t>でした</a:t>
            </a:r>
            <a:r>
              <a:rPr lang="ja-JP" altLang="en-US" sz="2800" b="1" dirty="0">
                <a:solidFill>
                  <a:schemeClr val="accent3">
                    <a:lumMod val="50000"/>
                  </a:schemeClr>
                </a:solidFill>
                <a:latin typeface="MS Mincho" panose="02020609040205080304" charset="-128"/>
                <a:ea typeface="MS Mincho" panose="02020609040205080304" charset="-128"/>
              </a:rPr>
              <a:t>。</a:t>
            </a: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395" y="116840"/>
            <a:ext cx="1626870" cy="135763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783840" y="4149090"/>
            <a:ext cx="26517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/>
              <a:t>弱かったです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769870" y="2277110"/>
            <a:ext cx="2550795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ja-JP" altLang="en-US" sz="2800" b="1"/>
              <a:t>よっかたですね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8112125" y="2924810"/>
            <a:ext cx="2907030" cy="52197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ja-JP" altLang="en-US" sz="2800" b="1">
                <a:sym typeface="+mn-ea"/>
              </a:rPr>
              <a:t>強くなかったです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6" grpId="0"/>
      <p:bldP spid="6" grpId="1"/>
      <p:bldP spid="9" grpId="0" bldLvl="0" animBg="1"/>
      <p:bldP spid="9" grpId="1" animBg="1"/>
      <p:bldP spid="24" grpId="0" bldLvl="0" animBg="1"/>
      <p:bldP spid="24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59496" y="332656"/>
            <a:ext cx="36724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ja-JP" sz="2800" dirty="0">
                <a:solidFill>
                  <a:schemeClr val="bg1">
                    <a:lumMod val="65000"/>
                  </a:schemeClr>
                </a:solidFill>
                <a:latin typeface="华康俪金黑W8(P)" panose="020B0800000000000000" pitchFamily="34" charset="-122"/>
                <a:ea typeface="华康俪金黑W8(P)" panose="020B0800000000000000" pitchFamily="34" charset="-122"/>
              </a:rPr>
              <a:t>两个维度</a:t>
            </a:r>
          </a:p>
        </p:txBody>
      </p:sp>
      <p:sp>
        <p:nvSpPr>
          <p:cNvPr id="4" name="矩形 3"/>
          <p:cNvSpPr/>
          <p:nvPr/>
        </p:nvSpPr>
        <p:spPr>
          <a:xfrm>
            <a:off x="2135505" y="1124585"/>
            <a:ext cx="3122930" cy="21824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>
                <a:solidFill>
                  <a:schemeClr val="accent5">
                    <a:lumMod val="60000"/>
                    <a:lumOff val="40000"/>
                  </a:schemeClr>
                </a:solidFill>
              </a:rPr>
              <a:t>2</a:t>
            </a:r>
          </a:p>
        </p:txBody>
      </p:sp>
      <p:sp>
        <p:nvSpPr>
          <p:cNvPr id="7" name="矩形 6"/>
          <p:cNvSpPr/>
          <p:nvPr/>
        </p:nvSpPr>
        <p:spPr>
          <a:xfrm>
            <a:off x="5258435" y="3356610"/>
            <a:ext cx="3122930" cy="21824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>
                <a:solidFill>
                  <a:schemeClr val="accent5">
                    <a:lumMod val="60000"/>
                    <a:lumOff val="40000"/>
                  </a:schemeClr>
                </a:solidFill>
              </a:rPr>
              <a:t>4</a:t>
            </a:r>
          </a:p>
        </p:txBody>
      </p:sp>
      <p:sp>
        <p:nvSpPr>
          <p:cNvPr id="9" name="矩形 8"/>
          <p:cNvSpPr/>
          <p:nvPr/>
        </p:nvSpPr>
        <p:spPr>
          <a:xfrm>
            <a:off x="2135505" y="3356610"/>
            <a:ext cx="3122930" cy="21824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>
                <a:solidFill>
                  <a:schemeClr val="accent5">
                    <a:lumMod val="60000"/>
                    <a:lumOff val="40000"/>
                  </a:schemeClr>
                </a:solidFill>
              </a:rPr>
              <a:t>3</a:t>
            </a:r>
          </a:p>
        </p:txBody>
      </p:sp>
      <p:sp>
        <p:nvSpPr>
          <p:cNvPr id="11" name="矩形 10"/>
          <p:cNvSpPr/>
          <p:nvPr/>
        </p:nvSpPr>
        <p:spPr>
          <a:xfrm>
            <a:off x="5231765" y="1124585"/>
            <a:ext cx="3122930" cy="21824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7200" b="1">
                <a:solidFill>
                  <a:schemeClr val="accent5">
                    <a:lumMod val="60000"/>
                    <a:lumOff val="40000"/>
                  </a:schemeClr>
                </a:solidFill>
              </a:rPr>
              <a:t>1</a:t>
            </a:r>
          </a:p>
        </p:txBody>
      </p:sp>
      <p:cxnSp>
        <p:nvCxnSpPr>
          <p:cNvPr id="12" name="直接连接符 11"/>
          <p:cNvCxnSpPr/>
          <p:nvPr/>
        </p:nvCxnSpPr>
        <p:spPr>
          <a:xfrm>
            <a:off x="1162050" y="3337560"/>
            <a:ext cx="8174355" cy="19050"/>
          </a:xfrm>
          <a:prstGeom prst="line">
            <a:avLst/>
          </a:prstGeom>
          <a:ln w="76200">
            <a:solidFill>
              <a:srgbClr val="8D857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5304155" y="476250"/>
            <a:ext cx="0" cy="5904865"/>
          </a:xfrm>
          <a:prstGeom prst="line">
            <a:avLst/>
          </a:prstGeom>
          <a:ln w="76200">
            <a:solidFill>
              <a:srgbClr val="8D857C"/>
            </a:solidFill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10" name="椭圆 9"/>
          <p:cNvSpPr/>
          <p:nvPr/>
        </p:nvSpPr>
        <p:spPr>
          <a:xfrm>
            <a:off x="4727575" y="243205"/>
            <a:ext cx="1034415" cy="89662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现在</a:t>
            </a:r>
          </a:p>
        </p:txBody>
      </p:sp>
      <p:sp>
        <p:nvSpPr>
          <p:cNvPr id="15" name="椭圆 14"/>
          <p:cNvSpPr/>
          <p:nvPr/>
        </p:nvSpPr>
        <p:spPr>
          <a:xfrm>
            <a:off x="4714240" y="5516880"/>
            <a:ext cx="1034415" cy="97536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过去</a:t>
            </a:r>
          </a:p>
        </p:txBody>
      </p:sp>
      <p:sp>
        <p:nvSpPr>
          <p:cNvPr id="16" name="椭圆 15"/>
          <p:cNvSpPr/>
          <p:nvPr/>
        </p:nvSpPr>
        <p:spPr>
          <a:xfrm>
            <a:off x="1089660" y="2853055"/>
            <a:ext cx="1034415" cy="975360"/>
          </a:xfrm>
          <a:prstGeom prst="ellipse">
            <a:avLst/>
          </a:prstGeom>
          <a:solidFill>
            <a:srgbClr val="F68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>
                <a:sym typeface="+mn-ea"/>
              </a:rPr>
              <a:t>否定</a:t>
            </a:r>
          </a:p>
        </p:txBody>
      </p:sp>
      <p:sp>
        <p:nvSpPr>
          <p:cNvPr id="17" name="椭圆 16"/>
          <p:cNvSpPr/>
          <p:nvPr/>
        </p:nvSpPr>
        <p:spPr>
          <a:xfrm>
            <a:off x="8354695" y="2853055"/>
            <a:ext cx="1034415" cy="975360"/>
          </a:xfrm>
          <a:prstGeom prst="ellipse">
            <a:avLst/>
          </a:prstGeom>
          <a:solidFill>
            <a:srgbClr val="F688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肯定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ldLvl="0" animBg="1"/>
      <p:bldP spid="4" grpId="1" animBg="1"/>
      <p:bldP spid="7" grpId="0" bldLvl="0" animBg="1"/>
      <p:bldP spid="7" grpId="1" animBg="1"/>
      <p:bldP spid="9" grpId="0" bldLvl="0" animBg="1"/>
      <p:bldP spid="9" grpId="1" animBg="1"/>
      <p:bldP spid="11" grpId="0" bldLvl="0" animBg="1"/>
      <p:bldP spid="11" grpId="1" animBg="1"/>
      <p:bldP spid="10" grpId="0" bldLvl="0" animBg="1"/>
      <p:bldP spid="10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140,&quot;width&quot;:14820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FULL_TEXT_BEAUTIFY_COPY_ID" val="2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heme/theme1.xml><?xml version="1.0" encoding="utf-8"?>
<a:theme xmlns:a="http://schemas.openxmlformats.org/drawingml/2006/main" name="Office 主题">
  <a:themeElements>
    <a:clrScheme name="自定义 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78BB7"/>
      </a:accent1>
      <a:accent2>
        <a:srgbClr val="B4CBA5"/>
      </a:accent2>
      <a:accent3>
        <a:srgbClr val="E59782"/>
      </a:accent3>
      <a:accent4>
        <a:srgbClr val="D1DCDE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1124</Words>
  <Application>Microsoft Office PowerPoint</Application>
  <PresentationFormat>宽屏</PresentationFormat>
  <Paragraphs>268</Paragraphs>
  <Slides>24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6" baseType="lpstr">
      <vt:lpstr>MS Mincho</vt:lpstr>
      <vt:lpstr>方正姚体</vt:lpstr>
      <vt:lpstr>方正正中黑简体</vt:lpstr>
      <vt:lpstr>汉仪夏日体W</vt:lpstr>
      <vt:lpstr>华康俪金黑W8(P)</vt:lpstr>
      <vt:lpstr>华文新魏</vt:lpstr>
      <vt:lpstr>时尚中黑简体</vt:lpstr>
      <vt:lpstr>宋体</vt:lpstr>
      <vt:lpstr>限量十八岁</vt:lpstr>
      <vt:lpstr>Arial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日本水彩风格PPT</dc:title>
  <dc:creator>autumn</dc:creator>
  <cp:lastModifiedBy>张宏娟</cp:lastModifiedBy>
  <cp:revision>115</cp:revision>
  <dcterms:created xsi:type="dcterms:W3CDTF">2017-01-06T02:36:00Z</dcterms:created>
  <dcterms:modified xsi:type="dcterms:W3CDTF">2021-04-19T01:55:38Z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3E9794E300DA4951A6359767F16C698F</vt:lpwstr>
  </property>
  <property fmtid="{D5CDD505-2E9C-101B-9397-08002B2CF9AE}" pid="3" name="KSOProductBuildVer">
    <vt:lpwstr>2052-11.1.0.10356</vt:lpwstr>
  </property>
</Properties>
</file>