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29" r:id="rId2"/>
    <p:sldId id="313" r:id="rId3"/>
    <p:sldId id="315" r:id="rId4"/>
    <p:sldId id="333" r:id="rId5"/>
    <p:sldId id="331" r:id="rId6"/>
    <p:sldId id="332" r:id="rId7"/>
    <p:sldId id="334" r:id="rId8"/>
    <p:sldId id="365" r:id="rId9"/>
    <p:sldId id="316" r:id="rId10"/>
    <p:sldId id="337" r:id="rId11"/>
    <p:sldId id="339" r:id="rId12"/>
    <p:sldId id="317" r:id="rId13"/>
    <p:sldId id="366" r:id="rId14"/>
    <p:sldId id="368" r:id="rId15"/>
    <p:sldId id="318" r:id="rId16"/>
    <p:sldId id="336" r:id="rId17"/>
    <p:sldId id="305" r:id="rId18"/>
    <p:sldId id="302" r:id="rId19"/>
    <p:sldId id="300" r:id="rId20"/>
    <p:sldId id="371" r:id="rId21"/>
    <p:sldId id="322" r:id="rId22"/>
    <p:sldId id="369" r:id="rId23"/>
    <p:sldId id="310" r:id="rId24"/>
    <p:sldId id="370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139D"/>
    <a:srgbClr val="EB5E66"/>
    <a:srgbClr val="138A40"/>
    <a:srgbClr val="03A1B4"/>
    <a:srgbClr val="FFAC41"/>
    <a:srgbClr val="EA6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9A2E9-7A9F-416C-B33F-1DD89F7FB6E6}" type="datetimeFigureOut">
              <a:rPr lang="zh-CN" altLang="en-US" smtClean="0"/>
              <a:t>2021/4/25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99DE5-FA88-4DA1-A685-7773E62328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6922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99DE5-FA88-4DA1-A685-7773E623280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28107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51D9C-74F3-4A50-80CE-FCA0A046984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4226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99DE5-FA88-4DA1-A685-7773E623280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75284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51D9C-74F3-4A50-80CE-FCA0A046984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9280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51D9C-74F3-4A50-80CE-FCA0A0469843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04395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51D9C-74F3-4A50-80CE-FCA0A0469843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8435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51D9C-74F3-4A50-80CE-FCA0A0469843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3095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99DE5-FA88-4DA1-A685-7773E6232806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6238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99DE5-FA88-4DA1-A685-7773E6232806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84777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51D9C-74F3-4A50-80CE-FCA0A0469843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8214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99DE5-FA88-4DA1-A685-7773E6232806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0233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BF2FF-AB26-42B1-B18B-19F5B70C603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6644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99DE5-FA88-4DA1-A685-7773E623280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2549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51D9C-74F3-4A50-80CE-FCA0A046984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2292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99DE5-FA88-4DA1-A685-7773E623280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9713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51D9C-74F3-4A50-80CE-FCA0A046984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7617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99DE5-FA88-4DA1-A685-7773E623280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8580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51D9C-74F3-4A50-80CE-FCA0A046984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7292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99DE5-FA88-4DA1-A685-7773E623280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496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20DCC5-0B8D-45DE-90C5-8AC52E8EFB40}" type="datetimeFigureOut">
              <a:rPr lang="zh-CN" altLang="en-US" smtClean="0"/>
              <a:t>2021/4/25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3D6D23-8EA6-445F-B959-20BE0C2871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1391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74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20DCC5-0B8D-45DE-90C5-8AC52E8EFB40}" type="datetimeFigureOut">
              <a:rPr lang="zh-CN" altLang="en-US" smtClean="0"/>
              <a:t>2021/4/25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3D6D23-8EA6-445F-B959-20BE0C2871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2617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New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8287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7336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005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istrator\Desktop\PPT整理\用途\asf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6375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184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7" r:id="rId2"/>
    <p:sldLayoutId id="2147483655" r:id="rId3"/>
    <p:sldLayoutId id="2147483662" r:id="rId4"/>
    <p:sldLayoutId id="2147483671" r:id="rId5"/>
    <p:sldLayoutId id="214748367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1001" y="321775"/>
            <a:ext cx="7630467" cy="4959804"/>
          </a:xfrm>
          <a:prstGeom prst="rect">
            <a:avLst/>
          </a:prstGeom>
        </p:spPr>
      </p:pic>
      <p:sp>
        <p:nvSpPr>
          <p:cNvPr id="59" name="圆角矩形 58"/>
          <p:cNvSpPr/>
          <p:nvPr/>
        </p:nvSpPr>
        <p:spPr>
          <a:xfrm>
            <a:off x="5529534" y="2553384"/>
            <a:ext cx="6424469" cy="905428"/>
          </a:xfrm>
          <a:prstGeom prst="roundRect">
            <a:avLst>
              <a:gd name="adj" fmla="val 50000"/>
            </a:avLst>
          </a:prstGeom>
          <a:solidFill>
            <a:srgbClr val="F3F3F3"/>
          </a:solidFill>
          <a:ln w="22225"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0"/>
            </a:gradFill>
          </a:ln>
          <a:effectLst>
            <a:innerShdw blurRad="76200" dist="38100" dir="16200000">
              <a:prstClr val="black">
                <a:alpha val="3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5736968" y="2627815"/>
            <a:ext cx="591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solidFill>
                  <a:schemeClr val="accent1">
                    <a:lumMod val="75000"/>
                  </a:schemeClr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LED </a:t>
            </a:r>
            <a:r>
              <a:rPr lang="zh-CN" altLang="en-US" sz="3600" dirty="0">
                <a:solidFill>
                  <a:schemeClr val="accent1">
                    <a:lumMod val="75000"/>
                  </a:schemeClr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数码管显示原理与应用</a:t>
            </a:r>
          </a:p>
        </p:txBody>
      </p:sp>
      <p:sp>
        <p:nvSpPr>
          <p:cNvPr id="94" name="文本框 93"/>
          <p:cNvSpPr txBox="1"/>
          <p:nvPr/>
        </p:nvSpPr>
        <p:spPr>
          <a:xfrm>
            <a:off x="5831993" y="1818714"/>
            <a:ext cx="5915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单片机原理及应用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7960381" y="4318411"/>
            <a:ext cx="2897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汇报人：宋天慧</a:t>
            </a:r>
          </a:p>
        </p:txBody>
      </p:sp>
      <p:sp>
        <p:nvSpPr>
          <p:cNvPr id="96" name="文本框 95"/>
          <p:cNvSpPr txBox="1"/>
          <p:nvPr/>
        </p:nvSpPr>
        <p:spPr>
          <a:xfrm>
            <a:off x="7960381" y="5019969"/>
            <a:ext cx="2608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时间：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2021.04</a:t>
            </a:r>
            <a:endParaRPr lang="zh-CN" altLang="en-US" sz="2800" dirty="0">
              <a:solidFill>
                <a:schemeClr val="accent1">
                  <a:lumMod val="75000"/>
                </a:schemeClr>
              </a:solidFill>
              <a:latin typeface="造字工房悦黑（非商用）常规体" pitchFamily="2" charset="-122"/>
              <a:ea typeface="造字工房悦黑（非商用）常规体" pitchFamily="2" charset="-122"/>
            </a:endParaRPr>
          </a:p>
        </p:txBody>
      </p:sp>
      <p:pic>
        <p:nvPicPr>
          <p:cNvPr id="16" name="Sensitive,Bogdan Bondarenko - 轻音乐、轻快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96018" y="-8285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7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">
                <p:cTn id="3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59" grpId="0" animBg="1"/>
      <p:bldP spid="60" grpId="0"/>
      <p:bldP spid="94" grpId="0"/>
      <p:bldP spid="95" grpId="0"/>
      <p:bldP spid="9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/>
        </p:nvSpPr>
        <p:spPr bwMode="auto">
          <a:xfrm flipH="1">
            <a:off x="5486129" y="2878888"/>
            <a:ext cx="6349" cy="3397251"/>
          </a:xfrm>
          <a:prstGeom prst="line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3799023" y="400194"/>
            <a:ext cx="4593954" cy="1031890"/>
            <a:chOff x="3590568" y="400194"/>
            <a:chExt cx="5213316" cy="1031890"/>
          </a:xfrm>
        </p:grpSpPr>
        <p:grpSp>
          <p:nvGrpSpPr>
            <p:cNvPr id="47" name="组合 46"/>
            <p:cNvGrpSpPr/>
            <p:nvPr/>
          </p:nvGrpSpPr>
          <p:grpSpPr>
            <a:xfrm>
              <a:off x="3590568" y="400194"/>
              <a:ext cx="5213316" cy="1031890"/>
              <a:chOff x="7038412" y="5298115"/>
              <a:chExt cx="3099874" cy="517828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7038412" y="5298115"/>
                <a:ext cx="3099874" cy="517828"/>
                <a:chOff x="5718131" y="5650928"/>
                <a:chExt cx="4596458" cy="767829"/>
              </a:xfrm>
            </p:grpSpPr>
            <p:sp>
              <p:nvSpPr>
                <p:cNvPr id="51" name="圆角矩形 50"/>
                <p:cNvSpPr/>
                <p:nvPr/>
              </p:nvSpPr>
              <p:spPr>
                <a:xfrm>
                  <a:off x="5718131" y="5650928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2" name="圆角矩形 51"/>
                <p:cNvSpPr/>
                <p:nvPr/>
              </p:nvSpPr>
              <p:spPr>
                <a:xfrm>
                  <a:off x="5829672" y="5747159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50" name="TextBox 19"/>
              <p:cNvSpPr txBox="1"/>
              <p:nvPr/>
            </p:nvSpPr>
            <p:spPr>
              <a:xfrm>
                <a:off x="7752953" y="5433395"/>
                <a:ext cx="127818" cy="1890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8" name="矩形 47"/>
            <p:cNvSpPr/>
            <p:nvPr/>
          </p:nvSpPr>
          <p:spPr>
            <a:xfrm>
              <a:off x="4055479" y="625993"/>
              <a:ext cx="428349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工作原理</a:t>
              </a:r>
            </a:p>
          </p:txBody>
        </p:sp>
      </p:grpSp>
      <p:sp>
        <p:nvSpPr>
          <p:cNvPr id="110" name="文本框 6">
            <a:extLst>
              <a:ext uri="{FF2B5EF4-FFF2-40B4-BE49-F238E27FC236}">
                <a16:creationId xmlns:a16="http://schemas.microsoft.com/office/drawing/2014/main" id="{3FC15184-C2F6-42CA-9E97-32E06D88D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0" y="6160375"/>
            <a:ext cx="34915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图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4 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共阴极型七段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LED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数码管</a:t>
            </a:r>
          </a:p>
        </p:txBody>
      </p:sp>
      <p:sp>
        <p:nvSpPr>
          <p:cNvPr id="111" name="文本框 110">
            <a:extLst>
              <a:ext uri="{FF2B5EF4-FFF2-40B4-BE49-F238E27FC236}">
                <a16:creationId xmlns:a16="http://schemas.microsoft.com/office/drawing/2014/main" id="{5D2B597C-C332-45E1-8BA8-90E01C3B7D83}"/>
              </a:ext>
            </a:extLst>
          </p:cNvPr>
          <p:cNvSpPr txBox="1"/>
          <p:nvPr/>
        </p:nvSpPr>
        <p:spPr>
          <a:xfrm>
            <a:off x="528819" y="1571110"/>
            <a:ext cx="113685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        LED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数码管发光二极管不同的亮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灭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组合能形成不同的字形，这种组合称为</a:t>
            </a:r>
            <a:r>
              <a:rPr lang="zh-CN" altLang="zh-CN" sz="2400" b="1" dirty="0">
                <a:solidFill>
                  <a:srgbClr val="BD13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段码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。通过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设置不同的段码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，就可显示出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相应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的字形。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grpSp>
        <p:nvGrpSpPr>
          <p:cNvPr id="112" name="组合 5">
            <a:extLst>
              <a:ext uri="{FF2B5EF4-FFF2-40B4-BE49-F238E27FC236}">
                <a16:creationId xmlns:a16="http://schemas.microsoft.com/office/drawing/2014/main" id="{FA6D6D90-F4C9-4731-AA99-DD68F29CFE29}"/>
              </a:ext>
            </a:extLst>
          </p:cNvPr>
          <p:cNvGrpSpPr>
            <a:grpSpLocks/>
          </p:cNvGrpSpPr>
          <p:nvPr/>
        </p:nvGrpSpPr>
        <p:grpSpPr bwMode="auto">
          <a:xfrm>
            <a:off x="2090679" y="2594090"/>
            <a:ext cx="3686612" cy="3397250"/>
            <a:chOff x="688201" y="2096295"/>
            <a:chExt cx="1996577" cy="1915174"/>
          </a:xfrm>
        </p:grpSpPr>
        <p:cxnSp>
          <p:nvCxnSpPr>
            <p:cNvPr id="113" name="直接连接符 18">
              <a:extLst>
                <a:ext uri="{FF2B5EF4-FFF2-40B4-BE49-F238E27FC236}">
                  <a16:creationId xmlns:a16="http://schemas.microsoft.com/office/drawing/2014/main" id="{8EA7949D-8721-4DD3-AB38-935C75551C5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49338" y="2398713"/>
              <a:ext cx="642937" cy="158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4" name="直接连接符 27">
              <a:extLst>
                <a:ext uri="{FF2B5EF4-FFF2-40B4-BE49-F238E27FC236}">
                  <a16:creationId xmlns:a16="http://schemas.microsoft.com/office/drawing/2014/main" id="{E0ADB232-4529-4FEC-96D1-C4B7EA27F5D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85800" y="2705099"/>
              <a:ext cx="633412" cy="793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5" name="直接连接符 33">
              <a:extLst>
                <a:ext uri="{FF2B5EF4-FFF2-40B4-BE49-F238E27FC236}">
                  <a16:creationId xmlns:a16="http://schemas.microsoft.com/office/drawing/2014/main" id="{782AAF48-CCFC-4972-B2EA-4D41FD7F0DF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418430" y="2690018"/>
              <a:ext cx="631825" cy="793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6" name="直接连接符 34">
              <a:extLst>
                <a:ext uri="{FF2B5EF4-FFF2-40B4-BE49-F238E27FC236}">
                  <a16:creationId xmlns:a16="http://schemas.microsoft.com/office/drawing/2014/main" id="{CBE35498-5865-48EF-A572-970E576A763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33463" y="3054350"/>
              <a:ext cx="642937" cy="158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7" name="直接连接符 35">
              <a:extLst>
                <a:ext uri="{FF2B5EF4-FFF2-40B4-BE49-F238E27FC236}">
                  <a16:creationId xmlns:a16="http://schemas.microsoft.com/office/drawing/2014/main" id="{94FE17AF-C384-4C77-AA9D-27467B96110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70718" y="3398043"/>
              <a:ext cx="631825" cy="793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" name="直接连接符 36">
              <a:extLst>
                <a:ext uri="{FF2B5EF4-FFF2-40B4-BE49-F238E27FC236}">
                  <a16:creationId xmlns:a16="http://schemas.microsoft.com/office/drawing/2014/main" id="{B90A5254-5894-404E-9E24-C4CEC2E86DB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410493" y="3375818"/>
              <a:ext cx="631825" cy="793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" name="直接连接符 37">
              <a:extLst>
                <a:ext uri="{FF2B5EF4-FFF2-40B4-BE49-F238E27FC236}">
                  <a16:creationId xmlns:a16="http://schemas.microsoft.com/office/drawing/2014/main" id="{716A4D64-BA63-4F7E-B4BB-026F7071CEE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27113" y="3702050"/>
              <a:ext cx="641350" cy="158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" name="TextBox 38">
              <a:extLst>
                <a:ext uri="{FF2B5EF4-FFF2-40B4-BE49-F238E27FC236}">
                  <a16:creationId xmlns:a16="http://schemas.microsoft.com/office/drawing/2014/main" id="{25C3F14B-2719-44AC-B176-1C37BC9A65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4095" y="2096295"/>
              <a:ext cx="373062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a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121" name="TextBox 39">
              <a:extLst>
                <a:ext uri="{FF2B5EF4-FFF2-40B4-BE49-F238E27FC236}">
                  <a16:creationId xmlns:a16="http://schemas.microsoft.com/office/drawing/2014/main" id="{94CEC5D9-7BE9-49BC-BAB3-EBEEC0FBA4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3044" y="2550504"/>
              <a:ext cx="373063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b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122" name="TextBox 40">
              <a:extLst>
                <a:ext uri="{FF2B5EF4-FFF2-40B4-BE49-F238E27FC236}">
                  <a16:creationId xmlns:a16="http://schemas.microsoft.com/office/drawing/2014/main" id="{9854D91B-7192-4EC9-BEA0-212ED0DADD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0385" y="3217930"/>
              <a:ext cx="373063" cy="321106"/>
            </a:xfrm>
            <a:prstGeom prst="rect">
              <a:avLst/>
            </a:prstGeom>
            <a:noFill/>
            <a:ln w="76200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c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123" name="TextBox 41">
              <a:extLst>
                <a:ext uri="{FF2B5EF4-FFF2-40B4-BE49-F238E27FC236}">
                  <a16:creationId xmlns:a16="http://schemas.microsoft.com/office/drawing/2014/main" id="{865776A6-2E1A-4D18-8F92-B1CDBA4EF1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2894" y="3690363"/>
              <a:ext cx="374650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d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124" name="TextBox 42">
              <a:extLst>
                <a:ext uri="{FF2B5EF4-FFF2-40B4-BE49-F238E27FC236}">
                  <a16:creationId xmlns:a16="http://schemas.microsoft.com/office/drawing/2014/main" id="{38908285-340F-4C42-A5BC-DEC3A45865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8201" y="3223217"/>
              <a:ext cx="374650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e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125" name="TextBox 43">
              <a:extLst>
                <a:ext uri="{FF2B5EF4-FFF2-40B4-BE49-F238E27FC236}">
                  <a16:creationId xmlns:a16="http://schemas.microsoft.com/office/drawing/2014/main" id="{E0ABD3A6-A215-4149-A09A-371ABE8CF0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975" y="2545407"/>
              <a:ext cx="373063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f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126" name="TextBox 44">
              <a:extLst>
                <a:ext uri="{FF2B5EF4-FFF2-40B4-BE49-F238E27FC236}">
                  <a16:creationId xmlns:a16="http://schemas.microsoft.com/office/drawing/2014/main" id="{D3A60E93-8BA5-407F-8CBF-A5533FF909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0601" y="2723061"/>
              <a:ext cx="373063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g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127" name="椭圆 126">
              <a:extLst>
                <a:ext uri="{FF2B5EF4-FFF2-40B4-BE49-F238E27FC236}">
                  <a16:creationId xmlns:a16="http://schemas.microsoft.com/office/drawing/2014/main" id="{37F2F54E-2158-4211-A111-D98EED21E099}"/>
                </a:ext>
              </a:extLst>
            </p:cNvPr>
            <p:cNvSpPr/>
            <p:nvPr/>
          </p:nvSpPr>
          <p:spPr>
            <a:xfrm>
              <a:off x="1973263" y="3703638"/>
              <a:ext cx="114300" cy="13652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endParaRPr lang="zh-CN" altLang="en-US"/>
            </a:p>
          </p:txBody>
        </p:sp>
        <p:sp>
          <p:nvSpPr>
            <p:cNvPr id="128" name="TextBox 46">
              <a:extLst>
                <a:ext uri="{FF2B5EF4-FFF2-40B4-BE49-F238E27FC236}">
                  <a16:creationId xmlns:a16="http://schemas.microsoft.com/office/drawing/2014/main" id="{68543F36-A749-4FE6-8478-65EBF1B367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83115" y="3603705"/>
              <a:ext cx="601663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DP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</p:grpSp>
      <p:cxnSp>
        <p:nvCxnSpPr>
          <p:cNvPr id="78" name="直接连接符 77">
            <a:extLst>
              <a:ext uri="{FF2B5EF4-FFF2-40B4-BE49-F238E27FC236}">
                <a16:creationId xmlns:a16="http://schemas.microsoft.com/office/drawing/2014/main" id="{AD4DF36D-F9A8-4995-B596-54360710B3D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015015" y="3093927"/>
            <a:ext cx="14658" cy="1131628"/>
          </a:xfrm>
          <a:prstGeom prst="line">
            <a:avLst/>
          </a:prstGeom>
          <a:noFill/>
          <a:ln w="76200" algn="ctr">
            <a:solidFill>
              <a:srgbClr val="BD139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" name="直接连接符 128">
            <a:extLst>
              <a:ext uri="{FF2B5EF4-FFF2-40B4-BE49-F238E27FC236}">
                <a16:creationId xmlns:a16="http://schemas.microsoft.com/office/drawing/2014/main" id="{E9B3B2EC-4CA8-42DC-870F-3CCCE8640DB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000357" y="4299580"/>
            <a:ext cx="14658" cy="1131628"/>
          </a:xfrm>
          <a:prstGeom prst="line">
            <a:avLst/>
          </a:prstGeom>
          <a:noFill/>
          <a:ln w="76200" algn="ctr">
            <a:solidFill>
              <a:srgbClr val="BD139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" name="文本框 78">
            <a:extLst>
              <a:ext uri="{FF2B5EF4-FFF2-40B4-BE49-F238E27FC236}">
                <a16:creationId xmlns:a16="http://schemas.microsoft.com/office/drawing/2014/main" id="{7D9A6CDA-DE4B-4D0F-9BEE-16A982AAA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3815" y="3402627"/>
            <a:ext cx="8654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BD139D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b</a:t>
            </a:r>
            <a:endParaRPr lang="zh-CN" altLang="en-US" b="1" dirty="0">
              <a:solidFill>
                <a:srgbClr val="BD139D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130" name="文本框 129">
            <a:extLst>
              <a:ext uri="{FF2B5EF4-FFF2-40B4-BE49-F238E27FC236}">
                <a16:creationId xmlns:a16="http://schemas.microsoft.com/office/drawing/2014/main" id="{B1DECAED-A485-4679-AEF1-C4ECDE098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7520" y="4583713"/>
            <a:ext cx="8654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BD139D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c</a:t>
            </a:r>
            <a:endParaRPr lang="zh-CN" altLang="en-US" b="1" dirty="0">
              <a:solidFill>
                <a:srgbClr val="BD139D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138" name="圆角矩形 13">
            <a:extLst>
              <a:ext uri="{FF2B5EF4-FFF2-40B4-BE49-F238E27FC236}">
                <a16:creationId xmlns:a16="http://schemas.microsoft.com/office/drawing/2014/main" id="{07CF25CC-0B20-43C7-889A-A26481BDFC01}"/>
              </a:ext>
            </a:extLst>
          </p:cNvPr>
          <p:cNvSpPr/>
          <p:nvPr/>
        </p:nvSpPr>
        <p:spPr>
          <a:xfrm>
            <a:off x="6074789" y="3711794"/>
            <a:ext cx="5037713" cy="2607515"/>
          </a:xfrm>
          <a:prstGeom prst="roundRect">
            <a:avLst>
              <a:gd name="adj" fmla="val 6410"/>
            </a:avLst>
          </a:prstGeom>
          <a:gradFill flip="none" rotWithShape="1">
            <a:gsLst>
              <a:gs pos="0">
                <a:schemeClr val="bg1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2540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chemeClr val="bg1"/>
                </a:gs>
              </a:gsLst>
              <a:lin ang="2700000" scaled="1"/>
              <a:tileRect/>
            </a:gradFill>
          </a:ln>
          <a:effectLst>
            <a:outerShdw blurRad="355600" dist="88900" dir="2700000" algn="tl" rotWithShape="0">
              <a:prstClr val="black">
                <a:alpha val="28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4800">
              <a:solidFill>
                <a:prstClr val="black"/>
              </a:solidFill>
            </a:endParaRPr>
          </a:p>
        </p:txBody>
      </p: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CC6B046B-270D-4974-8B3B-A5C7157889E2}"/>
              </a:ext>
            </a:extLst>
          </p:cNvPr>
          <p:cNvGrpSpPr/>
          <p:nvPr/>
        </p:nvGrpSpPr>
        <p:grpSpPr>
          <a:xfrm>
            <a:off x="6236739" y="2753198"/>
            <a:ext cx="4663676" cy="939064"/>
            <a:chOff x="9087077" y="1527388"/>
            <a:chExt cx="2303707" cy="2303706"/>
          </a:xfrm>
        </p:grpSpPr>
        <p:sp>
          <p:nvSpPr>
            <p:cNvPr id="140" name="椭圆 33">
              <a:extLst>
                <a:ext uri="{FF2B5EF4-FFF2-40B4-BE49-F238E27FC236}">
                  <a16:creationId xmlns:a16="http://schemas.microsoft.com/office/drawing/2014/main" id="{6D97F27B-AEF7-4800-B5B5-FDD8855592A8}"/>
                </a:ext>
              </a:extLst>
            </p:cNvPr>
            <p:cNvSpPr/>
            <p:nvPr/>
          </p:nvSpPr>
          <p:spPr>
            <a:xfrm>
              <a:off x="9087077" y="1527388"/>
              <a:ext cx="2303707" cy="2303706"/>
            </a:xfrm>
            <a:prstGeom prst="roundRect">
              <a:avLst/>
            </a:prstGeom>
            <a:gradFill>
              <a:gsLst>
                <a:gs pos="0">
                  <a:sysClr val="window" lastClr="FFFFFF"/>
                </a:gs>
                <a:gs pos="100000">
                  <a:srgbClr val="E2E2E2"/>
                </a:gs>
              </a:gsLst>
              <a:lin ang="2700000" scaled="1"/>
            </a:gradFill>
            <a:ln w="25400" cap="flat" cmpd="sng" algn="ctr">
              <a:noFill/>
              <a:prstDash val="solid"/>
            </a:ln>
            <a:effectLst>
              <a:outerShdw blurRad="190500" dist="88900" dir="2700000" algn="tl" rotWithShape="0">
                <a:prstClr val="black">
                  <a:alpha val="3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  <p:sp>
          <p:nvSpPr>
            <p:cNvPr id="141" name="椭圆 34">
              <a:extLst>
                <a:ext uri="{FF2B5EF4-FFF2-40B4-BE49-F238E27FC236}">
                  <a16:creationId xmlns:a16="http://schemas.microsoft.com/office/drawing/2014/main" id="{F1216125-7085-40FC-A3DC-8B2867F51FBF}"/>
                </a:ext>
              </a:extLst>
            </p:cNvPr>
            <p:cNvSpPr/>
            <p:nvPr/>
          </p:nvSpPr>
          <p:spPr>
            <a:xfrm>
              <a:off x="9166557" y="1710379"/>
              <a:ext cx="2144746" cy="1937724"/>
            </a:xfrm>
            <a:prstGeom prst="roundRect">
              <a:avLst/>
            </a:prstGeom>
            <a:solidFill>
              <a:schemeClr val="accent1"/>
            </a:solidFill>
            <a:ln w="25400" cap="flat" cmpd="sng" algn="ctr"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  <a:tileRect/>
              </a:gradFill>
              <a:prstDash val="solid"/>
            </a:ln>
            <a:effectLst>
              <a:innerShdw blurRad="88900" dist="38100" dir="13500000">
                <a:prstClr val="black">
                  <a:alpha val="40000"/>
                </a:prstClr>
              </a:innerShdw>
            </a:effectLst>
          </p:spPr>
          <p:txBody>
            <a:bodyPr rtlCol="0" anchor="ctr"/>
            <a:lstStyle/>
            <a:p>
              <a:pPr algn="ctr"/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</p:grpSp>
      <p:sp>
        <p:nvSpPr>
          <p:cNvPr id="142" name="文本框 141">
            <a:extLst>
              <a:ext uri="{FF2B5EF4-FFF2-40B4-BE49-F238E27FC236}">
                <a16:creationId xmlns:a16="http://schemas.microsoft.com/office/drawing/2014/main" id="{C15DC557-613A-4647-AB88-EE2C1F12B971}"/>
              </a:ext>
            </a:extLst>
          </p:cNvPr>
          <p:cNvSpPr txBox="1"/>
          <p:nvPr/>
        </p:nvSpPr>
        <p:spPr>
          <a:xfrm>
            <a:off x="6839414" y="3009531"/>
            <a:ext cx="2595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显示数字</a:t>
            </a: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文本框 142">
            <a:extLst>
              <a:ext uri="{FF2B5EF4-FFF2-40B4-BE49-F238E27FC236}">
                <a16:creationId xmlns:a16="http://schemas.microsoft.com/office/drawing/2014/main" id="{B199F88F-E482-4ACE-A3AE-743C2AF2250B}"/>
              </a:ext>
            </a:extLst>
          </p:cNvPr>
          <p:cNvSpPr txBox="1"/>
          <p:nvPr/>
        </p:nvSpPr>
        <p:spPr>
          <a:xfrm>
            <a:off x="6154303" y="3770446"/>
            <a:ext cx="4857829" cy="2537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015949">
              <a:lnSpc>
                <a:spcPct val="150000"/>
              </a:lnSpc>
              <a:buClr>
                <a:srgbClr val="E84E2D"/>
              </a:buClr>
              <a:defRPr/>
            </a:pP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、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根据数码管结构可知：显示数字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“1”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需要将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这两个二极管点亮，其他二极管仍处于熄灭状态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1015949">
              <a:lnSpc>
                <a:spcPct val="150000"/>
              </a:lnSpc>
              <a:buClr>
                <a:srgbClr val="E84E2D"/>
              </a:buClr>
              <a:defRPr/>
            </a:pP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、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公共端一定要先接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“0” 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，那非公共端接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“1”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时对应二极管被点亮，由此可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知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，只有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所接电平为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“1”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，其余均为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“0”</a:t>
            </a:r>
            <a:r>
              <a:rPr lang="zh-CN" altLang="en-US" dirty="0"/>
              <a:t>。</a:t>
            </a:r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72154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ageCurlDoubl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0" grpId="0"/>
      <p:bldP spid="111" grpId="0"/>
      <p:bldP spid="79" grpId="0"/>
      <p:bldP spid="130" grpId="0"/>
      <p:bldP spid="138" grpId="0" animBg="1"/>
      <p:bldP spid="142" grpId="0"/>
      <p:bldP spid="1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427E53C9-7BE8-47A6-A1B3-7F3E6D395C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270593"/>
              </p:ext>
            </p:extLst>
          </p:nvPr>
        </p:nvGraphicFramePr>
        <p:xfrm>
          <a:off x="1528125" y="1160527"/>
          <a:ext cx="9318625" cy="535940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025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1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51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51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51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51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51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93465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4208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字符</a:t>
                      </a:r>
                    </a:p>
                  </a:txBody>
                  <a:tcPr marL="91443" marR="91443" marT="45732" marB="45732">
                    <a:solidFill>
                      <a:srgbClr val="BD13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DP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段码（共阴）</a:t>
                      </a:r>
                    </a:p>
                  </a:txBody>
                  <a:tcPr marL="91443" marR="91443" marT="45732" marB="45732">
                    <a:solidFill>
                      <a:srgbClr val="BD13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3FH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5BH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zh-CN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4FH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zh-CN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6DH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zh-CN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7DH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zh-CN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7FH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zh-CN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6FH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zh-CN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zh-CN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7CH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zh-CN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zh-CN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5EH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zh-CN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BD139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460BB550-1B3F-4425-8B93-F1E58FC3E35E}"/>
              </a:ext>
            </a:extLst>
          </p:cNvPr>
          <p:cNvSpPr txBox="1"/>
          <p:nvPr/>
        </p:nvSpPr>
        <p:spPr>
          <a:xfrm>
            <a:off x="3799023" y="6519928"/>
            <a:ext cx="457200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表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共阴极</a:t>
            </a:r>
            <a:r>
              <a:rPr lang="zh-CN" altLang="en-US" sz="2000" b="1" dirty="0">
                <a:latin typeface="+mn-ea"/>
              </a:rPr>
              <a:t>型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七段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数码管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0~F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段码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FAD6C749-8056-4170-8C47-11B9B354099F}"/>
              </a:ext>
            </a:extLst>
          </p:cNvPr>
          <p:cNvGrpSpPr/>
          <p:nvPr/>
        </p:nvGrpSpPr>
        <p:grpSpPr>
          <a:xfrm>
            <a:off x="2092957" y="128637"/>
            <a:ext cx="8188960" cy="1031890"/>
            <a:chOff x="3590568" y="400194"/>
            <a:chExt cx="5213316" cy="1031890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8BE73431-D0CE-4B30-B3E3-2DB79656FBA1}"/>
                </a:ext>
              </a:extLst>
            </p:cNvPr>
            <p:cNvGrpSpPr/>
            <p:nvPr/>
          </p:nvGrpSpPr>
          <p:grpSpPr>
            <a:xfrm>
              <a:off x="3590568" y="400194"/>
              <a:ext cx="5213316" cy="1031890"/>
              <a:chOff x="7038412" y="5298115"/>
              <a:chExt cx="3099874" cy="517828"/>
            </a:xfrm>
          </p:grpSpPr>
          <p:grpSp>
            <p:nvGrpSpPr>
              <p:cNvPr id="7" name="组合 6">
                <a:extLst>
                  <a:ext uri="{FF2B5EF4-FFF2-40B4-BE49-F238E27FC236}">
                    <a16:creationId xmlns:a16="http://schemas.microsoft.com/office/drawing/2014/main" id="{D69CFCEF-FCB0-410B-8789-67C7016172FE}"/>
                  </a:ext>
                </a:extLst>
              </p:cNvPr>
              <p:cNvGrpSpPr/>
              <p:nvPr/>
            </p:nvGrpSpPr>
            <p:grpSpPr>
              <a:xfrm>
                <a:off x="7038412" y="5298115"/>
                <a:ext cx="3099874" cy="517828"/>
                <a:chOff x="5718131" y="5650928"/>
                <a:chExt cx="4596458" cy="767829"/>
              </a:xfrm>
            </p:grpSpPr>
            <p:sp>
              <p:nvSpPr>
                <p:cNvPr id="9" name="圆角矩形 50">
                  <a:extLst>
                    <a:ext uri="{FF2B5EF4-FFF2-40B4-BE49-F238E27FC236}">
                      <a16:creationId xmlns:a16="http://schemas.microsoft.com/office/drawing/2014/main" id="{2A577B41-AD56-4EDB-BB64-C7342F7FE9A3}"/>
                    </a:ext>
                  </a:extLst>
                </p:cNvPr>
                <p:cNvSpPr/>
                <p:nvPr/>
              </p:nvSpPr>
              <p:spPr>
                <a:xfrm>
                  <a:off x="5718131" y="5650928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" name="圆角矩形 51">
                  <a:extLst>
                    <a:ext uri="{FF2B5EF4-FFF2-40B4-BE49-F238E27FC236}">
                      <a16:creationId xmlns:a16="http://schemas.microsoft.com/office/drawing/2014/main" id="{1B4CD380-6ECE-43B2-8533-BA1278FA098B}"/>
                    </a:ext>
                  </a:extLst>
                </p:cNvPr>
                <p:cNvSpPr/>
                <p:nvPr/>
              </p:nvSpPr>
              <p:spPr>
                <a:xfrm>
                  <a:off x="5829672" y="5747159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138A40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8" name="TextBox 19">
                <a:extLst>
                  <a:ext uri="{FF2B5EF4-FFF2-40B4-BE49-F238E27FC236}">
                    <a16:creationId xmlns:a16="http://schemas.microsoft.com/office/drawing/2014/main" id="{020D3A8C-FDB1-4E9B-9AD5-AB4F784BD624}"/>
                  </a:ext>
                </a:extLst>
              </p:cNvPr>
              <p:cNvSpPr txBox="1"/>
              <p:nvPr/>
            </p:nvSpPr>
            <p:spPr>
              <a:xfrm>
                <a:off x="7752953" y="5433395"/>
                <a:ext cx="127818" cy="1890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AE21C8FB-2B5F-422A-BA45-6C03D8921C86}"/>
                </a:ext>
              </a:extLst>
            </p:cNvPr>
            <p:cNvSpPr/>
            <p:nvPr/>
          </p:nvSpPr>
          <p:spPr>
            <a:xfrm>
              <a:off x="4055479" y="625993"/>
              <a:ext cx="428349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共阴极型七段</a:t>
              </a:r>
              <a:r>
                <a:rPr lang="en-US" altLang="zh-CN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LED</a:t>
              </a:r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数码管段码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3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0">
        <p15:prstTrans prst="pageCurlDoubl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/>
          <p:cNvGrpSpPr>
            <a:grpSpLocks noChangeAspect="1"/>
          </p:cNvGrpSpPr>
          <p:nvPr/>
        </p:nvGrpSpPr>
        <p:grpSpPr>
          <a:xfrm>
            <a:off x="2904661" y="2347662"/>
            <a:ext cx="1872000" cy="1872000"/>
            <a:chOff x="6839012" y="2446144"/>
            <a:chExt cx="1556194" cy="1556194"/>
          </a:xfrm>
        </p:grpSpPr>
        <p:grpSp>
          <p:nvGrpSpPr>
            <p:cNvPr id="31" name="组合 30"/>
            <p:cNvGrpSpPr/>
            <p:nvPr/>
          </p:nvGrpSpPr>
          <p:grpSpPr>
            <a:xfrm>
              <a:off x="6839012" y="2446144"/>
              <a:ext cx="1556194" cy="1556194"/>
              <a:chOff x="3154508" y="1821271"/>
              <a:chExt cx="2785107" cy="2785102"/>
            </a:xfrm>
          </p:grpSpPr>
          <p:sp>
            <p:nvSpPr>
              <p:cNvPr id="33" name="Freeform 5"/>
              <p:cNvSpPr>
                <a:spLocks/>
              </p:cNvSpPr>
              <p:nvPr/>
            </p:nvSpPr>
            <p:spPr bwMode="auto">
              <a:xfrm rot="10800000">
                <a:off x="3154508" y="1821271"/>
                <a:ext cx="2785107" cy="27851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5"/>
              <p:cNvSpPr>
                <a:spLocks/>
              </p:cNvSpPr>
              <p:nvPr/>
            </p:nvSpPr>
            <p:spPr bwMode="auto">
              <a:xfrm rot="10800000">
                <a:off x="3447677" y="2114440"/>
                <a:ext cx="2198769" cy="21987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0">
                      <a:schemeClr val="accent3">
                        <a:lumMod val="75000"/>
                      </a:schemeClr>
                    </a:gs>
                    <a:gs pos="100000">
                      <a:schemeClr val="accent3"/>
                    </a:gs>
                  </a:gsLst>
                  <a:lin ang="2700000" scaled="1"/>
                  <a:tileRect/>
                </a:gradFill>
              </a:ln>
              <a:effectLst>
                <a:outerShdw blurRad="254000" dist="114300" dir="2700000" algn="tl" rotWithShape="0">
                  <a:prstClr val="black">
                    <a:alpha val="25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2" name="Freeform 18"/>
            <p:cNvSpPr>
              <a:spLocks noChangeAspect="1" noEditPoints="1"/>
            </p:cNvSpPr>
            <p:nvPr/>
          </p:nvSpPr>
          <p:spPr bwMode="auto">
            <a:xfrm>
              <a:off x="7356190" y="2831801"/>
              <a:ext cx="594186" cy="712675"/>
            </a:xfrm>
            <a:custGeom>
              <a:avLst/>
              <a:gdLst>
                <a:gd name="T0" fmla="*/ 456 w 456"/>
                <a:gd name="T1" fmla="*/ 528 h 548"/>
                <a:gd name="T2" fmla="*/ 436 w 456"/>
                <a:gd name="T3" fmla="*/ 548 h 548"/>
                <a:gd name="T4" fmla="*/ 84 w 456"/>
                <a:gd name="T5" fmla="*/ 548 h 548"/>
                <a:gd name="T6" fmla="*/ 0 w 456"/>
                <a:gd name="T7" fmla="*/ 464 h 548"/>
                <a:gd name="T8" fmla="*/ 84 w 456"/>
                <a:gd name="T9" fmla="*/ 380 h 548"/>
                <a:gd name="T10" fmla="*/ 436 w 456"/>
                <a:gd name="T11" fmla="*/ 380 h 548"/>
                <a:gd name="T12" fmla="*/ 456 w 456"/>
                <a:gd name="T13" fmla="*/ 399 h 548"/>
                <a:gd name="T14" fmla="*/ 436 w 456"/>
                <a:gd name="T15" fmla="*/ 419 h 548"/>
                <a:gd name="T16" fmla="*/ 90 w 456"/>
                <a:gd name="T17" fmla="*/ 419 h 548"/>
                <a:gd name="T18" fmla="*/ 45 w 456"/>
                <a:gd name="T19" fmla="*/ 464 h 548"/>
                <a:gd name="T20" fmla="*/ 90 w 456"/>
                <a:gd name="T21" fmla="*/ 509 h 548"/>
                <a:gd name="T22" fmla="*/ 436 w 456"/>
                <a:gd name="T23" fmla="*/ 509 h 548"/>
                <a:gd name="T24" fmla="*/ 456 w 456"/>
                <a:gd name="T25" fmla="*/ 528 h 548"/>
                <a:gd name="T26" fmla="*/ 235 w 456"/>
                <a:gd name="T27" fmla="*/ 78 h 548"/>
                <a:gd name="T28" fmla="*/ 309 w 456"/>
                <a:gd name="T29" fmla="*/ 6 h 548"/>
                <a:gd name="T30" fmla="*/ 309 w 456"/>
                <a:gd name="T31" fmla="*/ 0 h 548"/>
                <a:gd name="T32" fmla="*/ 303 w 456"/>
                <a:gd name="T33" fmla="*/ 0 h 548"/>
                <a:gd name="T34" fmla="*/ 228 w 456"/>
                <a:gd name="T35" fmla="*/ 72 h 548"/>
                <a:gd name="T36" fmla="*/ 229 w 456"/>
                <a:gd name="T37" fmla="*/ 77 h 548"/>
                <a:gd name="T38" fmla="*/ 235 w 456"/>
                <a:gd name="T39" fmla="*/ 78 h 548"/>
                <a:gd name="T40" fmla="*/ 372 w 456"/>
                <a:gd name="T41" fmla="*/ 137 h 548"/>
                <a:gd name="T42" fmla="*/ 295 w 456"/>
                <a:gd name="T43" fmla="*/ 85 h 548"/>
                <a:gd name="T44" fmla="*/ 232 w 456"/>
                <a:gd name="T45" fmla="*/ 98 h 548"/>
                <a:gd name="T46" fmla="*/ 170 w 456"/>
                <a:gd name="T47" fmla="*/ 85 h 548"/>
                <a:gd name="T48" fmla="*/ 93 w 456"/>
                <a:gd name="T49" fmla="*/ 137 h 548"/>
                <a:gd name="T50" fmla="*/ 175 w 456"/>
                <a:gd name="T51" fmla="*/ 341 h 548"/>
                <a:gd name="T52" fmla="*/ 232 w 456"/>
                <a:gd name="T53" fmla="*/ 328 h 548"/>
                <a:gd name="T54" fmla="*/ 290 w 456"/>
                <a:gd name="T55" fmla="*/ 341 h 548"/>
                <a:gd name="T56" fmla="*/ 372 w 456"/>
                <a:gd name="T57" fmla="*/ 137 h 548"/>
                <a:gd name="T58" fmla="*/ 172 w 456"/>
                <a:gd name="T59" fmla="*/ 126 h 548"/>
                <a:gd name="T60" fmla="*/ 168 w 456"/>
                <a:gd name="T61" fmla="*/ 126 h 548"/>
                <a:gd name="T62" fmla="*/ 128 w 456"/>
                <a:gd name="T63" fmla="*/ 161 h 548"/>
                <a:gd name="T64" fmla="*/ 119 w 456"/>
                <a:gd name="T65" fmla="*/ 169 h 548"/>
                <a:gd name="T66" fmla="*/ 118 w 456"/>
                <a:gd name="T67" fmla="*/ 169 h 548"/>
                <a:gd name="T68" fmla="*/ 116 w 456"/>
                <a:gd name="T69" fmla="*/ 168 h 548"/>
                <a:gd name="T70" fmla="*/ 109 w 456"/>
                <a:gd name="T71" fmla="*/ 157 h 548"/>
                <a:gd name="T72" fmla="*/ 168 w 456"/>
                <a:gd name="T73" fmla="*/ 106 h 548"/>
                <a:gd name="T74" fmla="*/ 173 w 456"/>
                <a:gd name="T75" fmla="*/ 106 h 548"/>
                <a:gd name="T76" fmla="*/ 181 w 456"/>
                <a:gd name="T77" fmla="*/ 117 h 548"/>
                <a:gd name="T78" fmla="*/ 172 w 456"/>
                <a:gd name="T79" fmla="*/ 126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56" h="548">
                  <a:moveTo>
                    <a:pt x="456" y="528"/>
                  </a:moveTo>
                  <a:cubicBezTo>
                    <a:pt x="456" y="539"/>
                    <a:pt x="447" y="548"/>
                    <a:pt x="436" y="548"/>
                  </a:cubicBezTo>
                  <a:cubicBezTo>
                    <a:pt x="84" y="548"/>
                    <a:pt x="84" y="548"/>
                    <a:pt x="84" y="548"/>
                  </a:cubicBezTo>
                  <a:cubicBezTo>
                    <a:pt x="38" y="548"/>
                    <a:pt x="0" y="510"/>
                    <a:pt x="0" y="464"/>
                  </a:cubicBezTo>
                  <a:cubicBezTo>
                    <a:pt x="0" y="417"/>
                    <a:pt x="38" y="380"/>
                    <a:pt x="84" y="380"/>
                  </a:cubicBezTo>
                  <a:cubicBezTo>
                    <a:pt x="436" y="380"/>
                    <a:pt x="436" y="380"/>
                    <a:pt x="436" y="380"/>
                  </a:cubicBezTo>
                  <a:cubicBezTo>
                    <a:pt x="447" y="380"/>
                    <a:pt x="456" y="389"/>
                    <a:pt x="456" y="399"/>
                  </a:cubicBezTo>
                  <a:cubicBezTo>
                    <a:pt x="456" y="410"/>
                    <a:pt x="447" y="419"/>
                    <a:pt x="436" y="419"/>
                  </a:cubicBezTo>
                  <a:cubicBezTo>
                    <a:pt x="90" y="419"/>
                    <a:pt x="90" y="419"/>
                    <a:pt x="90" y="419"/>
                  </a:cubicBezTo>
                  <a:cubicBezTo>
                    <a:pt x="65" y="419"/>
                    <a:pt x="45" y="439"/>
                    <a:pt x="45" y="464"/>
                  </a:cubicBezTo>
                  <a:cubicBezTo>
                    <a:pt x="45" y="488"/>
                    <a:pt x="65" y="509"/>
                    <a:pt x="90" y="509"/>
                  </a:cubicBezTo>
                  <a:cubicBezTo>
                    <a:pt x="436" y="509"/>
                    <a:pt x="436" y="509"/>
                    <a:pt x="436" y="509"/>
                  </a:cubicBezTo>
                  <a:cubicBezTo>
                    <a:pt x="447" y="509"/>
                    <a:pt x="456" y="518"/>
                    <a:pt x="456" y="528"/>
                  </a:cubicBezTo>
                  <a:close/>
                  <a:moveTo>
                    <a:pt x="235" y="78"/>
                  </a:moveTo>
                  <a:cubicBezTo>
                    <a:pt x="276" y="78"/>
                    <a:pt x="309" y="45"/>
                    <a:pt x="309" y="6"/>
                  </a:cubicBezTo>
                  <a:cubicBezTo>
                    <a:pt x="309" y="4"/>
                    <a:pt x="309" y="2"/>
                    <a:pt x="309" y="0"/>
                  </a:cubicBezTo>
                  <a:cubicBezTo>
                    <a:pt x="307" y="0"/>
                    <a:pt x="305" y="0"/>
                    <a:pt x="303" y="0"/>
                  </a:cubicBezTo>
                  <a:cubicBezTo>
                    <a:pt x="262" y="0"/>
                    <a:pt x="228" y="32"/>
                    <a:pt x="228" y="72"/>
                  </a:cubicBezTo>
                  <a:cubicBezTo>
                    <a:pt x="228" y="74"/>
                    <a:pt x="228" y="76"/>
                    <a:pt x="229" y="77"/>
                  </a:cubicBezTo>
                  <a:cubicBezTo>
                    <a:pt x="231" y="78"/>
                    <a:pt x="233" y="78"/>
                    <a:pt x="235" y="78"/>
                  </a:cubicBezTo>
                  <a:close/>
                  <a:moveTo>
                    <a:pt x="372" y="137"/>
                  </a:moveTo>
                  <a:cubicBezTo>
                    <a:pt x="357" y="102"/>
                    <a:pt x="321" y="85"/>
                    <a:pt x="295" y="85"/>
                  </a:cubicBezTo>
                  <a:cubicBezTo>
                    <a:pt x="263" y="85"/>
                    <a:pt x="257" y="98"/>
                    <a:pt x="232" y="98"/>
                  </a:cubicBezTo>
                  <a:cubicBezTo>
                    <a:pt x="208" y="98"/>
                    <a:pt x="202" y="85"/>
                    <a:pt x="170" y="85"/>
                  </a:cubicBezTo>
                  <a:cubicBezTo>
                    <a:pt x="143" y="85"/>
                    <a:pt x="108" y="102"/>
                    <a:pt x="93" y="137"/>
                  </a:cubicBezTo>
                  <a:cubicBezTo>
                    <a:pt x="62" y="207"/>
                    <a:pt x="114" y="341"/>
                    <a:pt x="175" y="341"/>
                  </a:cubicBezTo>
                  <a:cubicBezTo>
                    <a:pt x="199" y="341"/>
                    <a:pt x="210" y="328"/>
                    <a:pt x="232" y="328"/>
                  </a:cubicBezTo>
                  <a:cubicBezTo>
                    <a:pt x="255" y="328"/>
                    <a:pt x="265" y="341"/>
                    <a:pt x="290" y="341"/>
                  </a:cubicBezTo>
                  <a:cubicBezTo>
                    <a:pt x="351" y="341"/>
                    <a:pt x="403" y="207"/>
                    <a:pt x="372" y="137"/>
                  </a:cubicBezTo>
                  <a:close/>
                  <a:moveTo>
                    <a:pt x="172" y="126"/>
                  </a:moveTo>
                  <a:cubicBezTo>
                    <a:pt x="170" y="126"/>
                    <a:pt x="169" y="126"/>
                    <a:pt x="168" y="126"/>
                  </a:cubicBezTo>
                  <a:cubicBezTo>
                    <a:pt x="154" y="126"/>
                    <a:pt x="132" y="138"/>
                    <a:pt x="128" y="161"/>
                  </a:cubicBezTo>
                  <a:cubicBezTo>
                    <a:pt x="127" y="165"/>
                    <a:pt x="123" y="169"/>
                    <a:pt x="119" y="169"/>
                  </a:cubicBezTo>
                  <a:cubicBezTo>
                    <a:pt x="118" y="169"/>
                    <a:pt x="118" y="169"/>
                    <a:pt x="118" y="169"/>
                  </a:cubicBezTo>
                  <a:cubicBezTo>
                    <a:pt x="118" y="169"/>
                    <a:pt x="117" y="169"/>
                    <a:pt x="116" y="168"/>
                  </a:cubicBezTo>
                  <a:cubicBezTo>
                    <a:pt x="111" y="167"/>
                    <a:pt x="108" y="162"/>
                    <a:pt x="109" y="157"/>
                  </a:cubicBezTo>
                  <a:cubicBezTo>
                    <a:pt x="115" y="125"/>
                    <a:pt x="144" y="106"/>
                    <a:pt x="168" y="106"/>
                  </a:cubicBezTo>
                  <a:cubicBezTo>
                    <a:pt x="170" y="106"/>
                    <a:pt x="171" y="106"/>
                    <a:pt x="173" y="106"/>
                  </a:cubicBezTo>
                  <a:cubicBezTo>
                    <a:pt x="178" y="107"/>
                    <a:pt x="182" y="112"/>
                    <a:pt x="181" y="117"/>
                  </a:cubicBezTo>
                  <a:cubicBezTo>
                    <a:pt x="181" y="122"/>
                    <a:pt x="177" y="126"/>
                    <a:pt x="172" y="1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cxnSp>
        <p:nvCxnSpPr>
          <p:cNvPr id="15" name="直接连接符 14"/>
          <p:cNvCxnSpPr>
            <a:cxnSpLocks/>
          </p:cNvCxnSpPr>
          <p:nvPr/>
        </p:nvCxnSpPr>
        <p:spPr>
          <a:xfrm>
            <a:off x="4933412" y="3283662"/>
            <a:ext cx="5683788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5004688" y="2426365"/>
            <a:ext cx="51651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dirty="0">
                <a:solidFill>
                  <a:schemeClr val="accent2"/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共阳极型</a:t>
            </a:r>
            <a:r>
              <a:rPr lang="en-US" altLang="zh-CN" sz="4400" dirty="0">
                <a:solidFill>
                  <a:schemeClr val="accent2"/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LED</a:t>
            </a:r>
            <a:r>
              <a:rPr lang="zh-CN" altLang="en-US" sz="4400" dirty="0">
                <a:solidFill>
                  <a:schemeClr val="accent2"/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数码管</a:t>
            </a:r>
          </a:p>
        </p:txBody>
      </p:sp>
      <p:sp>
        <p:nvSpPr>
          <p:cNvPr id="35" name="矩形 34"/>
          <p:cNvSpPr/>
          <p:nvPr/>
        </p:nvSpPr>
        <p:spPr>
          <a:xfrm>
            <a:off x="4933412" y="3459375"/>
            <a:ext cx="1704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latin typeface="+mn-ea"/>
              </a:rPr>
              <a:t>工作原理</a:t>
            </a:r>
          </a:p>
        </p:txBody>
      </p:sp>
      <p:sp>
        <p:nvSpPr>
          <p:cNvPr id="37" name="矩形 36"/>
          <p:cNvSpPr/>
          <p:nvPr/>
        </p:nvSpPr>
        <p:spPr>
          <a:xfrm>
            <a:off x="4933412" y="3988829"/>
            <a:ext cx="3858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latin typeface="+mn-ea"/>
              </a:rPr>
              <a:t>共阳极型七段数码管段码</a:t>
            </a:r>
          </a:p>
        </p:txBody>
      </p:sp>
    </p:spTree>
    <p:extLst>
      <p:ext uri="{BB962C8B-B14F-4D97-AF65-F5344CB8AC3E}">
        <p14:creationId xmlns:p14="http://schemas.microsoft.com/office/powerpoint/2010/main" val="295431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4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40"/>
                            </p:stCondLst>
                            <p:childTnLst>
                              <p:par>
                                <p:cTn id="1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5" grpId="0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/>
        </p:nvSpPr>
        <p:spPr bwMode="auto">
          <a:xfrm flipH="1">
            <a:off x="5486129" y="2878888"/>
            <a:ext cx="6349" cy="3397251"/>
          </a:xfrm>
          <a:prstGeom prst="line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3799023" y="400194"/>
            <a:ext cx="4593954" cy="1031890"/>
            <a:chOff x="3590568" y="400194"/>
            <a:chExt cx="5213316" cy="1031890"/>
          </a:xfrm>
        </p:grpSpPr>
        <p:grpSp>
          <p:nvGrpSpPr>
            <p:cNvPr id="47" name="组合 46"/>
            <p:cNvGrpSpPr/>
            <p:nvPr/>
          </p:nvGrpSpPr>
          <p:grpSpPr>
            <a:xfrm>
              <a:off x="3590568" y="400194"/>
              <a:ext cx="5213316" cy="1031890"/>
              <a:chOff x="7038412" y="5298115"/>
              <a:chExt cx="3099874" cy="517828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7038412" y="5298115"/>
                <a:ext cx="3099874" cy="517828"/>
                <a:chOff x="5718131" y="5650928"/>
                <a:chExt cx="4596458" cy="767829"/>
              </a:xfrm>
            </p:grpSpPr>
            <p:sp>
              <p:nvSpPr>
                <p:cNvPr id="51" name="圆角矩形 50"/>
                <p:cNvSpPr/>
                <p:nvPr/>
              </p:nvSpPr>
              <p:spPr>
                <a:xfrm>
                  <a:off x="5718131" y="5650928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2" name="圆角矩形 51"/>
                <p:cNvSpPr/>
                <p:nvPr/>
              </p:nvSpPr>
              <p:spPr>
                <a:xfrm>
                  <a:off x="5829672" y="5747159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50" name="TextBox 19"/>
              <p:cNvSpPr txBox="1"/>
              <p:nvPr/>
            </p:nvSpPr>
            <p:spPr>
              <a:xfrm>
                <a:off x="7752953" y="5433395"/>
                <a:ext cx="127818" cy="1890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8" name="矩形 47"/>
            <p:cNvSpPr/>
            <p:nvPr/>
          </p:nvSpPr>
          <p:spPr>
            <a:xfrm>
              <a:off x="4055479" y="625993"/>
              <a:ext cx="428349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工作原理</a:t>
              </a:r>
            </a:p>
          </p:txBody>
        </p:sp>
      </p:grpSp>
      <p:sp>
        <p:nvSpPr>
          <p:cNvPr id="110" name="文本框 6">
            <a:extLst>
              <a:ext uri="{FF2B5EF4-FFF2-40B4-BE49-F238E27FC236}">
                <a16:creationId xmlns:a16="http://schemas.microsoft.com/office/drawing/2014/main" id="{3FC15184-C2F6-42CA-9E97-32E06D88D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006" y="6078636"/>
            <a:ext cx="34915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图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5 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共阳极型七段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LED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数码管</a:t>
            </a:r>
          </a:p>
        </p:txBody>
      </p:sp>
      <p:sp>
        <p:nvSpPr>
          <p:cNvPr id="111" name="文本框 110">
            <a:extLst>
              <a:ext uri="{FF2B5EF4-FFF2-40B4-BE49-F238E27FC236}">
                <a16:creationId xmlns:a16="http://schemas.microsoft.com/office/drawing/2014/main" id="{5D2B597C-C332-45E1-8BA8-90E01C3B7D83}"/>
              </a:ext>
            </a:extLst>
          </p:cNvPr>
          <p:cNvSpPr txBox="1"/>
          <p:nvPr/>
        </p:nvSpPr>
        <p:spPr>
          <a:xfrm>
            <a:off x="787159" y="1711869"/>
            <a:ext cx="113685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在共阴极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七段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数码管学习的基础上，对比学习共阳极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型七段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数码管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。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grpSp>
        <p:nvGrpSpPr>
          <p:cNvPr id="112" name="组合 5">
            <a:extLst>
              <a:ext uri="{FF2B5EF4-FFF2-40B4-BE49-F238E27FC236}">
                <a16:creationId xmlns:a16="http://schemas.microsoft.com/office/drawing/2014/main" id="{FA6D6D90-F4C9-4731-AA99-DD68F29CFE29}"/>
              </a:ext>
            </a:extLst>
          </p:cNvPr>
          <p:cNvGrpSpPr>
            <a:grpSpLocks/>
          </p:cNvGrpSpPr>
          <p:nvPr/>
        </p:nvGrpSpPr>
        <p:grpSpPr bwMode="auto">
          <a:xfrm>
            <a:off x="2090679" y="2594090"/>
            <a:ext cx="3686612" cy="3397250"/>
            <a:chOff x="688201" y="2096295"/>
            <a:chExt cx="1996577" cy="1915174"/>
          </a:xfrm>
        </p:grpSpPr>
        <p:cxnSp>
          <p:nvCxnSpPr>
            <p:cNvPr id="113" name="直接连接符 18">
              <a:extLst>
                <a:ext uri="{FF2B5EF4-FFF2-40B4-BE49-F238E27FC236}">
                  <a16:creationId xmlns:a16="http://schemas.microsoft.com/office/drawing/2014/main" id="{8EA7949D-8721-4DD3-AB38-935C75551C5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49338" y="2398713"/>
              <a:ext cx="642937" cy="158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4" name="直接连接符 27">
              <a:extLst>
                <a:ext uri="{FF2B5EF4-FFF2-40B4-BE49-F238E27FC236}">
                  <a16:creationId xmlns:a16="http://schemas.microsoft.com/office/drawing/2014/main" id="{E0ADB232-4529-4FEC-96D1-C4B7EA27F5D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85800" y="2705099"/>
              <a:ext cx="633412" cy="793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5" name="直接连接符 33">
              <a:extLst>
                <a:ext uri="{FF2B5EF4-FFF2-40B4-BE49-F238E27FC236}">
                  <a16:creationId xmlns:a16="http://schemas.microsoft.com/office/drawing/2014/main" id="{782AAF48-CCFC-4972-B2EA-4D41FD7F0DF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418430" y="2690018"/>
              <a:ext cx="631825" cy="793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6" name="直接连接符 34">
              <a:extLst>
                <a:ext uri="{FF2B5EF4-FFF2-40B4-BE49-F238E27FC236}">
                  <a16:creationId xmlns:a16="http://schemas.microsoft.com/office/drawing/2014/main" id="{CBE35498-5865-48EF-A572-970E576A763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33463" y="3054350"/>
              <a:ext cx="642937" cy="158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7" name="直接连接符 35">
              <a:extLst>
                <a:ext uri="{FF2B5EF4-FFF2-40B4-BE49-F238E27FC236}">
                  <a16:creationId xmlns:a16="http://schemas.microsoft.com/office/drawing/2014/main" id="{94FE17AF-C384-4C77-AA9D-27467B96110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70718" y="3398043"/>
              <a:ext cx="631825" cy="793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" name="直接连接符 36">
              <a:extLst>
                <a:ext uri="{FF2B5EF4-FFF2-40B4-BE49-F238E27FC236}">
                  <a16:creationId xmlns:a16="http://schemas.microsoft.com/office/drawing/2014/main" id="{B90A5254-5894-404E-9E24-C4CEC2E86DB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410493" y="3375818"/>
              <a:ext cx="631825" cy="793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" name="直接连接符 37">
              <a:extLst>
                <a:ext uri="{FF2B5EF4-FFF2-40B4-BE49-F238E27FC236}">
                  <a16:creationId xmlns:a16="http://schemas.microsoft.com/office/drawing/2014/main" id="{716A4D64-BA63-4F7E-B4BB-026F7071CEE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27113" y="3702050"/>
              <a:ext cx="641350" cy="158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" name="TextBox 38">
              <a:extLst>
                <a:ext uri="{FF2B5EF4-FFF2-40B4-BE49-F238E27FC236}">
                  <a16:creationId xmlns:a16="http://schemas.microsoft.com/office/drawing/2014/main" id="{25C3F14B-2719-44AC-B176-1C37BC9A65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4095" y="2096295"/>
              <a:ext cx="373062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a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121" name="TextBox 39">
              <a:extLst>
                <a:ext uri="{FF2B5EF4-FFF2-40B4-BE49-F238E27FC236}">
                  <a16:creationId xmlns:a16="http://schemas.microsoft.com/office/drawing/2014/main" id="{94CEC5D9-7BE9-49BC-BAB3-EBEEC0FBA4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3044" y="2550504"/>
              <a:ext cx="373063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b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122" name="TextBox 40">
              <a:extLst>
                <a:ext uri="{FF2B5EF4-FFF2-40B4-BE49-F238E27FC236}">
                  <a16:creationId xmlns:a16="http://schemas.microsoft.com/office/drawing/2014/main" id="{9854D91B-7192-4EC9-BEA0-212ED0DADD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0385" y="3217930"/>
              <a:ext cx="373063" cy="321106"/>
            </a:xfrm>
            <a:prstGeom prst="rect">
              <a:avLst/>
            </a:prstGeom>
            <a:noFill/>
            <a:ln w="76200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c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123" name="TextBox 41">
              <a:extLst>
                <a:ext uri="{FF2B5EF4-FFF2-40B4-BE49-F238E27FC236}">
                  <a16:creationId xmlns:a16="http://schemas.microsoft.com/office/drawing/2014/main" id="{865776A6-2E1A-4D18-8F92-B1CDBA4EF1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2894" y="3690363"/>
              <a:ext cx="374650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d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124" name="TextBox 42">
              <a:extLst>
                <a:ext uri="{FF2B5EF4-FFF2-40B4-BE49-F238E27FC236}">
                  <a16:creationId xmlns:a16="http://schemas.microsoft.com/office/drawing/2014/main" id="{38908285-340F-4C42-A5BC-DEC3A45865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8201" y="3223217"/>
              <a:ext cx="374650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e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125" name="TextBox 43">
              <a:extLst>
                <a:ext uri="{FF2B5EF4-FFF2-40B4-BE49-F238E27FC236}">
                  <a16:creationId xmlns:a16="http://schemas.microsoft.com/office/drawing/2014/main" id="{E0ABD3A6-A215-4149-A09A-371ABE8CF0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975" y="2545407"/>
              <a:ext cx="373063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f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126" name="TextBox 44">
              <a:extLst>
                <a:ext uri="{FF2B5EF4-FFF2-40B4-BE49-F238E27FC236}">
                  <a16:creationId xmlns:a16="http://schemas.microsoft.com/office/drawing/2014/main" id="{D3A60E93-8BA5-407F-8CBF-A5533FF909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0601" y="2723061"/>
              <a:ext cx="373063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g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127" name="椭圆 126">
              <a:extLst>
                <a:ext uri="{FF2B5EF4-FFF2-40B4-BE49-F238E27FC236}">
                  <a16:creationId xmlns:a16="http://schemas.microsoft.com/office/drawing/2014/main" id="{37F2F54E-2158-4211-A111-D98EED21E099}"/>
                </a:ext>
              </a:extLst>
            </p:cNvPr>
            <p:cNvSpPr/>
            <p:nvPr/>
          </p:nvSpPr>
          <p:spPr>
            <a:xfrm>
              <a:off x="1973263" y="3703638"/>
              <a:ext cx="114300" cy="13652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endParaRPr lang="zh-CN" altLang="en-US"/>
            </a:p>
          </p:txBody>
        </p:sp>
        <p:sp>
          <p:nvSpPr>
            <p:cNvPr id="128" name="TextBox 46">
              <a:extLst>
                <a:ext uri="{FF2B5EF4-FFF2-40B4-BE49-F238E27FC236}">
                  <a16:creationId xmlns:a16="http://schemas.microsoft.com/office/drawing/2014/main" id="{68543F36-A749-4FE6-8478-65EBF1B367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83115" y="3603705"/>
              <a:ext cx="601663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DP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</p:grpSp>
      <p:cxnSp>
        <p:nvCxnSpPr>
          <p:cNvPr id="78" name="直接连接符 77">
            <a:extLst>
              <a:ext uri="{FF2B5EF4-FFF2-40B4-BE49-F238E27FC236}">
                <a16:creationId xmlns:a16="http://schemas.microsoft.com/office/drawing/2014/main" id="{AD4DF36D-F9A8-4995-B596-54360710B3D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015015" y="3093927"/>
            <a:ext cx="14658" cy="1131628"/>
          </a:xfrm>
          <a:prstGeom prst="lin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" name="直接连接符 128">
            <a:extLst>
              <a:ext uri="{FF2B5EF4-FFF2-40B4-BE49-F238E27FC236}">
                <a16:creationId xmlns:a16="http://schemas.microsoft.com/office/drawing/2014/main" id="{E9B3B2EC-4CA8-42DC-870F-3CCCE8640DB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000357" y="4299580"/>
            <a:ext cx="14658" cy="1131628"/>
          </a:xfrm>
          <a:prstGeom prst="lin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" name="文本框 78">
            <a:extLst>
              <a:ext uri="{FF2B5EF4-FFF2-40B4-BE49-F238E27FC236}">
                <a16:creationId xmlns:a16="http://schemas.microsoft.com/office/drawing/2014/main" id="{7D9A6CDA-DE4B-4D0F-9BEE-16A982AAA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3815" y="3402627"/>
            <a:ext cx="8654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b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130" name="文本框 129">
            <a:extLst>
              <a:ext uri="{FF2B5EF4-FFF2-40B4-BE49-F238E27FC236}">
                <a16:creationId xmlns:a16="http://schemas.microsoft.com/office/drawing/2014/main" id="{B1DECAED-A485-4679-AEF1-C4ECDE098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7520" y="4583713"/>
            <a:ext cx="8654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c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138" name="圆角矩形 13">
            <a:extLst>
              <a:ext uri="{FF2B5EF4-FFF2-40B4-BE49-F238E27FC236}">
                <a16:creationId xmlns:a16="http://schemas.microsoft.com/office/drawing/2014/main" id="{07CF25CC-0B20-43C7-889A-A26481BDFC01}"/>
              </a:ext>
            </a:extLst>
          </p:cNvPr>
          <p:cNvSpPr/>
          <p:nvPr/>
        </p:nvSpPr>
        <p:spPr>
          <a:xfrm>
            <a:off x="6074789" y="3711794"/>
            <a:ext cx="5037713" cy="2607515"/>
          </a:xfrm>
          <a:prstGeom prst="roundRect">
            <a:avLst>
              <a:gd name="adj" fmla="val 6410"/>
            </a:avLst>
          </a:prstGeom>
          <a:gradFill flip="none" rotWithShape="1">
            <a:gsLst>
              <a:gs pos="0">
                <a:schemeClr val="bg1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2540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chemeClr val="bg1"/>
                </a:gs>
              </a:gsLst>
              <a:lin ang="2700000" scaled="1"/>
              <a:tileRect/>
            </a:gradFill>
          </a:ln>
          <a:effectLst>
            <a:outerShdw blurRad="355600" dist="88900" dir="2700000" algn="tl" rotWithShape="0">
              <a:prstClr val="black">
                <a:alpha val="28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4800">
              <a:solidFill>
                <a:prstClr val="black"/>
              </a:solidFill>
            </a:endParaRPr>
          </a:p>
        </p:txBody>
      </p: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CC6B046B-270D-4974-8B3B-A5C7157889E2}"/>
              </a:ext>
            </a:extLst>
          </p:cNvPr>
          <p:cNvGrpSpPr/>
          <p:nvPr/>
        </p:nvGrpSpPr>
        <p:grpSpPr>
          <a:xfrm>
            <a:off x="6236739" y="2753198"/>
            <a:ext cx="4663676" cy="939064"/>
            <a:chOff x="9087077" y="1527388"/>
            <a:chExt cx="2303707" cy="2303706"/>
          </a:xfrm>
        </p:grpSpPr>
        <p:sp>
          <p:nvSpPr>
            <p:cNvPr id="140" name="椭圆 33">
              <a:extLst>
                <a:ext uri="{FF2B5EF4-FFF2-40B4-BE49-F238E27FC236}">
                  <a16:creationId xmlns:a16="http://schemas.microsoft.com/office/drawing/2014/main" id="{6D97F27B-AEF7-4800-B5B5-FDD8855592A8}"/>
                </a:ext>
              </a:extLst>
            </p:cNvPr>
            <p:cNvSpPr/>
            <p:nvPr/>
          </p:nvSpPr>
          <p:spPr>
            <a:xfrm>
              <a:off x="9087077" y="1527388"/>
              <a:ext cx="2303707" cy="2303706"/>
            </a:xfrm>
            <a:prstGeom prst="roundRect">
              <a:avLst/>
            </a:prstGeom>
            <a:gradFill>
              <a:gsLst>
                <a:gs pos="0">
                  <a:sysClr val="window" lastClr="FFFFFF"/>
                </a:gs>
                <a:gs pos="100000">
                  <a:srgbClr val="E2E2E2"/>
                </a:gs>
              </a:gsLst>
              <a:lin ang="2700000" scaled="1"/>
            </a:gradFill>
            <a:ln w="25400" cap="flat" cmpd="sng" algn="ctr">
              <a:noFill/>
              <a:prstDash val="solid"/>
            </a:ln>
            <a:effectLst>
              <a:outerShdw blurRad="190500" dist="88900" dir="2700000" algn="tl" rotWithShape="0">
                <a:prstClr val="black">
                  <a:alpha val="3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  <p:sp>
          <p:nvSpPr>
            <p:cNvPr id="141" name="椭圆 34">
              <a:extLst>
                <a:ext uri="{FF2B5EF4-FFF2-40B4-BE49-F238E27FC236}">
                  <a16:creationId xmlns:a16="http://schemas.microsoft.com/office/drawing/2014/main" id="{F1216125-7085-40FC-A3DC-8B2867F51FBF}"/>
                </a:ext>
              </a:extLst>
            </p:cNvPr>
            <p:cNvSpPr/>
            <p:nvPr/>
          </p:nvSpPr>
          <p:spPr>
            <a:xfrm>
              <a:off x="9166557" y="1710379"/>
              <a:ext cx="2144746" cy="1937724"/>
            </a:xfrm>
            <a:prstGeom prst="roundRect">
              <a:avLst/>
            </a:prstGeom>
            <a:solidFill>
              <a:schemeClr val="accent1"/>
            </a:solidFill>
            <a:ln w="25400" cap="flat" cmpd="sng" algn="ctr"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  <a:tileRect/>
              </a:gradFill>
              <a:prstDash val="solid"/>
            </a:ln>
            <a:effectLst>
              <a:innerShdw blurRad="88900" dist="38100" dir="13500000">
                <a:prstClr val="black">
                  <a:alpha val="40000"/>
                </a:prstClr>
              </a:innerShdw>
            </a:effectLst>
          </p:spPr>
          <p:txBody>
            <a:bodyPr rtlCol="0" anchor="ctr"/>
            <a:lstStyle/>
            <a:p>
              <a:pPr algn="ctr"/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</p:grpSp>
      <p:sp>
        <p:nvSpPr>
          <p:cNvPr id="142" name="文本框 141">
            <a:extLst>
              <a:ext uri="{FF2B5EF4-FFF2-40B4-BE49-F238E27FC236}">
                <a16:creationId xmlns:a16="http://schemas.microsoft.com/office/drawing/2014/main" id="{C15DC557-613A-4647-AB88-EE2C1F12B971}"/>
              </a:ext>
            </a:extLst>
          </p:cNvPr>
          <p:cNvSpPr txBox="1"/>
          <p:nvPr/>
        </p:nvSpPr>
        <p:spPr>
          <a:xfrm>
            <a:off x="6839414" y="3009531"/>
            <a:ext cx="2595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显示数字</a:t>
            </a: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文本框 142">
            <a:extLst>
              <a:ext uri="{FF2B5EF4-FFF2-40B4-BE49-F238E27FC236}">
                <a16:creationId xmlns:a16="http://schemas.microsoft.com/office/drawing/2014/main" id="{B199F88F-E482-4ACE-A3AE-743C2AF2250B}"/>
              </a:ext>
            </a:extLst>
          </p:cNvPr>
          <p:cNvSpPr txBox="1"/>
          <p:nvPr/>
        </p:nvSpPr>
        <p:spPr>
          <a:xfrm>
            <a:off x="6154303" y="3770446"/>
            <a:ext cx="4857829" cy="2568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015949">
              <a:lnSpc>
                <a:spcPct val="150000"/>
              </a:lnSpc>
              <a:buClr>
                <a:srgbClr val="E84E2D"/>
              </a:buClr>
              <a:defRPr/>
            </a:pPr>
            <a:r>
              <a:rPr lang="en-US" altLang="zh-CN" sz="1867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zh-CN" altLang="en-US" sz="1867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、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根据数码管结构可知：显示数字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“1”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需要将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这两个二极管点亮，其他二极管仍处于熄灭状态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1015949">
              <a:lnSpc>
                <a:spcPct val="150000"/>
              </a:lnSpc>
              <a:buClr>
                <a:srgbClr val="E84E2D"/>
              </a:buClr>
              <a:defRPr/>
            </a:pPr>
            <a:r>
              <a:rPr lang="en-US" altLang="zh-CN" sz="1867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zh-CN" altLang="en-US" sz="1867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、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公共端一定要先接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“1” 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，那非公共端接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“0”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时对应二极管被点亮，由此可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知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，只有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所接电平为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“0”</a:t>
            </a:r>
            <a:r>
              <a:rPr lang="zh-CN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，其余均为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“1”</a:t>
            </a:r>
            <a:r>
              <a:rPr lang="zh-CN" altLang="en-US" dirty="0"/>
              <a:t>。</a:t>
            </a:r>
            <a:endParaRPr lang="en-US" altLang="zh-CN" sz="1867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09803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ageCurlDoubl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0" grpId="0"/>
      <p:bldP spid="111" grpId="0"/>
      <p:bldP spid="79" grpId="0"/>
      <p:bldP spid="130" grpId="0"/>
      <p:bldP spid="138" grpId="0" animBg="1"/>
      <p:bldP spid="142" grpId="0"/>
      <p:bldP spid="1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427E53C9-7BE8-47A6-A1B3-7F3E6D395C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146655"/>
              </p:ext>
            </p:extLst>
          </p:nvPr>
        </p:nvGraphicFramePr>
        <p:xfrm>
          <a:off x="1528125" y="1160527"/>
          <a:ext cx="9318625" cy="535940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025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1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51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51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51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51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51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93465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4208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字符</a:t>
                      </a:r>
                    </a:p>
                  </a:txBody>
                  <a:tcPr marL="91443" marR="91443" marT="45732" marB="45732">
                    <a:solidFill>
                      <a:srgbClr val="EB5E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DP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段码（共阳）</a:t>
                      </a:r>
                    </a:p>
                  </a:txBody>
                  <a:tcPr marL="91443" marR="91443" marT="45732" marB="45732">
                    <a:solidFill>
                      <a:srgbClr val="EB5E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C0H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F9H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A4H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B0H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F8H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A7H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A1H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358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8EH</a:t>
                      </a:r>
                      <a:endParaRPr lang="zh-CN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32" marB="45732">
                    <a:solidFill>
                      <a:srgbClr val="EB5E6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460BB550-1B3F-4425-8B93-F1E58FC3E35E}"/>
              </a:ext>
            </a:extLst>
          </p:cNvPr>
          <p:cNvSpPr txBox="1"/>
          <p:nvPr/>
        </p:nvSpPr>
        <p:spPr>
          <a:xfrm>
            <a:off x="3799023" y="6519928"/>
            <a:ext cx="457200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表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共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阳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极</a:t>
            </a:r>
            <a:r>
              <a:rPr lang="zh-CN" altLang="en-US" sz="2000" b="1" dirty="0">
                <a:latin typeface="+mn-ea"/>
              </a:rPr>
              <a:t>型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七段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数码管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0~F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段码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FAD6C749-8056-4170-8C47-11B9B354099F}"/>
              </a:ext>
            </a:extLst>
          </p:cNvPr>
          <p:cNvGrpSpPr/>
          <p:nvPr/>
        </p:nvGrpSpPr>
        <p:grpSpPr>
          <a:xfrm>
            <a:off x="2092957" y="128637"/>
            <a:ext cx="8188960" cy="1031890"/>
            <a:chOff x="3590568" y="400194"/>
            <a:chExt cx="5213316" cy="1031890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8BE73431-D0CE-4B30-B3E3-2DB79656FBA1}"/>
                </a:ext>
              </a:extLst>
            </p:cNvPr>
            <p:cNvGrpSpPr/>
            <p:nvPr/>
          </p:nvGrpSpPr>
          <p:grpSpPr>
            <a:xfrm>
              <a:off x="3590568" y="400194"/>
              <a:ext cx="5213316" cy="1031890"/>
              <a:chOff x="7038412" y="5298115"/>
              <a:chExt cx="3099874" cy="517828"/>
            </a:xfrm>
          </p:grpSpPr>
          <p:grpSp>
            <p:nvGrpSpPr>
              <p:cNvPr id="7" name="组合 6">
                <a:extLst>
                  <a:ext uri="{FF2B5EF4-FFF2-40B4-BE49-F238E27FC236}">
                    <a16:creationId xmlns:a16="http://schemas.microsoft.com/office/drawing/2014/main" id="{D69CFCEF-FCB0-410B-8789-67C7016172FE}"/>
                  </a:ext>
                </a:extLst>
              </p:cNvPr>
              <p:cNvGrpSpPr/>
              <p:nvPr/>
            </p:nvGrpSpPr>
            <p:grpSpPr>
              <a:xfrm>
                <a:off x="7038412" y="5298115"/>
                <a:ext cx="3099874" cy="517828"/>
                <a:chOff x="5718131" y="5650928"/>
                <a:chExt cx="4596458" cy="767829"/>
              </a:xfrm>
            </p:grpSpPr>
            <p:sp>
              <p:nvSpPr>
                <p:cNvPr id="9" name="圆角矩形 50">
                  <a:extLst>
                    <a:ext uri="{FF2B5EF4-FFF2-40B4-BE49-F238E27FC236}">
                      <a16:creationId xmlns:a16="http://schemas.microsoft.com/office/drawing/2014/main" id="{2A577B41-AD56-4EDB-BB64-C7342F7FE9A3}"/>
                    </a:ext>
                  </a:extLst>
                </p:cNvPr>
                <p:cNvSpPr/>
                <p:nvPr/>
              </p:nvSpPr>
              <p:spPr>
                <a:xfrm>
                  <a:off x="5718131" y="5650928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" name="圆角矩形 51">
                  <a:extLst>
                    <a:ext uri="{FF2B5EF4-FFF2-40B4-BE49-F238E27FC236}">
                      <a16:creationId xmlns:a16="http://schemas.microsoft.com/office/drawing/2014/main" id="{1B4CD380-6ECE-43B2-8533-BA1278FA098B}"/>
                    </a:ext>
                  </a:extLst>
                </p:cNvPr>
                <p:cNvSpPr/>
                <p:nvPr/>
              </p:nvSpPr>
              <p:spPr>
                <a:xfrm>
                  <a:off x="5829672" y="5747159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8" name="TextBox 19">
                <a:extLst>
                  <a:ext uri="{FF2B5EF4-FFF2-40B4-BE49-F238E27FC236}">
                    <a16:creationId xmlns:a16="http://schemas.microsoft.com/office/drawing/2014/main" id="{020D3A8C-FDB1-4E9B-9AD5-AB4F784BD624}"/>
                  </a:ext>
                </a:extLst>
              </p:cNvPr>
              <p:cNvSpPr txBox="1"/>
              <p:nvPr/>
            </p:nvSpPr>
            <p:spPr>
              <a:xfrm>
                <a:off x="7752953" y="5433395"/>
                <a:ext cx="127818" cy="1890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AE21C8FB-2B5F-422A-BA45-6C03D8921C86}"/>
                </a:ext>
              </a:extLst>
            </p:cNvPr>
            <p:cNvSpPr/>
            <p:nvPr/>
          </p:nvSpPr>
          <p:spPr>
            <a:xfrm>
              <a:off x="4055479" y="625993"/>
              <a:ext cx="428349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共阳极型七段</a:t>
              </a:r>
              <a:r>
                <a:rPr lang="en-US" altLang="zh-CN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LED</a:t>
              </a:r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数码管段码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24758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0">
        <p15:prstTrans prst="pageCurlDoubl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>
            <a:grpSpLocks noChangeAspect="1"/>
          </p:cNvGrpSpPr>
          <p:nvPr/>
        </p:nvGrpSpPr>
        <p:grpSpPr>
          <a:xfrm>
            <a:off x="2904660" y="2347662"/>
            <a:ext cx="1872000" cy="1872000"/>
            <a:chOff x="9674578" y="2446144"/>
            <a:chExt cx="1556194" cy="1556194"/>
          </a:xfrm>
        </p:grpSpPr>
        <p:grpSp>
          <p:nvGrpSpPr>
            <p:cNvPr id="17" name="组合 16"/>
            <p:cNvGrpSpPr/>
            <p:nvPr/>
          </p:nvGrpSpPr>
          <p:grpSpPr>
            <a:xfrm>
              <a:off x="9674578" y="2446144"/>
              <a:ext cx="1556194" cy="1556194"/>
              <a:chOff x="3154508" y="1821271"/>
              <a:chExt cx="2785107" cy="2785102"/>
            </a:xfrm>
          </p:grpSpPr>
          <p:sp>
            <p:nvSpPr>
              <p:cNvPr id="19" name="Freeform 5"/>
              <p:cNvSpPr>
                <a:spLocks/>
              </p:cNvSpPr>
              <p:nvPr/>
            </p:nvSpPr>
            <p:spPr bwMode="auto">
              <a:xfrm rot="10800000">
                <a:off x="3154508" y="1821271"/>
                <a:ext cx="2785107" cy="27851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5"/>
              <p:cNvSpPr>
                <a:spLocks/>
              </p:cNvSpPr>
              <p:nvPr/>
            </p:nvSpPr>
            <p:spPr bwMode="auto">
              <a:xfrm rot="10800000">
                <a:off x="3447677" y="2114440"/>
                <a:ext cx="2198769" cy="21987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75000"/>
                    </a:schemeClr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0">
                      <a:schemeClr val="accent4">
                        <a:lumMod val="75000"/>
                      </a:schemeClr>
                    </a:gs>
                    <a:gs pos="100000">
                      <a:schemeClr val="accent4"/>
                    </a:gs>
                  </a:gsLst>
                  <a:lin ang="2700000" scaled="1"/>
                  <a:tileRect/>
                </a:gradFill>
              </a:ln>
              <a:effectLst>
                <a:outerShdw blurRad="254000" dist="114300" dir="2700000" algn="tl" rotWithShape="0">
                  <a:prstClr val="black">
                    <a:alpha val="25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8" name="Freeform 5"/>
            <p:cNvSpPr>
              <a:spLocks noChangeAspect="1" noEditPoints="1"/>
            </p:cNvSpPr>
            <p:nvPr/>
          </p:nvSpPr>
          <p:spPr bwMode="auto">
            <a:xfrm>
              <a:off x="10262139" y="2880262"/>
              <a:ext cx="400923" cy="592899"/>
            </a:xfrm>
            <a:custGeom>
              <a:avLst/>
              <a:gdLst>
                <a:gd name="T0" fmla="*/ 189 w 316"/>
                <a:gd name="T1" fmla="*/ 16 h 467"/>
                <a:gd name="T2" fmla="*/ 225 w 316"/>
                <a:gd name="T3" fmla="*/ 7 h 467"/>
                <a:gd name="T4" fmla="*/ 300 w 316"/>
                <a:gd name="T5" fmla="*/ 52 h 467"/>
                <a:gd name="T6" fmla="*/ 309 w 316"/>
                <a:gd name="T7" fmla="*/ 89 h 467"/>
                <a:gd name="T8" fmla="*/ 298 w 316"/>
                <a:gd name="T9" fmla="*/ 105 h 467"/>
                <a:gd name="T10" fmla="*/ 179 w 316"/>
                <a:gd name="T11" fmla="*/ 33 h 467"/>
                <a:gd name="T12" fmla="*/ 189 w 316"/>
                <a:gd name="T13" fmla="*/ 16 h 467"/>
                <a:gd name="T14" fmla="*/ 164 w 316"/>
                <a:gd name="T15" fmla="*/ 58 h 467"/>
                <a:gd name="T16" fmla="*/ 147 w 316"/>
                <a:gd name="T17" fmla="*/ 85 h 467"/>
                <a:gd name="T18" fmla="*/ 266 w 316"/>
                <a:gd name="T19" fmla="*/ 157 h 467"/>
                <a:gd name="T20" fmla="*/ 283 w 316"/>
                <a:gd name="T21" fmla="*/ 130 h 467"/>
                <a:gd name="T22" fmla="*/ 164 w 316"/>
                <a:gd name="T23" fmla="*/ 58 h 467"/>
                <a:gd name="T24" fmla="*/ 2 w 316"/>
                <a:gd name="T25" fmla="*/ 446 h 467"/>
                <a:gd name="T26" fmla="*/ 13 w 316"/>
                <a:gd name="T27" fmla="*/ 354 h 467"/>
                <a:gd name="T28" fmla="*/ 90 w 316"/>
                <a:gd name="T29" fmla="*/ 401 h 467"/>
                <a:gd name="T30" fmla="*/ 13 w 316"/>
                <a:gd name="T31" fmla="*/ 453 h 467"/>
                <a:gd name="T32" fmla="*/ 2 w 316"/>
                <a:gd name="T33" fmla="*/ 446 h 467"/>
                <a:gd name="T34" fmla="*/ 20 w 316"/>
                <a:gd name="T35" fmla="*/ 296 h 467"/>
                <a:gd name="T36" fmla="*/ 133 w 316"/>
                <a:gd name="T37" fmla="*/ 109 h 467"/>
                <a:gd name="T38" fmla="*/ 172 w 316"/>
                <a:gd name="T39" fmla="*/ 133 h 467"/>
                <a:gd name="T40" fmla="*/ 59 w 316"/>
                <a:gd name="T41" fmla="*/ 320 h 467"/>
                <a:gd name="T42" fmla="*/ 20 w 316"/>
                <a:gd name="T43" fmla="*/ 296 h 467"/>
                <a:gd name="T44" fmla="*/ 99 w 316"/>
                <a:gd name="T45" fmla="*/ 344 h 467"/>
                <a:gd name="T46" fmla="*/ 212 w 316"/>
                <a:gd name="T47" fmla="*/ 158 h 467"/>
                <a:gd name="T48" fmla="*/ 252 w 316"/>
                <a:gd name="T49" fmla="*/ 182 h 467"/>
                <a:gd name="T50" fmla="*/ 139 w 316"/>
                <a:gd name="T51" fmla="*/ 368 h 467"/>
                <a:gd name="T52" fmla="*/ 99 w 316"/>
                <a:gd name="T53" fmla="*/ 344 h 467"/>
                <a:gd name="T54" fmla="*/ 95 w 316"/>
                <a:gd name="T55" fmla="*/ 446 h 467"/>
                <a:gd name="T56" fmla="*/ 301 w 316"/>
                <a:gd name="T57" fmla="*/ 446 h 467"/>
                <a:gd name="T58" fmla="*/ 311 w 316"/>
                <a:gd name="T59" fmla="*/ 456 h 467"/>
                <a:gd name="T60" fmla="*/ 301 w 316"/>
                <a:gd name="T61" fmla="*/ 467 h 467"/>
                <a:gd name="T62" fmla="*/ 95 w 316"/>
                <a:gd name="T63" fmla="*/ 467 h 467"/>
                <a:gd name="T64" fmla="*/ 84 w 316"/>
                <a:gd name="T65" fmla="*/ 456 h 467"/>
                <a:gd name="T66" fmla="*/ 95 w 316"/>
                <a:gd name="T67" fmla="*/ 446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16" h="467">
                  <a:moveTo>
                    <a:pt x="189" y="16"/>
                  </a:moveTo>
                  <a:cubicBezTo>
                    <a:pt x="197" y="4"/>
                    <a:pt x="213" y="0"/>
                    <a:pt x="225" y="7"/>
                  </a:cubicBezTo>
                  <a:cubicBezTo>
                    <a:pt x="300" y="52"/>
                    <a:pt x="300" y="52"/>
                    <a:pt x="300" y="52"/>
                  </a:cubicBezTo>
                  <a:cubicBezTo>
                    <a:pt x="312" y="60"/>
                    <a:pt x="316" y="76"/>
                    <a:pt x="309" y="89"/>
                  </a:cubicBezTo>
                  <a:cubicBezTo>
                    <a:pt x="298" y="105"/>
                    <a:pt x="298" y="105"/>
                    <a:pt x="298" y="105"/>
                  </a:cubicBezTo>
                  <a:cubicBezTo>
                    <a:pt x="179" y="33"/>
                    <a:pt x="179" y="33"/>
                    <a:pt x="179" y="33"/>
                  </a:cubicBezTo>
                  <a:lnTo>
                    <a:pt x="189" y="16"/>
                  </a:lnTo>
                  <a:close/>
                  <a:moveTo>
                    <a:pt x="164" y="58"/>
                  </a:moveTo>
                  <a:cubicBezTo>
                    <a:pt x="147" y="85"/>
                    <a:pt x="147" y="85"/>
                    <a:pt x="147" y="85"/>
                  </a:cubicBezTo>
                  <a:cubicBezTo>
                    <a:pt x="266" y="157"/>
                    <a:pt x="266" y="157"/>
                    <a:pt x="266" y="157"/>
                  </a:cubicBezTo>
                  <a:cubicBezTo>
                    <a:pt x="283" y="130"/>
                    <a:pt x="283" y="130"/>
                    <a:pt x="283" y="130"/>
                  </a:cubicBezTo>
                  <a:lnTo>
                    <a:pt x="164" y="58"/>
                  </a:lnTo>
                  <a:close/>
                  <a:moveTo>
                    <a:pt x="2" y="446"/>
                  </a:moveTo>
                  <a:cubicBezTo>
                    <a:pt x="13" y="354"/>
                    <a:pt x="13" y="354"/>
                    <a:pt x="13" y="354"/>
                  </a:cubicBezTo>
                  <a:cubicBezTo>
                    <a:pt x="90" y="401"/>
                    <a:pt x="90" y="401"/>
                    <a:pt x="90" y="401"/>
                  </a:cubicBezTo>
                  <a:cubicBezTo>
                    <a:pt x="13" y="453"/>
                    <a:pt x="13" y="453"/>
                    <a:pt x="13" y="453"/>
                  </a:cubicBezTo>
                  <a:cubicBezTo>
                    <a:pt x="5" y="459"/>
                    <a:pt x="0" y="456"/>
                    <a:pt x="2" y="446"/>
                  </a:cubicBezTo>
                  <a:close/>
                  <a:moveTo>
                    <a:pt x="20" y="296"/>
                  </a:moveTo>
                  <a:cubicBezTo>
                    <a:pt x="133" y="109"/>
                    <a:pt x="133" y="109"/>
                    <a:pt x="133" y="109"/>
                  </a:cubicBezTo>
                  <a:cubicBezTo>
                    <a:pt x="172" y="133"/>
                    <a:pt x="172" y="133"/>
                    <a:pt x="172" y="133"/>
                  </a:cubicBezTo>
                  <a:cubicBezTo>
                    <a:pt x="59" y="320"/>
                    <a:pt x="59" y="320"/>
                    <a:pt x="59" y="320"/>
                  </a:cubicBezTo>
                  <a:lnTo>
                    <a:pt x="20" y="296"/>
                  </a:lnTo>
                  <a:close/>
                  <a:moveTo>
                    <a:pt x="99" y="344"/>
                  </a:moveTo>
                  <a:cubicBezTo>
                    <a:pt x="212" y="158"/>
                    <a:pt x="212" y="158"/>
                    <a:pt x="212" y="158"/>
                  </a:cubicBezTo>
                  <a:cubicBezTo>
                    <a:pt x="252" y="182"/>
                    <a:pt x="252" y="182"/>
                    <a:pt x="252" y="182"/>
                  </a:cubicBezTo>
                  <a:cubicBezTo>
                    <a:pt x="139" y="368"/>
                    <a:pt x="139" y="368"/>
                    <a:pt x="139" y="368"/>
                  </a:cubicBezTo>
                  <a:lnTo>
                    <a:pt x="99" y="344"/>
                  </a:lnTo>
                  <a:close/>
                  <a:moveTo>
                    <a:pt x="95" y="446"/>
                  </a:moveTo>
                  <a:cubicBezTo>
                    <a:pt x="301" y="446"/>
                    <a:pt x="301" y="446"/>
                    <a:pt x="301" y="446"/>
                  </a:cubicBezTo>
                  <a:cubicBezTo>
                    <a:pt x="307" y="446"/>
                    <a:pt x="311" y="450"/>
                    <a:pt x="311" y="456"/>
                  </a:cubicBezTo>
                  <a:cubicBezTo>
                    <a:pt x="311" y="462"/>
                    <a:pt x="307" y="467"/>
                    <a:pt x="301" y="467"/>
                  </a:cubicBezTo>
                  <a:cubicBezTo>
                    <a:pt x="95" y="467"/>
                    <a:pt x="95" y="467"/>
                    <a:pt x="95" y="467"/>
                  </a:cubicBezTo>
                  <a:cubicBezTo>
                    <a:pt x="89" y="467"/>
                    <a:pt x="84" y="462"/>
                    <a:pt x="84" y="456"/>
                  </a:cubicBezTo>
                  <a:cubicBezTo>
                    <a:pt x="84" y="450"/>
                    <a:pt x="89" y="446"/>
                    <a:pt x="95" y="4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cxnSp>
        <p:nvCxnSpPr>
          <p:cNvPr id="15" name="直接连接符 14"/>
          <p:cNvCxnSpPr/>
          <p:nvPr/>
        </p:nvCxnSpPr>
        <p:spPr>
          <a:xfrm>
            <a:off x="4933412" y="3283662"/>
            <a:ext cx="4314728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4933412" y="2492815"/>
            <a:ext cx="24845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dirty="0">
                <a:solidFill>
                  <a:schemeClr val="accent4"/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实例解析</a:t>
            </a:r>
          </a:p>
        </p:txBody>
      </p:sp>
      <p:sp>
        <p:nvSpPr>
          <p:cNvPr id="35" name="矩形 34"/>
          <p:cNvSpPr/>
          <p:nvPr/>
        </p:nvSpPr>
        <p:spPr>
          <a:xfrm>
            <a:off x="4933412" y="3459375"/>
            <a:ext cx="20120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latin typeface="+mn-ea"/>
              </a:rPr>
              <a:t>原理图设计</a:t>
            </a:r>
          </a:p>
        </p:txBody>
      </p:sp>
      <p:sp>
        <p:nvSpPr>
          <p:cNvPr id="36" name="矩形 35"/>
          <p:cNvSpPr/>
          <p:nvPr/>
        </p:nvSpPr>
        <p:spPr>
          <a:xfrm>
            <a:off x="4933412" y="4096752"/>
            <a:ext cx="1704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latin typeface="+mn-ea"/>
              </a:rPr>
              <a:t>程序分析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EC2339E-10ED-4D85-8045-A6C0973CBA6A}"/>
              </a:ext>
            </a:extLst>
          </p:cNvPr>
          <p:cNvSpPr/>
          <p:nvPr/>
        </p:nvSpPr>
        <p:spPr>
          <a:xfrm>
            <a:off x="4933412" y="4734129"/>
            <a:ext cx="1704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latin typeface="+mn-ea"/>
              </a:rPr>
              <a:t>参考程序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96918F5-C40C-4EF4-99F3-7706360CC47C}"/>
              </a:ext>
            </a:extLst>
          </p:cNvPr>
          <p:cNvSpPr/>
          <p:nvPr/>
        </p:nvSpPr>
        <p:spPr>
          <a:xfrm>
            <a:off x="4933412" y="5371506"/>
            <a:ext cx="13965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latin typeface="+mn-ea"/>
              </a:rPr>
              <a:t>思考题</a:t>
            </a:r>
          </a:p>
        </p:txBody>
      </p:sp>
    </p:spTree>
    <p:extLst>
      <p:ext uri="{BB962C8B-B14F-4D97-AF65-F5344CB8AC3E}">
        <p14:creationId xmlns:p14="http://schemas.microsoft.com/office/powerpoint/2010/main" val="273911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8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80"/>
                            </p:stCondLst>
                            <p:childTnLst>
                              <p:par>
                                <p:cTn id="1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5" grpId="0"/>
      <p:bldP spid="36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/>
          <p:cNvGrpSpPr/>
          <p:nvPr/>
        </p:nvGrpSpPr>
        <p:grpSpPr>
          <a:xfrm>
            <a:off x="3799023" y="400194"/>
            <a:ext cx="4593954" cy="1031890"/>
            <a:chOff x="3590568" y="400194"/>
            <a:chExt cx="5213316" cy="1031890"/>
          </a:xfrm>
        </p:grpSpPr>
        <p:grpSp>
          <p:nvGrpSpPr>
            <p:cNvPr id="31" name="组合 30"/>
            <p:cNvGrpSpPr/>
            <p:nvPr/>
          </p:nvGrpSpPr>
          <p:grpSpPr>
            <a:xfrm>
              <a:off x="3590568" y="400194"/>
              <a:ext cx="5213316" cy="1031890"/>
              <a:chOff x="7038412" y="5298115"/>
              <a:chExt cx="3099874" cy="517828"/>
            </a:xfrm>
          </p:grpSpPr>
          <p:grpSp>
            <p:nvGrpSpPr>
              <p:cNvPr id="33" name="组合 32"/>
              <p:cNvGrpSpPr/>
              <p:nvPr/>
            </p:nvGrpSpPr>
            <p:grpSpPr>
              <a:xfrm>
                <a:off x="7038412" y="5298115"/>
                <a:ext cx="3099874" cy="517828"/>
                <a:chOff x="5718131" y="5650928"/>
                <a:chExt cx="4596458" cy="767829"/>
              </a:xfrm>
            </p:grpSpPr>
            <p:sp>
              <p:nvSpPr>
                <p:cNvPr id="35" name="圆角矩形 34"/>
                <p:cNvSpPr/>
                <p:nvPr/>
              </p:nvSpPr>
              <p:spPr>
                <a:xfrm>
                  <a:off x="5718131" y="5650928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6" name="圆角矩形 35"/>
                <p:cNvSpPr/>
                <p:nvPr/>
              </p:nvSpPr>
              <p:spPr>
                <a:xfrm>
                  <a:off x="5829672" y="5747159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4" name="TextBox 19"/>
              <p:cNvSpPr txBox="1"/>
              <p:nvPr/>
            </p:nvSpPr>
            <p:spPr>
              <a:xfrm>
                <a:off x="7752953" y="5433395"/>
                <a:ext cx="127818" cy="1890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2" name="矩形 31"/>
            <p:cNvSpPr/>
            <p:nvPr/>
          </p:nvSpPr>
          <p:spPr>
            <a:xfrm>
              <a:off x="4055479" y="625993"/>
              <a:ext cx="428349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实例解析</a:t>
              </a:r>
            </a:p>
          </p:txBody>
        </p:sp>
      </p:grpSp>
      <p:sp>
        <p:nvSpPr>
          <p:cNvPr id="37" name="MH_Other_1">
            <a:extLst>
              <a:ext uri="{FF2B5EF4-FFF2-40B4-BE49-F238E27FC236}">
                <a16:creationId xmlns:a16="http://schemas.microsoft.com/office/drawing/2014/main" id="{5322A319-1EBB-479A-898C-E3D0886E082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411736" y="1873848"/>
            <a:ext cx="3412835" cy="2689535"/>
          </a:xfrm>
          <a:custGeom>
            <a:avLst/>
            <a:gdLst>
              <a:gd name="connsiteX0" fmla="*/ 0 w 3718560"/>
              <a:gd name="connsiteY0" fmla="*/ 0 h 3518262"/>
              <a:gd name="connsiteX1" fmla="*/ 0 w 3718560"/>
              <a:gd name="connsiteY1" fmla="*/ 3509554 h 3518262"/>
              <a:gd name="connsiteX2" fmla="*/ 3718560 w 3718560"/>
              <a:gd name="connsiteY2" fmla="*/ 3518262 h 3518262"/>
              <a:gd name="connsiteX3" fmla="*/ 3718560 w 3718560"/>
              <a:gd name="connsiteY3" fmla="*/ 3518262 h 3518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8560" h="3518262">
                <a:moveTo>
                  <a:pt x="0" y="0"/>
                </a:moveTo>
                <a:lnTo>
                  <a:pt x="0" y="3509554"/>
                </a:lnTo>
                <a:lnTo>
                  <a:pt x="3718560" y="3518262"/>
                </a:lnTo>
                <a:lnTo>
                  <a:pt x="3718560" y="3518262"/>
                </a:lnTo>
              </a:path>
            </a:pathLst>
          </a:custGeom>
          <a:noFill/>
          <a:ln w="762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sz="1350" kern="0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38" name="MH_Desc_1">
            <a:extLst>
              <a:ext uri="{FF2B5EF4-FFF2-40B4-BE49-F238E27FC236}">
                <a16:creationId xmlns:a16="http://schemas.microsoft.com/office/drawing/2014/main" id="{16515E91-86FC-4D2E-8BD0-D5A220AAA11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234280" y="2089417"/>
            <a:ext cx="7346600" cy="3295383"/>
          </a:xfrm>
          <a:custGeom>
            <a:avLst/>
            <a:gdLst>
              <a:gd name="connsiteX0" fmla="*/ 5320937 w 5320937"/>
              <a:gd name="connsiteY0" fmla="*/ 1837508 h 4188823"/>
              <a:gd name="connsiteX1" fmla="*/ 5320937 w 5320937"/>
              <a:gd name="connsiteY1" fmla="*/ 0 h 4188823"/>
              <a:gd name="connsiteX2" fmla="*/ 0 w 5320937"/>
              <a:gd name="connsiteY2" fmla="*/ 0 h 4188823"/>
              <a:gd name="connsiteX3" fmla="*/ 0 w 5320937"/>
              <a:gd name="connsiteY3" fmla="*/ 3405051 h 4188823"/>
              <a:gd name="connsiteX4" fmla="*/ 2717075 w 5320937"/>
              <a:gd name="connsiteY4" fmla="*/ 3405051 h 4188823"/>
              <a:gd name="connsiteX5" fmla="*/ 3500847 w 5320937"/>
              <a:gd name="connsiteY5" fmla="*/ 4188823 h 4188823"/>
              <a:gd name="connsiteX6" fmla="*/ 3518263 w 5320937"/>
              <a:gd name="connsiteY6" fmla="*/ 4188823 h 418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937" h="4188823">
                <a:moveTo>
                  <a:pt x="5320937" y="1837508"/>
                </a:moveTo>
                <a:lnTo>
                  <a:pt x="5320937" y="0"/>
                </a:lnTo>
                <a:lnTo>
                  <a:pt x="0" y="0"/>
                </a:lnTo>
                <a:lnTo>
                  <a:pt x="0" y="3405051"/>
                </a:lnTo>
                <a:lnTo>
                  <a:pt x="2717075" y="3405051"/>
                </a:lnTo>
                <a:lnTo>
                  <a:pt x="3500847" y="4188823"/>
                </a:lnTo>
                <a:lnTo>
                  <a:pt x="3518263" y="4188823"/>
                </a:lnTo>
              </a:path>
            </a:pathLst>
          </a:custGeom>
          <a:noFill/>
          <a:ln w="762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lIns="459142" tIns="162050" rIns="243075" bIns="1188367" anchor="ctr" anchorCtr="1">
            <a:normAutofit/>
          </a:bodyPr>
          <a:lstStyle/>
          <a:p>
            <a:pPr indent="457200">
              <a:spcBef>
                <a:spcPct val="0"/>
              </a:spcBef>
            </a:pPr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在</a:t>
            </a:r>
            <a:r>
              <a:rPr lang="en-US" altLang="zh-CN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P0</a:t>
            </a:r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口连接一个</a:t>
            </a:r>
            <a:r>
              <a:rPr lang="zh-CN" altLang="en-US" sz="3200" b="1" dirty="0">
                <a:solidFill>
                  <a:srgbClr val="BD139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共阴极型数码管</a:t>
            </a:r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，使之</a:t>
            </a:r>
            <a:r>
              <a:rPr lang="zh-CN" altLang="en-US" sz="3200" b="1" dirty="0">
                <a:solidFill>
                  <a:srgbClr val="BD139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循环</a:t>
            </a:r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显示数字</a:t>
            </a:r>
            <a:r>
              <a:rPr lang="en-US" altLang="zh-CN" sz="3200" b="1" dirty="0">
                <a:solidFill>
                  <a:srgbClr val="BD139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0</a:t>
            </a:r>
            <a:r>
              <a:rPr lang="en-US" altLang="en-US" sz="3200" b="1" dirty="0">
                <a:solidFill>
                  <a:srgbClr val="BD139D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～</a:t>
            </a:r>
            <a:r>
              <a:rPr lang="en-US" altLang="zh-CN" sz="3200" b="1" dirty="0">
                <a:solidFill>
                  <a:srgbClr val="BD139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9</a:t>
            </a:r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，间隔为</a:t>
            </a:r>
            <a:r>
              <a:rPr lang="en-US" altLang="zh-CN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500</a:t>
            </a:r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循环步。</a:t>
            </a:r>
          </a:p>
        </p:txBody>
      </p:sp>
      <p:sp>
        <p:nvSpPr>
          <p:cNvPr id="39" name="MH_Other_2">
            <a:extLst>
              <a:ext uri="{FF2B5EF4-FFF2-40B4-BE49-F238E27FC236}">
                <a16:creationId xmlns:a16="http://schemas.microsoft.com/office/drawing/2014/main" id="{6C6BA666-63C6-4B85-9DBD-F2D2590660E2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7398390" y="3398744"/>
            <a:ext cx="2001733" cy="1986056"/>
          </a:xfrm>
          <a:custGeom>
            <a:avLst/>
            <a:gdLst>
              <a:gd name="T0" fmla="*/ 311438 w 1909763"/>
              <a:gd name="T1" fmla="*/ 1234671 h 1912938"/>
              <a:gd name="T2" fmla="*/ 423998 w 1909763"/>
              <a:gd name="T3" fmla="*/ 1256142 h 1912938"/>
              <a:gd name="T4" fmla="*/ 469528 w 1909763"/>
              <a:gd name="T5" fmla="*/ 1335710 h 1912938"/>
              <a:gd name="T6" fmla="*/ 530235 w 1909763"/>
              <a:gd name="T7" fmla="*/ 1396649 h 1912938"/>
              <a:gd name="T8" fmla="*/ 631728 w 1909763"/>
              <a:gd name="T9" fmla="*/ 1456326 h 1912938"/>
              <a:gd name="T10" fmla="*/ 647854 w 1909763"/>
              <a:gd name="T11" fmla="*/ 1533683 h 1912938"/>
              <a:gd name="T12" fmla="*/ 0 w 1909763"/>
              <a:gd name="T13" fmla="*/ 1905000 h 1912938"/>
              <a:gd name="T14" fmla="*/ 990076 w 1909763"/>
              <a:gd name="T15" fmla="*/ 547002 h 1912938"/>
              <a:gd name="T16" fmla="*/ 1084268 w 1909763"/>
              <a:gd name="T17" fmla="*/ 595709 h 1912938"/>
              <a:gd name="T18" fmla="*/ 1176565 w 1909763"/>
              <a:gd name="T19" fmla="*/ 667504 h 1912938"/>
              <a:gd name="T20" fmla="*/ 1294781 w 1909763"/>
              <a:gd name="T21" fmla="*/ 800657 h 1912938"/>
              <a:gd name="T22" fmla="*/ 1351992 w 1909763"/>
              <a:gd name="T23" fmla="*/ 906610 h 1912938"/>
              <a:gd name="T24" fmla="*/ 1367480 w 1909763"/>
              <a:gd name="T25" fmla="*/ 971447 h 1912938"/>
              <a:gd name="T26" fmla="*/ 741633 w 1909763"/>
              <a:gd name="T27" fmla="*/ 1521772 h 1912938"/>
              <a:gd name="T28" fmla="*/ 719507 w 1909763"/>
              <a:gd name="T29" fmla="*/ 1441437 h 1912938"/>
              <a:gd name="T30" fmla="*/ 689163 w 1909763"/>
              <a:gd name="T31" fmla="*/ 1362684 h 1912938"/>
              <a:gd name="T32" fmla="*/ 605717 w 1909763"/>
              <a:gd name="T33" fmla="*/ 1309233 h 1912938"/>
              <a:gd name="T34" fmla="*/ 554511 w 1909763"/>
              <a:gd name="T35" fmla="*/ 1257047 h 1912938"/>
              <a:gd name="T36" fmla="*/ 495403 w 1909763"/>
              <a:gd name="T37" fmla="*/ 1173233 h 1912938"/>
              <a:gd name="T38" fmla="*/ 414485 w 1909763"/>
              <a:gd name="T39" fmla="*/ 1167223 h 1912938"/>
              <a:gd name="T40" fmla="*/ 334200 w 1909763"/>
              <a:gd name="T41" fmla="*/ 1137810 h 1912938"/>
              <a:gd name="T42" fmla="*/ 1102115 w 1909763"/>
              <a:gd name="T43" fmla="*/ 389221 h 1912938"/>
              <a:gd name="T44" fmla="*/ 1182317 w 1909763"/>
              <a:gd name="T45" fmla="*/ 412935 h 1912938"/>
              <a:gd name="T46" fmla="*/ 1278052 w 1909763"/>
              <a:gd name="T47" fmla="*/ 467951 h 1912938"/>
              <a:gd name="T48" fmla="*/ 1390271 w 1909763"/>
              <a:gd name="T49" fmla="*/ 569762 h 1912938"/>
              <a:gd name="T50" fmla="*/ 1465401 w 1909763"/>
              <a:gd name="T51" fmla="*/ 674102 h 1912938"/>
              <a:gd name="T52" fmla="*/ 1496150 w 1909763"/>
              <a:gd name="T53" fmla="*/ 753148 h 1912938"/>
              <a:gd name="T54" fmla="*/ 1438773 w 1909763"/>
              <a:gd name="T55" fmla="*/ 874245 h 1912938"/>
              <a:gd name="T56" fmla="*/ 1394075 w 1909763"/>
              <a:gd name="T57" fmla="*/ 754728 h 1912938"/>
              <a:gd name="T58" fmla="*/ 1286611 w 1909763"/>
              <a:gd name="T59" fmla="*/ 617822 h 1912938"/>
              <a:gd name="T60" fmla="*/ 1182317 w 1909763"/>
              <a:gd name="T61" fmla="*/ 530239 h 1912938"/>
              <a:gd name="T62" fmla="*/ 1095458 w 1909763"/>
              <a:gd name="T63" fmla="*/ 479966 h 1912938"/>
              <a:gd name="T64" fmla="*/ 1079925 w 1909763"/>
              <a:gd name="T65" fmla="*/ 387324 h 1912938"/>
              <a:gd name="T66" fmla="*/ 1274840 w 1909763"/>
              <a:gd name="T67" fmla="*/ 248813 h 1912938"/>
              <a:gd name="T68" fmla="*/ 1361157 w 1909763"/>
              <a:gd name="T69" fmla="*/ 287000 h 1912938"/>
              <a:gd name="T70" fmla="*/ 1471820 w 1909763"/>
              <a:gd name="T71" fmla="*/ 367792 h 1912938"/>
              <a:gd name="T72" fmla="*/ 1577108 w 1909763"/>
              <a:gd name="T73" fmla="*/ 484246 h 1912938"/>
              <a:gd name="T74" fmla="*/ 1629910 w 1909763"/>
              <a:gd name="T75" fmla="*/ 580818 h 1912938"/>
              <a:gd name="T76" fmla="*/ 1646668 w 1909763"/>
              <a:gd name="T77" fmla="*/ 647723 h 1912938"/>
              <a:gd name="T78" fmla="*/ 1571733 w 1909763"/>
              <a:gd name="T79" fmla="*/ 701374 h 1912938"/>
              <a:gd name="T80" fmla="*/ 1500908 w 1909763"/>
              <a:gd name="T81" fmla="*/ 566932 h 1912938"/>
              <a:gd name="T82" fmla="*/ 1381077 w 1909763"/>
              <a:gd name="T83" fmla="*/ 437539 h 1912938"/>
              <a:gd name="T84" fmla="*/ 1277685 w 1909763"/>
              <a:gd name="T85" fmla="*/ 362111 h 1912938"/>
              <a:gd name="T86" fmla="*/ 1174610 w 1909763"/>
              <a:gd name="T87" fmla="*/ 313195 h 1912938"/>
              <a:gd name="T88" fmla="*/ 1571880 w 1909763"/>
              <a:gd name="T89" fmla="*/ 0 h 1912938"/>
              <a:gd name="T90" fmla="*/ 1674374 w 1909763"/>
              <a:gd name="T91" fmla="*/ 27868 h 1912938"/>
              <a:gd name="T92" fmla="*/ 1797116 w 1909763"/>
              <a:gd name="T93" fmla="*/ 110838 h 1912938"/>
              <a:gd name="T94" fmla="*/ 1880946 w 1909763"/>
              <a:gd name="T95" fmla="*/ 216927 h 1912938"/>
              <a:gd name="T96" fmla="*/ 1901825 w 1909763"/>
              <a:gd name="T97" fmla="*/ 315415 h 1912938"/>
              <a:gd name="T98" fmla="*/ 1879681 w 1909763"/>
              <a:gd name="T99" fmla="*/ 399018 h 1912938"/>
              <a:gd name="T100" fmla="*/ 1834128 w 1909763"/>
              <a:gd name="T101" fmla="*/ 461405 h 1912938"/>
              <a:gd name="T102" fmla="*/ 1716764 w 1909763"/>
              <a:gd name="T103" fmla="*/ 551026 h 1912938"/>
              <a:gd name="T104" fmla="*/ 1686079 w 1909763"/>
              <a:gd name="T105" fmla="*/ 466156 h 1912938"/>
              <a:gd name="T106" fmla="*/ 1635148 w 1909763"/>
              <a:gd name="T107" fmla="*/ 386034 h 1912938"/>
              <a:gd name="T108" fmla="*/ 1552899 w 1909763"/>
              <a:gd name="T109" fmla="*/ 297997 h 1912938"/>
              <a:gd name="T110" fmla="*/ 1465272 w 1909763"/>
              <a:gd name="T111" fmla="*/ 231811 h 1912938"/>
              <a:gd name="T112" fmla="*/ 1387135 w 1909763"/>
              <a:gd name="T113" fmla="*/ 193176 h 1912938"/>
              <a:gd name="T114" fmla="*/ 1324816 w 1909763"/>
              <a:gd name="T115" fmla="*/ 138389 h 1912938"/>
              <a:gd name="T116" fmla="*/ 1449455 w 1909763"/>
              <a:gd name="T117" fmla="*/ 33885 h 1912938"/>
              <a:gd name="T118" fmla="*/ 1518102 w 1909763"/>
              <a:gd name="T119" fmla="*/ 4750 h 191293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909763" h="1912938">
                <a:moveTo>
                  <a:pt x="275590" y="1223963"/>
                </a:moveTo>
                <a:lnTo>
                  <a:pt x="276860" y="1225231"/>
                </a:lnTo>
                <a:lnTo>
                  <a:pt x="281623" y="1228085"/>
                </a:lnTo>
                <a:lnTo>
                  <a:pt x="285433" y="1229987"/>
                </a:lnTo>
                <a:lnTo>
                  <a:pt x="290513" y="1232207"/>
                </a:lnTo>
                <a:lnTo>
                  <a:pt x="296545" y="1235060"/>
                </a:lnTo>
                <a:lnTo>
                  <a:pt x="304165" y="1237280"/>
                </a:lnTo>
                <a:lnTo>
                  <a:pt x="312738" y="1239816"/>
                </a:lnTo>
                <a:lnTo>
                  <a:pt x="323215" y="1242036"/>
                </a:lnTo>
                <a:lnTo>
                  <a:pt x="335280" y="1244255"/>
                </a:lnTo>
                <a:lnTo>
                  <a:pt x="348933" y="1246157"/>
                </a:lnTo>
                <a:lnTo>
                  <a:pt x="364173" y="1248060"/>
                </a:lnTo>
                <a:lnTo>
                  <a:pt x="381318" y="1249328"/>
                </a:lnTo>
                <a:lnTo>
                  <a:pt x="400368" y="1249962"/>
                </a:lnTo>
                <a:lnTo>
                  <a:pt x="421958" y="1250279"/>
                </a:lnTo>
                <a:lnTo>
                  <a:pt x="425768" y="1261376"/>
                </a:lnTo>
                <a:lnTo>
                  <a:pt x="430213" y="1272474"/>
                </a:lnTo>
                <a:lnTo>
                  <a:pt x="434658" y="1282937"/>
                </a:lnTo>
                <a:lnTo>
                  <a:pt x="440055" y="1293083"/>
                </a:lnTo>
                <a:lnTo>
                  <a:pt x="445453" y="1303229"/>
                </a:lnTo>
                <a:lnTo>
                  <a:pt x="451485" y="1313375"/>
                </a:lnTo>
                <a:lnTo>
                  <a:pt x="457835" y="1322886"/>
                </a:lnTo>
                <a:lnTo>
                  <a:pt x="464185" y="1332081"/>
                </a:lnTo>
                <a:lnTo>
                  <a:pt x="471488" y="1341276"/>
                </a:lnTo>
                <a:lnTo>
                  <a:pt x="478473" y="1349837"/>
                </a:lnTo>
                <a:lnTo>
                  <a:pt x="485775" y="1358080"/>
                </a:lnTo>
                <a:lnTo>
                  <a:pt x="493395" y="1366324"/>
                </a:lnTo>
                <a:lnTo>
                  <a:pt x="500698" y="1374250"/>
                </a:lnTo>
                <a:lnTo>
                  <a:pt x="508635" y="1381860"/>
                </a:lnTo>
                <a:lnTo>
                  <a:pt x="516573" y="1388835"/>
                </a:lnTo>
                <a:lnTo>
                  <a:pt x="524510" y="1395493"/>
                </a:lnTo>
                <a:lnTo>
                  <a:pt x="532448" y="1402469"/>
                </a:lnTo>
                <a:lnTo>
                  <a:pt x="540385" y="1408810"/>
                </a:lnTo>
                <a:lnTo>
                  <a:pt x="555943" y="1420541"/>
                </a:lnTo>
                <a:lnTo>
                  <a:pt x="571500" y="1430687"/>
                </a:lnTo>
                <a:lnTo>
                  <a:pt x="586105" y="1439565"/>
                </a:lnTo>
                <a:lnTo>
                  <a:pt x="600075" y="1447492"/>
                </a:lnTo>
                <a:lnTo>
                  <a:pt x="612775" y="1453833"/>
                </a:lnTo>
                <a:lnTo>
                  <a:pt x="624523" y="1458589"/>
                </a:lnTo>
                <a:lnTo>
                  <a:pt x="634365" y="1462394"/>
                </a:lnTo>
                <a:lnTo>
                  <a:pt x="634365" y="1467784"/>
                </a:lnTo>
                <a:lnTo>
                  <a:pt x="634683" y="1473808"/>
                </a:lnTo>
                <a:lnTo>
                  <a:pt x="635318" y="1479832"/>
                </a:lnTo>
                <a:lnTo>
                  <a:pt x="636270" y="1486173"/>
                </a:lnTo>
                <a:lnTo>
                  <a:pt x="638810" y="1499173"/>
                </a:lnTo>
                <a:lnTo>
                  <a:pt x="641668" y="1512489"/>
                </a:lnTo>
                <a:lnTo>
                  <a:pt x="645795" y="1526440"/>
                </a:lnTo>
                <a:lnTo>
                  <a:pt x="650558" y="1540074"/>
                </a:lnTo>
                <a:lnTo>
                  <a:pt x="655321" y="1553707"/>
                </a:lnTo>
                <a:lnTo>
                  <a:pt x="660083" y="1566707"/>
                </a:lnTo>
                <a:lnTo>
                  <a:pt x="665481" y="1579389"/>
                </a:lnTo>
                <a:lnTo>
                  <a:pt x="670243" y="1590803"/>
                </a:lnTo>
                <a:lnTo>
                  <a:pt x="679133" y="1610144"/>
                </a:lnTo>
                <a:lnTo>
                  <a:pt x="685165" y="1623144"/>
                </a:lnTo>
                <a:lnTo>
                  <a:pt x="687388" y="1627900"/>
                </a:lnTo>
                <a:lnTo>
                  <a:pt x="0" y="1912938"/>
                </a:lnTo>
                <a:lnTo>
                  <a:pt x="275590" y="1223963"/>
                </a:lnTo>
                <a:close/>
                <a:moveTo>
                  <a:pt x="923427" y="530225"/>
                </a:moveTo>
                <a:lnTo>
                  <a:pt x="931362" y="531813"/>
                </a:lnTo>
                <a:lnTo>
                  <a:pt x="941201" y="533401"/>
                </a:lnTo>
                <a:lnTo>
                  <a:pt x="951993" y="536259"/>
                </a:lnTo>
                <a:lnTo>
                  <a:pt x="965007" y="539435"/>
                </a:lnTo>
                <a:lnTo>
                  <a:pt x="978972" y="544199"/>
                </a:lnTo>
                <a:lnTo>
                  <a:pt x="994208" y="549281"/>
                </a:lnTo>
                <a:lnTo>
                  <a:pt x="1010713" y="555950"/>
                </a:lnTo>
                <a:lnTo>
                  <a:pt x="1028805" y="564526"/>
                </a:lnTo>
                <a:lnTo>
                  <a:pt x="1038327" y="568972"/>
                </a:lnTo>
                <a:lnTo>
                  <a:pt x="1047849" y="574053"/>
                </a:lnTo>
                <a:lnTo>
                  <a:pt x="1057689" y="579453"/>
                </a:lnTo>
                <a:lnTo>
                  <a:pt x="1067845" y="585487"/>
                </a:lnTo>
                <a:lnTo>
                  <a:pt x="1078320" y="591521"/>
                </a:lnTo>
                <a:lnTo>
                  <a:pt x="1088794" y="598191"/>
                </a:lnTo>
                <a:lnTo>
                  <a:pt x="1099903" y="605495"/>
                </a:lnTo>
                <a:lnTo>
                  <a:pt x="1111012" y="613118"/>
                </a:lnTo>
                <a:lnTo>
                  <a:pt x="1122439" y="621058"/>
                </a:lnTo>
                <a:lnTo>
                  <a:pt x="1133548" y="630268"/>
                </a:lnTo>
                <a:lnTo>
                  <a:pt x="1145609" y="639161"/>
                </a:lnTo>
                <a:lnTo>
                  <a:pt x="1157353" y="649006"/>
                </a:lnTo>
                <a:lnTo>
                  <a:pt x="1169415" y="659487"/>
                </a:lnTo>
                <a:lnTo>
                  <a:pt x="1181476" y="670285"/>
                </a:lnTo>
                <a:lnTo>
                  <a:pt x="1193855" y="681719"/>
                </a:lnTo>
                <a:lnTo>
                  <a:pt x="1206234" y="693787"/>
                </a:lnTo>
                <a:lnTo>
                  <a:pt x="1224326" y="712208"/>
                </a:lnTo>
                <a:lnTo>
                  <a:pt x="1241148" y="730311"/>
                </a:lnTo>
                <a:lnTo>
                  <a:pt x="1257336" y="748731"/>
                </a:lnTo>
                <a:lnTo>
                  <a:pt x="1272888" y="767152"/>
                </a:lnTo>
                <a:lnTo>
                  <a:pt x="1287172" y="785573"/>
                </a:lnTo>
                <a:lnTo>
                  <a:pt x="1300185" y="803993"/>
                </a:lnTo>
                <a:lnTo>
                  <a:pt x="1312246" y="822096"/>
                </a:lnTo>
                <a:lnTo>
                  <a:pt x="1323356" y="840199"/>
                </a:lnTo>
                <a:lnTo>
                  <a:pt x="1333513" y="857984"/>
                </a:lnTo>
                <a:lnTo>
                  <a:pt x="1343035" y="875770"/>
                </a:lnTo>
                <a:lnTo>
                  <a:pt x="1346843" y="884345"/>
                </a:lnTo>
                <a:lnTo>
                  <a:pt x="1350970" y="892920"/>
                </a:lnTo>
                <a:lnTo>
                  <a:pt x="1354461" y="901813"/>
                </a:lnTo>
                <a:lnTo>
                  <a:pt x="1357635" y="910388"/>
                </a:lnTo>
                <a:lnTo>
                  <a:pt x="1360809" y="918963"/>
                </a:lnTo>
                <a:lnTo>
                  <a:pt x="1363349" y="927220"/>
                </a:lnTo>
                <a:lnTo>
                  <a:pt x="1365570" y="935478"/>
                </a:lnTo>
                <a:lnTo>
                  <a:pt x="1367792" y="943735"/>
                </a:lnTo>
                <a:lnTo>
                  <a:pt x="1369697" y="951675"/>
                </a:lnTo>
                <a:lnTo>
                  <a:pt x="1370966" y="959933"/>
                </a:lnTo>
                <a:lnTo>
                  <a:pt x="1372236" y="967873"/>
                </a:lnTo>
                <a:lnTo>
                  <a:pt x="1373188" y="975495"/>
                </a:lnTo>
                <a:lnTo>
                  <a:pt x="774247" y="1579563"/>
                </a:lnTo>
                <a:lnTo>
                  <a:pt x="771708" y="1576387"/>
                </a:lnTo>
                <a:lnTo>
                  <a:pt x="768851" y="1572258"/>
                </a:lnTo>
                <a:lnTo>
                  <a:pt x="765042" y="1566542"/>
                </a:lnTo>
                <a:lnTo>
                  <a:pt x="760281" y="1559237"/>
                </a:lnTo>
                <a:lnTo>
                  <a:pt x="755520" y="1550344"/>
                </a:lnTo>
                <a:lnTo>
                  <a:pt x="749807" y="1540181"/>
                </a:lnTo>
                <a:lnTo>
                  <a:pt x="744728" y="1528113"/>
                </a:lnTo>
                <a:lnTo>
                  <a:pt x="739333" y="1515091"/>
                </a:lnTo>
                <a:lnTo>
                  <a:pt x="734254" y="1500164"/>
                </a:lnTo>
                <a:lnTo>
                  <a:pt x="731715" y="1492224"/>
                </a:lnTo>
                <a:lnTo>
                  <a:pt x="729493" y="1483967"/>
                </a:lnTo>
                <a:lnTo>
                  <a:pt x="727271" y="1475392"/>
                </a:lnTo>
                <a:lnTo>
                  <a:pt x="725367" y="1466181"/>
                </a:lnTo>
                <a:lnTo>
                  <a:pt x="724097" y="1457289"/>
                </a:lnTo>
                <a:lnTo>
                  <a:pt x="722510" y="1447443"/>
                </a:lnTo>
                <a:lnTo>
                  <a:pt x="721241" y="1437280"/>
                </a:lnTo>
                <a:lnTo>
                  <a:pt x="720288" y="1427117"/>
                </a:lnTo>
                <a:lnTo>
                  <a:pt x="719336" y="1416319"/>
                </a:lnTo>
                <a:lnTo>
                  <a:pt x="719336" y="1405203"/>
                </a:lnTo>
                <a:lnTo>
                  <a:pt x="719336" y="1394087"/>
                </a:lnTo>
                <a:lnTo>
                  <a:pt x="719971" y="1382018"/>
                </a:lnTo>
                <a:lnTo>
                  <a:pt x="705688" y="1375349"/>
                </a:lnTo>
                <a:lnTo>
                  <a:pt x="692039" y="1368362"/>
                </a:lnTo>
                <a:lnTo>
                  <a:pt x="679343" y="1361692"/>
                </a:lnTo>
                <a:lnTo>
                  <a:pt x="667282" y="1355023"/>
                </a:lnTo>
                <a:lnTo>
                  <a:pt x="655855" y="1348035"/>
                </a:lnTo>
                <a:lnTo>
                  <a:pt x="645381" y="1341366"/>
                </a:lnTo>
                <a:lnTo>
                  <a:pt x="635224" y="1334696"/>
                </a:lnTo>
                <a:lnTo>
                  <a:pt x="625385" y="1327709"/>
                </a:lnTo>
                <a:lnTo>
                  <a:pt x="616497" y="1321357"/>
                </a:lnTo>
                <a:lnTo>
                  <a:pt x="608245" y="1314688"/>
                </a:lnTo>
                <a:lnTo>
                  <a:pt x="599992" y="1308018"/>
                </a:lnTo>
                <a:lnTo>
                  <a:pt x="592692" y="1301349"/>
                </a:lnTo>
                <a:lnTo>
                  <a:pt x="585709" y="1294679"/>
                </a:lnTo>
                <a:lnTo>
                  <a:pt x="579361" y="1288327"/>
                </a:lnTo>
                <a:lnTo>
                  <a:pt x="573013" y="1281975"/>
                </a:lnTo>
                <a:lnTo>
                  <a:pt x="567300" y="1275306"/>
                </a:lnTo>
                <a:lnTo>
                  <a:pt x="561904" y="1268636"/>
                </a:lnTo>
                <a:lnTo>
                  <a:pt x="556825" y="1262285"/>
                </a:lnTo>
                <a:lnTo>
                  <a:pt x="552064" y="1255933"/>
                </a:lnTo>
                <a:lnTo>
                  <a:pt x="547621" y="1249898"/>
                </a:lnTo>
                <a:lnTo>
                  <a:pt x="539686" y="1237194"/>
                </a:lnTo>
                <a:lnTo>
                  <a:pt x="532703" y="1224808"/>
                </a:lnTo>
                <a:lnTo>
                  <a:pt x="526355" y="1212739"/>
                </a:lnTo>
                <a:lnTo>
                  <a:pt x="520641" y="1200988"/>
                </a:lnTo>
                <a:lnTo>
                  <a:pt x="509850" y="1177804"/>
                </a:lnTo>
                <a:lnTo>
                  <a:pt x="497471" y="1178122"/>
                </a:lnTo>
                <a:lnTo>
                  <a:pt x="485727" y="1178122"/>
                </a:lnTo>
                <a:lnTo>
                  <a:pt x="474300" y="1178122"/>
                </a:lnTo>
                <a:lnTo>
                  <a:pt x="463509" y="1177804"/>
                </a:lnTo>
                <a:lnTo>
                  <a:pt x="453352" y="1177169"/>
                </a:lnTo>
                <a:lnTo>
                  <a:pt x="443512" y="1175898"/>
                </a:lnTo>
                <a:lnTo>
                  <a:pt x="433673" y="1174628"/>
                </a:lnTo>
                <a:lnTo>
                  <a:pt x="424785" y="1173675"/>
                </a:lnTo>
                <a:lnTo>
                  <a:pt x="416215" y="1172087"/>
                </a:lnTo>
                <a:lnTo>
                  <a:pt x="408280" y="1170182"/>
                </a:lnTo>
                <a:lnTo>
                  <a:pt x="393045" y="1167006"/>
                </a:lnTo>
                <a:lnTo>
                  <a:pt x="379714" y="1162877"/>
                </a:lnTo>
                <a:lnTo>
                  <a:pt x="367653" y="1158431"/>
                </a:lnTo>
                <a:lnTo>
                  <a:pt x="357496" y="1153984"/>
                </a:lnTo>
                <a:lnTo>
                  <a:pt x="348926" y="1149855"/>
                </a:lnTo>
                <a:lnTo>
                  <a:pt x="341308" y="1146044"/>
                </a:lnTo>
                <a:lnTo>
                  <a:pt x="335595" y="1142551"/>
                </a:lnTo>
                <a:lnTo>
                  <a:pt x="331151" y="1139375"/>
                </a:lnTo>
                <a:lnTo>
                  <a:pt x="327660" y="1137152"/>
                </a:lnTo>
                <a:lnTo>
                  <a:pt x="325438" y="1134928"/>
                </a:lnTo>
                <a:lnTo>
                  <a:pt x="923427" y="530225"/>
                </a:lnTo>
                <a:close/>
                <a:moveTo>
                  <a:pt x="1084432" y="388938"/>
                </a:moveTo>
                <a:lnTo>
                  <a:pt x="1089844" y="389573"/>
                </a:lnTo>
                <a:lnTo>
                  <a:pt x="1097165" y="389891"/>
                </a:lnTo>
                <a:lnTo>
                  <a:pt x="1106715" y="390843"/>
                </a:lnTo>
                <a:lnTo>
                  <a:pt x="1118175" y="392748"/>
                </a:lnTo>
                <a:lnTo>
                  <a:pt x="1132499" y="396241"/>
                </a:lnTo>
                <a:lnTo>
                  <a:pt x="1140458" y="398146"/>
                </a:lnTo>
                <a:lnTo>
                  <a:pt x="1148734" y="400686"/>
                </a:lnTo>
                <a:lnTo>
                  <a:pt x="1157329" y="403226"/>
                </a:lnTo>
                <a:lnTo>
                  <a:pt x="1166879" y="406718"/>
                </a:lnTo>
                <a:lnTo>
                  <a:pt x="1176747" y="410528"/>
                </a:lnTo>
                <a:lnTo>
                  <a:pt x="1187252" y="414656"/>
                </a:lnTo>
                <a:lnTo>
                  <a:pt x="1197756" y="419418"/>
                </a:lnTo>
                <a:lnTo>
                  <a:pt x="1208579" y="424816"/>
                </a:lnTo>
                <a:lnTo>
                  <a:pt x="1220358" y="430848"/>
                </a:lnTo>
                <a:lnTo>
                  <a:pt x="1232136" y="437198"/>
                </a:lnTo>
                <a:lnTo>
                  <a:pt x="1244550" y="444183"/>
                </a:lnTo>
                <a:lnTo>
                  <a:pt x="1256965" y="452121"/>
                </a:lnTo>
                <a:lnTo>
                  <a:pt x="1270017" y="460376"/>
                </a:lnTo>
                <a:lnTo>
                  <a:pt x="1283386" y="469901"/>
                </a:lnTo>
                <a:lnTo>
                  <a:pt x="1296438" y="480061"/>
                </a:lnTo>
                <a:lnTo>
                  <a:pt x="1310444" y="490856"/>
                </a:lnTo>
                <a:lnTo>
                  <a:pt x="1324450" y="502286"/>
                </a:lnTo>
                <a:lnTo>
                  <a:pt x="1338775" y="514986"/>
                </a:lnTo>
                <a:lnTo>
                  <a:pt x="1353100" y="528003"/>
                </a:lnTo>
                <a:lnTo>
                  <a:pt x="1367743" y="542291"/>
                </a:lnTo>
                <a:lnTo>
                  <a:pt x="1382386" y="557531"/>
                </a:lnTo>
                <a:lnTo>
                  <a:pt x="1396074" y="572136"/>
                </a:lnTo>
                <a:lnTo>
                  <a:pt x="1408489" y="586423"/>
                </a:lnTo>
                <a:lnTo>
                  <a:pt x="1420267" y="600393"/>
                </a:lnTo>
                <a:lnTo>
                  <a:pt x="1430772" y="613728"/>
                </a:lnTo>
                <a:lnTo>
                  <a:pt x="1440640" y="627381"/>
                </a:lnTo>
                <a:lnTo>
                  <a:pt x="1449235" y="640081"/>
                </a:lnTo>
                <a:lnTo>
                  <a:pt x="1457511" y="653098"/>
                </a:lnTo>
                <a:lnTo>
                  <a:pt x="1464833" y="665163"/>
                </a:lnTo>
                <a:lnTo>
                  <a:pt x="1471517" y="676911"/>
                </a:lnTo>
                <a:lnTo>
                  <a:pt x="1477566" y="688341"/>
                </a:lnTo>
                <a:lnTo>
                  <a:pt x="1482341" y="699136"/>
                </a:lnTo>
                <a:lnTo>
                  <a:pt x="1487434" y="709613"/>
                </a:lnTo>
                <a:lnTo>
                  <a:pt x="1490935" y="720408"/>
                </a:lnTo>
                <a:lnTo>
                  <a:pt x="1494755" y="729616"/>
                </a:lnTo>
                <a:lnTo>
                  <a:pt x="1497939" y="739141"/>
                </a:lnTo>
                <a:lnTo>
                  <a:pt x="1500167" y="747713"/>
                </a:lnTo>
                <a:lnTo>
                  <a:pt x="1502395" y="756286"/>
                </a:lnTo>
                <a:lnTo>
                  <a:pt x="1503987" y="763906"/>
                </a:lnTo>
                <a:lnTo>
                  <a:pt x="1505260" y="771526"/>
                </a:lnTo>
                <a:lnTo>
                  <a:pt x="1507170" y="784543"/>
                </a:lnTo>
                <a:lnTo>
                  <a:pt x="1508125" y="795338"/>
                </a:lnTo>
                <a:lnTo>
                  <a:pt x="1508125" y="804228"/>
                </a:lnTo>
                <a:lnTo>
                  <a:pt x="1507807" y="810261"/>
                </a:lnTo>
                <a:lnTo>
                  <a:pt x="1506852" y="815341"/>
                </a:lnTo>
                <a:lnTo>
                  <a:pt x="1444778" y="877888"/>
                </a:lnTo>
                <a:lnTo>
                  <a:pt x="1442550" y="864553"/>
                </a:lnTo>
                <a:lnTo>
                  <a:pt x="1439048" y="851218"/>
                </a:lnTo>
                <a:lnTo>
                  <a:pt x="1435228" y="836296"/>
                </a:lnTo>
                <a:lnTo>
                  <a:pt x="1430135" y="821691"/>
                </a:lnTo>
                <a:lnTo>
                  <a:pt x="1424087" y="806451"/>
                </a:lnTo>
                <a:lnTo>
                  <a:pt x="1416765" y="790576"/>
                </a:lnTo>
                <a:lnTo>
                  <a:pt x="1408807" y="774383"/>
                </a:lnTo>
                <a:lnTo>
                  <a:pt x="1399894" y="757873"/>
                </a:lnTo>
                <a:lnTo>
                  <a:pt x="1390026" y="741363"/>
                </a:lnTo>
                <a:lnTo>
                  <a:pt x="1378884" y="724536"/>
                </a:lnTo>
                <a:lnTo>
                  <a:pt x="1367106" y="707073"/>
                </a:lnTo>
                <a:lnTo>
                  <a:pt x="1353737" y="689928"/>
                </a:lnTo>
                <a:lnTo>
                  <a:pt x="1340048" y="672466"/>
                </a:lnTo>
                <a:lnTo>
                  <a:pt x="1325087" y="655003"/>
                </a:lnTo>
                <a:lnTo>
                  <a:pt x="1308852" y="637541"/>
                </a:lnTo>
                <a:lnTo>
                  <a:pt x="1291981" y="620396"/>
                </a:lnTo>
                <a:lnTo>
                  <a:pt x="1278611" y="607061"/>
                </a:lnTo>
                <a:lnTo>
                  <a:pt x="1264923" y="594361"/>
                </a:lnTo>
                <a:lnTo>
                  <a:pt x="1251235" y="582296"/>
                </a:lnTo>
                <a:lnTo>
                  <a:pt x="1238184" y="570866"/>
                </a:lnTo>
                <a:lnTo>
                  <a:pt x="1224814" y="560388"/>
                </a:lnTo>
                <a:lnTo>
                  <a:pt x="1212081" y="550228"/>
                </a:lnTo>
                <a:lnTo>
                  <a:pt x="1199348" y="541021"/>
                </a:lnTo>
                <a:lnTo>
                  <a:pt x="1187252" y="532448"/>
                </a:lnTo>
                <a:lnTo>
                  <a:pt x="1175155" y="524511"/>
                </a:lnTo>
                <a:lnTo>
                  <a:pt x="1163059" y="516573"/>
                </a:lnTo>
                <a:lnTo>
                  <a:pt x="1151917" y="509588"/>
                </a:lnTo>
                <a:lnTo>
                  <a:pt x="1140776" y="502921"/>
                </a:lnTo>
                <a:lnTo>
                  <a:pt x="1129953" y="496888"/>
                </a:lnTo>
                <a:lnTo>
                  <a:pt x="1119766" y="491808"/>
                </a:lnTo>
                <a:lnTo>
                  <a:pt x="1109580" y="486411"/>
                </a:lnTo>
                <a:lnTo>
                  <a:pt x="1100030" y="481966"/>
                </a:lnTo>
                <a:lnTo>
                  <a:pt x="1082522" y="474028"/>
                </a:lnTo>
                <a:lnTo>
                  <a:pt x="1066287" y="467678"/>
                </a:lnTo>
                <a:lnTo>
                  <a:pt x="1052599" y="462598"/>
                </a:lnTo>
                <a:lnTo>
                  <a:pt x="1040821" y="459106"/>
                </a:lnTo>
                <a:lnTo>
                  <a:pt x="1031590" y="456248"/>
                </a:lnTo>
                <a:lnTo>
                  <a:pt x="1024905" y="454343"/>
                </a:lnTo>
                <a:lnTo>
                  <a:pt x="1019175" y="453391"/>
                </a:lnTo>
                <a:lnTo>
                  <a:pt x="1084432" y="388938"/>
                </a:lnTo>
                <a:close/>
                <a:moveTo>
                  <a:pt x="1213168" y="238125"/>
                </a:moveTo>
                <a:lnTo>
                  <a:pt x="1218883" y="238125"/>
                </a:lnTo>
                <a:lnTo>
                  <a:pt x="1226186" y="238759"/>
                </a:lnTo>
                <a:lnTo>
                  <a:pt x="1236028" y="239709"/>
                </a:lnTo>
                <a:lnTo>
                  <a:pt x="1248411" y="242245"/>
                </a:lnTo>
                <a:lnTo>
                  <a:pt x="1263016" y="245414"/>
                </a:lnTo>
                <a:lnTo>
                  <a:pt x="1270953" y="247315"/>
                </a:lnTo>
                <a:lnTo>
                  <a:pt x="1280161" y="249850"/>
                </a:lnTo>
                <a:lnTo>
                  <a:pt x="1289051" y="253020"/>
                </a:lnTo>
                <a:lnTo>
                  <a:pt x="1298893" y="256506"/>
                </a:lnTo>
                <a:lnTo>
                  <a:pt x="1309053" y="260625"/>
                </a:lnTo>
                <a:lnTo>
                  <a:pt x="1319848" y="264745"/>
                </a:lnTo>
                <a:lnTo>
                  <a:pt x="1330961" y="269816"/>
                </a:lnTo>
                <a:lnTo>
                  <a:pt x="1342391" y="275203"/>
                </a:lnTo>
                <a:lnTo>
                  <a:pt x="1354456" y="281541"/>
                </a:lnTo>
                <a:lnTo>
                  <a:pt x="1366838" y="288196"/>
                </a:lnTo>
                <a:lnTo>
                  <a:pt x="1379538" y="295802"/>
                </a:lnTo>
                <a:lnTo>
                  <a:pt x="1392873" y="303725"/>
                </a:lnTo>
                <a:lnTo>
                  <a:pt x="1405891" y="312598"/>
                </a:lnTo>
                <a:lnTo>
                  <a:pt x="1419861" y="322422"/>
                </a:lnTo>
                <a:lnTo>
                  <a:pt x="1433831" y="332880"/>
                </a:lnTo>
                <a:lnTo>
                  <a:pt x="1448436" y="344289"/>
                </a:lnTo>
                <a:lnTo>
                  <a:pt x="1463041" y="356332"/>
                </a:lnTo>
                <a:lnTo>
                  <a:pt x="1477963" y="369325"/>
                </a:lnTo>
                <a:lnTo>
                  <a:pt x="1492886" y="383269"/>
                </a:lnTo>
                <a:lnTo>
                  <a:pt x="1508126" y="398164"/>
                </a:lnTo>
                <a:lnTo>
                  <a:pt x="1523366" y="413692"/>
                </a:lnTo>
                <a:lnTo>
                  <a:pt x="1537653" y="428587"/>
                </a:lnTo>
                <a:lnTo>
                  <a:pt x="1550353" y="443481"/>
                </a:lnTo>
                <a:lnTo>
                  <a:pt x="1562418" y="458376"/>
                </a:lnTo>
                <a:lnTo>
                  <a:pt x="1573848" y="472637"/>
                </a:lnTo>
                <a:lnTo>
                  <a:pt x="1583691" y="486264"/>
                </a:lnTo>
                <a:lnTo>
                  <a:pt x="1593216" y="499891"/>
                </a:lnTo>
                <a:lnTo>
                  <a:pt x="1601471" y="512884"/>
                </a:lnTo>
                <a:lnTo>
                  <a:pt x="1609091" y="525878"/>
                </a:lnTo>
                <a:lnTo>
                  <a:pt x="1616076" y="538237"/>
                </a:lnTo>
                <a:lnTo>
                  <a:pt x="1622108" y="549963"/>
                </a:lnTo>
                <a:lnTo>
                  <a:pt x="1627823" y="561371"/>
                </a:lnTo>
                <a:lnTo>
                  <a:pt x="1632268" y="572780"/>
                </a:lnTo>
                <a:lnTo>
                  <a:pt x="1636713" y="583238"/>
                </a:lnTo>
                <a:lnTo>
                  <a:pt x="1640206" y="593379"/>
                </a:lnTo>
                <a:lnTo>
                  <a:pt x="1643699" y="603203"/>
                </a:lnTo>
                <a:lnTo>
                  <a:pt x="1646239" y="612077"/>
                </a:lnTo>
                <a:lnTo>
                  <a:pt x="1648143" y="620633"/>
                </a:lnTo>
                <a:lnTo>
                  <a:pt x="1650049" y="628873"/>
                </a:lnTo>
                <a:lnTo>
                  <a:pt x="1651636" y="636478"/>
                </a:lnTo>
                <a:lnTo>
                  <a:pt x="1652589" y="643767"/>
                </a:lnTo>
                <a:lnTo>
                  <a:pt x="1653541" y="650422"/>
                </a:lnTo>
                <a:lnTo>
                  <a:pt x="1654176" y="661514"/>
                </a:lnTo>
                <a:lnTo>
                  <a:pt x="1654176" y="670705"/>
                </a:lnTo>
                <a:lnTo>
                  <a:pt x="1653859" y="677043"/>
                </a:lnTo>
                <a:lnTo>
                  <a:pt x="1652906" y="682747"/>
                </a:lnTo>
                <a:lnTo>
                  <a:pt x="1588136" y="747713"/>
                </a:lnTo>
                <a:lnTo>
                  <a:pt x="1585596" y="733769"/>
                </a:lnTo>
                <a:lnTo>
                  <a:pt x="1582421" y="719508"/>
                </a:lnTo>
                <a:lnTo>
                  <a:pt x="1578293" y="704297"/>
                </a:lnTo>
                <a:lnTo>
                  <a:pt x="1572896" y="689085"/>
                </a:lnTo>
                <a:lnTo>
                  <a:pt x="1566546" y="672923"/>
                </a:lnTo>
                <a:lnTo>
                  <a:pt x="1559561" y="656761"/>
                </a:lnTo>
                <a:lnTo>
                  <a:pt x="1550671" y="639964"/>
                </a:lnTo>
                <a:lnTo>
                  <a:pt x="1541463" y="622534"/>
                </a:lnTo>
                <a:lnTo>
                  <a:pt x="1531303" y="605105"/>
                </a:lnTo>
                <a:lnTo>
                  <a:pt x="1519556" y="587358"/>
                </a:lnTo>
                <a:lnTo>
                  <a:pt x="1507173" y="569294"/>
                </a:lnTo>
                <a:lnTo>
                  <a:pt x="1493521" y="551230"/>
                </a:lnTo>
                <a:lnTo>
                  <a:pt x="1479233" y="533166"/>
                </a:lnTo>
                <a:lnTo>
                  <a:pt x="1463676" y="514786"/>
                </a:lnTo>
                <a:lnTo>
                  <a:pt x="1446848" y="497039"/>
                </a:lnTo>
                <a:lnTo>
                  <a:pt x="1429386" y="478975"/>
                </a:lnTo>
                <a:lnTo>
                  <a:pt x="1415098" y="465031"/>
                </a:lnTo>
                <a:lnTo>
                  <a:pt x="1400811" y="451721"/>
                </a:lnTo>
                <a:lnTo>
                  <a:pt x="1386841" y="439362"/>
                </a:lnTo>
                <a:lnTo>
                  <a:pt x="1372871" y="427636"/>
                </a:lnTo>
                <a:lnTo>
                  <a:pt x="1359536" y="416544"/>
                </a:lnTo>
                <a:lnTo>
                  <a:pt x="1345883" y="406086"/>
                </a:lnTo>
                <a:lnTo>
                  <a:pt x="1332548" y="396262"/>
                </a:lnTo>
                <a:lnTo>
                  <a:pt x="1319848" y="387389"/>
                </a:lnTo>
                <a:lnTo>
                  <a:pt x="1307148" y="378832"/>
                </a:lnTo>
                <a:lnTo>
                  <a:pt x="1295083" y="370909"/>
                </a:lnTo>
                <a:lnTo>
                  <a:pt x="1283018" y="363620"/>
                </a:lnTo>
                <a:lnTo>
                  <a:pt x="1271271" y="356648"/>
                </a:lnTo>
                <a:lnTo>
                  <a:pt x="1260158" y="350627"/>
                </a:lnTo>
                <a:lnTo>
                  <a:pt x="1249681" y="344606"/>
                </a:lnTo>
                <a:lnTo>
                  <a:pt x="1239203" y="339219"/>
                </a:lnTo>
                <a:lnTo>
                  <a:pt x="1229361" y="334782"/>
                </a:lnTo>
                <a:lnTo>
                  <a:pt x="1210628" y="326542"/>
                </a:lnTo>
                <a:lnTo>
                  <a:pt x="1193801" y="319887"/>
                </a:lnTo>
                <a:lnTo>
                  <a:pt x="1179513" y="314500"/>
                </a:lnTo>
                <a:lnTo>
                  <a:pt x="1167766" y="310697"/>
                </a:lnTo>
                <a:lnTo>
                  <a:pt x="1157923" y="307845"/>
                </a:lnTo>
                <a:lnTo>
                  <a:pt x="1150621" y="306260"/>
                </a:lnTo>
                <a:lnTo>
                  <a:pt x="1144588" y="304992"/>
                </a:lnTo>
                <a:lnTo>
                  <a:pt x="1213168" y="238125"/>
                </a:lnTo>
                <a:close/>
                <a:moveTo>
                  <a:pt x="1555569" y="0"/>
                </a:moveTo>
                <a:lnTo>
                  <a:pt x="1566687" y="0"/>
                </a:lnTo>
                <a:lnTo>
                  <a:pt x="1578441" y="0"/>
                </a:lnTo>
                <a:lnTo>
                  <a:pt x="1589876" y="1272"/>
                </a:lnTo>
                <a:lnTo>
                  <a:pt x="1601948" y="2862"/>
                </a:lnTo>
                <a:lnTo>
                  <a:pt x="1614337" y="5088"/>
                </a:lnTo>
                <a:lnTo>
                  <a:pt x="1627043" y="7950"/>
                </a:lnTo>
                <a:lnTo>
                  <a:pt x="1640385" y="11766"/>
                </a:lnTo>
                <a:lnTo>
                  <a:pt x="1653409" y="16218"/>
                </a:lnTo>
                <a:lnTo>
                  <a:pt x="1667386" y="21624"/>
                </a:lnTo>
                <a:lnTo>
                  <a:pt x="1681363" y="27984"/>
                </a:lnTo>
                <a:lnTo>
                  <a:pt x="1695976" y="35298"/>
                </a:lnTo>
                <a:lnTo>
                  <a:pt x="1710588" y="42930"/>
                </a:lnTo>
                <a:lnTo>
                  <a:pt x="1725836" y="52152"/>
                </a:lnTo>
                <a:lnTo>
                  <a:pt x="1741084" y="62010"/>
                </a:lnTo>
                <a:lnTo>
                  <a:pt x="1756649" y="72822"/>
                </a:lnTo>
                <a:lnTo>
                  <a:pt x="1772850" y="84588"/>
                </a:lnTo>
                <a:lnTo>
                  <a:pt x="1789051" y="97626"/>
                </a:lnTo>
                <a:lnTo>
                  <a:pt x="1804617" y="111300"/>
                </a:lnTo>
                <a:lnTo>
                  <a:pt x="1819547" y="124656"/>
                </a:lnTo>
                <a:lnTo>
                  <a:pt x="1832571" y="138330"/>
                </a:lnTo>
                <a:lnTo>
                  <a:pt x="1844642" y="151686"/>
                </a:lnTo>
                <a:lnTo>
                  <a:pt x="1856078" y="165042"/>
                </a:lnTo>
                <a:lnTo>
                  <a:pt x="1865608" y="178398"/>
                </a:lnTo>
                <a:lnTo>
                  <a:pt x="1874502" y="191755"/>
                </a:lnTo>
                <a:lnTo>
                  <a:pt x="1881809" y="204475"/>
                </a:lnTo>
                <a:lnTo>
                  <a:pt x="1888797" y="217831"/>
                </a:lnTo>
                <a:lnTo>
                  <a:pt x="1894197" y="230869"/>
                </a:lnTo>
                <a:lnTo>
                  <a:pt x="1898962" y="243907"/>
                </a:lnTo>
                <a:lnTo>
                  <a:pt x="1902457" y="256309"/>
                </a:lnTo>
                <a:lnTo>
                  <a:pt x="1905633" y="268711"/>
                </a:lnTo>
                <a:lnTo>
                  <a:pt x="1907857" y="281113"/>
                </a:lnTo>
                <a:lnTo>
                  <a:pt x="1908810" y="293197"/>
                </a:lnTo>
                <a:lnTo>
                  <a:pt x="1909763" y="305281"/>
                </a:lnTo>
                <a:lnTo>
                  <a:pt x="1909763" y="316729"/>
                </a:lnTo>
                <a:lnTo>
                  <a:pt x="1908492" y="328177"/>
                </a:lnTo>
                <a:lnTo>
                  <a:pt x="1907539" y="339307"/>
                </a:lnTo>
                <a:lnTo>
                  <a:pt x="1905316" y="350437"/>
                </a:lnTo>
                <a:lnTo>
                  <a:pt x="1902457" y="360931"/>
                </a:lnTo>
                <a:lnTo>
                  <a:pt x="1899598" y="371425"/>
                </a:lnTo>
                <a:lnTo>
                  <a:pt x="1895786" y="381601"/>
                </a:lnTo>
                <a:lnTo>
                  <a:pt x="1891656" y="391459"/>
                </a:lnTo>
                <a:lnTo>
                  <a:pt x="1887527" y="400681"/>
                </a:lnTo>
                <a:lnTo>
                  <a:pt x="1882762" y="409903"/>
                </a:lnTo>
                <a:lnTo>
                  <a:pt x="1877361" y="418490"/>
                </a:lnTo>
                <a:lnTo>
                  <a:pt x="1871643" y="426758"/>
                </a:lnTo>
                <a:lnTo>
                  <a:pt x="1865925" y="434708"/>
                </a:lnTo>
                <a:lnTo>
                  <a:pt x="1860208" y="442340"/>
                </a:lnTo>
                <a:lnTo>
                  <a:pt x="1854172" y="449336"/>
                </a:lnTo>
                <a:lnTo>
                  <a:pt x="1847501" y="456014"/>
                </a:lnTo>
                <a:lnTo>
                  <a:pt x="1841783" y="463328"/>
                </a:lnTo>
                <a:lnTo>
                  <a:pt x="1830983" y="476048"/>
                </a:lnTo>
                <a:lnTo>
                  <a:pt x="1801122" y="514208"/>
                </a:lnTo>
                <a:lnTo>
                  <a:pt x="1764909" y="560636"/>
                </a:lnTo>
                <a:lnTo>
                  <a:pt x="1730283" y="604838"/>
                </a:lnTo>
                <a:lnTo>
                  <a:pt x="1729648" y="593708"/>
                </a:lnTo>
                <a:lnTo>
                  <a:pt x="1728377" y="581306"/>
                </a:lnTo>
                <a:lnTo>
                  <a:pt x="1726471" y="567632"/>
                </a:lnTo>
                <a:lnTo>
                  <a:pt x="1723930" y="553322"/>
                </a:lnTo>
                <a:lnTo>
                  <a:pt x="1720118" y="537740"/>
                </a:lnTo>
                <a:lnTo>
                  <a:pt x="1715353" y="521840"/>
                </a:lnTo>
                <a:lnTo>
                  <a:pt x="1712494" y="513254"/>
                </a:lnTo>
                <a:lnTo>
                  <a:pt x="1709318" y="504668"/>
                </a:lnTo>
                <a:lnTo>
                  <a:pt x="1705823" y="496082"/>
                </a:lnTo>
                <a:lnTo>
                  <a:pt x="1702011" y="487178"/>
                </a:lnTo>
                <a:lnTo>
                  <a:pt x="1697882" y="477638"/>
                </a:lnTo>
                <a:lnTo>
                  <a:pt x="1693117" y="468098"/>
                </a:lnTo>
                <a:lnTo>
                  <a:pt x="1688034" y="458876"/>
                </a:lnTo>
                <a:lnTo>
                  <a:pt x="1682952" y="449018"/>
                </a:lnTo>
                <a:lnTo>
                  <a:pt x="1677234" y="439160"/>
                </a:lnTo>
                <a:lnTo>
                  <a:pt x="1670881" y="428984"/>
                </a:lnTo>
                <a:lnTo>
                  <a:pt x="1664527" y="418808"/>
                </a:lnTo>
                <a:lnTo>
                  <a:pt x="1657221" y="408631"/>
                </a:lnTo>
                <a:lnTo>
                  <a:pt x="1649915" y="398137"/>
                </a:lnTo>
                <a:lnTo>
                  <a:pt x="1641973" y="387643"/>
                </a:lnTo>
                <a:lnTo>
                  <a:pt x="1633079" y="376831"/>
                </a:lnTo>
                <a:lnTo>
                  <a:pt x="1624184" y="365701"/>
                </a:lnTo>
                <a:lnTo>
                  <a:pt x="1614337" y="354889"/>
                </a:lnTo>
                <a:lnTo>
                  <a:pt x="1604489" y="343441"/>
                </a:lnTo>
                <a:lnTo>
                  <a:pt x="1593688" y="332311"/>
                </a:lnTo>
                <a:lnTo>
                  <a:pt x="1582570" y="320863"/>
                </a:lnTo>
                <a:lnTo>
                  <a:pt x="1571134" y="310051"/>
                </a:lnTo>
                <a:lnTo>
                  <a:pt x="1559381" y="299239"/>
                </a:lnTo>
                <a:lnTo>
                  <a:pt x="1548263" y="289381"/>
                </a:lnTo>
                <a:lnTo>
                  <a:pt x="1536827" y="279523"/>
                </a:lnTo>
                <a:lnTo>
                  <a:pt x="1525709" y="270619"/>
                </a:lnTo>
                <a:lnTo>
                  <a:pt x="1514590" y="262351"/>
                </a:lnTo>
                <a:lnTo>
                  <a:pt x="1503472" y="254083"/>
                </a:lnTo>
                <a:lnTo>
                  <a:pt x="1492672" y="246451"/>
                </a:lnTo>
                <a:lnTo>
                  <a:pt x="1481871" y="239137"/>
                </a:lnTo>
                <a:lnTo>
                  <a:pt x="1471388" y="232777"/>
                </a:lnTo>
                <a:lnTo>
                  <a:pt x="1460905" y="226417"/>
                </a:lnTo>
                <a:lnTo>
                  <a:pt x="1450740" y="220693"/>
                </a:lnTo>
                <a:lnTo>
                  <a:pt x="1440575" y="215287"/>
                </a:lnTo>
                <a:lnTo>
                  <a:pt x="1430410" y="210199"/>
                </a:lnTo>
                <a:lnTo>
                  <a:pt x="1420562" y="205747"/>
                </a:lnTo>
                <a:lnTo>
                  <a:pt x="1411350" y="201613"/>
                </a:lnTo>
                <a:lnTo>
                  <a:pt x="1401820" y="197479"/>
                </a:lnTo>
                <a:lnTo>
                  <a:pt x="1392925" y="193981"/>
                </a:lnTo>
                <a:lnTo>
                  <a:pt x="1375136" y="187620"/>
                </a:lnTo>
                <a:lnTo>
                  <a:pt x="1358300" y="182850"/>
                </a:lnTo>
                <a:lnTo>
                  <a:pt x="1342417" y="178716"/>
                </a:lnTo>
                <a:lnTo>
                  <a:pt x="1327805" y="175536"/>
                </a:lnTo>
                <a:lnTo>
                  <a:pt x="1314145" y="173310"/>
                </a:lnTo>
                <a:lnTo>
                  <a:pt x="1301756" y="171720"/>
                </a:lnTo>
                <a:lnTo>
                  <a:pt x="1290638" y="171084"/>
                </a:lnTo>
                <a:lnTo>
                  <a:pt x="1330346" y="138966"/>
                </a:lnTo>
                <a:lnTo>
                  <a:pt x="1370689" y="105894"/>
                </a:lnTo>
                <a:lnTo>
                  <a:pt x="1405950" y="76638"/>
                </a:lnTo>
                <a:lnTo>
                  <a:pt x="1419609" y="64554"/>
                </a:lnTo>
                <a:lnTo>
                  <a:pt x="1429774" y="55650"/>
                </a:lnTo>
                <a:lnTo>
                  <a:pt x="1435810" y="49926"/>
                </a:lnTo>
                <a:lnTo>
                  <a:pt x="1442163" y="44520"/>
                </a:lnTo>
                <a:lnTo>
                  <a:pt x="1448834" y="39432"/>
                </a:lnTo>
                <a:lnTo>
                  <a:pt x="1455505" y="34026"/>
                </a:lnTo>
                <a:lnTo>
                  <a:pt x="1463129" y="29256"/>
                </a:lnTo>
                <a:lnTo>
                  <a:pt x="1470753" y="24486"/>
                </a:lnTo>
                <a:lnTo>
                  <a:pt x="1479012" y="20352"/>
                </a:lnTo>
                <a:lnTo>
                  <a:pt x="1487271" y="16218"/>
                </a:lnTo>
                <a:lnTo>
                  <a:pt x="1495848" y="13038"/>
                </a:lnTo>
                <a:lnTo>
                  <a:pt x="1505378" y="9540"/>
                </a:lnTo>
                <a:lnTo>
                  <a:pt x="1514590" y="6996"/>
                </a:lnTo>
                <a:lnTo>
                  <a:pt x="1524438" y="4770"/>
                </a:lnTo>
                <a:lnTo>
                  <a:pt x="1534285" y="2544"/>
                </a:lnTo>
                <a:lnTo>
                  <a:pt x="1544768" y="1272"/>
                </a:lnTo>
                <a:lnTo>
                  <a:pt x="155556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350" kern="0">
              <a:solidFill>
                <a:srgbClr val="FFFFFF"/>
              </a:solidFill>
              <a:latin typeface="Arial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832044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ageCurlDoubl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圆角矩形 34"/>
          <p:cNvSpPr/>
          <p:nvPr/>
        </p:nvSpPr>
        <p:spPr>
          <a:xfrm>
            <a:off x="6710939" y="5252896"/>
            <a:ext cx="4939093" cy="908207"/>
          </a:xfrm>
          <a:prstGeom prst="roundRect">
            <a:avLst/>
          </a:pr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2700000" scaled="1"/>
          </a:gradFill>
          <a:ln w="25400" cap="flat" cmpd="sng" algn="ctr">
            <a:noFill/>
            <a:prstDash val="solid"/>
          </a:ln>
          <a:effectLst>
            <a:outerShdw blurRad="190500" dist="88900" dir="2700000" algn="tl" rotWithShape="0">
              <a:prstClr val="black">
                <a:alpha val="3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endParaRPr lang="zh-CN" altLang="en-US" b="1" kern="0">
              <a:solidFill>
                <a:schemeClr val="bg1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34" name="圆角矩形 33"/>
          <p:cNvSpPr/>
          <p:nvPr/>
        </p:nvSpPr>
        <p:spPr>
          <a:xfrm>
            <a:off x="6681121" y="1932525"/>
            <a:ext cx="4968911" cy="672975"/>
          </a:xfrm>
          <a:prstGeom prst="round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2700000" scaled="1"/>
          </a:gradFill>
          <a:ln w="25400" cap="flat" cmpd="sng" algn="ctr">
            <a:noFill/>
            <a:prstDash val="solid"/>
          </a:ln>
          <a:effectLst>
            <a:outerShdw blurRad="190500" dist="88900" dir="2700000" algn="tl" rotWithShape="0">
              <a:prstClr val="black">
                <a:alpha val="3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endParaRPr lang="zh-CN" altLang="en-US" b="1" kern="0">
              <a:solidFill>
                <a:schemeClr val="bg1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36" name="圆角矩形 35"/>
          <p:cNvSpPr/>
          <p:nvPr/>
        </p:nvSpPr>
        <p:spPr>
          <a:xfrm>
            <a:off x="6681121" y="3936341"/>
            <a:ext cx="4968911" cy="988586"/>
          </a:xfrm>
          <a:prstGeom prst="roundRect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1"/>
          </a:gradFill>
          <a:ln w="25400" cap="flat" cmpd="sng" algn="ctr">
            <a:noFill/>
            <a:prstDash val="solid"/>
          </a:ln>
          <a:effectLst>
            <a:outerShdw blurRad="190500" dist="88900" dir="2700000" algn="tl" rotWithShape="0">
              <a:prstClr val="black">
                <a:alpha val="3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endParaRPr lang="zh-CN" altLang="en-US" b="1" kern="0">
              <a:solidFill>
                <a:schemeClr val="bg1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6681121" y="2934433"/>
            <a:ext cx="4968911" cy="672975"/>
          </a:xfrm>
          <a:prstGeom prst="round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2700000" scaled="1"/>
          </a:gradFill>
          <a:ln w="25400" cap="flat" cmpd="sng" algn="ctr">
            <a:noFill/>
            <a:prstDash val="solid"/>
          </a:ln>
          <a:effectLst>
            <a:outerShdw blurRad="190500" dist="88900" dir="2700000" algn="tl" rotWithShape="0">
              <a:prstClr val="black">
                <a:alpha val="3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endParaRPr lang="zh-CN" altLang="en-US" b="1" kern="0">
              <a:solidFill>
                <a:schemeClr val="bg1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 flipH="1">
            <a:off x="5769859" y="2070101"/>
            <a:ext cx="6349" cy="3397251"/>
          </a:xfrm>
          <a:prstGeom prst="line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19"/>
          <p:cNvSpPr>
            <a:spLocks noChangeArrowheads="1"/>
          </p:cNvSpPr>
          <p:nvPr/>
        </p:nvSpPr>
        <p:spPr bwMode="ltGray">
          <a:xfrm>
            <a:off x="6759499" y="2038119"/>
            <a:ext cx="49689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457189" indent="-457189" algn="l"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单片机芯片选择：</a:t>
            </a: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89C51</a:t>
            </a:r>
            <a:r>
              <a: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型号。 </a:t>
            </a:r>
          </a:p>
        </p:txBody>
      </p:sp>
      <p:sp>
        <p:nvSpPr>
          <p:cNvPr id="26" name="Rectangle 20"/>
          <p:cNvSpPr>
            <a:spLocks noChangeArrowheads="1"/>
          </p:cNvSpPr>
          <p:nvPr/>
        </p:nvSpPr>
        <p:spPr bwMode="ltGray">
          <a:xfrm>
            <a:off x="6759499" y="3077520"/>
            <a:ext cx="40279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457189" indent="-457189" algn="l"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连接</a:t>
            </a:r>
            <a:r>
              <a:rPr lang="zh-CN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时钟电路和复位电路</a:t>
            </a:r>
            <a:r>
              <a: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4" name="Rectangle 21"/>
          <p:cNvSpPr>
            <a:spLocks noChangeArrowheads="1"/>
          </p:cNvSpPr>
          <p:nvPr/>
        </p:nvSpPr>
        <p:spPr bwMode="ltGray">
          <a:xfrm>
            <a:off x="6720309" y="3977442"/>
            <a:ext cx="489053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457189" indent="-457189" algn="l"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选择共阴极数码管连接在</a:t>
            </a: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P0</a:t>
            </a:r>
            <a:r>
              <a: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口，注意：数码管公共端应接地。</a:t>
            </a:r>
          </a:p>
        </p:txBody>
      </p:sp>
      <p:sp>
        <p:nvSpPr>
          <p:cNvPr id="22" name="Rectangle 22"/>
          <p:cNvSpPr>
            <a:spLocks noChangeArrowheads="1"/>
          </p:cNvSpPr>
          <p:nvPr/>
        </p:nvSpPr>
        <p:spPr bwMode="ltGray">
          <a:xfrm>
            <a:off x="6720309" y="5252896"/>
            <a:ext cx="499490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457189" indent="-457189" algn="l"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注意：</a:t>
            </a: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P0</a:t>
            </a:r>
            <a:r>
              <a:rPr lang="zh-CN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作为通用</a:t>
            </a: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I/O</a:t>
            </a:r>
            <a:r>
              <a:rPr lang="zh-CN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口时需要外接上拉电阻</a:t>
            </a:r>
            <a:r>
              <a: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3799023" y="400194"/>
            <a:ext cx="4593954" cy="1031890"/>
            <a:chOff x="3590568" y="400194"/>
            <a:chExt cx="5213316" cy="1031890"/>
          </a:xfrm>
        </p:grpSpPr>
        <p:grpSp>
          <p:nvGrpSpPr>
            <p:cNvPr id="47" name="组合 46"/>
            <p:cNvGrpSpPr/>
            <p:nvPr/>
          </p:nvGrpSpPr>
          <p:grpSpPr>
            <a:xfrm>
              <a:off x="3590568" y="400194"/>
              <a:ext cx="5213316" cy="1031890"/>
              <a:chOff x="7038412" y="5298115"/>
              <a:chExt cx="3099874" cy="517828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7038412" y="5298115"/>
                <a:ext cx="3099874" cy="517828"/>
                <a:chOff x="5718131" y="5650928"/>
                <a:chExt cx="4596458" cy="767829"/>
              </a:xfrm>
            </p:grpSpPr>
            <p:sp>
              <p:nvSpPr>
                <p:cNvPr id="51" name="圆角矩形 50"/>
                <p:cNvSpPr/>
                <p:nvPr/>
              </p:nvSpPr>
              <p:spPr>
                <a:xfrm>
                  <a:off x="5718131" y="5650928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2" name="圆角矩形 51"/>
                <p:cNvSpPr/>
                <p:nvPr/>
              </p:nvSpPr>
              <p:spPr>
                <a:xfrm>
                  <a:off x="5829672" y="5747159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50" name="TextBox 19"/>
              <p:cNvSpPr txBox="1"/>
              <p:nvPr/>
            </p:nvSpPr>
            <p:spPr>
              <a:xfrm>
                <a:off x="7752953" y="5433395"/>
                <a:ext cx="124651" cy="1544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14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8" name="矩形 47"/>
            <p:cNvSpPr/>
            <p:nvPr/>
          </p:nvSpPr>
          <p:spPr>
            <a:xfrm>
              <a:off x="4055479" y="625993"/>
              <a:ext cx="428349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ea typeface="造字工房悦黑（非商用）常规体" pitchFamily="2" charset="-122"/>
                  <a:cs typeface="Times New Roman" panose="02020603050405020304" pitchFamily="18" charset="0"/>
                </a:rPr>
                <a:t>原理图设计</a:t>
              </a:r>
            </a:p>
          </p:txBody>
        </p:sp>
      </p:grpSp>
      <p:pic>
        <p:nvPicPr>
          <p:cNvPr id="29" name="Picture 5">
            <a:extLst>
              <a:ext uri="{FF2B5EF4-FFF2-40B4-BE49-F238E27FC236}">
                <a16:creationId xmlns:a16="http://schemas.microsoft.com/office/drawing/2014/main" id="{0AFB9368-B9EE-4777-8BC6-179307E65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1" t="20566" r="19891" b="25111"/>
          <a:stretch>
            <a:fillRect/>
          </a:stretch>
        </p:blipFill>
        <p:spPr bwMode="auto">
          <a:xfrm>
            <a:off x="52375" y="2070101"/>
            <a:ext cx="5772392" cy="3811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椭圆 30">
            <a:extLst>
              <a:ext uri="{FF2B5EF4-FFF2-40B4-BE49-F238E27FC236}">
                <a16:creationId xmlns:a16="http://schemas.microsoft.com/office/drawing/2014/main" id="{07AE567B-F41B-4E6A-9807-C31E1AA99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8624" y="3936341"/>
            <a:ext cx="422046" cy="658868"/>
          </a:xfrm>
          <a:prstGeom prst="ellipse">
            <a:avLst/>
          </a:prstGeom>
          <a:noFill/>
          <a:ln w="38100" algn="ctr">
            <a:solidFill>
              <a:srgbClr val="BD139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EFEAD37E-C6B9-436B-B95F-1BBF3FFBF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9257" y="3936341"/>
            <a:ext cx="1282425" cy="1898657"/>
          </a:xfrm>
          <a:prstGeom prst="ellipse">
            <a:avLst/>
          </a:prstGeom>
          <a:noFill/>
          <a:ln w="38100" algn="ctr">
            <a:solidFill>
              <a:srgbClr val="BD139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0070C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39" name="文本框 6">
            <a:extLst>
              <a:ext uri="{FF2B5EF4-FFF2-40B4-BE49-F238E27FC236}">
                <a16:creationId xmlns:a16="http://schemas.microsoft.com/office/drawing/2014/main" id="{572F323E-7F96-48F2-9F8D-152D8230BB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9669" y="5958593"/>
            <a:ext cx="2590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图</a:t>
            </a:r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6 </a:t>
            </a:r>
            <a:r>
              <a:rPr lang="zh-CN" altLang="en-US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实例电路图</a:t>
            </a:r>
            <a:endParaRPr lang="zh-CN" altLang="en-US" sz="1800" b="1" dirty="0"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659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ageCurlDoubl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decel="10000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9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45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95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45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4" grpId="0" animBg="1"/>
      <p:bldP spid="36" grpId="0" animBg="1"/>
      <p:bldP spid="37" grpId="0" animBg="1"/>
      <p:bldP spid="4" grpId="0" animBg="1"/>
      <p:bldP spid="28" grpId="0"/>
      <p:bldP spid="26" grpId="0"/>
      <p:bldP spid="24" grpId="0"/>
      <p:bldP spid="22" grpId="0"/>
      <p:bldP spid="31" grpId="0" animBg="1"/>
      <p:bldP spid="38" grpId="0" animBg="1"/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8"/>
          <p:cNvSpPr>
            <a:spLocks noChangeShapeType="1"/>
          </p:cNvSpPr>
          <p:nvPr/>
        </p:nvSpPr>
        <p:spPr bwMode="ltGray">
          <a:xfrm>
            <a:off x="1885566" y="2292792"/>
            <a:ext cx="0" cy="4032249"/>
          </a:xfrm>
          <a:prstGeom prst="line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Line 18"/>
          <p:cNvSpPr>
            <a:spLocks noChangeShapeType="1"/>
          </p:cNvSpPr>
          <p:nvPr/>
        </p:nvSpPr>
        <p:spPr bwMode="auto">
          <a:xfrm flipV="1">
            <a:off x="2087615" y="2843124"/>
            <a:ext cx="8928100" cy="23283"/>
          </a:xfrm>
          <a:prstGeom prst="line">
            <a:avLst/>
          </a:prstGeom>
          <a:noFill/>
          <a:ln w="12700" cap="rnd">
            <a:solidFill>
              <a:schemeClr val="tx1">
                <a:lumMod val="85000"/>
                <a:lumOff val="15000"/>
              </a:schemeClr>
            </a:solidFill>
            <a:prstDash val="dash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ine 19"/>
          <p:cNvSpPr>
            <a:spLocks noChangeShapeType="1"/>
          </p:cNvSpPr>
          <p:nvPr/>
        </p:nvSpPr>
        <p:spPr bwMode="auto">
          <a:xfrm flipV="1">
            <a:off x="2057982" y="4595724"/>
            <a:ext cx="8957733" cy="25400"/>
          </a:xfrm>
          <a:prstGeom prst="line">
            <a:avLst/>
          </a:prstGeom>
          <a:noFill/>
          <a:ln w="12700" cap="rnd">
            <a:solidFill>
              <a:schemeClr val="tx1">
                <a:lumMod val="85000"/>
                <a:lumOff val="15000"/>
              </a:schemeClr>
            </a:solidFill>
            <a:prstDash val="dash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ine 20"/>
          <p:cNvSpPr>
            <a:spLocks noChangeShapeType="1"/>
          </p:cNvSpPr>
          <p:nvPr/>
        </p:nvSpPr>
        <p:spPr bwMode="auto">
          <a:xfrm flipV="1">
            <a:off x="2085499" y="6420291"/>
            <a:ext cx="8957733" cy="0"/>
          </a:xfrm>
          <a:prstGeom prst="line">
            <a:avLst/>
          </a:prstGeom>
          <a:noFill/>
          <a:ln w="12700" cap="rnd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621080" y="3354027"/>
            <a:ext cx="2528972" cy="717590"/>
            <a:chOff x="621080" y="3189168"/>
            <a:chExt cx="2528972" cy="717590"/>
          </a:xfrm>
        </p:grpSpPr>
        <p:grpSp>
          <p:nvGrpSpPr>
            <p:cNvPr id="25" name="组合 24"/>
            <p:cNvGrpSpPr/>
            <p:nvPr/>
          </p:nvGrpSpPr>
          <p:grpSpPr>
            <a:xfrm>
              <a:off x="621080" y="3189168"/>
              <a:ext cx="2528972" cy="717590"/>
              <a:chOff x="9087077" y="1527388"/>
              <a:chExt cx="2303707" cy="2303706"/>
            </a:xfrm>
          </p:grpSpPr>
          <p:sp>
            <p:nvSpPr>
              <p:cNvPr id="26" name="椭圆 33"/>
              <p:cNvSpPr/>
              <p:nvPr/>
            </p:nvSpPr>
            <p:spPr>
              <a:xfrm>
                <a:off x="9087077" y="1527388"/>
                <a:ext cx="2303707" cy="2303706"/>
              </a:xfrm>
              <a:prstGeom prst="roundRect">
                <a:avLst/>
              </a:pr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25400" cap="flat" cmpd="sng" algn="ctr">
                <a:noFill/>
                <a:prstDash val="solid"/>
              </a:ln>
              <a:effectLst>
                <a:outerShdw blurRad="190500" dist="88900" dir="2700000" algn="tl" rotWithShape="0">
                  <a:prstClr val="black">
                    <a:alpha val="3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algn="ctr">
                  <a:defRPr/>
                </a:pPr>
                <a:endParaRPr lang="zh-CN" altLang="en-US" kern="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宋体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椭圆 34"/>
              <p:cNvSpPr/>
              <p:nvPr/>
            </p:nvSpPr>
            <p:spPr>
              <a:xfrm>
                <a:off x="9166557" y="1710380"/>
                <a:ext cx="2144746" cy="1937724"/>
              </a:xfrm>
              <a:prstGeom prst="roundRect">
                <a:avLst/>
              </a:prstGeom>
              <a:solidFill>
                <a:schemeClr val="accent2"/>
              </a:solidFill>
              <a:ln w="254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2700000" scaled="1"/>
                  <a:tileRect/>
                </a:gradFill>
                <a:prstDash val="solid"/>
              </a:ln>
              <a:effectLst>
                <a:innerShdw blurRad="88900" dist="38100" dir="13500000">
                  <a:prstClr val="black">
                    <a:alpha val="40000"/>
                  </a:prstClr>
                </a:innerShdw>
              </a:effectLst>
            </p:spPr>
            <p:txBody>
              <a:bodyPr rtlCol="0" anchor="ctr"/>
              <a:lstStyle/>
              <a:p>
                <a:pPr algn="ctr"/>
                <a:endParaRPr lang="zh-CN" altLang="en-US" kern="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宋体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Text Box 22"/>
            <p:cNvSpPr txBox="1">
              <a:spLocks noChangeArrowheads="1"/>
            </p:cNvSpPr>
            <p:nvPr/>
          </p:nvSpPr>
          <p:spPr bwMode="invGray">
            <a:xfrm>
              <a:off x="708333" y="3328318"/>
              <a:ext cx="2009948" cy="424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 algn="ctr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>
                <a:lnSpc>
                  <a:spcPct val="90000"/>
                </a:lnSpc>
                <a:defRPr/>
              </a:pPr>
              <a:r>
                <a:rPr lang="zh-CN" alt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循环显示</a:t>
              </a:r>
              <a:r>
                <a:rPr lang="en-US" altLang="zh-CN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0-9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21080" y="5016358"/>
            <a:ext cx="2528972" cy="717590"/>
            <a:chOff x="621080" y="4851499"/>
            <a:chExt cx="2528972" cy="717590"/>
          </a:xfrm>
        </p:grpSpPr>
        <p:grpSp>
          <p:nvGrpSpPr>
            <p:cNvPr id="28" name="组合 27"/>
            <p:cNvGrpSpPr/>
            <p:nvPr/>
          </p:nvGrpSpPr>
          <p:grpSpPr>
            <a:xfrm>
              <a:off x="621080" y="4851499"/>
              <a:ext cx="2528972" cy="717590"/>
              <a:chOff x="9087077" y="1527388"/>
              <a:chExt cx="2303707" cy="2303706"/>
            </a:xfrm>
          </p:grpSpPr>
          <p:sp>
            <p:nvSpPr>
              <p:cNvPr id="29" name="椭圆 33"/>
              <p:cNvSpPr/>
              <p:nvPr/>
            </p:nvSpPr>
            <p:spPr>
              <a:xfrm>
                <a:off x="9087077" y="1527388"/>
                <a:ext cx="2303707" cy="2303706"/>
              </a:xfrm>
              <a:prstGeom prst="roundRect">
                <a:avLst/>
              </a:pr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25400" cap="flat" cmpd="sng" algn="ctr">
                <a:noFill/>
                <a:prstDash val="solid"/>
              </a:ln>
              <a:effectLst>
                <a:outerShdw blurRad="190500" dist="88900" dir="2700000" algn="tl" rotWithShape="0">
                  <a:prstClr val="black">
                    <a:alpha val="3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algn="ctr">
                  <a:defRPr/>
                </a:pPr>
                <a:endParaRPr lang="zh-CN" altLang="en-US" kern="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宋体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椭圆 34"/>
              <p:cNvSpPr/>
              <p:nvPr/>
            </p:nvSpPr>
            <p:spPr>
              <a:xfrm>
                <a:off x="9166557" y="1710379"/>
                <a:ext cx="2144746" cy="1937724"/>
              </a:xfrm>
              <a:prstGeom prst="roundRect">
                <a:avLst/>
              </a:prstGeom>
              <a:solidFill>
                <a:schemeClr val="accent3"/>
              </a:solidFill>
              <a:ln w="254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2700000" scaled="1"/>
                  <a:tileRect/>
                </a:gradFill>
                <a:prstDash val="solid"/>
              </a:ln>
              <a:effectLst>
                <a:innerShdw blurRad="88900" dist="38100" dir="13500000">
                  <a:prstClr val="black">
                    <a:alpha val="40000"/>
                  </a:prstClr>
                </a:innerShdw>
              </a:effectLst>
            </p:spPr>
            <p:txBody>
              <a:bodyPr rtlCol="0" anchor="ctr"/>
              <a:lstStyle/>
              <a:p>
                <a:pPr algn="ctr"/>
                <a:endParaRPr lang="zh-CN" altLang="en-US" kern="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宋体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2" name="Text Box 23"/>
            <p:cNvSpPr txBox="1">
              <a:spLocks noChangeArrowheads="1"/>
            </p:cNvSpPr>
            <p:nvPr/>
          </p:nvSpPr>
          <p:spPr bwMode="invGray">
            <a:xfrm>
              <a:off x="708333" y="4977199"/>
              <a:ext cx="2441716" cy="424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 algn="ctr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>
                <a:lnSpc>
                  <a:spcPct val="90000"/>
                </a:lnSpc>
                <a:defRPr/>
              </a:pPr>
              <a:r>
                <a:rPr lang="zh-CN" alt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一直循环显示</a:t>
              </a:r>
              <a:r>
                <a:rPr lang="en-US" altLang="zh-CN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0-9</a:t>
              </a:r>
            </a:p>
          </p:txBody>
        </p:sp>
      </p:grpSp>
      <p:sp>
        <p:nvSpPr>
          <p:cNvPr id="13" name="Rectangle 24"/>
          <p:cNvSpPr>
            <a:spLocks noChangeArrowheads="1"/>
          </p:cNvSpPr>
          <p:nvPr/>
        </p:nvSpPr>
        <p:spPr bwMode="invGray">
          <a:xfrm>
            <a:off x="3239081" y="1734749"/>
            <a:ext cx="8026681" cy="855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zh-CN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共阴极数码管显示原理得到</a:t>
            </a:r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0~9</a:t>
            </a:r>
            <a:r>
              <a:rPr lang="zh-CN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的段码</a:t>
            </a: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，并定义一个数组：</a:t>
            </a:r>
            <a:endParaRPr lang="en-US" altLang="zh-CN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defRPr/>
            </a:pP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char led_mod[]={0x3f,0x06,0x5b,0x4f,0x66,0x6d,0x7d,0x07,0x7f,0x6f};</a:t>
            </a:r>
            <a:endParaRPr lang="en-US" altLang="zh-CN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Rectangle 25"/>
          <p:cNvSpPr>
            <a:spLocks noChangeArrowheads="1"/>
          </p:cNvSpPr>
          <p:nvPr/>
        </p:nvSpPr>
        <p:spPr bwMode="invGray">
          <a:xfrm>
            <a:off x="3239082" y="3276513"/>
            <a:ext cx="6986089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l"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" panose="020F0502020204030204" pitchFamily="34" charset="0"/>
              </a:rPr>
              <a:t>for</a:t>
            </a: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" panose="020F0502020204030204" pitchFamily="34" charset="0"/>
              </a:rPr>
              <a:t>循环实现：将各段码循环赋给</a:t>
            </a:r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" panose="020F0502020204030204" pitchFamily="34" charset="0"/>
              </a:rPr>
              <a:t>P0</a:t>
            </a: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" panose="020F0502020204030204" pitchFamily="34" charset="0"/>
              </a:rPr>
              <a:t>。</a:t>
            </a:r>
            <a:endParaRPr lang="en-US" altLang="zh-CN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" panose="020F0502020204030204" pitchFamily="34" charset="0"/>
              </a:rPr>
              <a:t>for(i=0;i&lt;=9;i++)</a:t>
            </a:r>
            <a:endParaRPr lang="en-US" altLang="zh-CN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" panose="020F0502020204030204" pitchFamily="34" charset="0"/>
              </a:rPr>
              <a:t>             P0=led_mod[i]; </a:t>
            </a:r>
            <a:endParaRPr lang="en-US" altLang="zh-CN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15" name="Rectangle 26"/>
          <p:cNvSpPr>
            <a:spLocks noChangeArrowheads="1"/>
          </p:cNvSpPr>
          <p:nvPr/>
        </p:nvSpPr>
        <p:spPr bwMode="invGray">
          <a:xfrm>
            <a:off x="3237304" y="4690585"/>
            <a:ext cx="7083751" cy="208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l"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" panose="020F0502020204030204" pitchFamily="34" charset="0"/>
              </a:rPr>
              <a:t>while</a:t>
            </a: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" panose="020F0502020204030204" pitchFamily="34" charset="0"/>
              </a:rPr>
              <a:t>循环实现：循环执行</a:t>
            </a:r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" panose="020F0502020204030204" pitchFamily="34" charset="0"/>
              </a:rPr>
              <a:t>for</a:t>
            </a: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" panose="020F0502020204030204" pitchFamily="34" charset="0"/>
              </a:rPr>
              <a:t>。</a:t>
            </a:r>
            <a:endParaRPr lang="en-US" altLang="zh-CN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" panose="020F0502020204030204" pitchFamily="34" charset="0"/>
              </a:rPr>
              <a:t>while(1)</a:t>
            </a:r>
            <a:endParaRPr lang="en-US" altLang="zh-CN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" panose="020F0502020204030204" pitchFamily="34" charset="0"/>
              </a:rPr>
              <a:t>{	  	</a:t>
            </a:r>
          </a:p>
          <a:p>
            <a:pPr algn="l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" panose="020F0502020204030204" pitchFamily="34" charset="0"/>
              </a:rPr>
              <a:t>        for(i=0;i&lt;=9;i++)</a:t>
            </a:r>
            <a:endParaRPr lang="en-US" altLang="zh-CN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               P0=led_mod[i];</a:t>
            </a:r>
            <a:endParaRPr lang="en-US" altLang="zh-CN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  <a:defRPr/>
            </a:pP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}</a:t>
            </a:r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" panose="020F0502020204030204" pitchFamily="34" charset="0"/>
              </a:rPr>
              <a:t>                                                            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621080" y="1741584"/>
            <a:ext cx="2528972" cy="717590"/>
            <a:chOff x="621080" y="1576725"/>
            <a:chExt cx="2528972" cy="717590"/>
          </a:xfrm>
        </p:grpSpPr>
        <p:grpSp>
          <p:nvGrpSpPr>
            <p:cNvPr id="22" name="组合 21"/>
            <p:cNvGrpSpPr/>
            <p:nvPr/>
          </p:nvGrpSpPr>
          <p:grpSpPr>
            <a:xfrm>
              <a:off x="621080" y="1576725"/>
              <a:ext cx="2528972" cy="717590"/>
              <a:chOff x="9087077" y="1527388"/>
              <a:chExt cx="2303707" cy="2303706"/>
            </a:xfrm>
          </p:grpSpPr>
          <p:sp>
            <p:nvSpPr>
              <p:cNvPr id="23" name="椭圆 33"/>
              <p:cNvSpPr/>
              <p:nvPr/>
            </p:nvSpPr>
            <p:spPr>
              <a:xfrm>
                <a:off x="9087077" y="1527388"/>
                <a:ext cx="2303707" cy="2303706"/>
              </a:xfrm>
              <a:prstGeom prst="roundRect">
                <a:avLst/>
              </a:pr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25400" cap="flat" cmpd="sng" algn="ctr">
                <a:noFill/>
                <a:prstDash val="solid"/>
              </a:ln>
              <a:effectLst>
                <a:outerShdw blurRad="190500" dist="88900" dir="2700000" algn="tl" rotWithShape="0">
                  <a:prstClr val="black">
                    <a:alpha val="3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algn="ctr">
                  <a:defRPr/>
                </a:pPr>
                <a:endParaRPr lang="zh-CN" altLang="en-US" kern="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宋体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椭圆 34"/>
              <p:cNvSpPr/>
              <p:nvPr/>
            </p:nvSpPr>
            <p:spPr>
              <a:xfrm>
                <a:off x="9166557" y="1710379"/>
                <a:ext cx="2144746" cy="1937724"/>
              </a:xfrm>
              <a:prstGeom prst="roundRect">
                <a:avLst/>
              </a:prstGeom>
              <a:solidFill>
                <a:schemeClr val="accent1"/>
              </a:solidFill>
              <a:ln w="254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2700000" scaled="1"/>
                  <a:tileRect/>
                </a:gradFill>
                <a:prstDash val="solid"/>
              </a:ln>
              <a:effectLst>
                <a:innerShdw blurRad="88900" dist="38100" dir="13500000">
                  <a:prstClr val="black">
                    <a:alpha val="40000"/>
                  </a:prstClr>
                </a:innerShdw>
              </a:effectLst>
            </p:spPr>
            <p:txBody>
              <a:bodyPr rtlCol="0" anchor="ctr"/>
              <a:lstStyle/>
              <a:p>
                <a:pPr algn="ctr"/>
                <a:endParaRPr lang="zh-CN" altLang="en-US" kern="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宋体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" name="Text Box 21"/>
            <p:cNvSpPr txBox="1">
              <a:spLocks noChangeArrowheads="1"/>
            </p:cNvSpPr>
            <p:nvPr/>
          </p:nvSpPr>
          <p:spPr bwMode="invGray">
            <a:xfrm>
              <a:off x="1052853" y="1694251"/>
              <a:ext cx="1665427" cy="424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 algn="ctr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algn="ctr">
                <a:lnSpc>
                  <a:spcPct val="90000"/>
                </a:lnSpc>
                <a:defRPr/>
              </a:pPr>
              <a:r>
                <a:rPr lang="zh-CN" alt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显示</a:t>
              </a:r>
              <a:r>
                <a:rPr lang="en-US" altLang="zh-CN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0-9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799023" y="400194"/>
            <a:ext cx="4593954" cy="1031890"/>
            <a:chOff x="3590568" y="400194"/>
            <a:chExt cx="5213316" cy="1031890"/>
          </a:xfrm>
        </p:grpSpPr>
        <p:grpSp>
          <p:nvGrpSpPr>
            <p:cNvPr id="32" name="组合 31"/>
            <p:cNvGrpSpPr/>
            <p:nvPr/>
          </p:nvGrpSpPr>
          <p:grpSpPr>
            <a:xfrm>
              <a:off x="3590568" y="400194"/>
              <a:ext cx="5213316" cy="1031890"/>
              <a:chOff x="7038412" y="5298115"/>
              <a:chExt cx="3099874" cy="517828"/>
            </a:xfrm>
          </p:grpSpPr>
          <p:grpSp>
            <p:nvGrpSpPr>
              <p:cNvPr id="34" name="组合 33"/>
              <p:cNvGrpSpPr/>
              <p:nvPr/>
            </p:nvGrpSpPr>
            <p:grpSpPr>
              <a:xfrm>
                <a:off x="7038412" y="5298115"/>
                <a:ext cx="3099874" cy="517828"/>
                <a:chOff x="5718131" y="5650928"/>
                <a:chExt cx="4596458" cy="767829"/>
              </a:xfrm>
            </p:grpSpPr>
            <p:sp>
              <p:nvSpPr>
                <p:cNvPr id="36" name="圆角矩形 35"/>
                <p:cNvSpPr/>
                <p:nvPr/>
              </p:nvSpPr>
              <p:spPr>
                <a:xfrm>
                  <a:off x="5718131" y="5650928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" name="圆角矩形 36"/>
                <p:cNvSpPr/>
                <p:nvPr/>
              </p:nvSpPr>
              <p:spPr>
                <a:xfrm>
                  <a:off x="5829672" y="5747159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5" name="TextBox 19"/>
              <p:cNvSpPr txBox="1"/>
              <p:nvPr/>
            </p:nvSpPr>
            <p:spPr>
              <a:xfrm>
                <a:off x="7752953" y="5433395"/>
                <a:ext cx="124651" cy="1544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14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3" name="矩形 32"/>
            <p:cNvSpPr/>
            <p:nvPr/>
          </p:nvSpPr>
          <p:spPr>
            <a:xfrm>
              <a:off x="4055479" y="625993"/>
              <a:ext cx="428349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ea typeface="造字工房悦黑（非商用）常规体" pitchFamily="2" charset="-122"/>
                  <a:cs typeface="Times New Roman" panose="02020603050405020304" pitchFamily="18" charset="0"/>
                </a:rPr>
                <a:t>程序分析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152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switch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47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723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/>
          <p:cNvGrpSpPr/>
          <p:nvPr/>
        </p:nvGrpSpPr>
        <p:grpSpPr>
          <a:xfrm>
            <a:off x="3799023" y="160497"/>
            <a:ext cx="4593954" cy="1031890"/>
            <a:chOff x="3590568" y="400194"/>
            <a:chExt cx="5213316" cy="1031890"/>
          </a:xfrm>
        </p:grpSpPr>
        <p:grpSp>
          <p:nvGrpSpPr>
            <p:cNvPr id="31" name="组合 30"/>
            <p:cNvGrpSpPr/>
            <p:nvPr/>
          </p:nvGrpSpPr>
          <p:grpSpPr>
            <a:xfrm>
              <a:off x="3590568" y="400194"/>
              <a:ext cx="5213316" cy="1031890"/>
              <a:chOff x="7038412" y="5298115"/>
              <a:chExt cx="3099874" cy="517828"/>
            </a:xfrm>
          </p:grpSpPr>
          <p:grpSp>
            <p:nvGrpSpPr>
              <p:cNvPr id="33" name="组合 32"/>
              <p:cNvGrpSpPr/>
              <p:nvPr/>
            </p:nvGrpSpPr>
            <p:grpSpPr>
              <a:xfrm>
                <a:off x="7038412" y="5298115"/>
                <a:ext cx="3099874" cy="517828"/>
                <a:chOff x="5718131" y="5650928"/>
                <a:chExt cx="4596458" cy="767829"/>
              </a:xfrm>
            </p:grpSpPr>
            <p:sp>
              <p:nvSpPr>
                <p:cNvPr id="35" name="圆角矩形 34"/>
                <p:cNvSpPr/>
                <p:nvPr/>
              </p:nvSpPr>
              <p:spPr>
                <a:xfrm>
                  <a:off x="5718131" y="5650928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6" name="圆角矩形 35"/>
                <p:cNvSpPr/>
                <p:nvPr/>
              </p:nvSpPr>
              <p:spPr>
                <a:xfrm>
                  <a:off x="5829672" y="5747159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4" name="TextBox 19"/>
              <p:cNvSpPr txBox="1"/>
              <p:nvPr/>
            </p:nvSpPr>
            <p:spPr>
              <a:xfrm>
                <a:off x="7752953" y="5433395"/>
                <a:ext cx="127818" cy="1890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2" name="矩形 31"/>
            <p:cNvSpPr/>
            <p:nvPr/>
          </p:nvSpPr>
          <p:spPr>
            <a:xfrm>
              <a:off x="4055479" y="625993"/>
              <a:ext cx="428349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参考程序</a:t>
              </a:r>
            </a:p>
          </p:txBody>
        </p:sp>
      </p:grpSp>
      <p:sp>
        <p:nvSpPr>
          <p:cNvPr id="37" name="文本框 2">
            <a:extLst>
              <a:ext uri="{FF2B5EF4-FFF2-40B4-BE49-F238E27FC236}">
                <a16:creationId xmlns:a16="http://schemas.microsoft.com/office/drawing/2014/main" id="{C0BD8D6E-BB98-4B8F-911E-8CACDE431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855" y="1311413"/>
            <a:ext cx="9980016" cy="5678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#include &lt;reg51.h&gt; 	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char led_mod[]={</a:t>
            </a:r>
            <a:r>
              <a:rPr lang="zh-CN" altLang="en-US" sz="1900" b="1" dirty="0">
                <a:solidFill>
                  <a:srgbClr val="BD139D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0x3f,0x06,0x5b,0x4f,0x66,0x6d,0x7d,0x07,0x7f,0x6f</a:t>
            </a: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};</a:t>
            </a:r>
            <a:endParaRPr lang="en-US" altLang="zh-CN" sz="1900" b="1" dirty="0">
              <a:latin typeface="Times New Roman" panose="02020603050405020304" pitchFamily="18" charset="0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 void delay(unsigned int time)            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//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延时函数</a:t>
            </a:r>
            <a:endParaRPr lang="en-US" altLang="zh-CN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{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	unsigned int j = 0;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	for(;time&gt;0;time--)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		for(j=0;j&lt;125;j++);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}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void main(void) </a:t>
            </a:r>
            <a:endParaRPr lang="en-US" altLang="zh-CN" sz="1900" b="1" dirty="0">
              <a:latin typeface="Times New Roman" panose="02020603050405020304" pitchFamily="18" charset="0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{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	char i = 0;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	while(1){	  	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		           for(i=0;i&lt;=9;i++)                 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//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将各段码循环赋给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P0</a:t>
            </a:r>
            <a:endParaRPr lang="en-US" altLang="zh-CN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                                           </a:t>
            </a: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{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		                    P0=led_mod[i];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		                    delay(500);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                                           }</a:t>
            </a:r>
            <a:endParaRPr lang="en-US" altLang="zh-CN" sz="1900" b="1" dirty="0">
              <a:latin typeface="Times New Roman" panose="02020603050405020304" pitchFamily="18" charset="0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                                </a:t>
            </a: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}</a:t>
            </a:r>
            <a:endParaRPr lang="en-US" altLang="zh-CN" sz="1900" b="1" dirty="0">
              <a:latin typeface="Times New Roman" panose="02020603050405020304" pitchFamily="18" charset="0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00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42981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ageCurlDoubl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7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25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75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25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75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25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75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25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75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组合 151"/>
          <p:cNvGrpSpPr/>
          <p:nvPr/>
        </p:nvGrpSpPr>
        <p:grpSpPr>
          <a:xfrm>
            <a:off x="3590568" y="463992"/>
            <a:ext cx="5213316" cy="1031890"/>
            <a:chOff x="7038412" y="5298115"/>
            <a:chExt cx="3099874" cy="517828"/>
          </a:xfrm>
        </p:grpSpPr>
        <p:grpSp>
          <p:nvGrpSpPr>
            <p:cNvPr id="153" name="组合 152"/>
            <p:cNvGrpSpPr/>
            <p:nvPr/>
          </p:nvGrpSpPr>
          <p:grpSpPr>
            <a:xfrm>
              <a:off x="7038412" y="5298115"/>
              <a:ext cx="3099874" cy="517828"/>
              <a:chOff x="5718131" y="5650928"/>
              <a:chExt cx="4596458" cy="767829"/>
            </a:xfrm>
          </p:grpSpPr>
          <p:sp>
            <p:nvSpPr>
              <p:cNvPr id="156" name="圆角矩形 155"/>
              <p:cNvSpPr/>
              <p:nvPr/>
            </p:nvSpPr>
            <p:spPr>
              <a:xfrm>
                <a:off x="5718131" y="5650928"/>
                <a:ext cx="4596458" cy="767829"/>
              </a:xfrm>
              <a:prstGeom prst="roundRect">
                <a:avLst>
                  <a:gd name="adj" fmla="val 50000"/>
                </a:avLst>
              </a:prstGeom>
              <a:solidFill>
                <a:srgbClr val="F3F3F3"/>
              </a:solidFill>
              <a:ln w="22225"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:ln>
              <a:effectLst>
                <a:innerShdw blurRad="76200" dist="38100" dir="16200000">
                  <a:prstClr val="black">
                    <a:alpha val="37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8" name="圆角矩形 157"/>
              <p:cNvSpPr/>
              <p:nvPr/>
            </p:nvSpPr>
            <p:spPr>
              <a:xfrm>
                <a:off x="5829672" y="5747159"/>
                <a:ext cx="4373372" cy="57536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22225"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</a:gradFill>
              </a:ln>
              <a:effectLst>
                <a:innerShdw blurRad="76200" dist="38100" dir="16200000">
                  <a:prstClr val="black">
                    <a:alpha val="37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55" name="TextBox 19"/>
            <p:cNvSpPr txBox="1"/>
            <p:nvPr/>
          </p:nvSpPr>
          <p:spPr>
            <a:xfrm>
              <a:off x="7752953" y="5433395"/>
              <a:ext cx="127818" cy="1890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9" name="标题 1"/>
          <p:cNvSpPr txBox="1">
            <a:spLocks/>
          </p:cNvSpPr>
          <p:nvPr/>
        </p:nvSpPr>
        <p:spPr>
          <a:xfrm>
            <a:off x="4194257" y="476356"/>
            <a:ext cx="4005932" cy="683927"/>
          </a:xfrm>
          <a:prstGeom prst="rect">
            <a:avLst/>
          </a:prstGeom>
        </p:spPr>
        <p:txBody>
          <a:bodyPr lIns="91415" tIns="45708" rIns="91415" bIns="45708">
            <a:noAutofit/>
          </a:bodyPr>
          <a:lstStyle>
            <a:lvl1pPr algn="ctr" defTabSz="9141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bg1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3600" dirty="0">
                <a:latin typeface="造字工房悦黑（非商用）常规体" pitchFamily="2" charset="-122"/>
                <a:ea typeface="造字工房悦黑（非商用）常规体" pitchFamily="2" charset="-122"/>
              </a:rPr>
              <a:t>目录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-243829" y="4404477"/>
            <a:ext cx="2545134" cy="1276094"/>
            <a:chOff x="297712" y="4410402"/>
            <a:chExt cx="2948744" cy="1620078"/>
          </a:xfrm>
        </p:grpSpPr>
        <p:sp>
          <p:nvSpPr>
            <p:cNvPr id="40" name="矩形 39"/>
            <p:cNvSpPr/>
            <p:nvPr/>
          </p:nvSpPr>
          <p:spPr>
            <a:xfrm>
              <a:off x="952432" y="4410402"/>
              <a:ext cx="2294024" cy="6642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latin typeface="造字工房悦黑（非商用）常规体" pitchFamily="2" charset="-122"/>
                  <a:ea typeface="造字工房悦黑（非商用）常规体" pitchFamily="2" charset="-122"/>
                </a:rPr>
                <a:t>数码管结构</a:t>
              </a:r>
            </a:p>
          </p:txBody>
        </p:sp>
        <p:sp>
          <p:nvSpPr>
            <p:cNvPr id="41" name="Text Placeholder 5"/>
            <p:cNvSpPr txBox="1">
              <a:spLocks/>
            </p:cNvSpPr>
            <p:nvPr/>
          </p:nvSpPr>
          <p:spPr>
            <a:xfrm>
              <a:off x="297712" y="4885597"/>
              <a:ext cx="2759463" cy="1144883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spcBef>
                  <a:spcPts val="0"/>
                </a:spcBef>
                <a:buNone/>
              </a:pPr>
              <a:endParaRPr lang="en-US" altLang="zh-CN" sz="1600" dirty="0">
                <a:latin typeface="造字工房悦黑（非商用）常规体" pitchFamily="2" charset="-122"/>
                <a:ea typeface="造字工房悦黑（非商用）常规体" pitchFamily="2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392767" y="4429523"/>
            <a:ext cx="2698175" cy="1215973"/>
            <a:chOff x="2943997" y="4458813"/>
            <a:chExt cx="3126055" cy="1543751"/>
          </a:xfrm>
        </p:grpSpPr>
        <p:sp>
          <p:nvSpPr>
            <p:cNvPr id="46" name="矩形 45"/>
            <p:cNvSpPr/>
            <p:nvPr/>
          </p:nvSpPr>
          <p:spPr>
            <a:xfrm>
              <a:off x="2943997" y="4458813"/>
              <a:ext cx="3126055" cy="6642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latin typeface="造字工房悦黑（非商用）常规体" pitchFamily="2" charset="-122"/>
                  <a:ea typeface="造字工房悦黑（非商用）常规体" pitchFamily="2" charset="-122"/>
                </a:rPr>
                <a:t>共阴极型数码管</a:t>
              </a:r>
            </a:p>
          </p:txBody>
        </p:sp>
        <p:sp>
          <p:nvSpPr>
            <p:cNvPr id="47" name="Text Placeholder 5"/>
            <p:cNvSpPr txBox="1">
              <a:spLocks/>
            </p:cNvSpPr>
            <p:nvPr/>
          </p:nvSpPr>
          <p:spPr>
            <a:xfrm>
              <a:off x="3133278" y="4857681"/>
              <a:ext cx="2759463" cy="1144883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spcBef>
                  <a:spcPts val="0"/>
                </a:spcBef>
                <a:buNone/>
              </a:pPr>
              <a:endParaRPr lang="en-US" altLang="zh-CN" sz="1600" dirty="0">
                <a:latin typeface="造字工房悦黑（非商用）常规体" pitchFamily="2" charset="-122"/>
                <a:ea typeface="造字工房悦黑（非商用）常规体" pitchFamily="2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5273729" y="4429523"/>
            <a:ext cx="2765851" cy="1237394"/>
            <a:chOff x="5683336" y="4431618"/>
            <a:chExt cx="3204462" cy="1570946"/>
          </a:xfrm>
        </p:grpSpPr>
        <p:sp>
          <p:nvSpPr>
            <p:cNvPr id="53" name="矩形 52"/>
            <p:cNvSpPr/>
            <p:nvPr/>
          </p:nvSpPr>
          <p:spPr>
            <a:xfrm>
              <a:off x="5683336" y="4431618"/>
              <a:ext cx="3126055" cy="6642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800" dirty="0">
                  <a:latin typeface="造字工房悦黑（非商用）常规体" pitchFamily="2" charset="-122"/>
                  <a:ea typeface="造字工房悦黑（非商用）常规体" pitchFamily="2" charset="-122"/>
                </a:rPr>
                <a:t>共阳极型数码管</a:t>
              </a:r>
            </a:p>
          </p:txBody>
        </p:sp>
        <p:sp>
          <p:nvSpPr>
            <p:cNvPr id="54" name="Text Placeholder 5"/>
            <p:cNvSpPr txBox="1">
              <a:spLocks/>
            </p:cNvSpPr>
            <p:nvPr/>
          </p:nvSpPr>
          <p:spPr>
            <a:xfrm>
              <a:off x="6128335" y="4857681"/>
              <a:ext cx="2759463" cy="1144883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spcBef>
                  <a:spcPts val="0"/>
                </a:spcBef>
                <a:buNone/>
              </a:pPr>
              <a:endParaRPr lang="en-US" altLang="zh-CN" sz="1600" dirty="0">
                <a:latin typeface="造字工房悦黑（非商用）常规体" pitchFamily="2" charset="-122"/>
                <a:ea typeface="造字工房悦黑（非商用）常规体" pitchFamily="2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8200189" y="4404476"/>
            <a:ext cx="2674953" cy="1259479"/>
            <a:chOff x="8624213" y="4403579"/>
            <a:chExt cx="3099151" cy="1598985"/>
          </a:xfrm>
        </p:grpSpPr>
        <p:sp>
          <p:nvSpPr>
            <p:cNvPr id="60" name="矩形 59"/>
            <p:cNvSpPr/>
            <p:nvPr/>
          </p:nvSpPr>
          <p:spPr>
            <a:xfrm>
              <a:off x="8624213" y="4403579"/>
              <a:ext cx="1878010" cy="6642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latin typeface="造字工房悦黑（非商用）常规体" pitchFamily="2" charset="-122"/>
                  <a:ea typeface="造字工房悦黑（非商用）常规体" pitchFamily="2" charset="-122"/>
                </a:rPr>
                <a:t>实例解析</a:t>
              </a:r>
            </a:p>
          </p:txBody>
        </p:sp>
        <p:sp>
          <p:nvSpPr>
            <p:cNvPr id="61" name="Text Placeholder 5"/>
            <p:cNvSpPr txBox="1">
              <a:spLocks/>
            </p:cNvSpPr>
            <p:nvPr/>
          </p:nvSpPr>
          <p:spPr>
            <a:xfrm>
              <a:off x="8963901" y="4857681"/>
              <a:ext cx="2759463" cy="1144883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spcBef>
                  <a:spcPts val="0"/>
                </a:spcBef>
                <a:buNone/>
              </a:pPr>
              <a:endParaRPr lang="en-US" altLang="zh-CN" sz="1600" dirty="0">
                <a:latin typeface="造字工房悦黑（非商用）常规体" pitchFamily="2" charset="-122"/>
                <a:ea typeface="造字工房悦黑（非商用）常规体" pitchFamily="2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8134879" y="2570797"/>
            <a:ext cx="1343190" cy="1225774"/>
            <a:chOff x="9674578" y="2446144"/>
            <a:chExt cx="1556194" cy="1556194"/>
          </a:xfrm>
        </p:grpSpPr>
        <p:grpSp>
          <p:nvGrpSpPr>
            <p:cNvPr id="58" name="组合 57"/>
            <p:cNvGrpSpPr/>
            <p:nvPr/>
          </p:nvGrpSpPr>
          <p:grpSpPr>
            <a:xfrm>
              <a:off x="9674578" y="2446144"/>
              <a:ext cx="1556194" cy="1556194"/>
              <a:chOff x="3154508" y="1821271"/>
              <a:chExt cx="2785107" cy="2785102"/>
            </a:xfrm>
          </p:grpSpPr>
          <p:sp>
            <p:nvSpPr>
              <p:cNvPr id="62" name="Freeform 5"/>
              <p:cNvSpPr>
                <a:spLocks/>
              </p:cNvSpPr>
              <p:nvPr/>
            </p:nvSpPr>
            <p:spPr bwMode="auto">
              <a:xfrm rot="10800000">
                <a:off x="3154508" y="1821271"/>
                <a:ext cx="2785107" cy="27851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63" name="Freeform 5"/>
              <p:cNvSpPr>
                <a:spLocks/>
              </p:cNvSpPr>
              <p:nvPr/>
            </p:nvSpPr>
            <p:spPr bwMode="auto">
              <a:xfrm rot="10800000">
                <a:off x="3447677" y="2114440"/>
                <a:ext cx="2198769" cy="21987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75000"/>
                    </a:schemeClr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0">
                      <a:schemeClr val="accent4">
                        <a:lumMod val="75000"/>
                      </a:schemeClr>
                    </a:gs>
                    <a:gs pos="100000">
                      <a:schemeClr val="accent4"/>
                    </a:gs>
                  </a:gsLst>
                  <a:lin ang="2700000" scaled="1"/>
                  <a:tileRect/>
                </a:gradFill>
              </a:ln>
              <a:effectLst>
                <a:outerShdw blurRad="254000" dist="114300" dir="2700000" algn="tl" rotWithShape="0">
                  <a:prstClr val="black">
                    <a:alpha val="25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2" name="Freeform 5"/>
            <p:cNvSpPr>
              <a:spLocks noChangeAspect="1" noEditPoints="1"/>
            </p:cNvSpPr>
            <p:nvPr/>
          </p:nvSpPr>
          <p:spPr bwMode="auto">
            <a:xfrm>
              <a:off x="10262139" y="2880262"/>
              <a:ext cx="400923" cy="592899"/>
            </a:xfrm>
            <a:custGeom>
              <a:avLst/>
              <a:gdLst>
                <a:gd name="T0" fmla="*/ 189 w 316"/>
                <a:gd name="T1" fmla="*/ 16 h 467"/>
                <a:gd name="T2" fmla="*/ 225 w 316"/>
                <a:gd name="T3" fmla="*/ 7 h 467"/>
                <a:gd name="T4" fmla="*/ 300 w 316"/>
                <a:gd name="T5" fmla="*/ 52 h 467"/>
                <a:gd name="T6" fmla="*/ 309 w 316"/>
                <a:gd name="T7" fmla="*/ 89 h 467"/>
                <a:gd name="T8" fmla="*/ 298 w 316"/>
                <a:gd name="T9" fmla="*/ 105 h 467"/>
                <a:gd name="T10" fmla="*/ 179 w 316"/>
                <a:gd name="T11" fmla="*/ 33 h 467"/>
                <a:gd name="T12" fmla="*/ 189 w 316"/>
                <a:gd name="T13" fmla="*/ 16 h 467"/>
                <a:gd name="T14" fmla="*/ 164 w 316"/>
                <a:gd name="T15" fmla="*/ 58 h 467"/>
                <a:gd name="T16" fmla="*/ 147 w 316"/>
                <a:gd name="T17" fmla="*/ 85 h 467"/>
                <a:gd name="T18" fmla="*/ 266 w 316"/>
                <a:gd name="T19" fmla="*/ 157 h 467"/>
                <a:gd name="T20" fmla="*/ 283 w 316"/>
                <a:gd name="T21" fmla="*/ 130 h 467"/>
                <a:gd name="T22" fmla="*/ 164 w 316"/>
                <a:gd name="T23" fmla="*/ 58 h 467"/>
                <a:gd name="T24" fmla="*/ 2 w 316"/>
                <a:gd name="T25" fmla="*/ 446 h 467"/>
                <a:gd name="T26" fmla="*/ 13 w 316"/>
                <a:gd name="T27" fmla="*/ 354 h 467"/>
                <a:gd name="T28" fmla="*/ 90 w 316"/>
                <a:gd name="T29" fmla="*/ 401 h 467"/>
                <a:gd name="T30" fmla="*/ 13 w 316"/>
                <a:gd name="T31" fmla="*/ 453 h 467"/>
                <a:gd name="T32" fmla="*/ 2 w 316"/>
                <a:gd name="T33" fmla="*/ 446 h 467"/>
                <a:gd name="T34" fmla="*/ 20 w 316"/>
                <a:gd name="T35" fmla="*/ 296 h 467"/>
                <a:gd name="T36" fmla="*/ 133 w 316"/>
                <a:gd name="T37" fmla="*/ 109 h 467"/>
                <a:gd name="T38" fmla="*/ 172 w 316"/>
                <a:gd name="T39" fmla="*/ 133 h 467"/>
                <a:gd name="T40" fmla="*/ 59 w 316"/>
                <a:gd name="T41" fmla="*/ 320 h 467"/>
                <a:gd name="T42" fmla="*/ 20 w 316"/>
                <a:gd name="T43" fmla="*/ 296 h 467"/>
                <a:gd name="T44" fmla="*/ 99 w 316"/>
                <a:gd name="T45" fmla="*/ 344 h 467"/>
                <a:gd name="T46" fmla="*/ 212 w 316"/>
                <a:gd name="T47" fmla="*/ 158 h 467"/>
                <a:gd name="T48" fmla="*/ 252 w 316"/>
                <a:gd name="T49" fmla="*/ 182 h 467"/>
                <a:gd name="T50" fmla="*/ 139 w 316"/>
                <a:gd name="T51" fmla="*/ 368 h 467"/>
                <a:gd name="T52" fmla="*/ 99 w 316"/>
                <a:gd name="T53" fmla="*/ 344 h 467"/>
                <a:gd name="T54" fmla="*/ 95 w 316"/>
                <a:gd name="T55" fmla="*/ 446 h 467"/>
                <a:gd name="T56" fmla="*/ 301 w 316"/>
                <a:gd name="T57" fmla="*/ 446 h 467"/>
                <a:gd name="T58" fmla="*/ 311 w 316"/>
                <a:gd name="T59" fmla="*/ 456 h 467"/>
                <a:gd name="T60" fmla="*/ 301 w 316"/>
                <a:gd name="T61" fmla="*/ 467 h 467"/>
                <a:gd name="T62" fmla="*/ 95 w 316"/>
                <a:gd name="T63" fmla="*/ 467 h 467"/>
                <a:gd name="T64" fmla="*/ 84 w 316"/>
                <a:gd name="T65" fmla="*/ 456 h 467"/>
                <a:gd name="T66" fmla="*/ 95 w 316"/>
                <a:gd name="T67" fmla="*/ 446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16" h="467">
                  <a:moveTo>
                    <a:pt x="189" y="16"/>
                  </a:moveTo>
                  <a:cubicBezTo>
                    <a:pt x="197" y="4"/>
                    <a:pt x="213" y="0"/>
                    <a:pt x="225" y="7"/>
                  </a:cubicBezTo>
                  <a:cubicBezTo>
                    <a:pt x="300" y="52"/>
                    <a:pt x="300" y="52"/>
                    <a:pt x="300" y="52"/>
                  </a:cubicBezTo>
                  <a:cubicBezTo>
                    <a:pt x="312" y="60"/>
                    <a:pt x="316" y="76"/>
                    <a:pt x="309" y="89"/>
                  </a:cubicBezTo>
                  <a:cubicBezTo>
                    <a:pt x="298" y="105"/>
                    <a:pt x="298" y="105"/>
                    <a:pt x="298" y="105"/>
                  </a:cubicBezTo>
                  <a:cubicBezTo>
                    <a:pt x="179" y="33"/>
                    <a:pt x="179" y="33"/>
                    <a:pt x="179" y="33"/>
                  </a:cubicBezTo>
                  <a:lnTo>
                    <a:pt x="189" y="16"/>
                  </a:lnTo>
                  <a:close/>
                  <a:moveTo>
                    <a:pt x="164" y="58"/>
                  </a:moveTo>
                  <a:cubicBezTo>
                    <a:pt x="147" y="85"/>
                    <a:pt x="147" y="85"/>
                    <a:pt x="147" y="85"/>
                  </a:cubicBezTo>
                  <a:cubicBezTo>
                    <a:pt x="266" y="157"/>
                    <a:pt x="266" y="157"/>
                    <a:pt x="266" y="157"/>
                  </a:cubicBezTo>
                  <a:cubicBezTo>
                    <a:pt x="283" y="130"/>
                    <a:pt x="283" y="130"/>
                    <a:pt x="283" y="130"/>
                  </a:cubicBezTo>
                  <a:lnTo>
                    <a:pt x="164" y="58"/>
                  </a:lnTo>
                  <a:close/>
                  <a:moveTo>
                    <a:pt x="2" y="446"/>
                  </a:moveTo>
                  <a:cubicBezTo>
                    <a:pt x="13" y="354"/>
                    <a:pt x="13" y="354"/>
                    <a:pt x="13" y="354"/>
                  </a:cubicBezTo>
                  <a:cubicBezTo>
                    <a:pt x="90" y="401"/>
                    <a:pt x="90" y="401"/>
                    <a:pt x="90" y="401"/>
                  </a:cubicBezTo>
                  <a:cubicBezTo>
                    <a:pt x="13" y="453"/>
                    <a:pt x="13" y="453"/>
                    <a:pt x="13" y="453"/>
                  </a:cubicBezTo>
                  <a:cubicBezTo>
                    <a:pt x="5" y="459"/>
                    <a:pt x="0" y="456"/>
                    <a:pt x="2" y="446"/>
                  </a:cubicBezTo>
                  <a:close/>
                  <a:moveTo>
                    <a:pt x="20" y="296"/>
                  </a:moveTo>
                  <a:cubicBezTo>
                    <a:pt x="133" y="109"/>
                    <a:pt x="133" y="109"/>
                    <a:pt x="133" y="109"/>
                  </a:cubicBezTo>
                  <a:cubicBezTo>
                    <a:pt x="172" y="133"/>
                    <a:pt x="172" y="133"/>
                    <a:pt x="172" y="133"/>
                  </a:cubicBezTo>
                  <a:cubicBezTo>
                    <a:pt x="59" y="320"/>
                    <a:pt x="59" y="320"/>
                    <a:pt x="59" y="320"/>
                  </a:cubicBezTo>
                  <a:lnTo>
                    <a:pt x="20" y="296"/>
                  </a:lnTo>
                  <a:close/>
                  <a:moveTo>
                    <a:pt x="99" y="344"/>
                  </a:moveTo>
                  <a:cubicBezTo>
                    <a:pt x="212" y="158"/>
                    <a:pt x="212" y="158"/>
                    <a:pt x="212" y="158"/>
                  </a:cubicBezTo>
                  <a:cubicBezTo>
                    <a:pt x="252" y="182"/>
                    <a:pt x="252" y="182"/>
                    <a:pt x="252" y="182"/>
                  </a:cubicBezTo>
                  <a:cubicBezTo>
                    <a:pt x="139" y="368"/>
                    <a:pt x="139" y="368"/>
                    <a:pt x="139" y="368"/>
                  </a:cubicBezTo>
                  <a:lnTo>
                    <a:pt x="99" y="344"/>
                  </a:lnTo>
                  <a:close/>
                  <a:moveTo>
                    <a:pt x="95" y="446"/>
                  </a:moveTo>
                  <a:cubicBezTo>
                    <a:pt x="301" y="446"/>
                    <a:pt x="301" y="446"/>
                    <a:pt x="301" y="446"/>
                  </a:cubicBezTo>
                  <a:cubicBezTo>
                    <a:pt x="307" y="446"/>
                    <a:pt x="311" y="450"/>
                    <a:pt x="311" y="456"/>
                  </a:cubicBezTo>
                  <a:cubicBezTo>
                    <a:pt x="311" y="462"/>
                    <a:pt x="307" y="467"/>
                    <a:pt x="301" y="467"/>
                  </a:cubicBezTo>
                  <a:cubicBezTo>
                    <a:pt x="95" y="467"/>
                    <a:pt x="95" y="467"/>
                    <a:pt x="95" y="467"/>
                  </a:cubicBezTo>
                  <a:cubicBezTo>
                    <a:pt x="89" y="467"/>
                    <a:pt x="84" y="462"/>
                    <a:pt x="84" y="456"/>
                  </a:cubicBezTo>
                  <a:cubicBezTo>
                    <a:pt x="84" y="450"/>
                    <a:pt x="89" y="446"/>
                    <a:pt x="95" y="4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141703" y="2635933"/>
            <a:ext cx="1343190" cy="1225774"/>
            <a:chOff x="3843955" y="2446144"/>
            <a:chExt cx="1556194" cy="1556194"/>
          </a:xfrm>
        </p:grpSpPr>
        <p:grpSp>
          <p:nvGrpSpPr>
            <p:cNvPr id="44" name="组合 43"/>
            <p:cNvGrpSpPr/>
            <p:nvPr/>
          </p:nvGrpSpPr>
          <p:grpSpPr>
            <a:xfrm>
              <a:off x="3843955" y="2446144"/>
              <a:ext cx="1556194" cy="1556194"/>
              <a:chOff x="3154508" y="1821271"/>
              <a:chExt cx="2785107" cy="2785102"/>
            </a:xfrm>
          </p:grpSpPr>
          <p:sp>
            <p:nvSpPr>
              <p:cNvPr id="48" name="Freeform 5"/>
              <p:cNvSpPr>
                <a:spLocks/>
              </p:cNvSpPr>
              <p:nvPr/>
            </p:nvSpPr>
            <p:spPr bwMode="auto">
              <a:xfrm rot="10800000">
                <a:off x="3154508" y="1821271"/>
                <a:ext cx="2785107" cy="27851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 5"/>
              <p:cNvSpPr>
                <a:spLocks/>
              </p:cNvSpPr>
              <p:nvPr/>
            </p:nvSpPr>
            <p:spPr bwMode="auto">
              <a:xfrm rot="10800000">
                <a:off x="3447677" y="2114440"/>
                <a:ext cx="2198769" cy="21987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chemeClr val="accent2">
                      <a:lumMod val="75000"/>
                    </a:schemeClr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100000">
                      <a:schemeClr val="accent2"/>
                    </a:gs>
                  </a:gsLst>
                  <a:lin ang="2700000" scaled="1"/>
                  <a:tileRect/>
                </a:gradFill>
              </a:ln>
              <a:effectLst>
                <a:outerShdw blurRad="254000" dist="114300" dir="2700000" algn="tl" rotWithShape="0">
                  <a:prstClr val="black">
                    <a:alpha val="25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3" name="组合 42"/>
            <p:cNvGrpSpPr>
              <a:grpSpLocks noChangeAspect="1"/>
            </p:cNvGrpSpPr>
            <p:nvPr/>
          </p:nvGrpSpPr>
          <p:grpSpPr>
            <a:xfrm>
              <a:off x="4305202" y="2997957"/>
              <a:ext cx="675251" cy="459226"/>
              <a:chOff x="3897313" y="2017126"/>
              <a:chExt cx="749300" cy="509588"/>
            </a:xfrm>
            <a:solidFill>
              <a:schemeClr val="bg1"/>
            </a:solidFill>
          </p:grpSpPr>
          <p:sp>
            <p:nvSpPr>
              <p:cNvPr id="50" name="Freeform 8"/>
              <p:cNvSpPr>
                <a:spLocks noEditPoints="1"/>
              </p:cNvSpPr>
              <p:nvPr/>
            </p:nvSpPr>
            <p:spPr bwMode="auto">
              <a:xfrm>
                <a:off x="3897313" y="2017126"/>
                <a:ext cx="749300" cy="509588"/>
              </a:xfrm>
              <a:custGeom>
                <a:avLst/>
                <a:gdLst>
                  <a:gd name="T0" fmla="*/ 627 w 631"/>
                  <a:gd name="T1" fmla="*/ 44 h 429"/>
                  <a:gd name="T2" fmla="*/ 469 w 631"/>
                  <a:gd name="T3" fmla="*/ 0 h 429"/>
                  <a:gd name="T4" fmla="*/ 315 w 631"/>
                  <a:gd name="T5" fmla="*/ 41 h 429"/>
                  <a:gd name="T6" fmla="*/ 168 w 631"/>
                  <a:gd name="T7" fmla="*/ 0 h 429"/>
                  <a:gd name="T8" fmla="*/ 3 w 631"/>
                  <a:gd name="T9" fmla="*/ 44 h 429"/>
                  <a:gd name="T10" fmla="*/ 0 w 631"/>
                  <a:gd name="T11" fmla="*/ 52 h 429"/>
                  <a:gd name="T12" fmla="*/ 0 w 631"/>
                  <a:gd name="T13" fmla="*/ 412 h 429"/>
                  <a:gd name="T14" fmla="*/ 23 w 631"/>
                  <a:gd name="T15" fmla="*/ 429 h 429"/>
                  <a:gd name="T16" fmla="*/ 313 w 631"/>
                  <a:gd name="T17" fmla="*/ 429 h 429"/>
                  <a:gd name="T18" fmla="*/ 608 w 631"/>
                  <a:gd name="T19" fmla="*/ 429 h 429"/>
                  <a:gd name="T20" fmla="*/ 631 w 631"/>
                  <a:gd name="T21" fmla="*/ 413 h 429"/>
                  <a:gd name="T22" fmla="*/ 631 w 631"/>
                  <a:gd name="T23" fmla="*/ 52 h 429"/>
                  <a:gd name="T24" fmla="*/ 627 w 631"/>
                  <a:gd name="T25" fmla="*/ 44 h 429"/>
                  <a:gd name="T26" fmla="*/ 304 w 631"/>
                  <a:gd name="T27" fmla="*/ 60 h 429"/>
                  <a:gd name="T28" fmla="*/ 304 w 631"/>
                  <a:gd name="T29" fmla="*/ 393 h 429"/>
                  <a:gd name="T30" fmla="*/ 167 w 631"/>
                  <a:gd name="T31" fmla="*/ 355 h 429"/>
                  <a:gd name="T32" fmla="*/ 40 w 631"/>
                  <a:gd name="T33" fmla="*/ 380 h 429"/>
                  <a:gd name="T34" fmla="*/ 40 w 631"/>
                  <a:gd name="T35" fmla="*/ 46 h 429"/>
                  <a:gd name="T36" fmla="*/ 169 w 631"/>
                  <a:gd name="T37" fmla="*/ 21 h 429"/>
                  <a:gd name="T38" fmla="*/ 304 w 631"/>
                  <a:gd name="T39" fmla="*/ 60 h 429"/>
                  <a:gd name="T40" fmla="*/ 590 w 631"/>
                  <a:gd name="T41" fmla="*/ 45 h 429"/>
                  <a:gd name="T42" fmla="*/ 590 w 631"/>
                  <a:gd name="T43" fmla="*/ 381 h 429"/>
                  <a:gd name="T44" fmla="*/ 462 w 631"/>
                  <a:gd name="T45" fmla="*/ 359 h 429"/>
                  <a:gd name="T46" fmla="*/ 323 w 631"/>
                  <a:gd name="T47" fmla="*/ 394 h 429"/>
                  <a:gd name="T48" fmla="*/ 323 w 631"/>
                  <a:gd name="T49" fmla="*/ 61 h 429"/>
                  <a:gd name="T50" fmla="*/ 469 w 631"/>
                  <a:gd name="T51" fmla="*/ 21 h 429"/>
                  <a:gd name="T52" fmla="*/ 590 w 631"/>
                  <a:gd name="T53" fmla="*/ 45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31" h="429">
                    <a:moveTo>
                      <a:pt x="627" y="44"/>
                    </a:moveTo>
                    <a:cubicBezTo>
                      <a:pt x="593" y="16"/>
                      <a:pt x="534" y="0"/>
                      <a:pt x="469" y="0"/>
                    </a:cubicBezTo>
                    <a:cubicBezTo>
                      <a:pt x="407" y="0"/>
                      <a:pt x="350" y="15"/>
                      <a:pt x="315" y="41"/>
                    </a:cubicBezTo>
                    <a:cubicBezTo>
                      <a:pt x="288" y="15"/>
                      <a:pt x="234" y="0"/>
                      <a:pt x="168" y="0"/>
                    </a:cubicBezTo>
                    <a:cubicBezTo>
                      <a:pt x="100" y="0"/>
                      <a:pt x="37" y="17"/>
                      <a:pt x="3" y="44"/>
                    </a:cubicBezTo>
                    <a:cubicBezTo>
                      <a:pt x="1" y="46"/>
                      <a:pt x="0" y="49"/>
                      <a:pt x="0" y="52"/>
                    </a:cubicBezTo>
                    <a:cubicBezTo>
                      <a:pt x="0" y="412"/>
                      <a:pt x="0" y="412"/>
                      <a:pt x="0" y="412"/>
                    </a:cubicBezTo>
                    <a:cubicBezTo>
                      <a:pt x="0" y="419"/>
                      <a:pt x="9" y="429"/>
                      <a:pt x="23" y="429"/>
                    </a:cubicBezTo>
                    <a:cubicBezTo>
                      <a:pt x="313" y="429"/>
                      <a:pt x="313" y="429"/>
                      <a:pt x="313" y="429"/>
                    </a:cubicBezTo>
                    <a:cubicBezTo>
                      <a:pt x="314" y="429"/>
                      <a:pt x="608" y="429"/>
                      <a:pt x="608" y="429"/>
                    </a:cubicBezTo>
                    <a:cubicBezTo>
                      <a:pt x="618" y="429"/>
                      <a:pt x="631" y="424"/>
                      <a:pt x="631" y="413"/>
                    </a:cubicBezTo>
                    <a:cubicBezTo>
                      <a:pt x="631" y="52"/>
                      <a:pt x="631" y="52"/>
                      <a:pt x="631" y="52"/>
                    </a:cubicBezTo>
                    <a:cubicBezTo>
                      <a:pt x="631" y="49"/>
                      <a:pt x="630" y="46"/>
                      <a:pt x="627" y="44"/>
                    </a:cubicBezTo>
                    <a:close/>
                    <a:moveTo>
                      <a:pt x="304" y="60"/>
                    </a:moveTo>
                    <a:cubicBezTo>
                      <a:pt x="304" y="66"/>
                      <a:pt x="304" y="393"/>
                      <a:pt x="304" y="393"/>
                    </a:cubicBezTo>
                    <a:cubicBezTo>
                      <a:pt x="275" y="369"/>
                      <a:pt x="227" y="355"/>
                      <a:pt x="167" y="355"/>
                    </a:cubicBezTo>
                    <a:cubicBezTo>
                      <a:pt x="120" y="355"/>
                      <a:pt x="75" y="364"/>
                      <a:pt x="40" y="380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40" y="46"/>
                      <a:pt x="85" y="21"/>
                      <a:pt x="169" y="21"/>
                    </a:cubicBezTo>
                    <a:cubicBezTo>
                      <a:pt x="266" y="21"/>
                      <a:pt x="304" y="58"/>
                      <a:pt x="304" y="60"/>
                    </a:cubicBezTo>
                    <a:close/>
                    <a:moveTo>
                      <a:pt x="590" y="45"/>
                    </a:moveTo>
                    <a:cubicBezTo>
                      <a:pt x="590" y="381"/>
                      <a:pt x="590" y="381"/>
                      <a:pt x="590" y="381"/>
                    </a:cubicBezTo>
                    <a:cubicBezTo>
                      <a:pt x="554" y="366"/>
                      <a:pt x="505" y="359"/>
                      <a:pt x="462" y="359"/>
                    </a:cubicBezTo>
                    <a:cubicBezTo>
                      <a:pt x="401" y="359"/>
                      <a:pt x="352" y="371"/>
                      <a:pt x="323" y="394"/>
                    </a:cubicBezTo>
                    <a:cubicBezTo>
                      <a:pt x="323" y="61"/>
                      <a:pt x="323" y="61"/>
                      <a:pt x="323" y="61"/>
                    </a:cubicBezTo>
                    <a:cubicBezTo>
                      <a:pt x="323" y="61"/>
                      <a:pt x="368" y="21"/>
                      <a:pt x="469" y="21"/>
                    </a:cubicBezTo>
                    <a:cubicBezTo>
                      <a:pt x="547" y="21"/>
                      <a:pt x="590" y="45"/>
                      <a:pt x="590" y="4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57" name="Freeform 24"/>
              <p:cNvSpPr>
                <a:spLocks/>
              </p:cNvSpPr>
              <p:nvPr/>
            </p:nvSpPr>
            <p:spPr bwMode="auto">
              <a:xfrm>
                <a:off x="3992563" y="2085976"/>
                <a:ext cx="228600" cy="52388"/>
              </a:xfrm>
              <a:custGeom>
                <a:avLst/>
                <a:gdLst>
                  <a:gd name="T0" fmla="*/ 184 w 192"/>
                  <a:gd name="T1" fmla="*/ 44 h 44"/>
                  <a:gd name="T2" fmla="*/ 180 w 192"/>
                  <a:gd name="T3" fmla="*/ 43 h 44"/>
                  <a:gd name="T4" fmla="*/ 10 w 192"/>
                  <a:gd name="T5" fmla="*/ 32 h 44"/>
                  <a:gd name="T6" fmla="*/ 1 w 192"/>
                  <a:gd name="T7" fmla="*/ 27 h 44"/>
                  <a:gd name="T8" fmla="*/ 6 w 192"/>
                  <a:gd name="T9" fmla="*/ 19 h 44"/>
                  <a:gd name="T10" fmla="*/ 188 w 192"/>
                  <a:gd name="T11" fmla="*/ 31 h 44"/>
                  <a:gd name="T12" fmla="*/ 190 w 192"/>
                  <a:gd name="T13" fmla="*/ 41 h 44"/>
                  <a:gd name="T14" fmla="*/ 184 w 192"/>
                  <a:gd name="T1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44">
                    <a:moveTo>
                      <a:pt x="184" y="44"/>
                    </a:moveTo>
                    <a:cubicBezTo>
                      <a:pt x="183" y="44"/>
                      <a:pt x="181" y="44"/>
                      <a:pt x="180" y="43"/>
                    </a:cubicBezTo>
                    <a:cubicBezTo>
                      <a:pt x="150" y="23"/>
                      <a:pt x="83" y="12"/>
                      <a:pt x="10" y="32"/>
                    </a:cubicBezTo>
                    <a:cubicBezTo>
                      <a:pt x="6" y="33"/>
                      <a:pt x="2" y="31"/>
                      <a:pt x="1" y="27"/>
                    </a:cubicBezTo>
                    <a:cubicBezTo>
                      <a:pt x="0" y="23"/>
                      <a:pt x="2" y="20"/>
                      <a:pt x="6" y="19"/>
                    </a:cubicBezTo>
                    <a:cubicBezTo>
                      <a:pt x="73" y="0"/>
                      <a:pt x="148" y="5"/>
                      <a:pt x="188" y="31"/>
                    </a:cubicBezTo>
                    <a:cubicBezTo>
                      <a:pt x="191" y="33"/>
                      <a:pt x="192" y="38"/>
                      <a:pt x="190" y="41"/>
                    </a:cubicBezTo>
                    <a:cubicBezTo>
                      <a:pt x="189" y="43"/>
                      <a:pt x="186" y="44"/>
                      <a:pt x="184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64" name="Freeform 25"/>
              <p:cNvSpPr>
                <a:spLocks/>
              </p:cNvSpPr>
              <p:nvPr/>
            </p:nvSpPr>
            <p:spPr bwMode="auto">
              <a:xfrm>
                <a:off x="3992563" y="2151063"/>
                <a:ext cx="228600" cy="50800"/>
              </a:xfrm>
              <a:custGeom>
                <a:avLst/>
                <a:gdLst>
                  <a:gd name="T0" fmla="*/ 184 w 192"/>
                  <a:gd name="T1" fmla="*/ 43 h 43"/>
                  <a:gd name="T2" fmla="*/ 180 w 192"/>
                  <a:gd name="T3" fmla="*/ 42 h 43"/>
                  <a:gd name="T4" fmla="*/ 10 w 192"/>
                  <a:gd name="T5" fmla="*/ 32 h 43"/>
                  <a:gd name="T6" fmla="*/ 1 w 192"/>
                  <a:gd name="T7" fmla="*/ 27 h 43"/>
                  <a:gd name="T8" fmla="*/ 6 w 192"/>
                  <a:gd name="T9" fmla="*/ 19 h 43"/>
                  <a:gd name="T10" fmla="*/ 188 w 192"/>
                  <a:gd name="T11" fmla="*/ 30 h 43"/>
                  <a:gd name="T12" fmla="*/ 190 w 192"/>
                  <a:gd name="T13" fmla="*/ 40 h 43"/>
                  <a:gd name="T14" fmla="*/ 184 w 192"/>
                  <a:gd name="T15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43">
                    <a:moveTo>
                      <a:pt x="184" y="43"/>
                    </a:moveTo>
                    <a:cubicBezTo>
                      <a:pt x="183" y="43"/>
                      <a:pt x="181" y="43"/>
                      <a:pt x="180" y="42"/>
                    </a:cubicBezTo>
                    <a:cubicBezTo>
                      <a:pt x="150" y="23"/>
                      <a:pt x="84" y="11"/>
                      <a:pt x="10" y="32"/>
                    </a:cubicBezTo>
                    <a:cubicBezTo>
                      <a:pt x="6" y="33"/>
                      <a:pt x="2" y="31"/>
                      <a:pt x="1" y="27"/>
                    </a:cubicBezTo>
                    <a:cubicBezTo>
                      <a:pt x="0" y="23"/>
                      <a:pt x="2" y="20"/>
                      <a:pt x="6" y="19"/>
                    </a:cubicBezTo>
                    <a:cubicBezTo>
                      <a:pt x="73" y="0"/>
                      <a:pt x="148" y="4"/>
                      <a:pt x="188" y="30"/>
                    </a:cubicBezTo>
                    <a:cubicBezTo>
                      <a:pt x="191" y="32"/>
                      <a:pt x="192" y="37"/>
                      <a:pt x="190" y="40"/>
                    </a:cubicBezTo>
                    <a:cubicBezTo>
                      <a:pt x="188" y="42"/>
                      <a:pt x="186" y="43"/>
                      <a:pt x="184" y="4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65" name="Freeform 26"/>
              <p:cNvSpPr>
                <a:spLocks/>
              </p:cNvSpPr>
              <p:nvPr/>
            </p:nvSpPr>
            <p:spPr bwMode="auto">
              <a:xfrm>
                <a:off x="3992563" y="2214563"/>
                <a:ext cx="230187" cy="50800"/>
              </a:xfrm>
              <a:custGeom>
                <a:avLst/>
                <a:gdLst>
                  <a:gd name="T0" fmla="*/ 185 w 193"/>
                  <a:gd name="T1" fmla="*/ 43 h 43"/>
                  <a:gd name="T2" fmla="*/ 181 w 193"/>
                  <a:gd name="T3" fmla="*/ 42 h 43"/>
                  <a:gd name="T4" fmla="*/ 10 w 193"/>
                  <a:gd name="T5" fmla="*/ 32 h 43"/>
                  <a:gd name="T6" fmla="*/ 1 w 193"/>
                  <a:gd name="T7" fmla="*/ 27 h 43"/>
                  <a:gd name="T8" fmla="*/ 6 w 193"/>
                  <a:gd name="T9" fmla="*/ 18 h 43"/>
                  <a:gd name="T10" fmla="*/ 189 w 193"/>
                  <a:gd name="T11" fmla="*/ 30 h 43"/>
                  <a:gd name="T12" fmla="*/ 191 w 193"/>
                  <a:gd name="T13" fmla="*/ 40 h 43"/>
                  <a:gd name="T14" fmla="*/ 185 w 193"/>
                  <a:gd name="T15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3" h="43">
                    <a:moveTo>
                      <a:pt x="185" y="43"/>
                    </a:moveTo>
                    <a:cubicBezTo>
                      <a:pt x="184" y="43"/>
                      <a:pt x="182" y="43"/>
                      <a:pt x="181" y="42"/>
                    </a:cubicBezTo>
                    <a:cubicBezTo>
                      <a:pt x="151" y="22"/>
                      <a:pt x="85" y="11"/>
                      <a:pt x="10" y="32"/>
                    </a:cubicBezTo>
                    <a:cubicBezTo>
                      <a:pt x="6" y="33"/>
                      <a:pt x="2" y="31"/>
                      <a:pt x="1" y="27"/>
                    </a:cubicBezTo>
                    <a:cubicBezTo>
                      <a:pt x="0" y="23"/>
                      <a:pt x="2" y="20"/>
                      <a:pt x="6" y="18"/>
                    </a:cubicBezTo>
                    <a:cubicBezTo>
                      <a:pt x="74" y="0"/>
                      <a:pt x="149" y="4"/>
                      <a:pt x="189" y="30"/>
                    </a:cubicBezTo>
                    <a:cubicBezTo>
                      <a:pt x="192" y="32"/>
                      <a:pt x="193" y="37"/>
                      <a:pt x="191" y="40"/>
                    </a:cubicBezTo>
                    <a:cubicBezTo>
                      <a:pt x="190" y="42"/>
                      <a:pt x="187" y="43"/>
                      <a:pt x="185" y="4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66" name="Freeform 27"/>
              <p:cNvSpPr>
                <a:spLocks/>
              </p:cNvSpPr>
              <p:nvPr/>
            </p:nvSpPr>
            <p:spPr bwMode="auto">
              <a:xfrm>
                <a:off x="3992563" y="2278063"/>
                <a:ext cx="230187" cy="52388"/>
              </a:xfrm>
              <a:custGeom>
                <a:avLst/>
                <a:gdLst>
                  <a:gd name="T0" fmla="*/ 186 w 194"/>
                  <a:gd name="T1" fmla="*/ 44 h 44"/>
                  <a:gd name="T2" fmla="*/ 182 w 194"/>
                  <a:gd name="T3" fmla="*/ 43 h 44"/>
                  <a:gd name="T4" fmla="*/ 10 w 194"/>
                  <a:gd name="T5" fmla="*/ 34 h 44"/>
                  <a:gd name="T6" fmla="*/ 1 w 194"/>
                  <a:gd name="T7" fmla="*/ 30 h 44"/>
                  <a:gd name="T8" fmla="*/ 6 w 194"/>
                  <a:gd name="T9" fmla="*/ 21 h 44"/>
                  <a:gd name="T10" fmla="*/ 190 w 194"/>
                  <a:gd name="T11" fmla="*/ 31 h 44"/>
                  <a:gd name="T12" fmla="*/ 192 w 194"/>
                  <a:gd name="T13" fmla="*/ 41 h 44"/>
                  <a:gd name="T14" fmla="*/ 186 w 194"/>
                  <a:gd name="T1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4" h="44">
                    <a:moveTo>
                      <a:pt x="186" y="44"/>
                    </a:moveTo>
                    <a:cubicBezTo>
                      <a:pt x="185" y="44"/>
                      <a:pt x="183" y="44"/>
                      <a:pt x="182" y="43"/>
                    </a:cubicBezTo>
                    <a:cubicBezTo>
                      <a:pt x="144" y="19"/>
                      <a:pt x="78" y="15"/>
                      <a:pt x="10" y="34"/>
                    </a:cubicBezTo>
                    <a:cubicBezTo>
                      <a:pt x="6" y="35"/>
                      <a:pt x="2" y="33"/>
                      <a:pt x="1" y="30"/>
                    </a:cubicBezTo>
                    <a:cubicBezTo>
                      <a:pt x="0" y="26"/>
                      <a:pt x="2" y="22"/>
                      <a:pt x="6" y="21"/>
                    </a:cubicBezTo>
                    <a:cubicBezTo>
                      <a:pt x="79" y="0"/>
                      <a:pt x="148" y="4"/>
                      <a:pt x="190" y="31"/>
                    </a:cubicBezTo>
                    <a:cubicBezTo>
                      <a:pt x="193" y="34"/>
                      <a:pt x="194" y="38"/>
                      <a:pt x="192" y="41"/>
                    </a:cubicBezTo>
                    <a:cubicBezTo>
                      <a:pt x="191" y="43"/>
                      <a:pt x="188" y="44"/>
                      <a:pt x="186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67" name="Freeform 28"/>
              <p:cNvSpPr>
                <a:spLocks/>
              </p:cNvSpPr>
              <p:nvPr/>
            </p:nvSpPr>
            <p:spPr bwMode="auto">
              <a:xfrm>
                <a:off x="3992563" y="2339976"/>
                <a:ext cx="230187" cy="55563"/>
              </a:xfrm>
              <a:custGeom>
                <a:avLst/>
                <a:gdLst>
                  <a:gd name="T0" fmla="*/ 186 w 194"/>
                  <a:gd name="T1" fmla="*/ 47 h 47"/>
                  <a:gd name="T2" fmla="*/ 182 w 194"/>
                  <a:gd name="T3" fmla="*/ 46 h 47"/>
                  <a:gd name="T4" fmla="*/ 10 w 194"/>
                  <a:gd name="T5" fmla="*/ 38 h 47"/>
                  <a:gd name="T6" fmla="*/ 1 w 194"/>
                  <a:gd name="T7" fmla="*/ 34 h 47"/>
                  <a:gd name="T8" fmla="*/ 5 w 194"/>
                  <a:gd name="T9" fmla="*/ 25 h 47"/>
                  <a:gd name="T10" fmla="*/ 190 w 194"/>
                  <a:gd name="T11" fmla="*/ 34 h 47"/>
                  <a:gd name="T12" fmla="*/ 192 w 194"/>
                  <a:gd name="T13" fmla="*/ 44 h 47"/>
                  <a:gd name="T14" fmla="*/ 186 w 194"/>
                  <a:gd name="T15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4" h="47">
                    <a:moveTo>
                      <a:pt x="186" y="47"/>
                    </a:moveTo>
                    <a:cubicBezTo>
                      <a:pt x="185" y="47"/>
                      <a:pt x="183" y="46"/>
                      <a:pt x="182" y="46"/>
                    </a:cubicBezTo>
                    <a:cubicBezTo>
                      <a:pt x="148" y="23"/>
                      <a:pt x="67" y="15"/>
                      <a:pt x="10" y="38"/>
                    </a:cubicBezTo>
                    <a:cubicBezTo>
                      <a:pt x="7" y="39"/>
                      <a:pt x="3" y="37"/>
                      <a:pt x="1" y="34"/>
                    </a:cubicBezTo>
                    <a:cubicBezTo>
                      <a:pt x="0" y="30"/>
                      <a:pt x="1" y="26"/>
                      <a:pt x="5" y="25"/>
                    </a:cubicBezTo>
                    <a:cubicBezTo>
                      <a:pt x="67" y="0"/>
                      <a:pt x="152" y="10"/>
                      <a:pt x="190" y="34"/>
                    </a:cubicBezTo>
                    <a:cubicBezTo>
                      <a:pt x="193" y="36"/>
                      <a:pt x="194" y="40"/>
                      <a:pt x="192" y="44"/>
                    </a:cubicBezTo>
                    <a:cubicBezTo>
                      <a:pt x="190" y="46"/>
                      <a:pt x="188" y="47"/>
                      <a:pt x="186" y="4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68" name="Freeform 29"/>
              <p:cNvSpPr>
                <a:spLocks/>
              </p:cNvSpPr>
              <p:nvPr/>
            </p:nvSpPr>
            <p:spPr bwMode="auto">
              <a:xfrm>
                <a:off x="4321175" y="2085976"/>
                <a:ext cx="230187" cy="52388"/>
              </a:xfrm>
              <a:custGeom>
                <a:avLst/>
                <a:gdLst>
                  <a:gd name="T0" fmla="*/ 8 w 194"/>
                  <a:gd name="T1" fmla="*/ 44 h 44"/>
                  <a:gd name="T2" fmla="*/ 2 w 194"/>
                  <a:gd name="T3" fmla="*/ 41 h 44"/>
                  <a:gd name="T4" fmla="*/ 4 w 194"/>
                  <a:gd name="T5" fmla="*/ 31 h 44"/>
                  <a:gd name="T6" fmla="*/ 188 w 194"/>
                  <a:gd name="T7" fmla="*/ 19 h 44"/>
                  <a:gd name="T8" fmla="*/ 193 w 194"/>
                  <a:gd name="T9" fmla="*/ 27 h 44"/>
                  <a:gd name="T10" fmla="*/ 185 w 194"/>
                  <a:gd name="T11" fmla="*/ 32 h 44"/>
                  <a:gd name="T12" fmla="*/ 12 w 194"/>
                  <a:gd name="T13" fmla="*/ 43 h 44"/>
                  <a:gd name="T14" fmla="*/ 8 w 194"/>
                  <a:gd name="T1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4" h="44">
                    <a:moveTo>
                      <a:pt x="8" y="44"/>
                    </a:moveTo>
                    <a:cubicBezTo>
                      <a:pt x="6" y="44"/>
                      <a:pt x="4" y="43"/>
                      <a:pt x="2" y="41"/>
                    </a:cubicBezTo>
                    <a:cubicBezTo>
                      <a:pt x="0" y="38"/>
                      <a:pt x="1" y="33"/>
                      <a:pt x="4" y="31"/>
                    </a:cubicBezTo>
                    <a:cubicBezTo>
                      <a:pt x="45" y="5"/>
                      <a:pt x="121" y="0"/>
                      <a:pt x="188" y="19"/>
                    </a:cubicBezTo>
                    <a:cubicBezTo>
                      <a:pt x="192" y="20"/>
                      <a:pt x="194" y="23"/>
                      <a:pt x="193" y="27"/>
                    </a:cubicBezTo>
                    <a:cubicBezTo>
                      <a:pt x="192" y="31"/>
                      <a:pt x="188" y="33"/>
                      <a:pt x="185" y="32"/>
                    </a:cubicBezTo>
                    <a:cubicBezTo>
                      <a:pt x="113" y="12"/>
                      <a:pt x="44" y="23"/>
                      <a:pt x="12" y="43"/>
                    </a:cubicBezTo>
                    <a:cubicBezTo>
                      <a:pt x="11" y="44"/>
                      <a:pt x="10" y="44"/>
                      <a:pt x="8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69" name="Freeform 30"/>
              <p:cNvSpPr>
                <a:spLocks/>
              </p:cNvSpPr>
              <p:nvPr/>
            </p:nvSpPr>
            <p:spPr bwMode="auto">
              <a:xfrm>
                <a:off x="4321175" y="2149476"/>
                <a:ext cx="230187" cy="53975"/>
              </a:xfrm>
              <a:custGeom>
                <a:avLst/>
                <a:gdLst>
                  <a:gd name="T0" fmla="*/ 8 w 194"/>
                  <a:gd name="T1" fmla="*/ 45 h 45"/>
                  <a:gd name="T2" fmla="*/ 2 w 194"/>
                  <a:gd name="T3" fmla="*/ 42 h 45"/>
                  <a:gd name="T4" fmla="*/ 5 w 194"/>
                  <a:gd name="T5" fmla="*/ 32 h 45"/>
                  <a:gd name="T6" fmla="*/ 189 w 194"/>
                  <a:gd name="T7" fmla="*/ 19 h 45"/>
                  <a:gd name="T8" fmla="*/ 193 w 194"/>
                  <a:gd name="T9" fmla="*/ 28 h 45"/>
                  <a:gd name="T10" fmla="*/ 185 w 194"/>
                  <a:gd name="T11" fmla="*/ 33 h 45"/>
                  <a:gd name="T12" fmla="*/ 12 w 194"/>
                  <a:gd name="T13" fmla="*/ 44 h 45"/>
                  <a:gd name="T14" fmla="*/ 8 w 194"/>
                  <a:gd name="T1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4" h="45">
                    <a:moveTo>
                      <a:pt x="8" y="45"/>
                    </a:moveTo>
                    <a:cubicBezTo>
                      <a:pt x="6" y="45"/>
                      <a:pt x="4" y="44"/>
                      <a:pt x="2" y="42"/>
                    </a:cubicBezTo>
                    <a:cubicBezTo>
                      <a:pt x="0" y="38"/>
                      <a:pt x="1" y="34"/>
                      <a:pt x="5" y="32"/>
                    </a:cubicBezTo>
                    <a:cubicBezTo>
                      <a:pt x="45" y="6"/>
                      <a:pt x="121" y="0"/>
                      <a:pt x="189" y="19"/>
                    </a:cubicBezTo>
                    <a:cubicBezTo>
                      <a:pt x="192" y="20"/>
                      <a:pt x="194" y="24"/>
                      <a:pt x="193" y="28"/>
                    </a:cubicBezTo>
                    <a:cubicBezTo>
                      <a:pt x="192" y="32"/>
                      <a:pt x="189" y="34"/>
                      <a:pt x="185" y="33"/>
                    </a:cubicBezTo>
                    <a:cubicBezTo>
                      <a:pt x="113" y="13"/>
                      <a:pt x="44" y="23"/>
                      <a:pt x="12" y="44"/>
                    </a:cubicBezTo>
                    <a:cubicBezTo>
                      <a:pt x="11" y="44"/>
                      <a:pt x="10" y="45"/>
                      <a:pt x="8" y="4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70" name="Freeform 31"/>
              <p:cNvSpPr>
                <a:spLocks/>
              </p:cNvSpPr>
              <p:nvPr/>
            </p:nvSpPr>
            <p:spPr bwMode="auto">
              <a:xfrm>
                <a:off x="4321175" y="2214563"/>
                <a:ext cx="230187" cy="53975"/>
              </a:xfrm>
              <a:custGeom>
                <a:avLst/>
                <a:gdLst>
                  <a:gd name="T0" fmla="*/ 8 w 195"/>
                  <a:gd name="T1" fmla="*/ 45 h 45"/>
                  <a:gd name="T2" fmla="*/ 3 w 195"/>
                  <a:gd name="T3" fmla="*/ 41 h 45"/>
                  <a:gd name="T4" fmla="*/ 5 w 195"/>
                  <a:gd name="T5" fmla="*/ 32 h 45"/>
                  <a:gd name="T6" fmla="*/ 189 w 195"/>
                  <a:gd name="T7" fmla="*/ 19 h 45"/>
                  <a:gd name="T8" fmla="*/ 193 w 195"/>
                  <a:gd name="T9" fmla="*/ 28 h 45"/>
                  <a:gd name="T10" fmla="*/ 185 w 195"/>
                  <a:gd name="T11" fmla="*/ 32 h 45"/>
                  <a:gd name="T12" fmla="*/ 12 w 195"/>
                  <a:gd name="T13" fmla="*/ 43 h 45"/>
                  <a:gd name="T14" fmla="*/ 8 w 195"/>
                  <a:gd name="T1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5" h="45">
                    <a:moveTo>
                      <a:pt x="8" y="45"/>
                    </a:moveTo>
                    <a:cubicBezTo>
                      <a:pt x="6" y="45"/>
                      <a:pt x="4" y="43"/>
                      <a:pt x="3" y="41"/>
                    </a:cubicBezTo>
                    <a:cubicBezTo>
                      <a:pt x="0" y="38"/>
                      <a:pt x="1" y="34"/>
                      <a:pt x="5" y="32"/>
                    </a:cubicBezTo>
                    <a:cubicBezTo>
                      <a:pt x="45" y="5"/>
                      <a:pt x="121" y="0"/>
                      <a:pt x="189" y="19"/>
                    </a:cubicBezTo>
                    <a:cubicBezTo>
                      <a:pt x="192" y="20"/>
                      <a:pt x="195" y="24"/>
                      <a:pt x="193" y="28"/>
                    </a:cubicBezTo>
                    <a:cubicBezTo>
                      <a:pt x="192" y="31"/>
                      <a:pt x="189" y="33"/>
                      <a:pt x="185" y="32"/>
                    </a:cubicBezTo>
                    <a:cubicBezTo>
                      <a:pt x="113" y="12"/>
                      <a:pt x="44" y="23"/>
                      <a:pt x="12" y="43"/>
                    </a:cubicBezTo>
                    <a:cubicBezTo>
                      <a:pt x="11" y="44"/>
                      <a:pt x="10" y="45"/>
                      <a:pt x="8" y="4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71" name="Freeform 32"/>
              <p:cNvSpPr>
                <a:spLocks/>
              </p:cNvSpPr>
              <p:nvPr/>
            </p:nvSpPr>
            <p:spPr bwMode="auto">
              <a:xfrm>
                <a:off x="4321175" y="2278063"/>
                <a:ext cx="230187" cy="52388"/>
              </a:xfrm>
              <a:custGeom>
                <a:avLst/>
                <a:gdLst>
                  <a:gd name="T0" fmla="*/ 8 w 195"/>
                  <a:gd name="T1" fmla="*/ 45 h 45"/>
                  <a:gd name="T2" fmla="*/ 3 w 195"/>
                  <a:gd name="T3" fmla="*/ 42 h 45"/>
                  <a:gd name="T4" fmla="*/ 5 w 195"/>
                  <a:gd name="T5" fmla="*/ 32 h 45"/>
                  <a:gd name="T6" fmla="*/ 189 w 195"/>
                  <a:gd name="T7" fmla="*/ 20 h 45"/>
                  <a:gd name="T8" fmla="*/ 194 w 195"/>
                  <a:gd name="T9" fmla="*/ 28 h 45"/>
                  <a:gd name="T10" fmla="*/ 185 w 195"/>
                  <a:gd name="T11" fmla="*/ 33 h 45"/>
                  <a:gd name="T12" fmla="*/ 12 w 195"/>
                  <a:gd name="T13" fmla="*/ 44 h 45"/>
                  <a:gd name="T14" fmla="*/ 8 w 195"/>
                  <a:gd name="T1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5" h="45">
                    <a:moveTo>
                      <a:pt x="8" y="45"/>
                    </a:moveTo>
                    <a:cubicBezTo>
                      <a:pt x="6" y="45"/>
                      <a:pt x="4" y="44"/>
                      <a:pt x="3" y="42"/>
                    </a:cubicBezTo>
                    <a:cubicBezTo>
                      <a:pt x="0" y="39"/>
                      <a:pt x="1" y="34"/>
                      <a:pt x="5" y="32"/>
                    </a:cubicBezTo>
                    <a:cubicBezTo>
                      <a:pt x="38" y="11"/>
                      <a:pt x="118" y="0"/>
                      <a:pt x="189" y="20"/>
                    </a:cubicBezTo>
                    <a:cubicBezTo>
                      <a:pt x="192" y="21"/>
                      <a:pt x="195" y="25"/>
                      <a:pt x="194" y="28"/>
                    </a:cubicBezTo>
                    <a:cubicBezTo>
                      <a:pt x="192" y="32"/>
                      <a:pt x="189" y="34"/>
                      <a:pt x="185" y="33"/>
                    </a:cubicBezTo>
                    <a:cubicBezTo>
                      <a:pt x="120" y="15"/>
                      <a:pt x="43" y="24"/>
                      <a:pt x="12" y="44"/>
                    </a:cubicBezTo>
                    <a:cubicBezTo>
                      <a:pt x="11" y="45"/>
                      <a:pt x="10" y="45"/>
                      <a:pt x="8" y="4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72" name="Freeform 33"/>
              <p:cNvSpPr>
                <a:spLocks/>
              </p:cNvSpPr>
              <p:nvPr/>
            </p:nvSpPr>
            <p:spPr bwMode="auto">
              <a:xfrm>
                <a:off x="4321175" y="2343151"/>
                <a:ext cx="230187" cy="53975"/>
              </a:xfrm>
              <a:custGeom>
                <a:avLst/>
                <a:gdLst>
                  <a:gd name="T0" fmla="*/ 8 w 194"/>
                  <a:gd name="T1" fmla="*/ 45 h 45"/>
                  <a:gd name="T2" fmla="*/ 2 w 194"/>
                  <a:gd name="T3" fmla="*/ 42 h 45"/>
                  <a:gd name="T4" fmla="*/ 4 w 194"/>
                  <a:gd name="T5" fmla="*/ 32 h 45"/>
                  <a:gd name="T6" fmla="*/ 188 w 194"/>
                  <a:gd name="T7" fmla="*/ 19 h 45"/>
                  <a:gd name="T8" fmla="*/ 193 w 194"/>
                  <a:gd name="T9" fmla="*/ 28 h 45"/>
                  <a:gd name="T10" fmla="*/ 184 w 194"/>
                  <a:gd name="T11" fmla="*/ 33 h 45"/>
                  <a:gd name="T12" fmla="*/ 11 w 194"/>
                  <a:gd name="T13" fmla="*/ 44 h 45"/>
                  <a:gd name="T14" fmla="*/ 8 w 194"/>
                  <a:gd name="T1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4" h="45">
                    <a:moveTo>
                      <a:pt x="8" y="45"/>
                    </a:moveTo>
                    <a:cubicBezTo>
                      <a:pt x="5" y="45"/>
                      <a:pt x="3" y="44"/>
                      <a:pt x="2" y="42"/>
                    </a:cubicBezTo>
                    <a:cubicBezTo>
                      <a:pt x="0" y="38"/>
                      <a:pt x="0" y="34"/>
                      <a:pt x="4" y="32"/>
                    </a:cubicBezTo>
                    <a:cubicBezTo>
                      <a:pt x="44" y="6"/>
                      <a:pt x="120" y="0"/>
                      <a:pt x="188" y="19"/>
                    </a:cubicBezTo>
                    <a:cubicBezTo>
                      <a:pt x="191" y="20"/>
                      <a:pt x="194" y="24"/>
                      <a:pt x="193" y="28"/>
                    </a:cubicBezTo>
                    <a:cubicBezTo>
                      <a:pt x="192" y="32"/>
                      <a:pt x="188" y="34"/>
                      <a:pt x="184" y="33"/>
                    </a:cubicBezTo>
                    <a:cubicBezTo>
                      <a:pt x="113" y="13"/>
                      <a:pt x="43" y="23"/>
                      <a:pt x="11" y="44"/>
                    </a:cubicBezTo>
                    <a:cubicBezTo>
                      <a:pt x="10" y="45"/>
                      <a:pt x="9" y="45"/>
                      <a:pt x="8" y="4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</p:grpSp>
      </p:grpSp>
      <p:grpSp>
        <p:nvGrpSpPr>
          <p:cNvPr id="13" name="组合 12"/>
          <p:cNvGrpSpPr/>
          <p:nvPr/>
        </p:nvGrpSpPr>
        <p:grpSpPr>
          <a:xfrm>
            <a:off x="5877166" y="2580649"/>
            <a:ext cx="1343190" cy="1225774"/>
            <a:chOff x="6839012" y="2446144"/>
            <a:chExt cx="1556194" cy="1556194"/>
          </a:xfrm>
        </p:grpSpPr>
        <p:grpSp>
          <p:nvGrpSpPr>
            <p:cNvPr id="51" name="组合 50"/>
            <p:cNvGrpSpPr/>
            <p:nvPr/>
          </p:nvGrpSpPr>
          <p:grpSpPr>
            <a:xfrm>
              <a:off x="6839012" y="2446144"/>
              <a:ext cx="1556194" cy="1556194"/>
              <a:chOff x="3154508" y="1821271"/>
              <a:chExt cx="2785107" cy="2785102"/>
            </a:xfrm>
          </p:grpSpPr>
          <p:sp>
            <p:nvSpPr>
              <p:cNvPr id="55" name="Freeform 5"/>
              <p:cNvSpPr>
                <a:spLocks/>
              </p:cNvSpPr>
              <p:nvPr/>
            </p:nvSpPr>
            <p:spPr bwMode="auto">
              <a:xfrm rot="10800000">
                <a:off x="3154508" y="1821271"/>
                <a:ext cx="2785107" cy="27851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5"/>
              <p:cNvSpPr>
                <a:spLocks/>
              </p:cNvSpPr>
              <p:nvPr/>
            </p:nvSpPr>
            <p:spPr bwMode="auto">
              <a:xfrm rot="10800000">
                <a:off x="3447677" y="2114440"/>
                <a:ext cx="2198769" cy="21987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0">
                      <a:schemeClr val="accent3">
                        <a:lumMod val="75000"/>
                      </a:schemeClr>
                    </a:gs>
                    <a:gs pos="100000">
                      <a:schemeClr val="accent3"/>
                    </a:gs>
                  </a:gsLst>
                  <a:lin ang="2700000" scaled="1"/>
                  <a:tileRect/>
                </a:gradFill>
              </a:ln>
              <a:effectLst>
                <a:outerShdw blurRad="254000" dist="114300" dir="2700000" algn="tl" rotWithShape="0">
                  <a:prstClr val="black">
                    <a:alpha val="25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3" name="Freeform 18"/>
            <p:cNvSpPr>
              <a:spLocks noChangeAspect="1" noEditPoints="1"/>
            </p:cNvSpPr>
            <p:nvPr/>
          </p:nvSpPr>
          <p:spPr bwMode="auto">
            <a:xfrm>
              <a:off x="7356190" y="2831801"/>
              <a:ext cx="594186" cy="712675"/>
            </a:xfrm>
            <a:custGeom>
              <a:avLst/>
              <a:gdLst>
                <a:gd name="T0" fmla="*/ 456 w 456"/>
                <a:gd name="T1" fmla="*/ 528 h 548"/>
                <a:gd name="T2" fmla="*/ 436 w 456"/>
                <a:gd name="T3" fmla="*/ 548 h 548"/>
                <a:gd name="T4" fmla="*/ 84 w 456"/>
                <a:gd name="T5" fmla="*/ 548 h 548"/>
                <a:gd name="T6" fmla="*/ 0 w 456"/>
                <a:gd name="T7" fmla="*/ 464 h 548"/>
                <a:gd name="T8" fmla="*/ 84 w 456"/>
                <a:gd name="T9" fmla="*/ 380 h 548"/>
                <a:gd name="T10" fmla="*/ 436 w 456"/>
                <a:gd name="T11" fmla="*/ 380 h 548"/>
                <a:gd name="T12" fmla="*/ 456 w 456"/>
                <a:gd name="T13" fmla="*/ 399 h 548"/>
                <a:gd name="T14" fmla="*/ 436 w 456"/>
                <a:gd name="T15" fmla="*/ 419 h 548"/>
                <a:gd name="T16" fmla="*/ 90 w 456"/>
                <a:gd name="T17" fmla="*/ 419 h 548"/>
                <a:gd name="T18" fmla="*/ 45 w 456"/>
                <a:gd name="T19" fmla="*/ 464 h 548"/>
                <a:gd name="T20" fmla="*/ 90 w 456"/>
                <a:gd name="T21" fmla="*/ 509 h 548"/>
                <a:gd name="T22" fmla="*/ 436 w 456"/>
                <a:gd name="T23" fmla="*/ 509 h 548"/>
                <a:gd name="T24" fmla="*/ 456 w 456"/>
                <a:gd name="T25" fmla="*/ 528 h 548"/>
                <a:gd name="T26" fmla="*/ 235 w 456"/>
                <a:gd name="T27" fmla="*/ 78 h 548"/>
                <a:gd name="T28" fmla="*/ 309 w 456"/>
                <a:gd name="T29" fmla="*/ 6 h 548"/>
                <a:gd name="T30" fmla="*/ 309 w 456"/>
                <a:gd name="T31" fmla="*/ 0 h 548"/>
                <a:gd name="T32" fmla="*/ 303 w 456"/>
                <a:gd name="T33" fmla="*/ 0 h 548"/>
                <a:gd name="T34" fmla="*/ 228 w 456"/>
                <a:gd name="T35" fmla="*/ 72 h 548"/>
                <a:gd name="T36" fmla="*/ 229 w 456"/>
                <a:gd name="T37" fmla="*/ 77 h 548"/>
                <a:gd name="T38" fmla="*/ 235 w 456"/>
                <a:gd name="T39" fmla="*/ 78 h 548"/>
                <a:gd name="T40" fmla="*/ 372 w 456"/>
                <a:gd name="T41" fmla="*/ 137 h 548"/>
                <a:gd name="T42" fmla="*/ 295 w 456"/>
                <a:gd name="T43" fmla="*/ 85 h 548"/>
                <a:gd name="T44" fmla="*/ 232 w 456"/>
                <a:gd name="T45" fmla="*/ 98 h 548"/>
                <a:gd name="T46" fmla="*/ 170 w 456"/>
                <a:gd name="T47" fmla="*/ 85 h 548"/>
                <a:gd name="T48" fmla="*/ 93 w 456"/>
                <a:gd name="T49" fmla="*/ 137 h 548"/>
                <a:gd name="T50" fmla="*/ 175 w 456"/>
                <a:gd name="T51" fmla="*/ 341 h 548"/>
                <a:gd name="T52" fmla="*/ 232 w 456"/>
                <a:gd name="T53" fmla="*/ 328 h 548"/>
                <a:gd name="T54" fmla="*/ 290 w 456"/>
                <a:gd name="T55" fmla="*/ 341 h 548"/>
                <a:gd name="T56" fmla="*/ 372 w 456"/>
                <a:gd name="T57" fmla="*/ 137 h 548"/>
                <a:gd name="T58" fmla="*/ 172 w 456"/>
                <a:gd name="T59" fmla="*/ 126 h 548"/>
                <a:gd name="T60" fmla="*/ 168 w 456"/>
                <a:gd name="T61" fmla="*/ 126 h 548"/>
                <a:gd name="T62" fmla="*/ 128 w 456"/>
                <a:gd name="T63" fmla="*/ 161 h 548"/>
                <a:gd name="T64" fmla="*/ 119 w 456"/>
                <a:gd name="T65" fmla="*/ 169 h 548"/>
                <a:gd name="T66" fmla="*/ 118 w 456"/>
                <a:gd name="T67" fmla="*/ 169 h 548"/>
                <a:gd name="T68" fmla="*/ 116 w 456"/>
                <a:gd name="T69" fmla="*/ 168 h 548"/>
                <a:gd name="T70" fmla="*/ 109 w 456"/>
                <a:gd name="T71" fmla="*/ 157 h 548"/>
                <a:gd name="T72" fmla="*/ 168 w 456"/>
                <a:gd name="T73" fmla="*/ 106 h 548"/>
                <a:gd name="T74" fmla="*/ 173 w 456"/>
                <a:gd name="T75" fmla="*/ 106 h 548"/>
                <a:gd name="T76" fmla="*/ 181 w 456"/>
                <a:gd name="T77" fmla="*/ 117 h 548"/>
                <a:gd name="T78" fmla="*/ 172 w 456"/>
                <a:gd name="T79" fmla="*/ 126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56" h="548">
                  <a:moveTo>
                    <a:pt x="456" y="528"/>
                  </a:moveTo>
                  <a:cubicBezTo>
                    <a:pt x="456" y="539"/>
                    <a:pt x="447" y="548"/>
                    <a:pt x="436" y="548"/>
                  </a:cubicBezTo>
                  <a:cubicBezTo>
                    <a:pt x="84" y="548"/>
                    <a:pt x="84" y="548"/>
                    <a:pt x="84" y="548"/>
                  </a:cubicBezTo>
                  <a:cubicBezTo>
                    <a:pt x="38" y="548"/>
                    <a:pt x="0" y="510"/>
                    <a:pt x="0" y="464"/>
                  </a:cubicBezTo>
                  <a:cubicBezTo>
                    <a:pt x="0" y="417"/>
                    <a:pt x="38" y="380"/>
                    <a:pt x="84" y="380"/>
                  </a:cubicBezTo>
                  <a:cubicBezTo>
                    <a:pt x="436" y="380"/>
                    <a:pt x="436" y="380"/>
                    <a:pt x="436" y="380"/>
                  </a:cubicBezTo>
                  <a:cubicBezTo>
                    <a:pt x="447" y="380"/>
                    <a:pt x="456" y="389"/>
                    <a:pt x="456" y="399"/>
                  </a:cubicBezTo>
                  <a:cubicBezTo>
                    <a:pt x="456" y="410"/>
                    <a:pt x="447" y="419"/>
                    <a:pt x="436" y="419"/>
                  </a:cubicBezTo>
                  <a:cubicBezTo>
                    <a:pt x="90" y="419"/>
                    <a:pt x="90" y="419"/>
                    <a:pt x="90" y="419"/>
                  </a:cubicBezTo>
                  <a:cubicBezTo>
                    <a:pt x="65" y="419"/>
                    <a:pt x="45" y="439"/>
                    <a:pt x="45" y="464"/>
                  </a:cubicBezTo>
                  <a:cubicBezTo>
                    <a:pt x="45" y="488"/>
                    <a:pt x="65" y="509"/>
                    <a:pt x="90" y="509"/>
                  </a:cubicBezTo>
                  <a:cubicBezTo>
                    <a:pt x="436" y="509"/>
                    <a:pt x="436" y="509"/>
                    <a:pt x="436" y="509"/>
                  </a:cubicBezTo>
                  <a:cubicBezTo>
                    <a:pt x="447" y="509"/>
                    <a:pt x="456" y="518"/>
                    <a:pt x="456" y="528"/>
                  </a:cubicBezTo>
                  <a:close/>
                  <a:moveTo>
                    <a:pt x="235" y="78"/>
                  </a:moveTo>
                  <a:cubicBezTo>
                    <a:pt x="276" y="78"/>
                    <a:pt x="309" y="45"/>
                    <a:pt x="309" y="6"/>
                  </a:cubicBezTo>
                  <a:cubicBezTo>
                    <a:pt x="309" y="4"/>
                    <a:pt x="309" y="2"/>
                    <a:pt x="309" y="0"/>
                  </a:cubicBezTo>
                  <a:cubicBezTo>
                    <a:pt x="307" y="0"/>
                    <a:pt x="305" y="0"/>
                    <a:pt x="303" y="0"/>
                  </a:cubicBezTo>
                  <a:cubicBezTo>
                    <a:pt x="262" y="0"/>
                    <a:pt x="228" y="32"/>
                    <a:pt x="228" y="72"/>
                  </a:cubicBezTo>
                  <a:cubicBezTo>
                    <a:pt x="228" y="74"/>
                    <a:pt x="228" y="76"/>
                    <a:pt x="229" y="77"/>
                  </a:cubicBezTo>
                  <a:cubicBezTo>
                    <a:pt x="231" y="78"/>
                    <a:pt x="233" y="78"/>
                    <a:pt x="235" y="78"/>
                  </a:cubicBezTo>
                  <a:close/>
                  <a:moveTo>
                    <a:pt x="372" y="137"/>
                  </a:moveTo>
                  <a:cubicBezTo>
                    <a:pt x="357" y="102"/>
                    <a:pt x="321" y="85"/>
                    <a:pt x="295" y="85"/>
                  </a:cubicBezTo>
                  <a:cubicBezTo>
                    <a:pt x="263" y="85"/>
                    <a:pt x="257" y="98"/>
                    <a:pt x="232" y="98"/>
                  </a:cubicBezTo>
                  <a:cubicBezTo>
                    <a:pt x="208" y="98"/>
                    <a:pt x="202" y="85"/>
                    <a:pt x="170" y="85"/>
                  </a:cubicBezTo>
                  <a:cubicBezTo>
                    <a:pt x="143" y="85"/>
                    <a:pt x="108" y="102"/>
                    <a:pt x="93" y="137"/>
                  </a:cubicBezTo>
                  <a:cubicBezTo>
                    <a:pt x="62" y="207"/>
                    <a:pt x="114" y="341"/>
                    <a:pt x="175" y="341"/>
                  </a:cubicBezTo>
                  <a:cubicBezTo>
                    <a:pt x="199" y="341"/>
                    <a:pt x="210" y="328"/>
                    <a:pt x="232" y="328"/>
                  </a:cubicBezTo>
                  <a:cubicBezTo>
                    <a:pt x="255" y="328"/>
                    <a:pt x="265" y="341"/>
                    <a:pt x="290" y="341"/>
                  </a:cubicBezTo>
                  <a:cubicBezTo>
                    <a:pt x="351" y="341"/>
                    <a:pt x="403" y="207"/>
                    <a:pt x="372" y="137"/>
                  </a:cubicBezTo>
                  <a:close/>
                  <a:moveTo>
                    <a:pt x="172" y="126"/>
                  </a:moveTo>
                  <a:cubicBezTo>
                    <a:pt x="170" y="126"/>
                    <a:pt x="169" y="126"/>
                    <a:pt x="168" y="126"/>
                  </a:cubicBezTo>
                  <a:cubicBezTo>
                    <a:pt x="154" y="126"/>
                    <a:pt x="132" y="138"/>
                    <a:pt x="128" y="161"/>
                  </a:cubicBezTo>
                  <a:cubicBezTo>
                    <a:pt x="127" y="165"/>
                    <a:pt x="123" y="169"/>
                    <a:pt x="119" y="169"/>
                  </a:cubicBezTo>
                  <a:cubicBezTo>
                    <a:pt x="118" y="169"/>
                    <a:pt x="118" y="169"/>
                    <a:pt x="118" y="169"/>
                  </a:cubicBezTo>
                  <a:cubicBezTo>
                    <a:pt x="118" y="169"/>
                    <a:pt x="117" y="169"/>
                    <a:pt x="116" y="168"/>
                  </a:cubicBezTo>
                  <a:cubicBezTo>
                    <a:pt x="111" y="167"/>
                    <a:pt x="108" y="162"/>
                    <a:pt x="109" y="157"/>
                  </a:cubicBezTo>
                  <a:cubicBezTo>
                    <a:pt x="115" y="125"/>
                    <a:pt x="144" y="106"/>
                    <a:pt x="168" y="106"/>
                  </a:cubicBezTo>
                  <a:cubicBezTo>
                    <a:pt x="170" y="106"/>
                    <a:pt x="171" y="106"/>
                    <a:pt x="173" y="106"/>
                  </a:cubicBezTo>
                  <a:cubicBezTo>
                    <a:pt x="178" y="107"/>
                    <a:pt x="182" y="112"/>
                    <a:pt x="181" y="117"/>
                  </a:cubicBezTo>
                  <a:cubicBezTo>
                    <a:pt x="181" y="122"/>
                    <a:pt x="177" y="126"/>
                    <a:pt x="172" y="1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711755" y="2649700"/>
            <a:ext cx="1343190" cy="1225774"/>
            <a:chOff x="997758" y="2442742"/>
            <a:chExt cx="1556194" cy="1556194"/>
          </a:xfrm>
        </p:grpSpPr>
        <p:grpSp>
          <p:nvGrpSpPr>
            <p:cNvPr id="36" name="组合 35"/>
            <p:cNvGrpSpPr/>
            <p:nvPr/>
          </p:nvGrpSpPr>
          <p:grpSpPr>
            <a:xfrm>
              <a:off x="997758" y="2442742"/>
              <a:ext cx="1556194" cy="1556194"/>
              <a:chOff x="3154508" y="1821271"/>
              <a:chExt cx="2785107" cy="2785102"/>
            </a:xfrm>
          </p:grpSpPr>
          <p:sp>
            <p:nvSpPr>
              <p:cNvPr id="37" name="Freeform 5"/>
              <p:cNvSpPr>
                <a:spLocks/>
              </p:cNvSpPr>
              <p:nvPr/>
            </p:nvSpPr>
            <p:spPr bwMode="auto">
              <a:xfrm rot="10800000">
                <a:off x="3154508" y="1821271"/>
                <a:ext cx="2785107" cy="27851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5"/>
              <p:cNvSpPr>
                <a:spLocks/>
              </p:cNvSpPr>
              <p:nvPr/>
            </p:nvSpPr>
            <p:spPr bwMode="auto">
              <a:xfrm rot="10800000">
                <a:off x="3447677" y="2114440"/>
                <a:ext cx="2198769" cy="21987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</a:ln>
              <a:effectLst>
                <a:outerShdw blurRad="254000" dist="114300" dir="2700000" algn="tl" rotWithShape="0">
                  <a:prstClr val="black">
                    <a:alpha val="25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4" name="Freeform 7"/>
            <p:cNvSpPr>
              <a:spLocks noChangeAspect="1" noEditPoints="1"/>
            </p:cNvSpPr>
            <p:nvPr/>
          </p:nvSpPr>
          <p:spPr bwMode="auto">
            <a:xfrm>
              <a:off x="1432097" y="2948295"/>
              <a:ext cx="677075" cy="554847"/>
            </a:xfrm>
            <a:custGeom>
              <a:avLst/>
              <a:gdLst>
                <a:gd name="T0" fmla="*/ 310 w 563"/>
                <a:gd name="T1" fmla="*/ 372 h 461"/>
                <a:gd name="T2" fmla="*/ 321 w 563"/>
                <a:gd name="T3" fmla="*/ 370 h 461"/>
                <a:gd name="T4" fmla="*/ 552 w 563"/>
                <a:gd name="T5" fmla="*/ 248 h 461"/>
                <a:gd name="T6" fmla="*/ 559 w 563"/>
                <a:gd name="T7" fmla="*/ 226 h 461"/>
                <a:gd name="T8" fmla="*/ 537 w 563"/>
                <a:gd name="T9" fmla="*/ 220 h 461"/>
                <a:gd name="T10" fmla="*/ 311 w 563"/>
                <a:gd name="T11" fmla="*/ 339 h 461"/>
                <a:gd name="T12" fmla="*/ 59 w 563"/>
                <a:gd name="T13" fmla="*/ 285 h 461"/>
                <a:gd name="T14" fmla="*/ 38 w 563"/>
                <a:gd name="T15" fmla="*/ 253 h 461"/>
                <a:gd name="T16" fmla="*/ 71 w 563"/>
                <a:gd name="T17" fmla="*/ 232 h 461"/>
                <a:gd name="T18" fmla="*/ 313 w 563"/>
                <a:gd name="T19" fmla="*/ 283 h 461"/>
                <a:gd name="T20" fmla="*/ 321 w 563"/>
                <a:gd name="T21" fmla="*/ 281 h 461"/>
                <a:gd name="T22" fmla="*/ 552 w 563"/>
                <a:gd name="T23" fmla="*/ 159 h 461"/>
                <a:gd name="T24" fmla="*/ 559 w 563"/>
                <a:gd name="T25" fmla="*/ 138 h 461"/>
                <a:gd name="T26" fmla="*/ 537 w 563"/>
                <a:gd name="T27" fmla="*/ 131 h 461"/>
                <a:gd name="T28" fmla="*/ 310 w 563"/>
                <a:gd name="T29" fmla="*/ 251 h 461"/>
                <a:gd name="T30" fmla="*/ 59 w 563"/>
                <a:gd name="T31" fmla="*/ 197 h 461"/>
                <a:gd name="T32" fmla="*/ 38 w 563"/>
                <a:gd name="T33" fmla="*/ 164 h 461"/>
                <a:gd name="T34" fmla="*/ 71 w 563"/>
                <a:gd name="T35" fmla="*/ 143 h 461"/>
                <a:gd name="T36" fmla="*/ 298 w 563"/>
                <a:gd name="T37" fmla="*/ 191 h 461"/>
                <a:gd name="T38" fmla="*/ 306 w 563"/>
                <a:gd name="T39" fmla="*/ 189 h 461"/>
                <a:gd name="T40" fmla="*/ 538 w 563"/>
                <a:gd name="T41" fmla="*/ 69 h 461"/>
                <a:gd name="T42" fmla="*/ 535 w 563"/>
                <a:gd name="T43" fmla="*/ 48 h 461"/>
                <a:gd name="T44" fmla="*/ 310 w 563"/>
                <a:gd name="T45" fmla="*/ 4 h 461"/>
                <a:gd name="T46" fmla="*/ 249 w 563"/>
                <a:gd name="T47" fmla="*/ 12 h 461"/>
                <a:gd name="T48" fmla="*/ 41 w 563"/>
                <a:gd name="T49" fmla="*/ 114 h 461"/>
                <a:gd name="T50" fmla="*/ 33 w 563"/>
                <a:gd name="T51" fmla="*/ 119 h 461"/>
                <a:gd name="T52" fmla="*/ 7 w 563"/>
                <a:gd name="T53" fmla="*/ 157 h 461"/>
                <a:gd name="T54" fmla="*/ 25 w 563"/>
                <a:gd name="T55" fmla="*/ 214 h 461"/>
                <a:gd name="T56" fmla="*/ 7 w 563"/>
                <a:gd name="T57" fmla="*/ 246 h 461"/>
                <a:gd name="T58" fmla="*/ 25 w 563"/>
                <a:gd name="T59" fmla="*/ 303 h 461"/>
                <a:gd name="T60" fmla="*/ 7 w 563"/>
                <a:gd name="T61" fmla="*/ 335 h 461"/>
                <a:gd name="T62" fmla="*/ 52 w 563"/>
                <a:gd name="T63" fmla="*/ 405 h 461"/>
                <a:gd name="T64" fmla="*/ 311 w 563"/>
                <a:gd name="T65" fmla="*/ 460 h 461"/>
                <a:gd name="T66" fmla="*/ 321 w 563"/>
                <a:gd name="T67" fmla="*/ 459 h 461"/>
                <a:gd name="T68" fmla="*/ 552 w 563"/>
                <a:gd name="T69" fmla="*/ 337 h 461"/>
                <a:gd name="T70" fmla="*/ 559 w 563"/>
                <a:gd name="T71" fmla="*/ 315 h 461"/>
                <a:gd name="T72" fmla="*/ 537 w 563"/>
                <a:gd name="T73" fmla="*/ 308 h 461"/>
                <a:gd name="T74" fmla="*/ 310 w 563"/>
                <a:gd name="T75" fmla="*/ 428 h 461"/>
                <a:gd name="T76" fmla="*/ 59 w 563"/>
                <a:gd name="T77" fmla="*/ 374 h 461"/>
                <a:gd name="T78" fmla="*/ 38 w 563"/>
                <a:gd name="T79" fmla="*/ 341 h 461"/>
                <a:gd name="T80" fmla="*/ 71 w 563"/>
                <a:gd name="T81" fmla="*/ 320 h 461"/>
                <a:gd name="T82" fmla="*/ 310 w 563"/>
                <a:gd name="T83" fmla="*/ 372 h 461"/>
                <a:gd name="T84" fmla="*/ 296 w 563"/>
                <a:gd name="T85" fmla="*/ 57 h 461"/>
                <a:gd name="T86" fmla="*/ 404 w 563"/>
                <a:gd name="T87" fmla="*/ 78 h 461"/>
                <a:gd name="T88" fmla="*/ 357 w 563"/>
                <a:gd name="T89" fmla="*/ 101 h 461"/>
                <a:gd name="T90" fmla="*/ 249 w 563"/>
                <a:gd name="T91" fmla="*/ 79 h 461"/>
                <a:gd name="T92" fmla="*/ 296 w 563"/>
                <a:gd name="T93" fmla="*/ 57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63" h="461">
                  <a:moveTo>
                    <a:pt x="310" y="372"/>
                  </a:moveTo>
                  <a:cubicBezTo>
                    <a:pt x="314" y="372"/>
                    <a:pt x="318" y="371"/>
                    <a:pt x="321" y="370"/>
                  </a:cubicBezTo>
                  <a:cubicBezTo>
                    <a:pt x="552" y="248"/>
                    <a:pt x="552" y="248"/>
                    <a:pt x="552" y="248"/>
                  </a:cubicBezTo>
                  <a:cubicBezTo>
                    <a:pt x="560" y="244"/>
                    <a:pt x="563" y="234"/>
                    <a:pt x="559" y="226"/>
                  </a:cubicBezTo>
                  <a:cubicBezTo>
                    <a:pt x="555" y="218"/>
                    <a:pt x="545" y="215"/>
                    <a:pt x="537" y="220"/>
                  </a:cubicBezTo>
                  <a:cubicBezTo>
                    <a:pt x="311" y="339"/>
                    <a:pt x="311" y="339"/>
                    <a:pt x="311" y="339"/>
                  </a:cubicBezTo>
                  <a:cubicBezTo>
                    <a:pt x="59" y="285"/>
                    <a:pt x="59" y="285"/>
                    <a:pt x="59" y="285"/>
                  </a:cubicBezTo>
                  <a:cubicBezTo>
                    <a:pt x="44" y="282"/>
                    <a:pt x="35" y="268"/>
                    <a:pt x="38" y="253"/>
                  </a:cubicBezTo>
                  <a:cubicBezTo>
                    <a:pt x="41" y="238"/>
                    <a:pt x="56" y="228"/>
                    <a:pt x="71" y="232"/>
                  </a:cubicBezTo>
                  <a:cubicBezTo>
                    <a:pt x="71" y="232"/>
                    <a:pt x="313" y="283"/>
                    <a:pt x="313" y="283"/>
                  </a:cubicBezTo>
                  <a:cubicBezTo>
                    <a:pt x="316" y="283"/>
                    <a:pt x="318" y="283"/>
                    <a:pt x="321" y="281"/>
                  </a:cubicBezTo>
                  <a:cubicBezTo>
                    <a:pt x="552" y="159"/>
                    <a:pt x="552" y="159"/>
                    <a:pt x="552" y="159"/>
                  </a:cubicBezTo>
                  <a:cubicBezTo>
                    <a:pt x="560" y="155"/>
                    <a:pt x="563" y="146"/>
                    <a:pt x="559" y="138"/>
                  </a:cubicBezTo>
                  <a:cubicBezTo>
                    <a:pt x="555" y="130"/>
                    <a:pt x="545" y="127"/>
                    <a:pt x="537" y="131"/>
                  </a:cubicBezTo>
                  <a:cubicBezTo>
                    <a:pt x="310" y="251"/>
                    <a:pt x="310" y="251"/>
                    <a:pt x="310" y="251"/>
                  </a:cubicBezTo>
                  <a:cubicBezTo>
                    <a:pt x="59" y="197"/>
                    <a:pt x="59" y="197"/>
                    <a:pt x="59" y="197"/>
                  </a:cubicBezTo>
                  <a:cubicBezTo>
                    <a:pt x="44" y="194"/>
                    <a:pt x="35" y="179"/>
                    <a:pt x="38" y="164"/>
                  </a:cubicBezTo>
                  <a:cubicBezTo>
                    <a:pt x="41" y="149"/>
                    <a:pt x="56" y="140"/>
                    <a:pt x="71" y="143"/>
                  </a:cubicBezTo>
                  <a:cubicBezTo>
                    <a:pt x="71" y="143"/>
                    <a:pt x="297" y="191"/>
                    <a:pt x="298" y="191"/>
                  </a:cubicBezTo>
                  <a:cubicBezTo>
                    <a:pt x="301" y="191"/>
                    <a:pt x="303" y="191"/>
                    <a:pt x="306" y="189"/>
                  </a:cubicBezTo>
                  <a:cubicBezTo>
                    <a:pt x="306" y="189"/>
                    <a:pt x="538" y="69"/>
                    <a:pt x="538" y="69"/>
                  </a:cubicBezTo>
                  <a:cubicBezTo>
                    <a:pt x="554" y="61"/>
                    <a:pt x="553" y="51"/>
                    <a:pt x="535" y="48"/>
                  </a:cubicBezTo>
                  <a:cubicBezTo>
                    <a:pt x="310" y="4"/>
                    <a:pt x="310" y="4"/>
                    <a:pt x="310" y="4"/>
                  </a:cubicBezTo>
                  <a:cubicBezTo>
                    <a:pt x="292" y="0"/>
                    <a:pt x="265" y="4"/>
                    <a:pt x="249" y="12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38" y="116"/>
                    <a:pt x="35" y="118"/>
                    <a:pt x="33" y="119"/>
                  </a:cubicBezTo>
                  <a:cubicBezTo>
                    <a:pt x="20" y="128"/>
                    <a:pt x="10" y="141"/>
                    <a:pt x="7" y="157"/>
                  </a:cubicBezTo>
                  <a:cubicBezTo>
                    <a:pt x="2" y="179"/>
                    <a:pt x="10" y="200"/>
                    <a:pt x="25" y="214"/>
                  </a:cubicBezTo>
                  <a:cubicBezTo>
                    <a:pt x="16" y="222"/>
                    <a:pt x="9" y="233"/>
                    <a:pt x="7" y="246"/>
                  </a:cubicBezTo>
                  <a:cubicBezTo>
                    <a:pt x="2" y="268"/>
                    <a:pt x="10" y="289"/>
                    <a:pt x="25" y="303"/>
                  </a:cubicBezTo>
                  <a:cubicBezTo>
                    <a:pt x="16" y="311"/>
                    <a:pt x="9" y="322"/>
                    <a:pt x="7" y="335"/>
                  </a:cubicBezTo>
                  <a:cubicBezTo>
                    <a:pt x="0" y="367"/>
                    <a:pt x="20" y="399"/>
                    <a:pt x="52" y="405"/>
                  </a:cubicBezTo>
                  <a:cubicBezTo>
                    <a:pt x="52" y="405"/>
                    <a:pt x="310" y="461"/>
                    <a:pt x="311" y="460"/>
                  </a:cubicBezTo>
                  <a:cubicBezTo>
                    <a:pt x="314" y="460"/>
                    <a:pt x="318" y="460"/>
                    <a:pt x="321" y="459"/>
                  </a:cubicBezTo>
                  <a:cubicBezTo>
                    <a:pt x="552" y="337"/>
                    <a:pt x="552" y="337"/>
                    <a:pt x="552" y="337"/>
                  </a:cubicBezTo>
                  <a:cubicBezTo>
                    <a:pt x="560" y="332"/>
                    <a:pt x="563" y="323"/>
                    <a:pt x="559" y="315"/>
                  </a:cubicBezTo>
                  <a:cubicBezTo>
                    <a:pt x="555" y="307"/>
                    <a:pt x="545" y="304"/>
                    <a:pt x="537" y="308"/>
                  </a:cubicBezTo>
                  <a:cubicBezTo>
                    <a:pt x="310" y="428"/>
                    <a:pt x="310" y="428"/>
                    <a:pt x="310" y="428"/>
                  </a:cubicBezTo>
                  <a:cubicBezTo>
                    <a:pt x="59" y="374"/>
                    <a:pt x="59" y="374"/>
                    <a:pt x="59" y="374"/>
                  </a:cubicBezTo>
                  <a:cubicBezTo>
                    <a:pt x="44" y="371"/>
                    <a:pt x="35" y="356"/>
                    <a:pt x="38" y="341"/>
                  </a:cubicBezTo>
                  <a:cubicBezTo>
                    <a:pt x="41" y="327"/>
                    <a:pt x="56" y="317"/>
                    <a:pt x="71" y="320"/>
                  </a:cubicBezTo>
                  <a:cubicBezTo>
                    <a:pt x="71" y="320"/>
                    <a:pt x="309" y="372"/>
                    <a:pt x="310" y="372"/>
                  </a:cubicBezTo>
                  <a:close/>
                  <a:moveTo>
                    <a:pt x="296" y="57"/>
                  </a:moveTo>
                  <a:cubicBezTo>
                    <a:pt x="404" y="78"/>
                    <a:pt x="404" y="78"/>
                    <a:pt x="404" y="78"/>
                  </a:cubicBezTo>
                  <a:cubicBezTo>
                    <a:pt x="357" y="101"/>
                    <a:pt x="357" y="101"/>
                    <a:pt x="357" y="101"/>
                  </a:cubicBezTo>
                  <a:cubicBezTo>
                    <a:pt x="249" y="79"/>
                    <a:pt x="249" y="79"/>
                    <a:pt x="249" y="79"/>
                  </a:cubicBezTo>
                  <a:lnTo>
                    <a:pt x="296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sp>
        <p:nvSpPr>
          <p:cNvPr id="86" name="矩形 85">
            <a:extLst>
              <a:ext uri="{FF2B5EF4-FFF2-40B4-BE49-F238E27FC236}">
                <a16:creationId xmlns:a16="http://schemas.microsoft.com/office/drawing/2014/main" id="{B01A3B4A-1C32-4EB1-9C6D-56F41F2B815B}"/>
              </a:ext>
            </a:extLst>
          </p:cNvPr>
          <p:cNvSpPr/>
          <p:nvPr/>
        </p:nvSpPr>
        <p:spPr>
          <a:xfrm>
            <a:off x="10588981" y="4404476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造字工房悦黑（非商用）常规体" pitchFamily="2" charset="-122"/>
                <a:ea typeface="造字工房悦黑（非商用）常规体" pitchFamily="2" charset="-122"/>
              </a:rPr>
              <a:t>小结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B8192167-0AB1-41F5-877E-7A6C7BA1E591}"/>
              </a:ext>
            </a:extLst>
          </p:cNvPr>
          <p:cNvGrpSpPr/>
          <p:nvPr/>
        </p:nvGrpSpPr>
        <p:grpSpPr>
          <a:xfrm>
            <a:off x="10392592" y="2541900"/>
            <a:ext cx="1343190" cy="1225774"/>
            <a:chOff x="10392593" y="2547989"/>
            <a:chExt cx="1343190" cy="1225774"/>
          </a:xfrm>
        </p:grpSpPr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638C1413-B178-4998-BA12-1A818652D99A}"/>
                </a:ext>
              </a:extLst>
            </p:cNvPr>
            <p:cNvGrpSpPr/>
            <p:nvPr/>
          </p:nvGrpSpPr>
          <p:grpSpPr>
            <a:xfrm>
              <a:off x="10392593" y="2547989"/>
              <a:ext cx="1343190" cy="1225774"/>
              <a:chOff x="10428642" y="2615304"/>
              <a:chExt cx="1343190" cy="1225774"/>
            </a:xfrm>
          </p:grpSpPr>
          <p:sp>
            <p:nvSpPr>
              <p:cNvPr id="84" name="Freeform 5">
                <a:extLst>
                  <a:ext uri="{FF2B5EF4-FFF2-40B4-BE49-F238E27FC236}">
                    <a16:creationId xmlns:a16="http://schemas.microsoft.com/office/drawing/2014/main" id="{367A6FC3-C441-4F2F-9A38-695D173FC1F9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10428642" y="2615304"/>
                <a:ext cx="1343190" cy="122577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85" name="Freeform 5">
                <a:extLst>
                  <a:ext uri="{FF2B5EF4-FFF2-40B4-BE49-F238E27FC236}">
                    <a16:creationId xmlns:a16="http://schemas.microsoft.com/office/drawing/2014/main" id="{564029FD-56AE-459A-AD98-6311B363D3E6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10570030" y="2744333"/>
                <a:ext cx="1060413" cy="96771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75000"/>
                    </a:schemeClr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0">
                      <a:schemeClr val="accent4">
                        <a:lumMod val="75000"/>
                      </a:schemeClr>
                    </a:gs>
                    <a:gs pos="100000">
                      <a:schemeClr val="accent4"/>
                    </a:gs>
                  </a:gsLst>
                  <a:lin ang="2700000" scaled="1"/>
                  <a:tileRect/>
                </a:gradFill>
              </a:ln>
              <a:effectLst>
                <a:outerShdw blurRad="254000" dist="114300" dir="2700000" algn="tl" rotWithShape="0">
                  <a:prstClr val="black">
                    <a:alpha val="25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87" name="KSO_Shape">
              <a:extLst>
                <a:ext uri="{FF2B5EF4-FFF2-40B4-BE49-F238E27FC236}">
                  <a16:creationId xmlns:a16="http://schemas.microsoft.com/office/drawing/2014/main" id="{11ED1AA0-C362-4AFF-ABF8-B23B7D62921C}"/>
                </a:ext>
              </a:extLst>
            </p:cNvPr>
            <p:cNvSpPr/>
            <p:nvPr/>
          </p:nvSpPr>
          <p:spPr bwMode="auto">
            <a:xfrm>
              <a:off x="10755004" y="2805330"/>
              <a:ext cx="618366" cy="549761"/>
            </a:xfrm>
            <a:custGeom>
              <a:avLst/>
              <a:gdLst>
                <a:gd name="T0" fmla="*/ 1264650 w 2063750"/>
                <a:gd name="T1" fmla="*/ 933236 h 1925638"/>
                <a:gd name="T2" fmla="*/ 1205010 w 2063750"/>
                <a:gd name="T3" fmla="*/ 981200 h 1925638"/>
                <a:gd name="T4" fmla="*/ 1169637 w 2063750"/>
                <a:gd name="T5" fmla="*/ 913641 h 1925638"/>
                <a:gd name="T6" fmla="*/ 1863628 w 2063750"/>
                <a:gd name="T7" fmla="*/ 619424 h 1925638"/>
                <a:gd name="T8" fmla="*/ 1873035 w 2063750"/>
                <a:gd name="T9" fmla="*/ 667280 h 1925638"/>
                <a:gd name="T10" fmla="*/ 1691374 w 2063750"/>
                <a:gd name="T11" fmla="*/ 669322 h 1925638"/>
                <a:gd name="T12" fmla="*/ 1696077 w 2063750"/>
                <a:gd name="T13" fmla="*/ 621175 h 1925638"/>
                <a:gd name="T14" fmla="*/ 742063 w 2063750"/>
                <a:gd name="T15" fmla="*/ 629637 h 1925638"/>
                <a:gd name="T16" fmla="*/ 727975 w 2063750"/>
                <a:gd name="T17" fmla="*/ 676034 h 1925638"/>
                <a:gd name="T18" fmla="*/ 550987 w 2063750"/>
                <a:gd name="T19" fmla="*/ 656483 h 1925638"/>
                <a:gd name="T20" fmla="*/ 577990 w 2063750"/>
                <a:gd name="T21" fmla="*/ 615922 h 1925638"/>
                <a:gd name="T22" fmla="*/ 1273128 w 2063750"/>
                <a:gd name="T23" fmla="*/ 560052 h 1925638"/>
                <a:gd name="T24" fmla="*/ 1196826 w 2063750"/>
                <a:gd name="T25" fmla="*/ 846374 h 1925638"/>
                <a:gd name="T26" fmla="*/ 1157651 w 2063750"/>
                <a:gd name="T27" fmla="*/ 551279 h 1925638"/>
                <a:gd name="T28" fmla="*/ 1196634 w 2063750"/>
                <a:gd name="T29" fmla="*/ 394965 h 1925638"/>
                <a:gd name="T30" fmla="*/ 1004375 w 2063750"/>
                <a:gd name="T31" fmla="*/ 453667 h 1925638"/>
                <a:gd name="T32" fmla="*/ 916159 w 2063750"/>
                <a:gd name="T33" fmla="*/ 617446 h 1925638"/>
                <a:gd name="T34" fmla="*/ 942243 w 2063750"/>
                <a:gd name="T35" fmla="*/ 775648 h 1925638"/>
                <a:gd name="T36" fmla="*/ 1065042 w 2063750"/>
                <a:gd name="T37" fmla="*/ 952636 h 1925638"/>
                <a:gd name="T38" fmla="*/ 1352258 w 2063750"/>
                <a:gd name="T39" fmla="*/ 1009577 h 1925638"/>
                <a:gd name="T40" fmla="*/ 1456007 w 2063750"/>
                <a:gd name="T41" fmla="*/ 831122 h 1925638"/>
                <a:gd name="T42" fmla="*/ 1514915 w 2063750"/>
                <a:gd name="T43" fmla="*/ 694346 h 1925638"/>
                <a:gd name="T44" fmla="*/ 1484729 w 2063750"/>
                <a:gd name="T45" fmla="*/ 506499 h 1925638"/>
                <a:gd name="T46" fmla="*/ 1323829 w 2063750"/>
                <a:gd name="T47" fmla="*/ 407879 h 1925638"/>
                <a:gd name="T48" fmla="*/ 1277230 w 2063750"/>
                <a:gd name="T49" fmla="*/ 330686 h 1925638"/>
                <a:gd name="T50" fmla="*/ 1483556 w 2063750"/>
                <a:gd name="T51" fmla="*/ 408467 h 1925638"/>
                <a:gd name="T52" fmla="*/ 1585840 w 2063750"/>
                <a:gd name="T53" fmla="*/ 598074 h 1925638"/>
                <a:gd name="T54" fmla="*/ 1556532 w 2063750"/>
                <a:gd name="T55" fmla="*/ 799717 h 1925638"/>
                <a:gd name="T56" fmla="*/ 1444577 w 2063750"/>
                <a:gd name="T57" fmla="*/ 953809 h 1925638"/>
                <a:gd name="T58" fmla="*/ 1379514 w 2063750"/>
                <a:gd name="T59" fmla="*/ 1234993 h 1925638"/>
                <a:gd name="T60" fmla="*/ 1224769 w 2063750"/>
                <a:gd name="T61" fmla="*/ 1299859 h 1925638"/>
                <a:gd name="T62" fmla="*/ 973458 w 2063750"/>
                <a:gd name="T63" fmla="*/ 1301550 h 1925638"/>
                <a:gd name="T64" fmla="*/ 884643 w 2063750"/>
                <a:gd name="T65" fmla="*/ 1352828 h 1925638"/>
                <a:gd name="T66" fmla="*/ 1171315 w 2063750"/>
                <a:gd name="T67" fmla="*/ 1381250 h 1925638"/>
                <a:gd name="T68" fmla="*/ 1609826 w 2063750"/>
                <a:gd name="T69" fmla="*/ 1205732 h 1925638"/>
                <a:gd name="T70" fmla="*/ 1769285 w 2063750"/>
                <a:gd name="T71" fmla="*/ 1202215 h 1925638"/>
                <a:gd name="T72" fmla="*/ 1698033 w 2063750"/>
                <a:gd name="T73" fmla="*/ 1343539 h 1925638"/>
                <a:gd name="T74" fmla="*/ 1830840 w 2063750"/>
                <a:gd name="T75" fmla="*/ 1309461 h 1925638"/>
                <a:gd name="T76" fmla="*/ 1902362 w 2063750"/>
                <a:gd name="T77" fmla="*/ 1344330 h 1925638"/>
                <a:gd name="T78" fmla="*/ 1805632 w 2063750"/>
                <a:gd name="T79" fmla="*/ 1426962 h 1925638"/>
                <a:gd name="T80" fmla="*/ 1115916 w 2063750"/>
                <a:gd name="T81" fmla="*/ 1759833 h 1925638"/>
                <a:gd name="T82" fmla="*/ 544327 w 2063750"/>
                <a:gd name="T83" fmla="*/ 1713829 h 1925638"/>
                <a:gd name="T84" fmla="*/ 50124 w 2063750"/>
                <a:gd name="T85" fmla="*/ 1388576 h 1925638"/>
                <a:gd name="T86" fmla="*/ 277587 w 2063750"/>
                <a:gd name="T87" fmla="*/ 1364841 h 1925638"/>
                <a:gd name="T88" fmla="*/ 557812 w 2063750"/>
                <a:gd name="T89" fmla="*/ 1209541 h 1925638"/>
                <a:gd name="T90" fmla="*/ 1023426 w 2063750"/>
                <a:gd name="T91" fmla="*/ 1057126 h 1925638"/>
                <a:gd name="T92" fmla="*/ 919090 w 2063750"/>
                <a:gd name="T93" fmla="*/ 864876 h 1925638"/>
                <a:gd name="T94" fmla="*/ 854320 w 2063750"/>
                <a:gd name="T95" fmla="*/ 707847 h 1925638"/>
                <a:gd name="T96" fmla="*/ 887730 w 2063750"/>
                <a:gd name="T97" fmla="*/ 478909 h 1925638"/>
                <a:gd name="T98" fmla="*/ 1065042 w 2063750"/>
                <a:gd name="T99" fmla="*/ 350938 h 1925638"/>
                <a:gd name="T100" fmla="*/ 1690144 w 2063750"/>
                <a:gd name="T101" fmla="*/ 203159 h 1925638"/>
                <a:gd name="T102" fmla="*/ 1700127 w 2063750"/>
                <a:gd name="T103" fmla="*/ 250943 h 1925638"/>
                <a:gd name="T104" fmla="*/ 1558014 w 2063750"/>
                <a:gd name="T105" fmla="*/ 348271 h 1925638"/>
                <a:gd name="T106" fmla="*/ 1655497 w 2063750"/>
                <a:gd name="T107" fmla="*/ 206383 h 1925638"/>
                <a:gd name="T108" fmla="*/ 904489 w 2063750"/>
                <a:gd name="T109" fmla="*/ 306056 h 1925638"/>
                <a:gd name="T110" fmla="*/ 895180 w 2063750"/>
                <a:gd name="T111" fmla="*/ 353841 h 1925638"/>
                <a:gd name="T112" fmla="*/ 757001 w 2063750"/>
                <a:gd name="T113" fmla="*/ 243028 h 1925638"/>
                <a:gd name="T114" fmla="*/ 779982 w 2063750"/>
                <a:gd name="T115" fmla="*/ 199933 h 1925638"/>
                <a:gd name="T116" fmla="*/ 1248509 w 2063750"/>
                <a:gd name="T117" fmla="*/ 28478 h 1925638"/>
                <a:gd name="T118" fmla="*/ 1217149 w 2063750"/>
                <a:gd name="T119" fmla="*/ 197882 h 1925638"/>
                <a:gd name="T120" fmla="*/ 1185497 w 2063750"/>
                <a:gd name="T121" fmla="*/ 28478 h 192563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063750" h="1925638">
                  <a:moveTo>
                    <a:pt x="1310496" y="957198"/>
                  </a:moveTo>
                  <a:lnTo>
                    <a:pt x="1315880" y="957198"/>
                  </a:lnTo>
                  <a:lnTo>
                    <a:pt x="1321581" y="957198"/>
                  </a:lnTo>
                  <a:lnTo>
                    <a:pt x="1326965" y="958465"/>
                  </a:lnTo>
                  <a:lnTo>
                    <a:pt x="1332032" y="959732"/>
                  </a:lnTo>
                  <a:lnTo>
                    <a:pt x="1337099" y="961316"/>
                  </a:lnTo>
                  <a:lnTo>
                    <a:pt x="1341850" y="963533"/>
                  </a:lnTo>
                  <a:lnTo>
                    <a:pt x="1346284" y="966383"/>
                  </a:lnTo>
                  <a:lnTo>
                    <a:pt x="1350718" y="969234"/>
                  </a:lnTo>
                  <a:lnTo>
                    <a:pt x="1354202" y="973035"/>
                  </a:lnTo>
                  <a:lnTo>
                    <a:pt x="1357685" y="976519"/>
                  </a:lnTo>
                  <a:lnTo>
                    <a:pt x="1360536" y="980637"/>
                  </a:lnTo>
                  <a:lnTo>
                    <a:pt x="1363386" y="985072"/>
                  </a:lnTo>
                  <a:lnTo>
                    <a:pt x="1365603" y="989506"/>
                  </a:lnTo>
                  <a:lnTo>
                    <a:pt x="1367503" y="994574"/>
                  </a:lnTo>
                  <a:lnTo>
                    <a:pt x="1369087" y="999959"/>
                  </a:lnTo>
                  <a:lnTo>
                    <a:pt x="1369720" y="1005344"/>
                  </a:lnTo>
                  <a:lnTo>
                    <a:pt x="1370037" y="1010728"/>
                  </a:lnTo>
                  <a:lnTo>
                    <a:pt x="1369720" y="1016113"/>
                  </a:lnTo>
                  <a:lnTo>
                    <a:pt x="1369087" y="1021181"/>
                  </a:lnTo>
                  <a:lnTo>
                    <a:pt x="1367503" y="1026566"/>
                  </a:lnTo>
                  <a:lnTo>
                    <a:pt x="1365603" y="1031634"/>
                  </a:lnTo>
                  <a:lnTo>
                    <a:pt x="1363386" y="1036385"/>
                  </a:lnTo>
                  <a:lnTo>
                    <a:pt x="1360536" y="1040503"/>
                  </a:lnTo>
                  <a:lnTo>
                    <a:pt x="1357685" y="1044620"/>
                  </a:lnTo>
                  <a:lnTo>
                    <a:pt x="1354202" y="1048738"/>
                  </a:lnTo>
                  <a:lnTo>
                    <a:pt x="1350718" y="1051906"/>
                  </a:lnTo>
                  <a:lnTo>
                    <a:pt x="1346284" y="1055073"/>
                  </a:lnTo>
                  <a:lnTo>
                    <a:pt x="1341850" y="1057290"/>
                  </a:lnTo>
                  <a:lnTo>
                    <a:pt x="1337099" y="1059507"/>
                  </a:lnTo>
                  <a:lnTo>
                    <a:pt x="1332032" y="1061408"/>
                  </a:lnTo>
                  <a:lnTo>
                    <a:pt x="1326965" y="1062675"/>
                  </a:lnTo>
                  <a:lnTo>
                    <a:pt x="1321581" y="1063308"/>
                  </a:lnTo>
                  <a:lnTo>
                    <a:pt x="1315880" y="1063625"/>
                  </a:lnTo>
                  <a:lnTo>
                    <a:pt x="1310496" y="1063308"/>
                  </a:lnTo>
                  <a:lnTo>
                    <a:pt x="1305428" y="1062675"/>
                  </a:lnTo>
                  <a:lnTo>
                    <a:pt x="1300361" y="1061408"/>
                  </a:lnTo>
                  <a:lnTo>
                    <a:pt x="1295294" y="1059507"/>
                  </a:lnTo>
                  <a:lnTo>
                    <a:pt x="1290543" y="1057290"/>
                  </a:lnTo>
                  <a:lnTo>
                    <a:pt x="1286109" y="1055073"/>
                  </a:lnTo>
                  <a:lnTo>
                    <a:pt x="1281992" y="1051906"/>
                  </a:lnTo>
                  <a:lnTo>
                    <a:pt x="1278191" y="1048738"/>
                  </a:lnTo>
                  <a:lnTo>
                    <a:pt x="1275024" y="1044620"/>
                  </a:lnTo>
                  <a:lnTo>
                    <a:pt x="1271857" y="1040503"/>
                  </a:lnTo>
                  <a:lnTo>
                    <a:pt x="1269324" y="1036385"/>
                  </a:lnTo>
                  <a:lnTo>
                    <a:pt x="1267107" y="1031634"/>
                  </a:lnTo>
                  <a:lnTo>
                    <a:pt x="1265206" y="1026566"/>
                  </a:lnTo>
                  <a:lnTo>
                    <a:pt x="1263940" y="1021181"/>
                  </a:lnTo>
                  <a:lnTo>
                    <a:pt x="1263306" y="1016113"/>
                  </a:lnTo>
                  <a:lnTo>
                    <a:pt x="1262989" y="1010728"/>
                  </a:lnTo>
                  <a:lnTo>
                    <a:pt x="1263306" y="1005344"/>
                  </a:lnTo>
                  <a:lnTo>
                    <a:pt x="1263940" y="999959"/>
                  </a:lnTo>
                  <a:lnTo>
                    <a:pt x="1265206" y="994574"/>
                  </a:lnTo>
                  <a:lnTo>
                    <a:pt x="1267107" y="989506"/>
                  </a:lnTo>
                  <a:lnTo>
                    <a:pt x="1269324" y="985072"/>
                  </a:lnTo>
                  <a:lnTo>
                    <a:pt x="1271857" y="980637"/>
                  </a:lnTo>
                  <a:lnTo>
                    <a:pt x="1275024" y="976519"/>
                  </a:lnTo>
                  <a:lnTo>
                    <a:pt x="1278191" y="973035"/>
                  </a:lnTo>
                  <a:lnTo>
                    <a:pt x="1281992" y="969234"/>
                  </a:lnTo>
                  <a:lnTo>
                    <a:pt x="1286109" y="966383"/>
                  </a:lnTo>
                  <a:lnTo>
                    <a:pt x="1290543" y="963533"/>
                  </a:lnTo>
                  <a:lnTo>
                    <a:pt x="1295294" y="961316"/>
                  </a:lnTo>
                  <a:lnTo>
                    <a:pt x="1300361" y="959732"/>
                  </a:lnTo>
                  <a:lnTo>
                    <a:pt x="1305428" y="958465"/>
                  </a:lnTo>
                  <a:lnTo>
                    <a:pt x="1310496" y="957198"/>
                  </a:lnTo>
                  <a:close/>
                  <a:moveTo>
                    <a:pt x="1856524" y="666750"/>
                  </a:moveTo>
                  <a:lnTo>
                    <a:pt x="2002690" y="666750"/>
                  </a:lnTo>
                  <a:lnTo>
                    <a:pt x="2005874" y="667066"/>
                  </a:lnTo>
                  <a:lnTo>
                    <a:pt x="2009695" y="667382"/>
                  </a:lnTo>
                  <a:lnTo>
                    <a:pt x="2012561" y="668330"/>
                  </a:lnTo>
                  <a:lnTo>
                    <a:pt x="2017064" y="669595"/>
                  </a:lnTo>
                  <a:lnTo>
                    <a:pt x="2018930" y="670859"/>
                  </a:lnTo>
                  <a:lnTo>
                    <a:pt x="2021796" y="672755"/>
                  </a:lnTo>
                  <a:lnTo>
                    <a:pt x="2024344" y="674335"/>
                  </a:lnTo>
                  <a:lnTo>
                    <a:pt x="2026891" y="676863"/>
                  </a:lnTo>
                  <a:lnTo>
                    <a:pt x="2029121" y="679076"/>
                  </a:lnTo>
                  <a:lnTo>
                    <a:pt x="2031031" y="681920"/>
                  </a:lnTo>
                  <a:lnTo>
                    <a:pt x="2032623" y="684764"/>
                  </a:lnTo>
                  <a:lnTo>
                    <a:pt x="2034216" y="687292"/>
                  </a:lnTo>
                  <a:lnTo>
                    <a:pt x="2035489" y="690769"/>
                  </a:lnTo>
                  <a:lnTo>
                    <a:pt x="2036126" y="693929"/>
                  </a:lnTo>
                  <a:lnTo>
                    <a:pt x="2036763" y="697405"/>
                  </a:lnTo>
                  <a:lnTo>
                    <a:pt x="2036763" y="700566"/>
                  </a:lnTo>
                  <a:lnTo>
                    <a:pt x="2036763" y="704358"/>
                  </a:lnTo>
                  <a:lnTo>
                    <a:pt x="2036126" y="707834"/>
                  </a:lnTo>
                  <a:lnTo>
                    <a:pt x="2035489" y="710995"/>
                  </a:lnTo>
                  <a:lnTo>
                    <a:pt x="2034216" y="714155"/>
                  </a:lnTo>
                  <a:lnTo>
                    <a:pt x="2032623" y="716999"/>
                  </a:lnTo>
                  <a:lnTo>
                    <a:pt x="2031031" y="720170"/>
                  </a:lnTo>
                  <a:lnTo>
                    <a:pt x="2029121" y="722688"/>
                  </a:lnTo>
                  <a:lnTo>
                    <a:pt x="2026891" y="724900"/>
                  </a:lnTo>
                  <a:lnTo>
                    <a:pt x="2024344" y="727112"/>
                  </a:lnTo>
                  <a:lnTo>
                    <a:pt x="2021796" y="729009"/>
                  </a:lnTo>
                  <a:lnTo>
                    <a:pt x="2018930" y="730905"/>
                  </a:lnTo>
                  <a:lnTo>
                    <a:pt x="2017064" y="732169"/>
                  </a:lnTo>
                  <a:lnTo>
                    <a:pt x="2012561" y="733433"/>
                  </a:lnTo>
                  <a:lnTo>
                    <a:pt x="2009695" y="734381"/>
                  </a:lnTo>
                  <a:lnTo>
                    <a:pt x="2005874" y="734697"/>
                  </a:lnTo>
                  <a:lnTo>
                    <a:pt x="2002690" y="735013"/>
                  </a:lnTo>
                  <a:lnTo>
                    <a:pt x="1856524" y="735013"/>
                  </a:lnTo>
                  <a:lnTo>
                    <a:pt x="1853339" y="734697"/>
                  </a:lnTo>
                  <a:lnTo>
                    <a:pt x="1849518" y="734381"/>
                  </a:lnTo>
                  <a:lnTo>
                    <a:pt x="1846652" y="733433"/>
                  </a:lnTo>
                  <a:lnTo>
                    <a:pt x="1843149" y="732169"/>
                  </a:lnTo>
                  <a:lnTo>
                    <a:pt x="1840283" y="730905"/>
                  </a:lnTo>
                  <a:lnTo>
                    <a:pt x="1837417" y="729009"/>
                  </a:lnTo>
                  <a:lnTo>
                    <a:pt x="1834870" y="727112"/>
                  </a:lnTo>
                  <a:lnTo>
                    <a:pt x="1832322" y="724900"/>
                  </a:lnTo>
                  <a:lnTo>
                    <a:pt x="1830093" y="722688"/>
                  </a:lnTo>
                  <a:lnTo>
                    <a:pt x="1828182" y="720170"/>
                  </a:lnTo>
                  <a:lnTo>
                    <a:pt x="1826590" y="716999"/>
                  </a:lnTo>
                  <a:lnTo>
                    <a:pt x="1824998" y="714155"/>
                  </a:lnTo>
                  <a:lnTo>
                    <a:pt x="1823724" y="710995"/>
                  </a:lnTo>
                  <a:lnTo>
                    <a:pt x="1823087" y="707834"/>
                  </a:lnTo>
                  <a:lnTo>
                    <a:pt x="1822450" y="704358"/>
                  </a:lnTo>
                  <a:lnTo>
                    <a:pt x="1822450" y="700566"/>
                  </a:lnTo>
                  <a:lnTo>
                    <a:pt x="1822450" y="697405"/>
                  </a:lnTo>
                  <a:lnTo>
                    <a:pt x="1823087" y="693929"/>
                  </a:lnTo>
                  <a:lnTo>
                    <a:pt x="1823724" y="690769"/>
                  </a:lnTo>
                  <a:lnTo>
                    <a:pt x="1824998" y="687292"/>
                  </a:lnTo>
                  <a:lnTo>
                    <a:pt x="1826590" y="684764"/>
                  </a:lnTo>
                  <a:lnTo>
                    <a:pt x="1828182" y="681920"/>
                  </a:lnTo>
                  <a:lnTo>
                    <a:pt x="1830093" y="679076"/>
                  </a:lnTo>
                  <a:lnTo>
                    <a:pt x="1832322" y="676863"/>
                  </a:lnTo>
                  <a:lnTo>
                    <a:pt x="1834870" y="674335"/>
                  </a:lnTo>
                  <a:lnTo>
                    <a:pt x="1837417" y="672755"/>
                  </a:lnTo>
                  <a:lnTo>
                    <a:pt x="1840283" y="670859"/>
                  </a:lnTo>
                  <a:lnTo>
                    <a:pt x="1843149" y="669595"/>
                  </a:lnTo>
                  <a:lnTo>
                    <a:pt x="1846652" y="668330"/>
                  </a:lnTo>
                  <a:lnTo>
                    <a:pt x="1849518" y="667382"/>
                  </a:lnTo>
                  <a:lnTo>
                    <a:pt x="1853339" y="667066"/>
                  </a:lnTo>
                  <a:lnTo>
                    <a:pt x="1856524" y="666750"/>
                  </a:lnTo>
                  <a:close/>
                  <a:moveTo>
                    <a:pt x="629654" y="666750"/>
                  </a:moveTo>
                  <a:lnTo>
                    <a:pt x="775285" y="666750"/>
                  </a:lnTo>
                  <a:lnTo>
                    <a:pt x="778783" y="667066"/>
                  </a:lnTo>
                  <a:lnTo>
                    <a:pt x="781962" y="667382"/>
                  </a:lnTo>
                  <a:lnTo>
                    <a:pt x="785460" y="668330"/>
                  </a:lnTo>
                  <a:lnTo>
                    <a:pt x="788640" y="669595"/>
                  </a:lnTo>
                  <a:lnTo>
                    <a:pt x="791819" y="670859"/>
                  </a:lnTo>
                  <a:lnTo>
                    <a:pt x="794363" y="672755"/>
                  </a:lnTo>
                  <a:lnTo>
                    <a:pt x="797225" y="674335"/>
                  </a:lnTo>
                  <a:lnTo>
                    <a:pt x="799451" y="676863"/>
                  </a:lnTo>
                  <a:lnTo>
                    <a:pt x="801677" y="679076"/>
                  </a:lnTo>
                  <a:lnTo>
                    <a:pt x="803902" y="681920"/>
                  </a:lnTo>
                  <a:lnTo>
                    <a:pt x="805492" y="684764"/>
                  </a:lnTo>
                  <a:lnTo>
                    <a:pt x="806764" y="687292"/>
                  </a:lnTo>
                  <a:lnTo>
                    <a:pt x="808036" y="690769"/>
                  </a:lnTo>
                  <a:lnTo>
                    <a:pt x="808990" y="693929"/>
                  </a:lnTo>
                  <a:lnTo>
                    <a:pt x="809626" y="697405"/>
                  </a:lnTo>
                  <a:lnTo>
                    <a:pt x="809626" y="700566"/>
                  </a:lnTo>
                  <a:lnTo>
                    <a:pt x="809626" y="704358"/>
                  </a:lnTo>
                  <a:lnTo>
                    <a:pt x="808990" y="707834"/>
                  </a:lnTo>
                  <a:lnTo>
                    <a:pt x="808036" y="710995"/>
                  </a:lnTo>
                  <a:lnTo>
                    <a:pt x="806764" y="714155"/>
                  </a:lnTo>
                  <a:lnTo>
                    <a:pt x="805492" y="716999"/>
                  </a:lnTo>
                  <a:lnTo>
                    <a:pt x="803902" y="720170"/>
                  </a:lnTo>
                  <a:lnTo>
                    <a:pt x="801677" y="722688"/>
                  </a:lnTo>
                  <a:lnTo>
                    <a:pt x="799451" y="724900"/>
                  </a:lnTo>
                  <a:lnTo>
                    <a:pt x="797225" y="727112"/>
                  </a:lnTo>
                  <a:lnTo>
                    <a:pt x="794363" y="729009"/>
                  </a:lnTo>
                  <a:lnTo>
                    <a:pt x="791819" y="730905"/>
                  </a:lnTo>
                  <a:lnTo>
                    <a:pt x="788640" y="732169"/>
                  </a:lnTo>
                  <a:lnTo>
                    <a:pt x="785460" y="733433"/>
                  </a:lnTo>
                  <a:lnTo>
                    <a:pt x="781962" y="734381"/>
                  </a:lnTo>
                  <a:lnTo>
                    <a:pt x="778783" y="734697"/>
                  </a:lnTo>
                  <a:lnTo>
                    <a:pt x="775285" y="735013"/>
                  </a:lnTo>
                  <a:lnTo>
                    <a:pt x="629654" y="735013"/>
                  </a:lnTo>
                  <a:lnTo>
                    <a:pt x="626156" y="734697"/>
                  </a:lnTo>
                  <a:lnTo>
                    <a:pt x="622976" y="734381"/>
                  </a:lnTo>
                  <a:lnTo>
                    <a:pt x="619479" y="733433"/>
                  </a:lnTo>
                  <a:lnTo>
                    <a:pt x="616299" y="732169"/>
                  </a:lnTo>
                  <a:lnTo>
                    <a:pt x="613119" y="730905"/>
                  </a:lnTo>
                  <a:lnTo>
                    <a:pt x="610576" y="729009"/>
                  </a:lnTo>
                  <a:lnTo>
                    <a:pt x="607714" y="727112"/>
                  </a:lnTo>
                  <a:lnTo>
                    <a:pt x="605488" y="724900"/>
                  </a:lnTo>
                  <a:lnTo>
                    <a:pt x="603262" y="722688"/>
                  </a:lnTo>
                  <a:lnTo>
                    <a:pt x="601036" y="720170"/>
                  </a:lnTo>
                  <a:lnTo>
                    <a:pt x="599447" y="716999"/>
                  </a:lnTo>
                  <a:lnTo>
                    <a:pt x="598175" y="714155"/>
                  </a:lnTo>
                  <a:lnTo>
                    <a:pt x="596903" y="710995"/>
                  </a:lnTo>
                  <a:lnTo>
                    <a:pt x="596267" y="707834"/>
                  </a:lnTo>
                  <a:lnTo>
                    <a:pt x="595313" y="704358"/>
                  </a:lnTo>
                  <a:lnTo>
                    <a:pt x="595313" y="700566"/>
                  </a:lnTo>
                  <a:lnTo>
                    <a:pt x="595313" y="697405"/>
                  </a:lnTo>
                  <a:lnTo>
                    <a:pt x="596267" y="693929"/>
                  </a:lnTo>
                  <a:lnTo>
                    <a:pt x="596903" y="690769"/>
                  </a:lnTo>
                  <a:lnTo>
                    <a:pt x="598175" y="687292"/>
                  </a:lnTo>
                  <a:lnTo>
                    <a:pt x="599447" y="684764"/>
                  </a:lnTo>
                  <a:lnTo>
                    <a:pt x="601036" y="681920"/>
                  </a:lnTo>
                  <a:lnTo>
                    <a:pt x="603262" y="679076"/>
                  </a:lnTo>
                  <a:lnTo>
                    <a:pt x="605488" y="676863"/>
                  </a:lnTo>
                  <a:lnTo>
                    <a:pt x="607714" y="674335"/>
                  </a:lnTo>
                  <a:lnTo>
                    <a:pt x="610576" y="672755"/>
                  </a:lnTo>
                  <a:lnTo>
                    <a:pt x="613119" y="670859"/>
                  </a:lnTo>
                  <a:lnTo>
                    <a:pt x="616299" y="669595"/>
                  </a:lnTo>
                  <a:lnTo>
                    <a:pt x="619479" y="668330"/>
                  </a:lnTo>
                  <a:lnTo>
                    <a:pt x="622976" y="667382"/>
                  </a:lnTo>
                  <a:lnTo>
                    <a:pt x="626156" y="667066"/>
                  </a:lnTo>
                  <a:lnTo>
                    <a:pt x="629654" y="666750"/>
                  </a:lnTo>
                  <a:close/>
                  <a:moveTo>
                    <a:pt x="1315880" y="528637"/>
                  </a:moveTo>
                  <a:lnTo>
                    <a:pt x="1321897" y="528954"/>
                  </a:lnTo>
                  <a:lnTo>
                    <a:pt x="1327598" y="529904"/>
                  </a:lnTo>
                  <a:lnTo>
                    <a:pt x="1333615" y="531805"/>
                  </a:lnTo>
                  <a:lnTo>
                    <a:pt x="1339316" y="534655"/>
                  </a:lnTo>
                  <a:lnTo>
                    <a:pt x="1345017" y="537823"/>
                  </a:lnTo>
                  <a:lnTo>
                    <a:pt x="1350084" y="541941"/>
                  </a:lnTo>
                  <a:lnTo>
                    <a:pt x="1354835" y="546375"/>
                  </a:lnTo>
                  <a:lnTo>
                    <a:pt x="1359586" y="551760"/>
                  </a:lnTo>
                  <a:lnTo>
                    <a:pt x="1364020" y="557778"/>
                  </a:lnTo>
                  <a:lnTo>
                    <a:pt x="1367503" y="564430"/>
                  </a:lnTo>
                  <a:lnTo>
                    <a:pt x="1370987" y="571398"/>
                  </a:lnTo>
                  <a:lnTo>
                    <a:pt x="1373837" y="579634"/>
                  </a:lnTo>
                  <a:lnTo>
                    <a:pt x="1375104" y="583751"/>
                  </a:lnTo>
                  <a:lnTo>
                    <a:pt x="1376371" y="588186"/>
                  </a:lnTo>
                  <a:lnTo>
                    <a:pt x="1377955" y="597055"/>
                  </a:lnTo>
                  <a:lnTo>
                    <a:pt x="1379222" y="606557"/>
                  </a:lnTo>
                  <a:lnTo>
                    <a:pt x="1379538" y="616377"/>
                  </a:lnTo>
                  <a:lnTo>
                    <a:pt x="1379222" y="627463"/>
                  </a:lnTo>
                  <a:lnTo>
                    <a:pt x="1378905" y="637915"/>
                  </a:lnTo>
                  <a:lnTo>
                    <a:pt x="1378588" y="647101"/>
                  </a:lnTo>
                  <a:lnTo>
                    <a:pt x="1377955" y="655970"/>
                  </a:lnTo>
                  <a:lnTo>
                    <a:pt x="1376054" y="673074"/>
                  </a:lnTo>
                  <a:lnTo>
                    <a:pt x="1373204" y="690179"/>
                  </a:lnTo>
                  <a:lnTo>
                    <a:pt x="1370037" y="706967"/>
                  </a:lnTo>
                  <a:lnTo>
                    <a:pt x="1366237" y="725021"/>
                  </a:lnTo>
                  <a:lnTo>
                    <a:pt x="1361803" y="745293"/>
                  </a:lnTo>
                  <a:lnTo>
                    <a:pt x="1357369" y="769366"/>
                  </a:lnTo>
                  <a:lnTo>
                    <a:pt x="1352301" y="797873"/>
                  </a:lnTo>
                  <a:lnTo>
                    <a:pt x="1346917" y="830815"/>
                  </a:lnTo>
                  <a:lnTo>
                    <a:pt x="1344384" y="849503"/>
                  </a:lnTo>
                  <a:lnTo>
                    <a:pt x="1341533" y="870092"/>
                  </a:lnTo>
                  <a:lnTo>
                    <a:pt x="1338683" y="892264"/>
                  </a:lnTo>
                  <a:lnTo>
                    <a:pt x="1335832" y="916654"/>
                  </a:lnTo>
                  <a:lnTo>
                    <a:pt x="1296561" y="916654"/>
                  </a:lnTo>
                  <a:lnTo>
                    <a:pt x="1293710" y="892264"/>
                  </a:lnTo>
                  <a:lnTo>
                    <a:pt x="1290860" y="870092"/>
                  </a:lnTo>
                  <a:lnTo>
                    <a:pt x="1288326" y="849820"/>
                  </a:lnTo>
                  <a:lnTo>
                    <a:pt x="1285792" y="831132"/>
                  </a:lnTo>
                  <a:lnTo>
                    <a:pt x="1280092" y="797873"/>
                  </a:lnTo>
                  <a:lnTo>
                    <a:pt x="1275341" y="769366"/>
                  </a:lnTo>
                  <a:lnTo>
                    <a:pt x="1270590" y="745293"/>
                  </a:lnTo>
                  <a:lnTo>
                    <a:pt x="1266473" y="725021"/>
                  </a:lnTo>
                  <a:lnTo>
                    <a:pt x="1262356" y="706967"/>
                  </a:lnTo>
                  <a:lnTo>
                    <a:pt x="1258872" y="690179"/>
                  </a:lnTo>
                  <a:lnTo>
                    <a:pt x="1256339" y="673074"/>
                  </a:lnTo>
                  <a:lnTo>
                    <a:pt x="1254438" y="655970"/>
                  </a:lnTo>
                  <a:lnTo>
                    <a:pt x="1253805" y="647101"/>
                  </a:lnTo>
                  <a:lnTo>
                    <a:pt x="1252855" y="637915"/>
                  </a:lnTo>
                  <a:lnTo>
                    <a:pt x="1252538" y="627463"/>
                  </a:lnTo>
                  <a:lnTo>
                    <a:pt x="1252538" y="616377"/>
                  </a:lnTo>
                  <a:lnTo>
                    <a:pt x="1252855" y="606557"/>
                  </a:lnTo>
                  <a:lnTo>
                    <a:pt x="1254122" y="597055"/>
                  </a:lnTo>
                  <a:lnTo>
                    <a:pt x="1255705" y="588186"/>
                  </a:lnTo>
                  <a:lnTo>
                    <a:pt x="1256972" y="583751"/>
                  </a:lnTo>
                  <a:lnTo>
                    <a:pt x="1258239" y="579634"/>
                  </a:lnTo>
                  <a:lnTo>
                    <a:pt x="1261406" y="571398"/>
                  </a:lnTo>
                  <a:lnTo>
                    <a:pt x="1264573" y="564430"/>
                  </a:lnTo>
                  <a:lnTo>
                    <a:pt x="1268374" y="557778"/>
                  </a:lnTo>
                  <a:lnTo>
                    <a:pt x="1272807" y="551760"/>
                  </a:lnTo>
                  <a:lnTo>
                    <a:pt x="1277241" y="546375"/>
                  </a:lnTo>
                  <a:lnTo>
                    <a:pt x="1281992" y="541941"/>
                  </a:lnTo>
                  <a:lnTo>
                    <a:pt x="1287376" y="537823"/>
                  </a:lnTo>
                  <a:lnTo>
                    <a:pt x="1293077" y="534655"/>
                  </a:lnTo>
                  <a:lnTo>
                    <a:pt x="1298778" y="531805"/>
                  </a:lnTo>
                  <a:lnTo>
                    <a:pt x="1304162" y="529904"/>
                  </a:lnTo>
                  <a:lnTo>
                    <a:pt x="1310179" y="528954"/>
                  </a:lnTo>
                  <a:lnTo>
                    <a:pt x="1315880" y="528637"/>
                  </a:lnTo>
                  <a:close/>
                  <a:moveTo>
                    <a:pt x="1316038" y="427125"/>
                  </a:moveTo>
                  <a:lnTo>
                    <a:pt x="1306196" y="427443"/>
                  </a:lnTo>
                  <a:lnTo>
                    <a:pt x="1296353" y="427761"/>
                  </a:lnTo>
                  <a:lnTo>
                    <a:pt x="1283971" y="428715"/>
                  </a:lnTo>
                  <a:lnTo>
                    <a:pt x="1269048" y="430622"/>
                  </a:lnTo>
                  <a:lnTo>
                    <a:pt x="1252221" y="432529"/>
                  </a:lnTo>
                  <a:lnTo>
                    <a:pt x="1233806" y="435390"/>
                  </a:lnTo>
                  <a:lnTo>
                    <a:pt x="1224281" y="437615"/>
                  </a:lnTo>
                  <a:lnTo>
                    <a:pt x="1214121" y="439523"/>
                  </a:lnTo>
                  <a:lnTo>
                    <a:pt x="1204278" y="441748"/>
                  </a:lnTo>
                  <a:lnTo>
                    <a:pt x="1193483" y="444609"/>
                  </a:lnTo>
                  <a:lnTo>
                    <a:pt x="1183323" y="447470"/>
                  </a:lnTo>
                  <a:lnTo>
                    <a:pt x="1172528" y="450967"/>
                  </a:lnTo>
                  <a:lnTo>
                    <a:pt x="1161733" y="454463"/>
                  </a:lnTo>
                  <a:lnTo>
                    <a:pt x="1150938" y="458914"/>
                  </a:lnTo>
                  <a:lnTo>
                    <a:pt x="1140143" y="463364"/>
                  </a:lnTo>
                  <a:lnTo>
                    <a:pt x="1129348" y="467814"/>
                  </a:lnTo>
                  <a:lnTo>
                    <a:pt x="1118871" y="473218"/>
                  </a:lnTo>
                  <a:lnTo>
                    <a:pt x="1108393" y="478940"/>
                  </a:lnTo>
                  <a:lnTo>
                    <a:pt x="1097916" y="484980"/>
                  </a:lnTo>
                  <a:lnTo>
                    <a:pt x="1088073" y="491338"/>
                  </a:lnTo>
                  <a:lnTo>
                    <a:pt x="1078231" y="498331"/>
                  </a:lnTo>
                  <a:lnTo>
                    <a:pt x="1069023" y="505960"/>
                  </a:lnTo>
                  <a:lnTo>
                    <a:pt x="1059498" y="514225"/>
                  </a:lnTo>
                  <a:lnTo>
                    <a:pt x="1050926" y="522808"/>
                  </a:lnTo>
                  <a:lnTo>
                    <a:pt x="1043623" y="530755"/>
                  </a:lnTo>
                  <a:lnTo>
                    <a:pt x="1036638" y="539656"/>
                  </a:lnTo>
                  <a:lnTo>
                    <a:pt x="1029971" y="548557"/>
                  </a:lnTo>
                  <a:lnTo>
                    <a:pt x="1023938" y="557775"/>
                  </a:lnTo>
                  <a:lnTo>
                    <a:pt x="1018541" y="567312"/>
                  </a:lnTo>
                  <a:lnTo>
                    <a:pt x="1013461" y="577166"/>
                  </a:lnTo>
                  <a:lnTo>
                    <a:pt x="1009333" y="587656"/>
                  </a:lnTo>
                  <a:lnTo>
                    <a:pt x="1005206" y="598464"/>
                  </a:lnTo>
                  <a:lnTo>
                    <a:pt x="1001713" y="608954"/>
                  </a:lnTo>
                  <a:lnTo>
                    <a:pt x="998856" y="620398"/>
                  </a:lnTo>
                  <a:lnTo>
                    <a:pt x="996633" y="632160"/>
                  </a:lnTo>
                  <a:lnTo>
                    <a:pt x="994728" y="643922"/>
                  </a:lnTo>
                  <a:lnTo>
                    <a:pt x="993458" y="656319"/>
                  </a:lnTo>
                  <a:lnTo>
                    <a:pt x="992506" y="668716"/>
                  </a:lnTo>
                  <a:lnTo>
                    <a:pt x="992506" y="681750"/>
                  </a:lnTo>
                  <a:lnTo>
                    <a:pt x="992506" y="694783"/>
                  </a:lnTo>
                  <a:lnTo>
                    <a:pt x="993141" y="707498"/>
                  </a:lnTo>
                  <a:lnTo>
                    <a:pt x="994093" y="719260"/>
                  </a:lnTo>
                  <a:lnTo>
                    <a:pt x="994728" y="730704"/>
                  </a:lnTo>
                  <a:lnTo>
                    <a:pt x="996316" y="741829"/>
                  </a:lnTo>
                  <a:lnTo>
                    <a:pt x="997586" y="752002"/>
                  </a:lnTo>
                  <a:lnTo>
                    <a:pt x="998856" y="762174"/>
                  </a:lnTo>
                  <a:lnTo>
                    <a:pt x="1000443" y="771393"/>
                  </a:lnTo>
                  <a:lnTo>
                    <a:pt x="1002031" y="780611"/>
                  </a:lnTo>
                  <a:lnTo>
                    <a:pt x="1003936" y="789194"/>
                  </a:lnTo>
                  <a:lnTo>
                    <a:pt x="1005841" y="797777"/>
                  </a:lnTo>
                  <a:lnTo>
                    <a:pt x="1008063" y="805724"/>
                  </a:lnTo>
                  <a:lnTo>
                    <a:pt x="1010603" y="813035"/>
                  </a:lnTo>
                  <a:lnTo>
                    <a:pt x="1012826" y="820347"/>
                  </a:lnTo>
                  <a:lnTo>
                    <a:pt x="1015683" y="827022"/>
                  </a:lnTo>
                  <a:lnTo>
                    <a:pt x="1018223" y="833698"/>
                  </a:lnTo>
                  <a:lnTo>
                    <a:pt x="1020763" y="840055"/>
                  </a:lnTo>
                  <a:lnTo>
                    <a:pt x="1023621" y="846095"/>
                  </a:lnTo>
                  <a:lnTo>
                    <a:pt x="1026478" y="851817"/>
                  </a:lnTo>
                  <a:lnTo>
                    <a:pt x="1032828" y="862943"/>
                  </a:lnTo>
                  <a:lnTo>
                    <a:pt x="1039496" y="872797"/>
                  </a:lnTo>
                  <a:lnTo>
                    <a:pt x="1046481" y="882652"/>
                  </a:lnTo>
                  <a:lnTo>
                    <a:pt x="1053466" y="891552"/>
                  </a:lnTo>
                  <a:lnTo>
                    <a:pt x="1061086" y="900135"/>
                  </a:lnTo>
                  <a:lnTo>
                    <a:pt x="1076643" y="917301"/>
                  </a:lnTo>
                  <a:lnTo>
                    <a:pt x="1091883" y="934467"/>
                  </a:lnTo>
                  <a:lnTo>
                    <a:pt x="1099821" y="943367"/>
                  </a:lnTo>
                  <a:lnTo>
                    <a:pt x="1107441" y="952904"/>
                  </a:lnTo>
                  <a:lnTo>
                    <a:pt x="1115061" y="962758"/>
                  </a:lnTo>
                  <a:lnTo>
                    <a:pt x="1122681" y="973566"/>
                  </a:lnTo>
                  <a:lnTo>
                    <a:pt x="1129983" y="985010"/>
                  </a:lnTo>
                  <a:lnTo>
                    <a:pt x="1136968" y="996772"/>
                  </a:lnTo>
                  <a:lnTo>
                    <a:pt x="1143953" y="1009805"/>
                  </a:lnTo>
                  <a:lnTo>
                    <a:pt x="1150938" y="1024427"/>
                  </a:lnTo>
                  <a:lnTo>
                    <a:pt x="1153796" y="1031739"/>
                  </a:lnTo>
                  <a:lnTo>
                    <a:pt x="1157288" y="1039686"/>
                  </a:lnTo>
                  <a:lnTo>
                    <a:pt x="1160146" y="1047633"/>
                  </a:lnTo>
                  <a:lnTo>
                    <a:pt x="1162686" y="1056216"/>
                  </a:lnTo>
                  <a:lnTo>
                    <a:pt x="1165543" y="1064799"/>
                  </a:lnTo>
                  <a:lnTo>
                    <a:pt x="1168083" y="1074017"/>
                  </a:lnTo>
                  <a:lnTo>
                    <a:pt x="1170941" y="1083554"/>
                  </a:lnTo>
                  <a:lnTo>
                    <a:pt x="1173163" y="1093408"/>
                  </a:lnTo>
                  <a:lnTo>
                    <a:pt x="1175386" y="1103580"/>
                  </a:lnTo>
                  <a:lnTo>
                    <a:pt x="1177608" y="1114388"/>
                  </a:lnTo>
                  <a:lnTo>
                    <a:pt x="1179513" y="1125196"/>
                  </a:lnTo>
                  <a:lnTo>
                    <a:pt x="1181418" y="1136958"/>
                  </a:lnTo>
                  <a:lnTo>
                    <a:pt x="1181680" y="1141412"/>
                  </a:lnTo>
                  <a:lnTo>
                    <a:pt x="1456680" y="1141412"/>
                  </a:lnTo>
                  <a:lnTo>
                    <a:pt x="1456691" y="1136958"/>
                  </a:lnTo>
                  <a:lnTo>
                    <a:pt x="1458596" y="1125196"/>
                  </a:lnTo>
                  <a:lnTo>
                    <a:pt x="1460818" y="1114388"/>
                  </a:lnTo>
                  <a:lnTo>
                    <a:pt x="1462723" y="1103580"/>
                  </a:lnTo>
                  <a:lnTo>
                    <a:pt x="1464946" y="1093408"/>
                  </a:lnTo>
                  <a:lnTo>
                    <a:pt x="1467486" y="1083554"/>
                  </a:lnTo>
                  <a:lnTo>
                    <a:pt x="1470026" y="1074017"/>
                  </a:lnTo>
                  <a:lnTo>
                    <a:pt x="1472883" y="1064799"/>
                  </a:lnTo>
                  <a:lnTo>
                    <a:pt x="1475423" y="1056216"/>
                  </a:lnTo>
                  <a:lnTo>
                    <a:pt x="1478281" y="1047633"/>
                  </a:lnTo>
                  <a:lnTo>
                    <a:pt x="1481456" y="1039686"/>
                  </a:lnTo>
                  <a:lnTo>
                    <a:pt x="1484313" y="1031739"/>
                  </a:lnTo>
                  <a:lnTo>
                    <a:pt x="1487806" y="1024427"/>
                  </a:lnTo>
                  <a:lnTo>
                    <a:pt x="1494156" y="1009805"/>
                  </a:lnTo>
                  <a:lnTo>
                    <a:pt x="1501141" y="996772"/>
                  </a:lnTo>
                  <a:lnTo>
                    <a:pt x="1508443" y="985010"/>
                  </a:lnTo>
                  <a:lnTo>
                    <a:pt x="1515746" y="973566"/>
                  </a:lnTo>
                  <a:lnTo>
                    <a:pt x="1523048" y="962758"/>
                  </a:lnTo>
                  <a:lnTo>
                    <a:pt x="1530986" y="952904"/>
                  </a:lnTo>
                  <a:lnTo>
                    <a:pt x="1538606" y="943367"/>
                  </a:lnTo>
                  <a:lnTo>
                    <a:pt x="1546543" y="934467"/>
                  </a:lnTo>
                  <a:lnTo>
                    <a:pt x="1561466" y="917301"/>
                  </a:lnTo>
                  <a:lnTo>
                    <a:pt x="1577341" y="900135"/>
                  </a:lnTo>
                  <a:lnTo>
                    <a:pt x="1584643" y="891552"/>
                  </a:lnTo>
                  <a:lnTo>
                    <a:pt x="1591946" y="882652"/>
                  </a:lnTo>
                  <a:lnTo>
                    <a:pt x="1598613" y="872797"/>
                  </a:lnTo>
                  <a:lnTo>
                    <a:pt x="1605281" y="862943"/>
                  </a:lnTo>
                  <a:lnTo>
                    <a:pt x="1611631" y="851817"/>
                  </a:lnTo>
                  <a:lnTo>
                    <a:pt x="1614806" y="846095"/>
                  </a:lnTo>
                  <a:lnTo>
                    <a:pt x="1617346" y="840055"/>
                  </a:lnTo>
                  <a:lnTo>
                    <a:pt x="1620203" y="833698"/>
                  </a:lnTo>
                  <a:lnTo>
                    <a:pt x="1623061" y="827022"/>
                  </a:lnTo>
                  <a:lnTo>
                    <a:pt x="1625283" y="820347"/>
                  </a:lnTo>
                  <a:lnTo>
                    <a:pt x="1628141" y="813035"/>
                  </a:lnTo>
                  <a:lnTo>
                    <a:pt x="1630046" y="805724"/>
                  </a:lnTo>
                  <a:lnTo>
                    <a:pt x="1632268" y="797777"/>
                  </a:lnTo>
                  <a:lnTo>
                    <a:pt x="1634491" y="789194"/>
                  </a:lnTo>
                  <a:lnTo>
                    <a:pt x="1636396" y="780611"/>
                  </a:lnTo>
                  <a:lnTo>
                    <a:pt x="1637983" y="771393"/>
                  </a:lnTo>
                  <a:lnTo>
                    <a:pt x="1639571" y="762174"/>
                  </a:lnTo>
                  <a:lnTo>
                    <a:pt x="1641158" y="752002"/>
                  </a:lnTo>
                  <a:lnTo>
                    <a:pt x="1642428" y="741829"/>
                  </a:lnTo>
                  <a:lnTo>
                    <a:pt x="1643381" y="730704"/>
                  </a:lnTo>
                  <a:lnTo>
                    <a:pt x="1644333" y="719260"/>
                  </a:lnTo>
                  <a:lnTo>
                    <a:pt x="1644968" y="707498"/>
                  </a:lnTo>
                  <a:lnTo>
                    <a:pt x="1645603" y="694783"/>
                  </a:lnTo>
                  <a:lnTo>
                    <a:pt x="1645921" y="681750"/>
                  </a:lnTo>
                  <a:lnTo>
                    <a:pt x="1645603" y="668716"/>
                  </a:lnTo>
                  <a:lnTo>
                    <a:pt x="1644968" y="656319"/>
                  </a:lnTo>
                  <a:lnTo>
                    <a:pt x="1643698" y="643922"/>
                  </a:lnTo>
                  <a:lnTo>
                    <a:pt x="1641793" y="632160"/>
                  </a:lnTo>
                  <a:lnTo>
                    <a:pt x="1639253" y="620398"/>
                  </a:lnTo>
                  <a:lnTo>
                    <a:pt x="1636396" y="608954"/>
                  </a:lnTo>
                  <a:lnTo>
                    <a:pt x="1632903" y="598464"/>
                  </a:lnTo>
                  <a:lnTo>
                    <a:pt x="1629411" y="587656"/>
                  </a:lnTo>
                  <a:lnTo>
                    <a:pt x="1624648" y="577166"/>
                  </a:lnTo>
                  <a:lnTo>
                    <a:pt x="1619568" y="567312"/>
                  </a:lnTo>
                  <a:lnTo>
                    <a:pt x="1614488" y="557775"/>
                  </a:lnTo>
                  <a:lnTo>
                    <a:pt x="1608456" y="548557"/>
                  </a:lnTo>
                  <a:lnTo>
                    <a:pt x="1602106" y="539656"/>
                  </a:lnTo>
                  <a:lnTo>
                    <a:pt x="1595121" y="530755"/>
                  </a:lnTo>
                  <a:lnTo>
                    <a:pt x="1587183" y="522808"/>
                  </a:lnTo>
                  <a:lnTo>
                    <a:pt x="1578611" y="514225"/>
                  </a:lnTo>
                  <a:lnTo>
                    <a:pt x="1569721" y="505960"/>
                  </a:lnTo>
                  <a:lnTo>
                    <a:pt x="1559878" y="498331"/>
                  </a:lnTo>
                  <a:lnTo>
                    <a:pt x="1550353" y="491338"/>
                  </a:lnTo>
                  <a:lnTo>
                    <a:pt x="1540193" y="484980"/>
                  </a:lnTo>
                  <a:lnTo>
                    <a:pt x="1529716" y="478622"/>
                  </a:lnTo>
                  <a:lnTo>
                    <a:pt x="1519556" y="473218"/>
                  </a:lnTo>
                  <a:lnTo>
                    <a:pt x="1508761" y="467814"/>
                  </a:lnTo>
                  <a:lnTo>
                    <a:pt x="1497966" y="463046"/>
                  </a:lnTo>
                  <a:lnTo>
                    <a:pt x="1487488" y="458596"/>
                  </a:lnTo>
                  <a:lnTo>
                    <a:pt x="1476376" y="454463"/>
                  </a:lnTo>
                  <a:lnTo>
                    <a:pt x="1465581" y="450967"/>
                  </a:lnTo>
                  <a:lnTo>
                    <a:pt x="1455103" y="447470"/>
                  </a:lnTo>
                  <a:lnTo>
                    <a:pt x="1444308" y="444609"/>
                  </a:lnTo>
                  <a:lnTo>
                    <a:pt x="1434148" y="441748"/>
                  </a:lnTo>
                  <a:lnTo>
                    <a:pt x="1423988" y="439523"/>
                  </a:lnTo>
                  <a:lnTo>
                    <a:pt x="1413828" y="437615"/>
                  </a:lnTo>
                  <a:lnTo>
                    <a:pt x="1404303" y="435390"/>
                  </a:lnTo>
                  <a:lnTo>
                    <a:pt x="1385888" y="432529"/>
                  </a:lnTo>
                  <a:lnTo>
                    <a:pt x="1369061" y="430304"/>
                  </a:lnTo>
                  <a:lnTo>
                    <a:pt x="1354456" y="428715"/>
                  </a:lnTo>
                  <a:lnTo>
                    <a:pt x="1342073" y="427761"/>
                  </a:lnTo>
                  <a:lnTo>
                    <a:pt x="1332866" y="427443"/>
                  </a:lnTo>
                  <a:lnTo>
                    <a:pt x="1323023" y="427125"/>
                  </a:lnTo>
                  <a:lnTo>
                    <a:pt x="1316038" y="427125"/>
                  </a:lnTo>
                  <a:close/>
                  <a:moveTo>
                    <a:pt x="1309371" y="354012"/>
                  </a:moveTo>
                  <a:lnTo>
                    <a:pt x="1315403" y="354012"/>
                  </a:lnTo>
                  <a:lnTo>
                    <a:pt x="1322071" y="354012"/>
                  </a:lnTo>
                  <a:lnTo>
                    <a:pt x="1328103" y="354012"/>
                  </a:lnTo>
                  <a:lnTo>
                    <a:pt x="1337628" y="354330"/>
                  </a:lnTo>
                  <a:lnTo>
                    <a:pt x="1350011" y="354966"/>
                  </a:lnTo>
                  <a:lnTo>
                    <a:pt x="1365568" y="356237"/>
                  </a:lnTo>
                  <a:lnTo>
                    <a:pt x="1383666" y="358145"/>
                  </a:lnTo>
                  <a:lnTo>
                    <a:pt x="1403351" y="361006"/>
                  </a:lnTo>
                  <a:lnTo>
                    <a:pt x="1413828" y="362913"/>
                  </a:lnTo>
                  <a:lnTo>
                    <a:pt x="1424941" y="364820"/>
                  </a:lnTo>
                  <a:lnTo>
                    <a:pt x="1436371" y="367363"/>
                  </a:lnTo>
                  <a:lnTo>
                    <a:pt x="1448118" y="369906"/>
                  </a:lnTo>
                  <a:lnTo>
                    <a:pt x="1460183" y="373085"/>
                  </a:lnTo>
                  <a:lnTo>
                    <a:pt x="1471931" y="376264"/>
                  </a:lnTo>
                  <a:lnTo>
                    <a:pt x="1484313" y="380079"/>
                  </a:lnTo>
                  <a:lnTo>
                    <a:pt x="1497013" y="383893"/>
                  </a:lnTo>
                  <a:lnTo>
                    <a:pt x="1509396" y="388661"/>
                  </a:lnTo>
                  <a:lnTo>
                    <a:pt x="1522096" y="393748"/>
                  </a:lnTo>
                  <a:lnTo>
                    <a:pt x="1534478" y="399152"/>
                  </a:lnTo>
                  <a:lnTo>
                    <a:pt x="1547178" y="405191"/>
                  </a:lnTo>
                  <a:lnTo>
                    <a:pt x="1559561" y="411549"/>
                  </a:lnTo>
                  <a:lnTo>
                    <a:pt x="1571943" y="418542"/>
                  </a:lnTo>
                  <a:lnTo>
                    <a:pt x="1584008" y="425854"/>
                  </a:lnTo>
                  <a:lnTo>
                    <a:pt x="1595756" y="433801"/>
                  </a:lnTo>
                  <a:lnTo>
                    <a:pt x="1607186" y="442384"/>
                  </a:lnTo>
                  <a:lnTo>
                    <a:pt x="1618616" y="451602"/>
                  </a:lnTo>
                  <a:lnTo>
                    <a:pt x="1629728" y="461139"/>
                  </a:lnTo>
                  <a:lnTo>
                    <a:pt x="1640206" y="471629"/>
                  </a:lnTo>
                  <a:lnTo>
                    <a:pt x="1650366" y="483073"/>
                  </a:lnTo>
                  <a:lnTo>
                    <a:pt x="1659891" y="494199"/>
                  </a:lnTo>
                  <a:lnTo>
                    <a:pt x="1668463" y="506278"/>
                  </a:lnTo>
                  <a:lnTo>
                    <a:pt x="1672591" y="512318"/>
                  </a:lnTo>
                  <a:lnTo>
                    <a:pt x="1676401" y="518676"/>
                  </a:lnTo>
                  <a:lnTo>
                    <a:pt x="1680211" y="525033"/>
                  </a:lnTo>
                  <a:lnTo>
                    <a:pt x="1683703" y="531391"/>
                  </a:lnTo>
                  <a:lnTo>
                    <a:pt x="1690371" y="544424"/>
                  </a:lnTo>
                  <a:lnTo>
                    <a:pt x="1696403" y="558093"/>
                  </a:lnTo>
                  <a:lnTo>
                    <a:pt x="1701801" y="572398"/>
                  </a:lnTo>
                  <a:lnTo>
                    <a:pt x="1706563" y="586703"/>
                  </a:lnTo>
                  <a:lnTo>
                    <a:pt x="1710056" y="601325"/>
                  </a:lnTo>
                  <a:lnTo>
                    <a:pt x="1713548" y="616266"/>
                  </a:lnTo>
                  <a:lnTo>
                    <a:pt x="1715771" y="631842"/>
                  </a:lnTo>
                  <a:lnTo>
                    <a:pt x="1717993" y="647736"/>
                  </a:lnTo>
                  <a:lnTo>
                    <a:pt x="1718946" y="663948"/>
                  </a:lnTo>
                  <a:lnTo>
                    <a:pt x="1719263" y="680478"/>
                  </a:lnTo>
                  <a:lnTo>
                    <a:pt x="1718946" y="697644"/>
                  </a:lnTo>
                  <a:lnTo>
                    <a:pt x="1718311" y="712584"/>
                  </a:lnTo>
                  <a:lnTo>
                    <a:pt x="1717041" y="727207"/>
                  </a:lnTo>
                  <a:lnTo>
                    <a:pt x="1716088" y="740876"/>
                  </a:lnTo>
                  <a:lnTo>
                    <a:pt x="1714501" y="753909"/>
                  </a:lnTo>
                  <a:lnTo>
                    <a:pt x="1712913" y="766624"/>
                  </a:lnTo>
                  <a:lnTo>
                    <a:pt x="1711326" y="778704"/>
                  </a:lnTo>
                  <a:lnTo>
                    <a:pt x="1709103" y="790148"/>
                  </a:lnTo>
                  <a:lnTo>
                    <a:pt x="1706881" y="801274"/>
                  </a:lnTo>
                  <a:lnTo>
                    <a:pt x="1704658" y="812082"/>
                  </a:lnTo>
                  <a:lnTo>
                    <a:pt x="1701801" y="821936"/>
                  </a:lnTo>
                  <a:lnTo>
                    <a:pt x="1698943" y="831790"/>
                  </a:lnTo>
                  <a:lnTo>
                    <a:pt x="1696086" y="841009"/>
                  </a:lnTo>
                  <a:lnTo>
                    <a:pt x="1692911" y="849910"/>
                  </a:lnTo>
                  <a:lnTo>
                    <a:pt x="1689736" y="858175"/>
                  </a:lnTo>
                  <a:lnTo>
                    <a:pt x="1686243" y="866122"/>
                  </a:lnTo>
                  <a:lnTo>
                    <a:pt x="1682751" y="874069"/>
                  </a:lnTo>
                  <a:lnTo>
                    <a:pt x="1679258" y="881698"/>
                  </a:lnTo>
                  <a:lnTo>
                    <a:pt x="1675448" y="888691"/>
                  </a:lnTo>
                  <a:lnTo>
                    <a:pt x="1671321" y="895367"/>
                  </a:lnTo>
                  <a:lnTo>
                    <a:pt x="1667828" y="902042"/>
                  </a:lnTo>
                  <a:lnTo>
                    <a:pt x="1659573" y="914440"/>
                  </a:lnTo>
                  <a:lnTo>
                    <a:pt x="1651001" y="925884"/>
                  </a:lnTo>
                  <a:lnTo>
                    <a:pt x="1642428" y="936692"/>
                  </a:lnTo>
                  <a:lnTo>
                    <a:pt x="1633856" y="947182"/>
                  </a:lnTo>
                  <a:lnTo>
                    <a:pt x="1624648" y="957036"/>
                  </a:lnTo>
                  <a:lnTo>
                    <a:pt x="1615758" y="966891"/>
                  </a:lnTo>
                  <a:lnTo>
                    <a:pt x="1602423" y="981831"/>
                  </a:lnTo>
                  <a:lnTo>
                    <a:pt x="1595756" y="989460"/>
                  </a:lnTo>
                  <a:lnTo>
                    <a:pt x="1589406" y="997407"/>
                  </a:lnTo>
                  <a:lnTo>
                    <a:pt x="1583056" y="1005672"/>
                  </a:lnTo>
                  <a:lnTo>
                    <a:pt x="1576706" y="1014255"/>
                  </a:lnTo>
                  <a:lnTo>
                    <a:pt x="1570991" y="1023474"/>
                  </a:lnTo>
                  <a:lnTo>
                    <a:pt x="1564958" y="1033010"/>
                  </a:lnTo>
                  <a:lnTo>
                    <a:pt x="1559561" y="1043818"/>
                  </a:lnTo>
                  <a:lnTo>
                    <a:pt x="1554163" y="1054626"/>
                  </a:lnTo>
                  <a:lnTo>
                    <a:pt x="1549083" y="1067024"/>
                  </a:lnTo>
                  <a:lnTo>
                    <a:pt x="1544638" y="1080057"/>
                  </a:lnTo>
                  <a:lnTo>
                    <a:pt x="1540193" y="1094680"/>
                  </a:lnTo>
                  <a:lnTo>
                    <a:pt x="1536383" y="1110256"/>
                  </a:lnTo>
                  <a:lnTo>
                    <a:pt x="1532891" y="1127104"/>
                  </a:lnTo>
                  <a:lnTo>
                    <a:pt x="1529716" y="1144905"/>
                  </a:lnTo>
                  <a:lnTo>
                    <a:pt x="1529716" y="1286999"/>
                  </a:lnTo>
                  <a:lnTo>
                    <a:pt x="1526858" y="1293992"/>
                  </a:lnTo>
                  <a:lnTo>
                    <a:pt x="1525906" y="1296535"/>
                  </a:lnTo>
                  <a:lnTo>
                    <a:pt x="1523366" y="1300986"/>
                  </a:lnTo>
                  <a:lnTo>
                    <a:pt x="1520508" y="1306072"/>
                  </a:lnTo>
                  <a:lnTo>
                    <a:pt x="1516063" y="1312747"/>
                  </a:lnTo>
                  <a:lnTo>
                    <a:pt x="1510348" y="1320694"/>
                  </a:lnTo>
                  <a:lnTo>
                    <a:pt x="1503046" y="1328641"/>
                  </a:lnTo>
                  <a:lnTo>
                    <a:pt x="1499236" y="1333410"/>
                  </a:lnTo>
                  <a:lnTo>
                    <a:pt x="1494473" y="1337542"/>
                  </a:lnTo>
                  <a:lnTo>
                    <a:pt x="1489393" y="1342310"/>
                  </a:lnTo>
                  <a:lnTo>
                    <a:pt x="1483996" y="1346761"/>
                  </a:lnTo>
                  <a:lnTo>
                    <a:pt x="1478281" y="1351211"/>
                  </a:lnTo>
                  <a:lnTo>
                    <a:pt x="1471931" y="1355979"/>
                  </a:lnTo>
                  <a:lnTo>
                    <a:pt x="1465263" y="1360748"/>
                  </a:lnTo>
                  <a:lnTo>
                    <a:pt x="1457961" y="1365516"/>
                  </a:lnTo>
                  <a:lnTo>
                    <a:pt x="1450341" y="1369648"/>
                  </a:lnTo>
                  <a:lnTo>
                    <a:pt x="1442086" y="1374417"/>
                  </a:lnTo>
                  <a:lnTo>
                    <a:pt x="1432878" y="1378867"/>
                  </a:lnTo>
                  <a:lnTo>
                    <a:pt x="1423671" y="1382682"/>
                  </a:lnTo>
                  <a:lnTo>
                    <a:pt x="1413511" y="1386814"/>
                  </a:lnTo>
                  <a:lnTo>
                    <a:pt x="1403351" y="1390311"/>
                  </a:lnTo>
                  <a:lnTo>
                    <a:pt x="1392238" y="1394125"/>
                  </a:lnTo>
                  <a:lnTo>
                    <a:pt x="1380173" y="1397622"/>
                  </a:lnTo>
                  <a:lnTo>
                    <a:pt x="1367791" y="1400483"/>
                  </a:lnTo>
                  <a:lnTo>
                    <a:pt x="1354773" y="1403662"/>
                  </a:lnTo>
                  <a:lnTo>
                    <a:pt x="1341121" y="1405887"/>
                  </a:lnTo>
                  <a:lnTo>
                    <a:pt x="1326833" y="1407794"/>
                  </a:lnTo>
                  <a:lnTo>
                    <a:pt x="1324611" y="1408112"/>
                  </a:lnTo>
                  <a:lnTo>
                    <a:pt x="1311276" y="1407794"/>
                  </a:lnTo>
                  <a:lnTo>
                    <a:pt x="1296988" y="1405887"/>
                  </a:lnTo>
                  <a:lnTo>
                    <a:pt x="1283336" y="1403662"/>
                  </a:lnTo>
                  <a:lnTo>
                    <a:pt x="1270318" y="1400483"/>
                  </a:lnTo>
                  <a:lnTo>
                    <a:pt x="1257936" y="1397622"/>
                  </a:lnTo>
                  <a:lnTo>
                    <a:pt x="1246188" y="1394125"/>
                  </a:lnTo>
                  <a:lnTo>
                    <a:pt x="1235076" y="1390311"/>
                  </a:lnTo>
                  <a:lnTo>
                    <a:pt x="1224598" y="1386814"/>
                  </a:lnTo>
                  <a:lnTo>
                    <a:pt x="1214438" y="1382682"/>
                  </a:lnTo>
                  <a:lnTo>
                    <a:pt x="1205231" y="1378867"/>
                  </a:lnTo>
                  <a:lnTo>
                    <a:pt x="1196658" y="1374417"/>
                  </a:lnTo>
                  <a:lnTo>
                    <a:pt x="1192940" y="1372348"/>
                  </a:lnTo>
                  <a:lnTo>
                    <a:pt x="1177471" y="1376937"/>
                  </a:lnTo>
                  <a:lnTo>
                    <a:pt x="1156831" y="1382967"/>
                  </a:lnTo>
                  <a:lnTo>
                    <a:pt x="1135872" y="1388679"/>
                  </a:lnTo>
                  <a:lnTo>
                    <a:pt x="1094591" y="1399787"/>
                  </a:lnTo>
                  <a:lnTo>
                    <a:pt x="1054580" y="1409625"/>
                  </a:lnTo>
                  <a:lnTo>
                    <a:pt x="1017744" y="1419462"/>
                  </a:lnTo>
                  <a:lnTo>
                    <a:pt x="985672" y="1428031"/>
                  </a:lnTo>
                  <a:lnTo>
                    <a:pt x="971700" y="1432157"/>
                  </a:lnTo>
                  <a:lnTo>
                    <a:pt x="959633" y="1436282"/>
                  </a:lnTo>
                  <a:lnTo>
                    <a:pt x="949471" y="1439773"/>
                  </a:lnTo>
                  <a:lnTo>
                    <a:pt x="941215" y="1443581"/>
                  </a:lnTo>
                  <a:lnTo>
                    <a:pt x="938357" y="1445168"/>
                  </a:lnTo>
                  <a:lnTo>
                    <a:pt x="935499" y="1446755"/>
                  </a:lnTo>
                  <a:lnTo>
                    <a:pt x="933594" y="1448024"/>
                  </a:lnTo>
                  <a:lnTo>
                    <a:pt x="932324" y="1449928"/>
                  </a:lnTo>
                  <a:lnTo>
                    <a:pt x="932006" y="1451198"/>
                  </a:lnTo>
                  <a:lnTo>
                    <a:pt x="932006" y="1452784"/>
                  </a:lnTo>
                  <a:lnTo>
                    <a:pt x="932641" y="1454054"/>
                  </a:lnTo>
                  <a:lnTo>
                    <a:pt x="934229" y="1455641"/>
                  </a:lnTo>
                  <a:lnTo>
                    <a:pt x="938675" y="1457862"/>
                  </a:lnTo>
                  <a:lnTo>
                    <a:pt x="944390" y="1460401"/>
                  </a:lnTo>
                  <a:lnTo>
                    <a:pt x="950741" y="1462940"/>
                  </a:lnTo>
                  <a:lnTo>
                    <a:pt x="958363" y="1465161"/>
                  </a:lnTo>
                  <a:lnTo>
                    <a:pt x="966619" y="1467065"/>
                  </a:lnTo>
                  <a:lnTo>
                    <a:pt x="976145" y="1469604"/>
                  </a:lnTo>
                  <a:lnTo>
                    <a:pt x="985672" y="1471508"/>
                  </a:lnTo>
                  <a:lnTo>
                    <a:pt x="996468" y="1473412"/>
                  </a:lnTo>
                  <a:lnTo>
                    <a:pt x="1019014" y="1477538"/>
                  </a:lnTo>
                  <a:lnTo>
                    <a:pt x="1043783" y="1481029"/>
                  </a:lnTo>
                  <a:lnTo>
                    <a:pt x="1069505" y="1484202"/>
                  </a:lnTo>
                  <a:lnTo>
                    <a:pt x="1095861" y="1486741"/>
                  </a:lnTo>
                  <a:lnTo>
                    <a:pt x="1122218" y="1489597"/>
                  </a:lnTo>
                  <a:lnTo>
                    <a:pt x="1147939" y="1491819"/>
                  </a:lnTo>
                  <a:lnTo>
                    <a:pt x="1172708" y="1493723"/>
                  </a:lnTo>
                  <a:lnTo>
                    <a:pt x="1195889" y="1495309"/>
                  </a:lnTo>
                  <a:lnTo>
                    <a:pt x="1233995" y="1497214"/>
                  </a:lnTo>
                  <a:lnTo>
                    <a:pt x="1247967" y="1497848"/>
                  </a:lnTo>
                  <a:lnTo>
                    <a:pt x="1257811" y="1497848"/>
                  </a:lnTo>
                  <a:lnTo>
                    <a:pt x="1260034" y="1497848"/>
                  </a:lnTo>
                  <a:lnTo>
                    <a:pt x="1262574" y="1497531"/>
                  </a:lnTo>
                  <a:lnTo>
                    <a:pt x="1268925" y="1495944"/>
                  </a:lnTo>
                  <a:lnTo>
                    <a:pt x="1276864" y="1493723"/>
                  </a:lnTo>
                  <a:lnTo>
                    <a:pt x="1286391" y="1490549"/>
                  </a:lnTo>
                  <a:lnTo>
                    <a:pt x="1297187" y="1486106"/>
                  </a:lnTo>
                  <a:lnTo>
                    <a:pt x="1309254" y="1481663"/>
                  </a:lnTo>
                  <a:lnTo>
                    <a:pt x="1337516" y="1470239"/>
                  </a:lnTo>
                  <a:lnTo>
                    <a:pt x="1369588" y="1456593"/>
                  </a:lnTo>
                  <a:lnTo>
                    <a:pt x="1404836" y="1440725"/>
                  </a:lnTo>
                  <a:lnTo>
                    <a:pt x="1483271" y="1406768"/>
                  </a:lnTo>
                  <a:lnTo>
                    <a:pt x="1524870" y="1388679"/>
                  </a:lnTo>
                  <a:lnTo>
                    <a:pt x="1566786" y="1370908"/>
                  </a:lnTo>
                  <a:lnTo>
                    <a:pt x="1608703" y="1354088"/>
                  </a:lnTo>
                  <a:lnTo>
                    <a:pt x="1629343" y="1346154"/>
                  </a:lnTo>
                  <a:lnTo>
                    <a:pt x="1649666" y="1337903"/>
                  </a:lnTo>
                  <a:lnTo>
                    <a:pt x="1669672" y="1330604"/>
                  </a:lnTo>
                  <a:lnTo>
                    <a:pt x="1689043" y="1323622"/>
                  </a:lnTo>
                  <a:lnTo>
                    <a:pt x="1708095" y="1317275"/>
                  </a:lnTo>
                  <a:lnTo>
                    <a:pt x="1726513" y="1311246"/>
                  </a:lnTo>
                  <a:lnTo>
                    <a:pt x="1743978" y="1305851"/>
                  </a:lnTo>
                  <a:lnTo>
                    <a:pt x="1760491" y="1301725"/>
                  </a:lnTo>
                  <a:lnTo>
                    <a:pt x="1776368" y="1297599"/>
                  </a:lnTo>
                  <a:lnTo>
                    <a:pt x="1790976" y="1294743"/>
                  </a:lnTo>
                  <a:lnTo>
                    <a:pt x="1804630" y="1292204"/>
                  </a:lnTo>
                  <a:lnTo>
                    <a:pt x="1817650" y="1290618"/>
                  </a:lnTo>
                  <a:lnTo>
                    <a:pt x="1829717" y="1289031"/>
                  </a:lnTo>
                  <a:lnTo>
                    <a:pt x="1840831" y="1288396"/>
                  </a:lnTo>
                  <a:lnTo>
                    <a:pt x="1851310" y="1287762"/>
                  </a:lnTo>
                  <a:lnTo>
                    <a:pt x="1860836" y="1287127"/>
                  </a:lnTo>
                  <a:lnTo>
                    <a:pt x="1869728" y="1287762"/>
                  </a:lnTo>
                  <a:lnTo>
                    <a:pt x="1877984" y="1288396"/>
                  </a:lnTo>
                  <a:lnTo>
                    <a:pt x="1885605" y="1289348"/>
                  </a:lnTo>
                  <a:lnTo>
                    <a:pt x="1892274" y="1290618"/>
                  </a:lnTo>
                  <a:lnTo>
                    <a:pt x="1898307" y="1292204"/>
                  </a:lnTo>
                  <a:lnTo>
                    <a:pt x="1904023" y="1294426"/>
                  </a:lnTo>
                  <a:lnTo>
                    <a:pt x="1908469" y="1296647"/>
                  </a:lnTo>
                  <a:lnTo>
                    <a:pt x="1912914" y="1298869"/>
                  </a:lnTo>
                  <a:lnTo>
                    <a:pt x="1916725" y="1302042"/>
                  </a:lnTo>
                  <a:lnTo>
                    <a:pt x="1919901" y="1304899"/>
                  </a:lnTo>
                  <a:lnTo>
                    <a:pt x="1922441" y="1308389"/>
                  </a:lnTo>
                  <a:lnTo>
                    <a:pt x="1924664" y="1311880"/>
                  </a:lnTo>
                  <a:lnTo>
                    <a:pt x="1926252" y="1315688"/>
                  </a:lnTo>
                  <a:lnTo>
                    <a:pt x="1927522" y="1319497"/>
                  </a:lnTo>
                  <a:lnTo>
                    <a:pt x="1928157" y="1323622"/>
                  </a:lnTo>
                  <a:lnTo>
                    <a:pt x="1928474" y="1328065"/>
                  </a:lnTo>
                  <a:lnTo>
                    <a:pt x="1928474" y="1332825"/>
                  </a:lnTo>
                  <a:lnTo>
                    <a:pt x="1928157" y="1336951"/>
                  </a:lnTo>
                  <a:lnTo>
                    <a:pt x="1927522" y="1342029"/>
                  </a:lnTo>
                  <a:lnTo>
                    <a:pt x="1926252" y="1346789"/>
                  </a:lnTo>
                  <a:lnTo>
                    <a:pt x="1924981" y="1351549"/>
                  </a:lnTo>
                  <a:lnTo>
                    <a:pt x="1923711" y="1356627"/>
                  </a:lnTo>
                  <a:lnTo>
                    <a:pt x="1921488" y="1361704"/>
                  </a:lnTo>
                  <a:lnTo>
                    <a:pt x="1919583" y="1366782"/>
                  </a:lnTo>
                  <a:lnTo>
                    <a:pt x="1917728" y="1370490"/>
                  </a:lnTo>
                  <a:lnTo>
                    <a:pt x="1673225" y="1539875"/>
                  </a:lnTo>
                  <a:lnTo>
                    <a:pt x="1839536" y="1455101"/>
                  </a:lnTo>
                  <a:lnTo>
                    <a:pt x="1835829" y="1457509"/>
                  </a:lnTo>
                  <a:lnTo>
                    <a:pt x="1835750" y="1457545"/>
                  </a:lnTo>
                  <a:lnTo>
                    <a:pt x="1831940" y="1459449"/>
                  </a:lnTo>
                  <a:lnTo>
                    <a:pt x="1834797" y="1458179"/>
                  </a:lnTo>
                  <a:lnTo>
                    <a:pt x="1835829" y="1457509"/>
                  </a:lnTo>
                  <a:lnTo>
                    <a:pt x="1846229" y="1452784"/>
                  </a:lnTo>
                  <a:lnTo>
                    <a:pt x="1861789" y="1446437"/>
                  </a:lnTo>
                  <a:lnTo>
                    <a:pt x="1871633" y="1442629"/>
                  </a:lnTo>
                  <a:lnTo>
                    <a:pt x="1882112" y="1438821"/>
                  </a:lnTo>
                  <a:lnTo>
                    <a:pt x="1893226" y="1435013"/>
                  </a:lnTo>
                  <a:lnTo>
                    <a:pt x="1905293" y="1431204"/>
                  </a:lnTo>
                  <a:lnTo>
                    <a:pt x="1917995" y="1427714"/>
                  </a:lnTo>
                  <a:lnTo>
                    <a:pt x="1930697" y="1424857"/>
                  </a:lnTo>
                  <a:lnTo>
                    <a:pt x="1944034" y="1422001"/>
                  </a:lnTo>
                  <a:lnTo>
                    <a:pt x="1957054" y="1420097"/>
                  </a:lnTo>
                  <a:lnTo>
                    <a:pt x="1970391" y="1418828"/>
                  </a:lnTo>
                  <a:lnTo>
                    <a:pt x="1977059" y="1418510"/>
                  </a:lnTo>
                  <a:lnTo>
                    <a:pt x="1983410" y="1418193"/>
                  </a:lnTo>
                  <a:lnTo>
                    <a:pt x="1989761" y="1418510"/>
                  </a:lnTo>
                  <a:lnTo>
                    <a:pt x="1995795" y="1418828"/>
                  </a:lnTo>
                  <a:lnTo>
                    <a:pt x="2001828" y="1419780"/>
                  </a:lnTo>
                  <a:lnTo>
                    <a:pt x="2007862" y="1420732"/>
                  </a:lnTo>
                  <a:lnTo>
                    <a:pt x="2013577" y="1421684"/>
                  </a:lnTo>
                  <a:lnTo>
                    <a:pt x="2018658" y="1423588"/>
                  </a:lnTo>
                  <a:lnTo>
                    <a:pt x="2023739" y="1425175"/>
                  </a:lnTo>
                  <a:lnTo>
                    <a:pt x="2028820" y="1427079"/>
                  </a:lnTo>
                  <a:lnTo>
                    <a:pt x="2033265" y="1429618"/>
                  </a:lnTo>
                  <a:lnTo>
                    <a:pt x="2037394" y="1431839"/>
                  </a:lnTo>
                  <a:lnTo>
                    <a:pt x="2041839" y="1434378"/>
                  </a:lnTo>
                  <a:lnTo>
                    <a:pt x="2045650" y="1437234"/>
                  </a:lnTo>
                  <a:lnTo>
                    <a:pt x="2048825" y="1439773"/>
                  </a:lnTo>
                  <a:lnTo>
                    <a:pt x="2052001" y="1442946"/>
                  </a:lnTo>
                  <a:lnTo>
                    <a:pt x="2054859" y="1445803"/>
                  </a:lnTo>
                  <a:lnTo>
                    <a:pt x="2057082" y="1449294"/>
                  </a:lnTo>
                  <a:lnTo>
                    <a:pt x="2059305" y="1452467"/>
                  </a:lnTo>
                  <a:lnTo>
                    <a:pt x="2060892" y="1455958"/>
                  </a:lnTo>
                  <a:lnTo>
                    <a:pt x="2062162" y="1459131"/>
                  </a:lnTo>
                  <a:lnTo>
                    <a:pt x="2063115" y="1462622"/>
                  </a:lnTo>
                  <a:lnTo>
                    <a:pt x="2063433" y="1465796"/>
                  </a:lnTo>
                  <a:lnTo>
                    <a:pt x="2063750" y="1469287"/>
                  </a:lnTo>
                  <a:lnTo>
                    <a:pt x="2063433" y="1472778"/>
                  </a:lnTo>
                  <a:lnTo>
                    <a:pt x="2062480" y="1476268"/>
                  </a:lnTo>
                  <a:lnTo>
                    <a:pt x="2061210" y="1479442"/>
                  </a:lnTo>
                  <a:lnTo>
                    <a:pt x="2059622" y="1482933"/>
                  </a:lnTo>
                  <a:lnTo>
                    <a:pt x="2057082" y="1485789"/>
                  </a:lnTo>
                  <a:lnTo>
                    <a:pt x="2054541" y="1489280"/>
                  </a:lnTo>
                  <a:lnTo>
                    <a:pt x="2051048" y="1492136"/>
                  </a:lnTo>
                  <a:lnTo>
                    <a:pt x="2047555" y="1495309"/>
                  </a:lnTo>
                  <a:lnTo>
                    <a:pt x="2043110" y="1497848"/>
                  </a:lnTo>
                  <a:lnTo>
                    <a:pt x="2038029" y="1500704"/>
                  </a:lnTo>
                  <a:lnTo>
                    <a:pt x="2017071" y="1511494"/>
                  </a:lnTo>
                  <a:lnTo>
                    <a:pt x="1995795" y="1522919"/>
                  </a:lnTo>
                  <a:lnTo>
                    <a:pt x="1975154" y="1534344"/>
                  </a:lnTo>
                  <a:lnTo>
                    <a:pt x="1956101" y="1545451"/>
                  </a:lnTo>
                  <a:lnTo>
                    <a:pt x="1926252" y="1562271"/>
                  </a:lnTo>
                  <a:lnTo>
                    <a:pt x="1914502" y="1569252"/>
                  </a:lnTo>
                  <a:lnTo>
                    <a:pt x="1983410" y="1527997"/>
                  </a:lnTo>
                  <a:lnTo>
                    <a:pt x="1511215" y="1778704"/>
                  </a:lnTo>
                  <a:lnTo>
                    <a:pt x="1498196" y="1785369"/>
                  </a:lnTo>
                  <a:lnTo>
                    <a:pt x="1482953" y="1792985"/>
                  </a:lnTo>
                  <a:lnTo>
                    <a:pt x="1462948" y="1802823"/>
                  </a:lnTo>
                  <a:lnTo>
                    <a:pt x="1438814" y="1814248"/>
                  </a:lnTo>
                  <a:lnTo>
                    <a:pt x="1410870" y="1827259"/>
                  </a:lnTo>
                  <a:lnTo>
                    <a:pt x="1380385" y="1841223"/>
                  </a:lnTo>
                  <a:lnTo>
                    <a:pt x="1347678" y="1855186"/>
                  </a:lnTo>
                  <a:lnTo>
                    <a:pt x="1313382" y="1869150"/>
                  </a:lnTo>
                  <a:lnTo>
                    <a:pt x="1295917" y="1876131"/>
                  </a:lnTo>
                  <a:lnTo>
                    <a:pt x="1278769" y="1882796"/>
                  </a:lnTo>
                  <a:lnTo>
                    <a:pt x="1260987" y="1889143"/>
                  </a:lnTo>
                  <a:lnTo>
                    <a:pt x="1243204" y="1895172"/>
                  </a:lnTo>
                  <a:lnTo>
                    <a:pt x="1225739" y="1900885"/>
                  </a:lnTo>
                  <a:lnTo>
                    <a:pt x="1208909" y="1905962"/>
                  </a:lnTo>
                  <a:lnTo>
                    <a:pt x="1191761" y="1910723"/>
                  </a:lnTo>
                  <a:lnTo>
                    <a:pt x="1175248" y="1914848"/>
                  </a:lnTo>
                  <a:lnTo>
                    <a:pt x="1159371" y="1918656"/>
                  </a:lnTo>
                  <a:lnTo>
                    <a:pt x="1144129" y="1921513"/>
                  </a:lnTo>
                  <a:lnTo>
                    <a:pt x="1129204" y="1923417"/>
                  </a:lnTo>
                  <a:lnTo>
                    <a:pt x="1115232" y="1925004"/>
                  </a:lnTo>
                  <a:lnTo>
                    <a:pt x="1108563" y="1925321"/>
                  </a:lnTo>
                  <a:lnTo>
                    <a:pt x="1102212" y="1925638"/>
                  </a:lnTo>
                  <a:lnTo>
                    <a:pt x="1095861" y="1925638"/>
                  </a:lnTo>
                  <a:lnTo>
                    <a:pt x="1089828" y="1925321"/>
                  </a:lnTo>
                  <a:lnTo>
                    <a:pt x="1076808" y="1924051"/>
                  </a:lnTo>
                  <a:lnTo>
                    <a:pt x="1061884" y="1922465"/>
                  </a:lnTo>
                  <a:lnTo>
                    <a:pt x="1025683" y="1918656"/>
                  </a:lnTo>
                  <a:lnTo>
                    <a:pt x="983131" y="1912944"/>
                  </a:lnTo>
                  <a:lnTo>
                    <a:pt x="934546" y="1906280"/>
                  </a:lnTo>
                  <a:lnTo>
                    <a:pt x="824992" y="1890412"/>
                  </a:lnTo>
                  <a:lnTo>
                    <a:pt x="707181" y="1872958"/>
                  </a:lnTo>
                  <a:lnTo>
                    <a:pt x="589688" y="1856138"/>
                  </a:lnTo>
                  <a:lnTo>
                    <a:pt x="534117" y="1848522"/>
                  </a:lnTo>
                  <a:lnTo>
                    <a:pt x="482357" y="1841540"/>
                  </a:lnTo>
                  <a:lnTo>
                    <a:pt x="435677" y="1835828"/>
                  </a:lnTo>
                  <a:lnTo>
                    <a:pt x="394713" y="1831385"/>
                  </a:lnTo>
                  <a:lnTo>
                    <a:pt x="376613" y="1829798"/>
                  </a:lnTo>
                  <a:lnTo>
                    <a:pt x="361053" y="1828529"/>
                  </a:lnTo>
                  <a:lnTo>
                    <a:pt x="347399" y="1827577"/>
                  </a:lnTo>
                  <a:lnTo>
                    <a:pt x="335967" y="1827259"/>
                  </a:lnTo>
                  <a:lnTo>
                    <a:pt x="314056" y="1827577"/>
                  </a:lnTo>
                  <a:lnTo>
                    <a:pt x="289922" y="1827894"/>
                  </a:lnTo>
                  <a:lnTo>
                    <a:pt x="237209" y="1829481"/>
                  </a:lnTo>
                  <a:lnTo>
                    <a:pt x="181321" y="1831385"/>
                  </a:lnTo>
                  <a:lnTo>
                    <a:pt x="126702" y="1833606"/>
                  </a:lnTo>
                  <a:lnTo>
                    <a:pt x="37153" y="1837732"/>
                  </a:lnTo>
                  <a:lnTo>
                    <a:pt x="0" y="1839636"/>
                  </a:lnTo>
                  <a:lnTo>
                    <a:pt x="19053" y="1500704"/>
                  </a:lnTo>
                  <a:lnTo>
                    <a:pt x="28580" y="1501657"/>
                  </a:lnTo>
                  <a:lnTo>
                    <a:pt x="54301" y="1503878"/>
                  </a:lnTo>
                  <a:lnTo>
                    <a:pt x="72084" y="1505147"/>
                  </a:lnTo>
                  <a:lnTo>
                    <a:pt x="92089" y="1506099"/>
                  </a:lnTo>
                  <a:lnTo>
                    <a:pt x="114318" y="1507369"/>
                  </a:lnTo>
                  <a:lnTo>
                    <a:pt x="137499" y="1507686"/>
                  </a:lnTo>
                  <a:lnTo>
                    <a:pt x="161632" y="1507369"/>
                  </a:lnTo>
                  <a:lnTo>
                    <a:pt x="173699" y="1506734"/>
                  </a:lnTo>
                  <a:lnTo>
                    <a:pt x="186084" y="1505782"/>
                  </a:lnTo>
                  <a:lnTo>
                    <a:pt x="198151" y="1504830"/>
                  </a:lnTo>
                  <a:lnTo>
                    <a:pt x="210217" y="1503878"/>
                  </a:lnTo>
                  <a:lnTo>
                    <a:pt x="221649" y="1502291"/>
                  </a:lnTo>
                  <a:lnTo>
                    <a:pt x="233399" y="1500704"/>
                  </a:lnTo>
                  <a:lnTo>
                    <a:pt x="244513" y="1498483"/>
                  </a:lnTo>
                  <a:lnTo>
                    <a:pt x="255627" y="1496262"/>
                  </a:lnTo>
                  <a:lnTo>
                    <a:pt x="265471" y="1493088"/>
                  </a:lnTo>
                  <a:lnTo>
                    <a:pt x="275315" y="1490232"/>
                  </a:lnTo>
                  <a:lnTo>
                    <a:pt x="284524" y="1486424"/>
                  </a:lnTo>
                  <a:lnTo>
                    <a:pt x="292780" y="1482615"/>
                  </a:lnTo>
                  <a:lnTo>
                    <a:pt x="300719" y="1478172"/>
                  </a:lnTo>
                  <a:lnTo>
                    <a:pt x="304212" y="1475634"/>
                  </a:lnTo>
                  <a:lnTo>
                    <a:pt x="307705" y="1473095"/>
                  </a:lnTo>
                  <a:lnTo>
                    <a:pt x="321677" y="1462622"/>
                  </a:lnTo>
                  <a:lnTo>
                    <a:pt x="337872" y="1450880"/>
                  </a:lnTo>
                  <a:lnTo>
                    <a:pt x="355972" y="1438821"/>
                  </a:lnTo>
                  <a:lnTo>
                    <a:pt x="375978" y="1426127"/>
                  </a:lnTo>
                  <a:lnTo>
                    <a:pt x="396936" y="1413433"/>
                  </a:lnTo>
                  <a:lnTo>
                    <a:pt x="418847" y="1400421"/>
                  </a:lnTo>
                  <a:lnTo>
                    <a:pt x="441075" y="1387727"/>
                  </a:lnTo>
                  <a:lnTo>
                    <a:pt x="463621" y="1375351"/>
                  </a:lnTo>
                  <a:lnTo>
                    <a:pt x="485850" y="1363291"/>
                  </a:lnTo>
                  <a:lnTo>
                    <a:pt x="508078" y="1352184"/>
                  </a:lnTo>
                  <a:lnTo>
                    <a:pt x="529037" y="1341711"/>
                  </a:lnTo>
                  <a:lnTo>
                    <a:pt x="549042" y="1332191"/>
                  </a:lnTo>
                  <a:lnTo>
                    <a:pt x="567142" y="1323940"/>
                  </a:lnTo>
                  <a:lnTo>
                    <a:pt x="583972" y="1317275"/>
                  </a:lnTo>
                  <a:lnTo>
                    <a:pt x="597945" y="1311880"/>
                  </a:lnTo>
                  <a:lnTo>
                    <a:pt x="604296" y="1309976"/>
                  </a:lnTo>
                  <a:lnTo>
                    <a:pt x="609694" y="1308389"/>
                  </a:lnTo>
                  <a:lnTo>
                    <a:pt x="616680" y="1307120"/>
                  </a:lnTo>
                  <a:lnTo>
                    <a:pt x="626524" y="1304899"/>
                  </a:lnTo>
                  <a:lnTo>
                    <a:pt x="655103" y="1299821"/>
                  </a:lnTo>
                  <a:lnTo>
                    <a:pt x="693844" y="1293474"/>
                  </a:lnTo>
                  <a:lnTo>
                    <a:pt x="740842" y="1286492"/>
                  </a:lnTo>
                  <a:lnTo>
                    <a:pt x="794507" y="1279193"/>
                  </a:lnTo>
                  <a:lnTo>
                    <a:pt x="853254" y="1271894"/>
                  </a:lnTo>
                  <a:lnTo>
                    <a:pt x="884056" y="1268403"/>
                  </a:lnTo>
                  <a:lnTo>
                    <a:pt x="915176" y="1264912"/>
                  </a:lnTo>
                  <a:lnTo>
                    <a:pt x="946931" y="1261421"/>
                  </a:lnTo>
                  <a:lnTo>
                    <a:pt x="979003" y="1258565"/>
                  </a:lnTo>
                  <a:lnTo>
                    <a:pt x="1010758" y="1256026"/>
                  </a:lnTo>
                  <a:lnTo>
                    <a:pt x="1042195" y="1253488"/>
                  </a:lnTo>
                  <a:lnTo>
                    <a:pt x="1073633" y="1251583"/>
                  </a:lnTo>
                  <a:lnTo>
                    <a:pt x="1103800" y="1249997"/>
                  </a:lnTo>
                  <a:lnTo>
                    <a:pt x="1108711" y="1249733"/>
                  </a:lnTo>
                  <a:lnTo>
                    <a:pt x="1108711" y="1144905"/>
                  </a:lnTo>
                  <a:lnTo>
                    <a:pt x="1105218" y="1127104"/>
                  </a:lnTo>
                  <a:lnTo>
                    <a:pt x="1102043" y="1110256"/>
                  </a:lnTo>
                  <a:lnTo>
                    <a:pt x="1097916" y="1094680"/>
                  </a:lnTo>
                  <a:lnTo>
                    <a:pt x="1093788" y="1080057"/>
                  </a:lnTo>
                  <a:lnTo>
                    <a:pt x="1089026" y="1067024"/>
                  </a:lnTo>
                  <a:lnTo>
                    <a:pt x="1083946" y="1054626"/>
                  </a:lnTo>
                  <a:lnTo>
                    <a:pt x="1078866" y="1043818"/>
                  </a:lnTo>
                  <a:lnTo>
                    <a:pt x="1073468" y="1033010"/>
                  </a:lnTo>
                  <a:lnTo>
                    <a:pt x="1067753" y="1023474"/>
                  </a:lnTo>
                  <a:lnTo>
                    <a:pt x="1061721" y="1014255"/>
                  </a:lnTo>
                  <a:lnTo>
                    <a:pt x="1055371" y="1005672"/>
                  </a:lnTo>
                  <a:lnTo>
                    <a:pt x="1049021" y="997407"/>
                  </a:lnTo>
                  <a:lnTo>
                    <a:pt x="1042671" y="989460"/>
                  </a:lnTo>
                  <a:lnTo>
                    <a:pt x="1036003" y="981831"/>
                  </a:lnTo>
                  <a:lnTo>
                    <a:pt x="1022668" y="966891"/>
                  </a:lnTo>
                  <a:lnTo>
                    <a:pt x="1013461" y="957036"/>
                  </a:lnTo>
                  <a:lnTo>
                    <a:pt x="1004888" y="947182"/>
                  </a:lnTo>
                  <a:lnTo>
                    <a:pt x="995681" y="936692"/>
                  </a:lnTo>
                  <a:lnTo>
                    <a:pt x="987108" y="925884"/>
                  </a:lnTo>
                  <a:lnTo>
                    <a:pt x="978853" y="914440"/>
                  </a:lnTo>
                  <a:lnTo>
                    <a:pt x="970916" y="902042"/>
                  </a:lnTo>
                  <a:lnTo>
                    <a:pt x="966788" y="895367"/>
                  </a:lnTo>
                  <a:lnTo>
                    <a:pt x="962978" y="888691"/>
                  </a:lnTo>
                  <a:lnTo>
                    <a:pt x="959168" y="881698"/>
                  </a:lnTo>
                  <a:lnTo>
                    <a:pt x="955676" y="874069"/>
                  </a:lnTo>
                  <a:lnTo>
                    <a:pt x="952183" y="866122"/>
                  </a:lnTo>
                  <a:lnTo>
                    <a:pt x="948691" y="858175"/>
                  </a:lnTo>
                  <a:lnTo>
                    <a:pt x="945516" y="849910"/>
                  </a:lnTo>
                  <a:lnTo>
                    <a:pt x="942341" y="841009"/>
                  </a:lnTo>
                  <a:lnTo>
                    <a:pt x="939483" y="831790"/>
                  </a:lnTo>
                  <a:lnTo>
                    <a:pt x="936626" y="821936"/>
                  </a:lnTo>
                  <a:lnTo>
                    <a:pt x="934086" y="812082"/>
                  </a:lnTo>
                  <a:lnTo>
                    <a:pt x="931863" y="801274"/>
                  </a:lnTo>
                  <a:lnTo>
                    <a:pt x="929323" y="790148"/>
                  </a:lnTo>
                  <a:lnTo>
                    <a:pt x="927418" y="778704"/>
                  </a:lnTo>
                  <a:lnTo>
                    <a:pt x="925513" y="766624"/>
                  </a:lnTo>
                  <a:lnTo>
                    <a:pt x="923608" y="753909"/>
                  </a:lnTo>
                  <a:lnTo>
                    <a:pt x="922338" y="740876"/>
                  </a:lnTo>
                  <a:lnTo>
                    <a:pt x="921068" y="727207"/>
                  </a:lnTo>
                  <a:lnTo>
                    <a:pt x="920433" y="712584"/>
                  </a:lnTo>
                  <a:lnTo>
                    <a:pt x="919481" y="697644"/>
                  </a:lnTo>
                  <a:lnTo>
                    <a:pt x="919163" y="680478"/>
                  </a:lnTo>
                  <a:lnTo>
                    <a:pt x="919481" y="663948"/>
                  </a:lnTo>
                  <a:lnTo>
                    <a:pt x="920751" y="647736"/>
                  </a:lnTo>
                  <a:lnTo>
                    <a:pt x="922338" y="631842"/>
                  </a:lnTo>
                  <a:lnTo>
                    <a:pt x="924561" y="616266"/>
                  </a:lnTo>
                  <a:lnTo>
                    <a:pt x="928053" y="601325"/>
                  </a:lnTo>
                  <a:lnTo>
                    <a:pt x="932181" y="586703"/>
                  </a:lnTo>
                  <a:lnTo>
                    <a:pt x="936308" y="572398"/>
                  </a:lnTo>
                  <a:lnTo>
                    <a:pt x="941706" y="558093"/>
                  </a:lnTo>
                  <a:lnTo>
                    <a:pt x="947738" y="544424"/>
                  </a:lnTo>
                  <a:lnTo>
                    <a:pt x="954406" y="531391"/>
                  </a:lnTo>
                  <a:lnTo>
                    <a:pt x="958216" y="525033"/>
                  </a:lnTo>
                  <a:lnTo>
                    <a:pt x="961708" y="518676"/>
                  </a:lnTo>
                  <a:lnTo>
                    <a:pt x="965836" y="512318"/>
                  </a:lnTo>
                  <a:lnTo>
                    <a:pt x="969646" y="506278"/>
                  </a:lnTo>
                  <a:lnTo>
                    <a:pt x="978853" y="494199"/>
                  </a:lnTo>
                  <a:lnTo>
                    <a:pt x="988061" y="483073"/>
                  </a:lnTo>
                  <a:lnTo>
                    <a:pt x="998221" y="471629"/>
                  </a:lnTo>
                  <a:lnTo>
                    <a:pt x="1008698" y="461139"/>
                  </a:lnTo>
                  <a:lnTo>
                    <a:pt x="1019811" y="451602"/>
                  </a:lnTo>
                  <a:lnTo>
                    <a:pt x="1030923" y="442384"/>
                  </a:lnTo>
                  <a:lnTo>
                    <a:pt x="1042671" y="433801"/>
                  </a:lnTo>
                  <a:lnTo>
                    <a:pt x="1054736" y="425854"/>
                  </a:lnTo>
                  <a:lnTo>
                    <a:pt x="1066483" y="418542"/>
                  </a:lnTo>
                  <a:lnTo>
                    <a:pt x="1078866" y="411549"/>
                  </a:lnTo>
                  <a:lnTo>
                    <a:pt x="1091248" y="405191"/>
                  </a:lnTo>
                  <a:lnTo>
                    <a:pt x="1103631" y="399152"/>
                  </a:lnTo>
                  <a:lnTo>
                    <a:pt x="1116331" y="393748"/>
                  </a:lnTo>
                  <a:lnTo>
                    <a:pt x="1128713" y="388661"/>
                  </a:lnTo>
                  <a:lnTo>
                    <a:pt x="1141413" y="383893"/>
                  </a:lnTo>
                  <a:lnTo>
                    <a:pt x="1153796" y="380079"/>
                  </a:lnTo>
                  <a:lnTo>
                    <a:pt x="1166178" y="376264"/>
                  </a:lnTo>
                  <a:lnTo>
                    <a:pt x="1178243" y="373085"/>
                  </a:lnTo>
                  <a:lnTo>
                    <a:pt x="1190308" y="369906"/>
                  </a:lnTo>
                  <a:lnTo>
                    <a:pt x="1201738" y="367363"/>
                  </a:lnTo>
                  <a:lnTo>
                    <a:pt x="1213168" y="364820"/>
                  </a:lnTo>
                  <a:lnTo>
                    <a:pt x="1224281" y="362595"/>
                  </a:lnTo>
                  <a:lnTo>
                    <a:pt x="1235076" y="361006"/>
                  </a:lnTo>
                  <a:lnTo>
                    <a:pt x="1254761" y="358145"/>
                  </a:lnTo>
                  <a:lnTo>
                    <a:pt x="1272223" y="356237"/>
                  </a:lnTo>
                  <a:lnTo>
                    <a:pt x="1287781" y="354966"/>
                  </a:lnTo>
                  <a:lnTo>
                    <a:pt x="1300163" y="354330"/>
                  </a:lnTo>
                  <a:lnTo>
                    <a:pt x="1309371" y="354012"/>
                  </a:lnTo>
                  <a:close/>
                  <a:moveTo>
                    <a:pt x="1815403" y="215900"/>
                  </a:moveTo>
                  <a:lnTo>
                    <a:pt x="1818266" y="216218"/>
                  </a:lnTo>
                  <a:lnTo>
                    <a:pt x="1821764" y="216535"/>
                  </a:lnTo>
                  <a:lnTo>
                    <a:pt x="1824945" y="217170"/>
                  </a:lnTo>
                  <a:lnTo>
                    <a:pt x="1828126" y="218758"/>
                  </a:lnTo>
                  <a:lnTo>
                    <a:pt x="1830989" y="220028"/>
                  </a:lnTo>
                  <a:lnTo>
                    <a:pt x="1834170" y="221615"/>
                  </a:lnTo>
                  <a:lnTo>
                    <a:pt x="1836715" y="223520"/>
                  </a:lnTo>
                  <a:lnTo>
                    <a:pt x="1839577" y="226060"/>
                  </a:lnTo>
                  <a:lnTo>
                    <a:pt x="1841804" y="228600"/>
                  </a:lnTo>
                  <a:lnTo>
                    <a:pt x="1843713" y="231458"/>
                  </a:lnTo>
                  <a:lnTo>
                    <a:pt x="1845621" y="234315"/>
                  </a:lnTo>
                  <a:lnTo>
                    <a:pt x="1847212" y="237490"/>
                  </a:lnTo>
                  <a:lnTo>
                    <a:pt x="1848166" y="240348"/>
                  </a:lnTo>
                  <a:lnTo>
                    <a:pt x="1848802" y="243523"/>
                  </a:lnTo>
                  <a:lnTo>
                    <a:pt x="1849438" y="247015"/>
                  </a:lnTo>
                  <a:lnTo>
                    <a:pt x="1849438" y="250508"/>
                  </a:lnTo>
                  <a:lnTo>
                    <a:pt x="1849438" y="253365"/>
                  </a:lnTo>
                  <a:lnTo>
                    <a:pt x="1848802" y="256858"/>
                  </a:lnTo>
                  <a:lnTo>
                    <a:pt x="1848166" y="260033"/>
                  </a:lnTo>
                  <a:lnTo>
                    <a:pt x="1847212" y="263208"/>
                  </a:lnTo>
                  <a:lnTo>
                    <a:pt x="1845621" y="266065"/>
                  </a:lnTo>
                  <a:lnTo>
                    <a:pt x="1843713" y="268923"/>
                  </a:lnTo>
                  <a:lnTo>
                    <a:pt x="1841804" y="271780"/>
                  </a:lnTo>
                  <a:lnTo>
                    <a:pt x="1839577" y="274320"/>
                  </a:lnTo>
                  <a:lnTo>
                    <a:pt x="1736517" y="377190"/>
                  </a:lnTo>
                  <a:lnTo>
                    <a:pt x="1733654" y="379730"/>
                  </a:lnTo>
                  <a:lnTo>
                    <a:pt x="1731109" y="381635"/>
                  </a:lnTo>
                  <a:lnTo>
                    <a:pt x="1727928" y="383223"/>
                  </a:lnTo>
                  <a:lnTo>
                    <a:pt x="1725065" y="384810"/>
                  </a:lnTo>
                  <a:lnTo>
                    <a:pt x="1721885" y="386080"/>
                  </a:lnTo>
                  <a:lnTo>
                    <a:pt x="1718704" y="386715"/>
                  </a:lnTo>
                  <a:lnTo>
                    <a:pt x="1715205" y="387350"/>
                  </a:lnTo>
                  <a:lnTo>
                    <a:pt x="1712342" y="387350"/>
                  </a:lnTo>
                  <a:lnTo>
                    <a:pt x="1708843" y="387350"/>
                  </a:lnTo>
                  <a:lnTo>
                    <a:pt x="1705662" y="386715"/>
                  </a:lnTo>
                  <a:lnTo>
                    <a:pt x="1702163" y="386080"/>
                  </a:lnTo>
                  <a:lnTo>
                    <a:pt x="1699300" y="384810"/>
                  </a:lnTo>
                  <a:lnTo>
                    <a:pt x="1696119" y="383223"/>
                  </a:lnTo>
                  <a:lnTo>
                    <a:pt x="1693257" y="381635"/>
                  </a:lnTo>
                  <a:lnTo>
                    <a:pt x="1690394" y="379730"/>
                  </a:lnTo>
                  <a:lnTo>
                    <a:pt x="1687849" y="377190"/>
                  </a:lnTo>
                  <a:lnTo>
                    <a:pt x="1685622" y="374650"/>
                  </a:lnTo>
                  <a:lnTo>
                    <a:pt x="1683396" y="371793"/>
                  </a:lnTo>
                  <a:lnTo>
                    <a:pt x="1681805" y="368935"/>
                  </a:lnTo>
                  <a:lnTo>
                    <a:pt x="1680533" y="365760"/>
                  </a:lnTo>
                  <a:lnTo>
                    <a:pt x="1679261" y="362903"/>
                  </a:lnTo>
                  <a:lnTo>
                    <a:pt x="1678624" y="359410"/>
                  </a:lnTo>
                  <a:lnTo>
                    <a:pt x="1678306" y="356235"/>
                  </a:lnTo>
                  <a:lnTo>
                    <a:pt x="1677988" y="353378"/>
                  </a:lnTo>
                  <a:lnTo>
                    <a:pt x="1678306" y="349885"/>
                  </a:lnTo>
                  <a:lnTo>
                    <a:pt x="1678624" y="346393"/>
                  </a:lnTo>
                  <a:lnTo>
                    <a:pt x="1679261" y="343218"/>
                  </a:lnTo>
                  <a:lnTo>
                    <a:pt x="1680533" y="340043"/>
                  </a:lnTo>
                  <a:lnTo>
                    <a:pt x="1681805" y="337185"/>
                  </a:lnTo>
                  <a:lnTo>
                    <a:pt x="1683396" y="334328"/>
                  </a:lnTo>
                  <a:lnTo>
                    <a:pt x="1685622" y="331470"/>
                  </a:lnTo>
                  <a:lnTo>
                    <a:pt x="1687849" y="328930"/>
                  </a:lnTo>
                  <a:lnTo>
                    <a:pt x="1790910" y="226060"/>
                  </a:lnTo>
                  <a:lnTo>
                    <a:pt x="1793455" y="223520"/>
                  </a:lnTo>
                  <a:lnTo>
                    <a:pt x="1796317" y="221615"/>
                  </a:lnTo>
                  <a:lnTo>
                    <a:pt x="1799180" y="220028"/>
                  </a:lnTo>
                  <a:lnTo>
                    <a:pt x="1802361" y="218758"/>
                  </a:lnTo>
                  <a:lnTo>
                    <a:pt x="1805224" y="217170"/>
                  </a:lnTo>
                  <a:lnTo>
                    <a:pt x="1808723" y="216535"/>
                  </a:lnTo>
                  <a:lnTo>
                    <a:pt x="1811904" y="216218"/>
                  </a:lnTo>
                  <a:lnTo>
                    <a:pt x="1815403" y="215900"/>
                  </a:lnTo>
                  <a:close/>
                  <a:moveTo>
                    <a:pt x="851599" y="215900"/>
                  </a:moveTo>
                  <a:lnTo>
                    <a:pt x="855065" y="216218"/>
                  </a:lnTo>
                  <a:lnTo>
                    <a:pt x="857902" y="216535"/>
                  </a:lnTo>
                  <a:lnTo>
                    <a:pt x="861368" y="217170"/>
                  </a:lnTo>
                  <a:lnTo>
                    <a:pt x="864205" y="218758"/>
                  </a:lnTo>
                  <a:lnTo>
                    <a:pt x="867356" y="220028"/>
                  </a:lnTo>
                  <a:lnTo>
                    <a:pt x="870192" y="221615"/>
                  </a:lnTo>
                  <a:lnTo>
                    <a:pt x="872713" y="223520"/>
                  </a:lnTo>
                  <a:lnTo>
                    <a:pt x="875550" y="226060"/>
                  </a:lnTo>
                  <a:lnTo>
                    <a:pt x="977657" y="328930"/>
                  </a:lnTo>
                  <a:lnTo>
                    <a:pt x="979863" y="331470"/>
                  </a:lnTo>
                  <a:lnTo>
                    <a:pt x="981754" y="334328"/>
                  </a:lnTo>
                  <a:lnTo>
                    <a:pt x="983960" y="337185"/>
                  </a:lnTo>
                  <a:lnTo>
                    <a:pt x="985220" y="340043"/>
                  </a:lnTo>
                  <a:lnTo>
                    <a:pt x="986166" y="343218"/>
                  </a:lnTo>
                  <a:lnTo>
                    <a:pt x="986796" y="346393"/>
                  </a:lnTo>
                  <a:lnTo>
                    <a:pt x="987426" y="349885"/>
                  </a:lnTo>
                  <a:lnTo>
                    <a:pt x="987426" y="353378"/>
                  </a:lnTo>
                  <a:lnTo>
                    <a:pt x="987426" y="356235"/>
                  </a:lnTo>
                  <a:lnTo>
                    <a:pt x="986796" y="359410"/>
                  </a:lnTo>
                  <a:lnTo>
                    <a:pt x="986166" y="362903"/>
                  </a:lnTo>
                  <a:lnTo>
                    <a:pt x="985220" y="365760"/>
                  </a:lnTo>
                  <a:lnTo>
                    <a:pt x="983960" y="368935"/>
                  </a:lnTo>
                  <a:lnTo>
                    <a:pt x="981754" y="371793"/>
                  </a:lnTo>
                  <a:lnTo>
                    <a:pt x="979863" y="374650"/>
                  </a:lnTo>
                  <a:lnTo>
                    <a:pt x="977657" y="377190"/>
                  </a:lnTo>
                  <a:lnTo>
                    <a:pt x="975135" y="379730"/>
                  </a:lnTo>
                  <a:lnTo>
                    <a:pt x="972299" y="381635"/>
                  </a:lnTo>
                  <a:lnTo>
                    <a:pt x="969778" y="383223"/>
                  </a:lnTo>
                  <a:lnTo>
                    <a:pt x="966627" y="384810"/>
                  </a:lnTo>
                  <a:lnTo>
                    <a:pt x="963475" y="386080"/>
                  </a:lnTo>
                  <a:lnTo>
                    <a:pt x="960324" y="386715"/>
                  </a:lnTo>
                  <a:lnTo>
                    <a:pt x="957172" y="387350"/>
                  </a:lnTo>
                  <a:lnTo>
                    <a:pt x="953706" y="387350"/>
                  </a:lnTo>
                  <a:lnTo>
                    <a:pt x="950554" y="387350"/>
                  </a:lnTo>
                  <a:lnTo>
                    <a:pt x="947088" y="386715"/>
                  </a:lnTo>
                  <a:lnTo>
                    <a:pt x="944251" y="386080"/>
                  </a:lnTo>
                  <a:lnTo>
                    <a:pt x="940785" y="384810"/>
                  </a:lnTo>
                  <a:lnTo>
                    <a:pt x="937948" y="383223"/>
                  </a:lnTo>
                  <a:lnTo>
                    <a:pt x="935112" y="381635"/>
                  </a:lnTo>
                  <a:lnTo>
                    <a:pt x="932276" y="379730"/>
                  </a:lnTo>
                  <a:lnTo>
                    <a:pt x="929440" y="377190"/>
                  </a:lnTo>
                  <a:lnTo>
                    <a:pt x="827333" y="274320"/>
                  </a:lnTo>
                  <a:lnTo>
                    <a:pt x="825127" y="271780"/>
                  </a:lnTo>
                  <a:lnTo>
                    <a:pt x="823236" y="268923"/>
                  </a:lnTo>
                  <a:lnTo>
                    <a:pt x="821345" y="266065"/>
                  </a:lnTo>
                  <a:lnTo>
                    <a:pt x="820084" y="263208"/>
                  </a:lnTo>
                  <a:lnTo>
                    <a:pt x="819139" y="260033"/>
                  </a:lnTo>
                  <a:lnTo>
                    <a:pt x="818193" y="256858"/>
                  </a:lnTo>
                  <a:lnTo>
                    <a:pt x="817878" y="253365"/>
                  </a:lnTo>
                  <a:lnTo>
                    <a:pt x="817563" y="250508"/>
                  </a:lnTo>
                  <a:lnTo>
                    <a:pt x="817878" y="247015"/>
                  </a:lnTo>
                  <a:lnTo>
                    <a:pt x="818193" y="243523"/>
                  </a:lnTo>
                  <a:lnTo>
                    <a:pt x="819139" y="240348"/>
                  </a:lnTo>
                  <a:lnTo>
                    <a:pt x="820084" y="237490"/>
                  </a:lnTo>
                  <a:lnTo>
                    <a:pt x="821345" y="234315"/>
                  </a:lnTo>
                  <a:lnTo>
                    <a:pt x="823236" y="231458"/>
                  </a:lnTo>
                  <a:lnTo>
                    <a:pt x="825127" y="228600"/>
                  </a:lnTo>
                  <a:lnTo>
                    <a:pt x="827333" y="226060"/>
                  </a:lnTo>
                  <a:lnTo>
                    <a:pt x="830169" y="223520"/>
                  </a:lnTo>
                  <a:lnTo>
                    <a:pt x="832690" y="221615"/>
                  </a:lnTo>
                  <a:lnTo>
                    <a:pt x="835842" y="220028"/>
                  </a:lnTo>
                  <a:lnTo>
                    <a:pt x="838678" y="218758"/>
                  </a:lnTo>
                  <a:lnTo>
                    <a:pt x="842144" y="217170"/>
                  </a:lnTo>
                  <a:lnTo>
                    <a:pt x="844981" y="216535"/>
                  </a:lnTo>
                  <a:lnTo>
                    <a:pt x="848447" y="216218"/>
                  </a:lnTo>
                  <a:lnTo>
                    <a:pt x="851599" y="215900"/>
                  </a:lnTo>
                  <a:close/>
                  <a:moveTo>
                    <a:pt x="1318578" y="0"/>
                  </a:moveTo>
                  <a:lnTo>
                    <a:pt x="1321753" y="318"/>
                  </a:lnTo>
                  <a:lnTo>
                    <a:pt x="1325563" y="636"/>
                  </a:lnTo>
                  <a:lnTo>
                    <a:pt x="1328421" y="1590"/>
                  </a:lnTo>
                  <a:lnTo>
                    <a:pt x="1331913" y="2544"/>
                  </a:lnTo>
                  <a:lnTo>
                    <a:pt x="1334771" y="4133"/>
                  </a:lnTo>
                  <a:lnTo>
                    <a:pt x="1337629" y="6041"/>
                  </a:lnTo>
                  <a:lnTo>
                    <a:pt x="1340169" y="7949"/>
                  </a:lnTo>
                  <a:lnTo>
                    <a:pt x="1342391" y="9857"/>
                  </a:lnTo>
                  <a:lnTo>
                    <a:pt x="1344931" y="12719"/>
                  </a:lnTo>
                  <a:lnTo>
                    <a:pt x="1346836" y="15262"/>
                  </a:lnTo>
                  <a:lnTo>
                    <a:pt x="1348424" y="18124"/>
                  </a:lnTo>
                  <a:lnTo>
                    <a:pt x="1350011" y="20986"/>
                  </a:lnTo>
                  <a:lnTo>
                    <a:pt x="1351281" y="23848"/>
                  </a:lnTo>
                  <a:lnTo>
                    <a:pt x="1351916" y="27345"/>
                  </a:lnTo>
                  <a:lnTo>
                    <a:pt x="1352551" y="30843"/>
                  </a:lnTo>
                  <a:lnTo>
                    <a:pt x="1352551" y="34341"/>
                  </a:lnTo>
                  <a:lnTo>
                    <a:pt x="1352551" y="180290"/>
                  </a:lnTo>
                  <a:lnTo>
                    <a:pt x="1352551" y="183469"/>
                  </a:lnTo>
                  <a:lnTo>
                    <a:pt x="1351916" y="186967"/>
                  </a:lnTo>
                  <a:lnTo>
                    <a:pt x="1351281" y="190147"/>
                  </a:lnTo>
                  <a:lnTo>
                    <a:pt x="1350011" y="193327"/>
                  </a:lnTo>
                  <a:lnTo>
                    <a:pt x="1348424" y="196188"/>
                  </a:lnTo>
                  <a:lnTo>
                    <a:pt x="1346836" y="199368"/>
                  </a:lnTo>
                  <a:lnTo>
                    <a:pt x="1344931" y="201912"/>
                  </a:lnTo>
                  <a:lnTo>
                    <a:pt x="1342391" y="204138"/>
                  </a:lnTo>
                  <a:lnTo>
                    <a:pt x="1340169" y="206681"/>
                  </a:lnTo>
                  <a:lnTo>
                    <a:pt x="1337629" y="208271"/>
                  </a:lnTo>
                  <a:lnTo>
                    <a:pt x="1334771" y="210179"/>
                  </a:lnTo>
                  <a:lnTo>
                    <a:pt x="1331913" y="211769"/>
                  </a:lnTo>
                  <a:lnTo>
                    <a:pt x="1328421" y="212723"/>
                  </a:lnTo>
                  <a:lnTo>
                    <a:pt x="1325563" y="213677"/>
                  </a:lnTo>
                  <a:lnTo>
                    <a:pt x="1321753" y="213995"/>
                  </a:lnTo>
                  <a:lnTo>
                    <a:pt x="1318578" y="214313"/>
                  </a:lnTo>
                  <a:lnTo>
                    <a:pt x="1315086" y="213995"/>
                  </a:lnTo>
                  <a:lnTo>
                    <a:pt x="1311593" y="213677"/>
                  </a:lnTo>
                  <a:lnTo>
                    <a:pt x="1308418" y="212723"/>
                  </a:lnTo>
                  <a:lnTo>
                    <a:pt x="1305243" y="211769"/>
                  </a:lnTo>
                  <a:lnTo>
                    <a:pt x="1302068" y="210179"/>
                  </a:lnTo>
                  <a:lnTo>
                    <a:pt x="1299528" y="208271"/>
                  </a:lnTo>
                  <a:lnTo>
                    <a:pt x="1296671" y="206681"/>
                  </a:lnTo>
                  <a:lnTo>
                    <a:pt x="1294448" y="204138"/>
                  </a:lnTo>
                  <a:lnTo>
                    <a:pt x="1292226" y="201912"/>
                  </a:lnTo>
                  <a:lnTo>
                    <a:pt x="1290003" y="199368"/>
                  </a:lnTo>
                  <a:lnTo>
                    <a:pt x="1288416" y="196188"/>
                  </a:lnTo>
                  <a:lnTo>
                    <a:pt x="1287146" y="193327"/>
                  </a:lnTo>
                  <a:lnTo>
                    <a:pt x="1285876" y="190147"/>
                  </a:lnTo>
                  <a:lnTo>
                    <a:pt x="1285241" y="186967"/>
                  </a:lnTo>
                  <a:lnTo>
                    <a:pt x="1284288" y="183469"/>
                  </a:lnTo>
                  <a:lnTo>
                    <a:pt x="1284288" y="180290"/>
                  </a:lnTo>
                  <a:lnTo>
                    <a:pt x="1284288" y="34341"/>
                  </a:lnTo>
                  <a:lnTo>
                    <a:pt x="1284288" y="30843"/>
                  </a:lnTo>
                  <a:lnTo>
                    <a:pt x="1285241" y="27345"/>
                  </a:lnTo>
                  <a:lnTo>
                    <a:pt x="1285876" y="23848"/>
                  </a:lnTo>
                  <a:lnTo>
                    <a:pt x="1287146" y="20986"/>
                  </a:lnTo>
                  <a:lnTo>
                    <a:pt x="1288416" y="18124"/>
                  </a:lnTo>
                  <a:lnTo>
                    <a:pt x="1290003" y="15262"/>
                  </a:lnTo>
                  <a:lnTo>
                    <a:pt x="1292226" y="12719"/>
                  </a:lnTo>
                  <a:lnTo>
                    <a:pt x="1294448" y="9857"/>
                  </a:lnTo>
                  <a:lnTo>
                    <a:pt x="1296671" y="7949"/>
                  </a:lnTo>
                  <a:lnTo>
                    <a:pt x="1299528" y="6041"/>
                  </a:lnTo>
                  <a:lnTo>
                    <a:pt x="1302068" y="4133"/>
                  </a:lnTo>
                  <a:lnTo>
                    <a:pt x="1305243" y="2544"/>
                  </a:lnTo>
                  <a:lnTo>
                    <a:pt x="1308418" y="1590"/>
                  </a:lnTo>
                  <a:lnTo>
                    <a:pt x="1311593" y="636"/>
                  </a:lnTo>
                  <a:lnTo>
                    <a:pt x="1315086" y="318"/>
                  </a:lnTo>
                  <a:lnTo>
                    <a:pt x="131857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32245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0">
        <p15:prstTrans prst="curtains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5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  <p:extLst>
    <p:ext uri="{E180D4A7-C9FB-4DFB-919C-405C955672EB}">
      <p14:showEvtLst xmlns:p14="http://schemas.microsoft.com/office/powerpoint/2010/main">
        <p14:playEvt time="1" objId="2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实例运行视频.mp4">
            <a:hlinkClick r:id="" action="ppaction://media"/>
            <a:extLst>
              <a:ext uri="{FF2B5EF4-FFF2-40B4-BE49-F238E27FC236}">
                <a16:creationId xmlns:a16="http://schemas.microsoft.com/office/drawing/2014/main" id="{35F4B509-8C54-454D-AA2C-C7AE3AF7BA76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06" y="1190656"/>
            <a:ext cx="8952508" cy="551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5715E7B5-9C58-4CB0-AA82-29B90A69B507}"/>
              </a:ext>
            </a:extLst>
          </p:cNvPr>
          <p:cNvGrpSpPr/>
          <p:nvPr/>
        </p:nvGrpSpPr>
        <p:grpSpPr>
          <a:xfrm>
            <a:off x="3799023" y="160497"/>
            <a:ext cx="4593954" cy="1031890"/>
            <a:chOff x="3590568" y="400194"/>
            <a:chExt cx="5213316" cy="1031890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2A71E658-6119-48DE-A12A-8E319503F109}"/>
                </a:ext>
              </a:extLst>
            </p:cNvPr>
            <p:cNvGrpSpPr/>
            <p:nvPr/>
          </p:nvGrpSpPr>
          <p:grpSpPr>
            <a:xfrm>
              <a:off x="3590568" y="400194"/>
              <a:ext cx="5213316" cy="1031890"/>
              <a:chOff x="7038412" y="5298115"/>
              <a:chExt cx="3099874" cy="517828"/>
            </a:xfrm>
          </p:grpSpPr>
          <p:grpSp>
            <p:nvGrpSpPr>
              <p:cNvPr id="7" name="组合 6">
                <a:extLst>
                  <a:ext uri="{FF2B5EF4-FFF2-40B4-BE49-F238E27FC236}">
                    <a16:creationId xmlns:a16="http://schemas.microsoft.com/office/drawing/2014/main" id="{DC95A516-4C0D-4A39-A5CA-54CD5AAFF441}"/>
                  </a:ext>
                </a:extLst>
              </p:cNvPr>
              <p:cNvGrpSpPr/>
              <p:nvPr/>
            </p:nvGrpSpPr>
            <p:grpSpPr>
              <a:xfrm>
                <a:off x="7038412" y="5298115"/>
                <a:ext cx="3099874" cy="517828"/>
                <a:chOff x="5718131" y="5650928"/>
                <a:chExt cx="4596458" cy="767829"/>
              </a:xfrm>
            </p:grpSpPr>
            <p:sp>
              <p:nvSpPr>
                <p:cNvPr id="9" name="圆角矩形 34">
                  <a:extLst>
                    <a:ext uri="{FF2B5EF4-FFF2-40B4-BE49-F238E27FC236}">
                      <a16:creationId xmlns:a16="http://schemas.microsoft.com/office/drawing/2014/main" id="{DF3617D8-2C87-43A2-B75B-462FADE4EB78}"/>
                    </a:ext>
                  </a:extLst>
                </p:cNvPr>
                <p:cNvSpPr/>
                <p:nvPr/>
              </p:nvSpPr>
              <p:spPr>
                <a:xfrm>
                  <a:off x="5718131" y="5650928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" name="圆角矩形 35">
                  <a:extLst>
                    <a:ext uri="{FF2B5EF4-FFF2-40B4-BE49-F238E27FC236}">
                      <a16:creationId xmlns:a16="http://schemas.microsoft.com/office/drawing/2014/main" id="{5725EA5C-5D22-401F-BE5A-7DB9BBE11F5C}"/>
                    </a:ext>
                  </a:extLst>
                </p:cNvPr>
                <p:cNvSpPr/>
                <p:nvPr/>
              </p:nvSpPr>
              <p:spPr>
                <a:xfrm>
                  <a:off x="5829672" y="5747159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8" name="TextBox 19">
                <a:extLst>
                  <a:ext uri="{FF2B5EF4-FFF2-40B4-BE49-F238E27FC236}">
                    <a16:creationId xmlns:a16="http://schemas.microsoft.com/office/drawing/2014/main" id="{3D0E92FC-E5FE-4C2F-9BCB-7FCAA7C7BF7B}"/>
                  </a:ext>
                </a:extLst>
              </p:cNvPr>
              <p:cNvSpPr txBox="1"/>
              <p:nvPr/>
            </p:nvSpPr>
            <p:spPr>
              <a:xfrm>
                <a:off x="7752953" y="5433395"/>
                <a:ext cx="127818" cy="1890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E470B5CF-88CE-4D03-AD9A-4CFAFE289B9F}"/>
                </a:ext>
              </a:extLst>
            </p:cNvPr>
            <p:cNvSpPr/>
            <p:nvPr/>
          </p:nvSpPr>
          <p:spPr>
            <a:xfrm>
              <a:off x="4055479" y="625993"/>
              <a:ext cx="428349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效果展示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292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7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 mute="1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Freeform 154"/>
          <p:cNvSpPr>
            <a:spLocks/>
          </p:cNvSpPr>
          <p:nvPr/>
        </p:nvSpPr>
        <p:spPr bwMode="auto">
          <a:xfrm>
            <a:off x="2382800" y="3353182"/>
            <a:ext cx="765416" cy="1122538"/>
          </a:xfrm>
          <a:custGeom>
            <a:avLst/>
            <a:gdLst>
              <a:gd name="T0" fmla="*/ 293 w 433"/>
              <a:gd name="T1" fmla="*/ 94 h 635"/>
              <a:gd name="T2" fmla="*/ 334 w 433"/>
              <a:gd name="T3" fmla="*/ 80 h 635"/>
              <a:gd name="T4" fmla="*/ 401 w 433"/>
              <a:gd name="T5" fmla="*/ 118 h 635"/>
              <a:gd name="T6" fmla="*/ 433 w 433"/>
              <a:gd name="T7" fmla="*/ 118 h 635"/>
              <a:gd name="T8" fmla="*/ 433 w 433"/>
              <a:gd name="T9" fmla="*/ 0 h 635"/>
              <a:gd name="T10" fmla="*/ 0 w 433"/>
              <a:gd name="T11" fmla="*/ 0 h 635"/>
              <a:gd name="T12" fmla="*/ 0 w 433"/>
              <a:gd name="T13" fmla="*/ 463 h 635"/>
              <a:gd name="T14" fmla="*/ 158 w 433"/>
              <a:gd name="T15" fmla="*/ 463 h 635"/>
              <a:gd name="T16" fmla="*/ 169 w 433"/>
              <a:gd name="T17" fmla="*/ 474 h 635"/>
              <a:gd name="T18" fmla="*/ 169 w 433"/>
              <a:gd name="T19" fmla="*/ 528 h 635"/>
              <a:gd name="T20" fmla="*/ 165 w 433"/>
              <a:gd name="T21" fmla="*/ 537 h 635"/>
              <a:gd name="T22" fmla="*/ 129 w 433"/>
              <a:gd name="T23" fmla="*/ 586 h 635"/>
              <a:gd name="T24" fmla="*/ 141 w 433"/>
              <a:gd name="T25" fmla="*/ 619 h 635"/>
              <a:gd name="T26" fmla="*/ 183 w 433"/>
              <a:gd name="T27" fmla="*/ 635 h 635"/>
              <a:gd name="T28" fmla="*/ 250 w 433"/>
              <a:gd name="T29" fmla="*/ 594 h 635"/>
              <a:gd name="T30" fmla="*/ 210 w 433"/>
              <a:gd name="T31" fmla="*/ 533 h 635"/>
              <a:gd name="T32" fmla="*/ 204 w 433"/>
              <a:gd name="T33" fmla="*/ 524 h 635"/>
              <a:gd name="T34" fmla="*/ 204 w 433"/>
              <a:gd name="T35" fmla="*/ 471 h 635"/>
              <a:gd name="T36" fmla="*/ 215 w 433"/>
              <a:gd name="T37" fmla="*/ 460 h 635"/>
              <a:gd name="T38" fmla="*/ 433 w 433"/>
              <a:gd name="T39" fmla="*/ 460 h 635"/>
              <a:gd name="T40" fmla="*/ 433 w 433"/>
              <a:gd name="T41" fmla="*/ 199 h 635"/>
              <a:gd name="T42" fmla="*/ 410 w 433"/>
              <a:gd name="T43" fmla="*/ 199 h 635"/>
              <a:gd name="T44" fmla="*/ 338 w 433"/>
              <a:gd name="T45" fmla="*/ 243 h 635"/>
              <a:gd name="T46" fmla="*/ 270 w 433"/>
              <a:gd name="T47" fmla="*/ 161 h 635"/>
              <a:gd name="T48" fmla="*/ 293 w 433"/>
              <a:gd name="T49" fmla="*/ 94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33" h="635">
                <a:moveTo>
                  <a:pt x="293" y="94"/>
                </a:moveTo>
                <a:cubicBezTo>
                  <a:pt x="304" y="84"/>
                  <a:pt x="318" y="79"/>
                  <a:pt x="334" y="80"/>
                </a:cubicBezTo>
                <a:cubicBezTo>
                  <a:pt x="360" y="81"/>
                  <a:pt x="391" y="108"/>
                  <a:pt x="401" y="118"/>
                </a:cubicBezTo>
                <a:cubicBezTo>
                  <a:pt x="433" y="118"/>
                  <a:pt x="433" y="118"/>
                  <a:pt x="433" y="118"/>
                </a:cubicBezTo>
                <a:cubicBezTo>
                  <a:pt x="433" y="0"/>
                  <a:pt x="433" y="0"/>
                  <a:pt x="43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63"/>
                  <a:pt x="0" y="463"/>
                  <a:pt x="0" y="463"/>
                </a:cubicBezTo>
                <a:cubicBezTo>
                  <a:pt x="158" y="463"/>
                  <a:pt x="158" y="463"/>
                  <a:pt x="158" y="463"/>
                </a:cubicBezTo>
                <a:cubicBezTo>
                  <a:pt x="164" y="463"/>
                  <a:pt x="169" y="468"/>
                  <a:pt x="169" y="474"/>
                </a:cubicBezTo>
                <a:cubicBezTo>
                  <a:pt x="169" y="528"/>
                  <a:pt x="169" y="528"/>
                  <a:pt x="169" y="528"/>
                </a:cubicBezTo>
                <a:cubicBezTo>
                  <a:pt x="169" y="532"/>
                  <a:pt x="168" y="535"/>
                  <a:pt x="165" y="537"/>
                </a:cubicBezTo>
                <a:cubicBezTo>
                  <a:pt x="156" y="544"/>
                  <a:pt x="130" y="568"/>
                  <a:pt x="129" y="586"/>
                </a:cubicBezTo>
                <a:cubicBezTo>
                  <a:pt x="129" y="598"/>
                  <a:pt x="133" y="611"/>
                  <a:pt x="141" y="619"/>
                </a:cubicBezTo>
                <a:cubicBezTo>
                  <a:pt x="151" y="630"/>
                  <a:pt x="166" y="635"/>
                  <a:pt x="183" y="635"/>
                </a:cubicBezTo>
                <a:cubicBezTo>
                  <a:pt x="207" y="635"/>
                  <a:pt x="248" y="630"/>
                  <a:pt x="250" y="594"/>
                </a:cubicBezTo>
                <a:cubicBezTo>
                  <a:pt x="253" y="560"/>
                  <a:pt x="210" y="533"/>
                  <a:pt x="210" y="533"/>
                </a:cubicBezTo>
                <a:cubicBezTo>
                  <a:pt x="206" y="531"/>
                  <a:pt x="204" y="527"/>
                  <a:pt x="204" y="524"/>
                </a:cubicBezTo>
                <a:cubicBezTo>
                  <a:pt x="204" y="471"/>
                  <a:pt x="204" y="471"/>
                  <a:pt x="204" y="471"/>
                </a:cubicBezTo>
                <a:cubicBezTo>
                  <a:pt x="204" y="465"/>
                  <a:pt x="209" y="460"/>
                  <a:pt x="215" y="460"/>
                </a:cubicBezTo>
                <a:cubicBezTo>
                  <a:pt x="433" y="460"/>
                  <a:pt x="433" y="460"/>
                  <a:pt x="433" y="460"/>
                </a:cubicBezTo>
                <a:cubicBezTo>
                  <a:pt x="433" y="199"/>
                  <a:pt x="433" y="199"/>
                  <a:pt x="433" y="199"/>
                </a:cubicBezTo>
                <a:cubicBezTo>
                  <a:pt x="410" y="199"/>
                  <a:pt x="410" y="199"/>
                  <a:pt x="410" y="199"/>
                </a:cubicBezTo>
                <a:cubicBezTo>
                  <a:pt x="399" y="211"/>
                  <a:pt x="368" y="243"/>
                  <a:pt x="338" y="243"/>
                </a:cubicBezTo>
                <a:cubicBezTo>
                  <a:pt x="305" y="243"/>
                  <a:pt x="270" y="222"/>
                  <a:pt x="270" y="161"/>
                </a:cubicBezTo>
                <a:cubicBezTo>
                  <a:pt x="270" y="124"/>
                  <a:pt x="282" y="104"/>
                  <a:pt x="293" y="94"/>
                </a:cubicBezTo>
                <a:close/>
              </a:path>
            </a:pathLst>
          </a:custGeom>
          <a:solidFill>
            <a:schemeClr val="accent1"/>
          </a:solidFill>
          <a:ln w="25400" cap="flat" cmpd="sng" algn="ctr">
            <a:noFill/>
            <a:prstDash val="solid"/>
          </a:ln>
          <a:effectLst>
            <a:innerShdw blurRad="88900" dist="38100" dir="13500000">
              <a:prstClr val="black">
                <a:alpha val="40000"/>
              </a:prstClr>
            </a:innerShdw>
          </a:effectLst>
        </p:spPr>
        <p:txBody>
          <a:bodyPr rtlCol="0" anchor="ctr"/>
          <a:lstStyle/>
          <a:p>
            <a:pPr algn="ctr"/>
            <a:endParaRPr 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156" name="Freeform 155"/>
          <p:cNvSpPr>
            <a:spLocks/>
          </p:cNvSpPr>
          <p:nvPr/>
        </p:nvSpPr>
        <p:spPr bwMode="auto">
          <a:xfrm>
            <a:off x="1573832" y="3353182"/>
            <a:ext cx="769772" cy="817678"/>
          </a:xfrm>
          <a:custGeom>
            <a:avLst/>
            <a:gdLst>
              <a:gd name="T0" fmla="*/ 435 w 435"/>
              <a:gd name="T1" fmla="*/ 0 h 463"/>
              <a:gd name="T2" fmla="*/ 2 w 435"/>
              <a:gd name="T3" fmla="*/ 0 h 463"/>
              <a:gd name="T4" fmla="*/ 2 w 435"/>
              <a:gd name="T5" fmla="*/ 113 h 463"/>
              <a:gd name="T6" fmla="*/ 32 w 435"/>
              <a:gd name="T7" fmla="*/ 113 h 463"/>
              <a:gd name="T8" fmla="*/ 104 w 435"/>
              <a:gd name="T9" fmla="*/ 70 h 463"/>
              <a:gd name="T10" fmla="*/ 166 w 435"/>
              <a:gd name="T11" fmla="*/ 154 h 463"/>
              <a:gd name="T12" fmla="*/ 145 w 435"/>
              <a:gd name="T13" fmla="*/ 219 h 463"/>
              <a:gd name="T14" fmla="*/ 100 w 435"/>
              <a:gd name="T15" fmla="*/ 234 h 463"/>
              <a:gd name="T16" fmla="*/ 34 w 435"/>
              <a:gd name="T17" fmla="*/ 192 h 463"/>
              <a:gd name="T18" fmla="*/ 0 w 435"/>
              <a:gd name="T19" fmla="*/ 192 h 463"/>
              <a:gd name="T20" fmla="*/ 0 w 435"/>
              <a:gd name="T21" fmla="*/ 442 h 463"/>
              <a:gd name="T22" fmla="*/ 9 w 435"/>
              <a:gd name="T23" fmla="*/ 463 h 463"/>
              <a:gd name="T24" fmla="*/ 435 w 435"/>
              <a:gd name="T25" fmla="*/ 463 h 463"/>
              <a:gd name="T26" fmla="*/ 435 w 435"/>
              <a:gd name="T27" fmla="*/ 0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35" h="463">
                <a:moveTo>
                  <a:pt x="435" y="0"/>
                </a:moveTo>
                <a:cubicBezTo>
                  <a:pt x="2" y="0"/>
                  <a:pt x="2" y="0"/>
                  <a:pt x="2" y="0"/>
                </a:cubicBezTo>
                <a:cubicBezTo>
                  <a:pt x="2" y="113"/>
                  <a:pt x="2" y="113"/>
                  <a:pt x="2" y="113"/>
                </a:cubicBezTo>
                <a:cubicBezTo>
                  <a:pt x="32" y="113"/>
                  <a:pt x="32" y="113"/>
                  <a:pt x="32" y="113"/>
                </a:cubicBezTo>
                <a:cubicBezTo>
                  <a:pt x="40" y="99"/>
                  <a:pt x="61" y="69"/>
                  <a:pt x="104" y="70"/>
                </a:cubicBezTo>
                <a:cubicBezTo>
                  <a:pt x="166" y="72"/>
                  <a:pt x="166" y="134"/>
                  <a:pt x="166" y="154"/>
                </a:cubicBezTo>
                <a:cubicBezTo>
                  <a:pt x="166" y="184"/>
                  <a:pt x="159" y="205"/>
                  <a:pt x="145" y="219"/>
                </a:cubicBezTo>
                <a:cubicBezTo>
                  <a:pt x="134" y="229"/>
                  <a:pt x="119" y="234"/>
                  <a:pt x="100" y="234"/>
                </a:cubicBezTo>
                <a:cubicBezTo>
                  <a:pt x="63" y="233"/>
                  <a:pt x="42" y="209"/>
                  <a:pt x="34" y="192"/>
                </a:cubicBezTo>
                <a:cubicBezTo>
                  <a:pt x="0" y="192"/>
                  <a:pt x="0" y="192"/>
                  <a:pt x="0" y="192"/>
                </a:cubicBezTo>
                <a:cubicBezTo>
                  <a:pt x="0" y="442"/>
                  <a:pt x="0" y="442"/>
                  <a:pt x="0" y="442"/>
                </a:cubicBezTo>
                <a:cubicBezTo>
                  <a:pt x="4" y="449"/>
                  <a:pt x="7" y="456"/>
                  <a:pt x="9" y="463"/>
                </a:cubicBezTo>
                <a:cubicBezTo>
                  <a:pt x="435" y="463"/>
                  <a:pt x="435" y="463"/>
                  <a:pt x="435" y="463"/>
                </a:cubicBezTo>
                <a:lnTo>
                  <a:pt x="435" y="0"/>
                </a:lnTo>
                <a:close/>
              </a:path>
            </a:pathLst>
          </a:custGeom>
          <a:solidFill>
            <a:schemeClr val="accent1"/>
          </a:solidFill>
          <a:ln w="25400" cap="flat" cmpd="sng" algn="ctr">
            <a:noFill/>
            <a:prstDash val="solid"/>
          </a:ln>
          <a:effectLst>
            <a:innerShdw blurRad="88900" dist="38100" dir="13500000">
              <a:prstClr val="black">
                <a:alpha val="40000"/>
              </a:prstClr>
            </a:innerShdw>
          </a:effectLst>
        </p:spPr>
        <p:txBody>
          <a:bodyPr rtlCol="0" anchor="ctr"/>
          <a:lstStyle/>
          <a:p>
            <a:pPr algn="ctr"/>
            <a:endParaRPr 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157" name="Freeform 156"/>
          <p:cNvSpPr>
            <a:spLocks/>
          </p:cNvSpPr>
          <p:nvPr/>
        </p:nvSpPr>
        <p:spPr bwMode="auto">
          <a:xfrm>
            <a:off x="1577099" y="1666653"/>
            <a:ext cx="1970702" cy="1088786"/>
          </a:xfrm>
          <a:custGeom>
            <a:avLst/>
            <a:gdLst>
              <a:gd name="T0" fmla="*/ 0 w 1114"/>
              <a:gd name="T1" fmla="*/ 445 h 616"/>
              <a:gd name="T2" fmla="*/ 186 w 1114"/>
              <a:gd name="T3" fmla="*/ 445 h 616"/>
              <a:gd name="T4" fmla="*/ 197 w 1114"/>
              <a:gd name="T5" fmla="*/ 456 h 616"/>
              <a:gd name="T6" fmla="*/ 197 w 1114"/>
              <a:gd name="T7" fmla="*/ 511 h 616"/>
              <a:gd name="T8" fmla="*/ 192 w 1114"/>
              <a:gd name="T9" fmla="*/ 521 h 616"/>
              <a:gd name="T10" fmla="*/ 161 w 1114"/>
              <a:gd name="T11" fmla="*/ 565 h 616"/>
              <a:gd name="T12" fmla="*/ 213 w 1114"/>
              <a:gd name="T13" fmla="*/ 616 h 616"/>
              <a:gd name="T14" fmla="*/ 279 w 1114"/>
              <a:gd name="T15" fmla="*/ 571 h 616"/>
              <a:gd name="T16" fmla="*/ 240 w 1114"/>
              <a:gd name="T17" fmla="*/ 519 h 616"/>
              <a:gd name="T18" fmla="*/ 233 w 1114"/>
              <a:gd name="T19" fmla="*/ 508 h 616"/>
              <a:gd name="T20" fmla="*/ 234 w 1114"/>
              <a:gd name="T21" fmla="*/ 458 h 616"/>
              <a:gd name="T22" fmla="*/ 245 w 1114"/>
              <a:gd name="T23" fmla="*/ 448 h 616"/>
              <a:gd name="T24" fmla="*/ 647 w 1114"/>
              <a:gd name="T25" fmla="*/ 448 h 616"/>
              <a:gd name="T26" fmla="*/ 647 w 1114"/>
              <a:gd name="T27" fmla="*/ 412 h 616"/>
              <a:gd name="T28" fmla="*/ 605 w 1114"/>
              <a:gd name="T29" fmla="*/ 339 h 616"/>
              <a:gd name="T30" fmla="*/ 683 w 1114"/>
              <a:gd name="T31" fmla="*/ 279 h 616"/>
              <a:gd name="T32" fmla="*/ 767 w 1114"/>
              <a:gd name="T33" fmla="*/ 338 h 616"/>
              <a:gd name="T34" fmla="*/ 728 w 1114"/>
              <a:gd name="T35" fmla="*/ 413 h 616"/>
              <a:gd name="T36" fmla="*/ 728 w 1114"/>
              <a:gd name="T37" fmla="*/ 446 h 616"/>
              <a:gd name="T38" fmla="*/ 1114 w 1114"/>
              <a:gd name="T39" fmla="*/ 446 h 616"/>
              <a:gd name="T40" fmla="*/ 952 w 1114"/>
              <a:gd name="T41" fmla="*/ 204 h 616"/>
              <a:gd name="T42" fmla="*/ 460 w 1114"/>
              <a:gd name="T43" fmla="*/ 2 h 616"/>
              <a:gd name="T44" fmla="*/ 0 w 1114"/>
              <a:gd name="T45" fmla="*/ 148 h 616"/>
              <a:gd name="T46" fmla="*/ 0 w 1114"/>
              <a:gd name="T47" fmla="*/ 445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14" h="616">
                <a:moveTo>
                  <a:pt x="0" y="445"/>
                </a:moveTo>
                <a:cubicBezTo>
                  <a:pt x="186" y="445"/>
                  <a:pt x="186" y="445"/>
                  <a:pt x="186" y="445"/>
                </a:cubicBezTo>
                <a:cubicBezTo>
                  <a:pt x="192" y="445"/>
                  <a:pt x="197" y="449"/>
                  <a:pt x="197" y="456"/>
                </a:cubicBezTo>
                <a:cubicBezTo>
                  <a:pt x="197" y="511"/>
                  <a:pt x="197" y="511"/>
                  <a:pt x="197" y="511"/>
                </a:cubicBezTo>
                <a:cubicBezTo>
                  <a:pt x="197" y="515"/>
                  <a:pt x="196" y="519"/>
                  <a:pt x="192" y="521"/>
                </a:cubicBezTo>
                <a:cubicBezTo>
                  <a:pt x="184" y="526"/>
                  <a:pt x="161" y="546"/>
                  <a:pt x="161" y="565"/>
                </a:cubicBezTo>
                <a:cubicBezTo>
                  <a:pt x="161" y="591"/>
                  <a:pt x="179" y="616"/>
                  <a:pt x="213" y="616"/>
                </a:cubicBezTo>
                <a:cubicBezTo>
                  <a:pt x="249" y="616"/>
                  <a:pt x="278" y="597"/>
                  <a:pt x="279" y="571"/>
                </a:cubicBezTo>
                <a:cubicBezTo>
                  <a:pt x="280" y="534"/>
                  <a:pt x="240" y="519"/>
                  <a:pt x="240" y="519"/>
                </a:cubicBezTo>
                <a:cubicBezTo>
                  <a:pt x="235" y="517"/>
                  <a:pt x="232" y="513"/>
                  <a:pt x="233" y="508"/>
                </a:cubicBezTo>
                <a:cubicBezTo>
                  <a:pt x="234" y="458"/>
                  <a:pt x="234" y="458"/>
                  <a:pt x="234" y="458"/>
                </a:cubicBezTo>
                <a:cubicBezTo>
                  <a:pt x="234" y="452"/>
                  <a:pt x="239" y="448"/>
                  <a:pt x="245" y="448"/>
                </a:cubicBezTo>
                <a:cubicBezTo>
                  <a:pt x="647" y="448"/>
                  <a:pt x="647" y="448"/>
                  <a:pt x="647" y="448"/>
                </a:cubicBezTo>
                <a:cubicBezTo>
                  <a:pt x="647" y="412"/>
                  <a:pt x="647" y="412"/>
                  <a:pt x="647" y="412"/>
                </a:cubicBezTo>
                <a:cubicBezTo>
                  <a:pt x="634" y="404"/>
                  <a:pt x="605" y="380"/>
                  <a:pt x="605" y="339"/>
                </a:cubicBezTo>
                <a:cubicBezTo>
                  <a:pt x="605" y="298"/>
                  <a:pt x="646" y="279"/>
                  <a:pt x="683" y="279"/>
                </a:cubicBezTo>
                <a:cubicBezTo>
                  <a:pt x="722" y="279"/>
                  <a:pt x="767" y="294"/>
                  <a:pt x="767" y="338"/>
                </a:cubicBezTo>
                <a:cubicBezTo>
                  <a:pt x="767" y="378"/>
                  <a:pt x="739" y="404"/>
                  <a:pt x="728" y="413"/>
                </a:cubicBezTo>
                <a:cubicBezTo>
                  <a:pt x="728" y="446"/>
                  <a:pt x="728" y="446"/>
                  <a:pt x="728" y="446"/>
                </a:cubicBezTo>
                <a:cubicBezTo>
                  <a:pt x="1114" y="446"/>
                  <a:pt x="1114" y="446"/>
                  <a:pt x="1114" y="446"/>
                </a:cubicBezTo>
                <a:cubicBezTo>
                  <a:pt x="1078" y="356"/>
                  <a:pt x="1025" y="265"/>
                  <a:pt x="952" y="204"/>
                </a:cubicBezTo>
                <a:cubicBezTo>
                  <a:pt x="809" y="83"/>
                  <a:pt x="677" y="5"/>
                  <a:pt x="460" y="2"/>
                </a:cubicBezTo>
                <a:cubicBezTo>
                  <a:pt x="326" y="0"/>
                  <a:pt x="149" y="37"/>
                  <a:pt x="0" y="148"/>
                </a:cubicBezTo>
                <a:lnTo>
                  <a:pt x="0" y="445"/>
                </a:lnTo>
                <a:close/>
              </a:path>
            </a:pathLst>
          </a:custGeom>
          <a:solidFill>
            <a:schemeClr val="accent1"/>
          </a:solidFill>
          <a:ln w="25400" cap="flat" cmpd="sng" algn="ctr">
            <a:noFill/>
            <a:prstDash val="solid"/>
          </a:ln>
          <a:effectLst>
            <a:innerShdw blurRad="88900" dist="38100" dir="13500000">
              <a:prstClr val="black">
                <a:alpha val="40000"/>
              </a:prstClr>
            </a:innerShdw>
          </a:effectLst>
        </p:spPr>
        <p:txBody>
          <a:bodyPr rtlCol="0" anchor="ctr"/>
          <a:lstStyle/>
          <a:p>
            <a:pPr algn="ctr"/>
            <a:endParaRPr 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158" name="Freeform 157"/>
          <p:cNvSpPr>
            <a:spLocks/>
          </p:cNvSpPr>
          <p:nvPr/>
        </p:nvSpPr>
        <p:spPr bwMode="auto">
          <a:xfrm>
            <a:off x="2382800" y="2197980"/>
            <a:ext cx="1056122" cy="1116005"/>
          </a:xfrm>
          <a:custGeom>
            <a:avLst/>
            <a:gdLst>
              <a:gd name="T0" fmla="*/ 433 w 597"/>
              <a:gd name="T1" fmla="*/ 422 h 631"/>
              <a:gd name="T2" fmla="*/ 445 w 597"/>
              <a:gd name="T3" fmla="*/ 411 h 631"/>
              <a:gd name="T4" fmla="*/ 492 w 597"/>
              <a:gd name="T5" fmla="*/ 411 h 631"/>
              <a:gd name="T6" fmla="*/ 501 w 597"/>
              <a:gd name="T7" fmla="*/ 415 h 631"/>
              <a:gd name="T8" fmla="*/ 556 w 597"/>
              <a:gd name="T9" fmla="*/ 451 h 631"/>
              <a:gd name="T10" fmla="*/ 597 w 597"/>
              <a:gd name="T11" fmla="*/ 389 h 631"/>
              <a:gd name="T12" fmla="*/ 557 w 597"/>
              <a:gd name="T13" fmla="*/ 334 h 631"/>
              <a:gd name="T14" fmla="*/ 499 w 597"/>
              <a:gd name="T15" fmla="*/ 374 h 631"/>
              <a:gd name="T16" fmla="*/ 491 w 597"/>
              <a:gd name="T17" fmla="*/ 377 h 631"/>
              <a:gd name="T18" fmla="*/ 441 w 597"/>
              <a:gd name="T19" fmla="*/ 377 h 631"/>
              <a:gd name="T20" fmla="*/ 430 w 597"/>
              <a:gd name="T21" fmla="*/ 366 h 631"/>
              <a:gd name="T22" fmla="*/ 430 w 597"/>
              <a:gd name="T23" fmla="*/ 167 h 631"/>
              <a:gd name="T24" fmla="*/ 261 w 597"/>
              <a:gd name="T25" fmla="*/ 167 h 631"/>
              <a:gd name="T26" fmla="*/ 250 w 597"/>
              <a:gd name="T27" fmla="*/ 156 h 631"/>
              <a:gd name="T28" fmla="*/ 250 w 597"/>
              <a:gd name="T29" fmla="*/ 107 h 631"/>
              <a:gd name="T30" fmla="*/ 256 w 597"/>
              <a:gd name="T31" fmla="*/ 98 h 631"/>
              <a:gd name="T32" fmla="*/ 290 w 597"/>
              <a:gd name="T33" fmla="*/ 37 h 631"/>
              <a:gd name="T34" fmla="*/ 228 w 597"/>
              <a:gd name="T35" fmla="*/ 0 h 631"/>
              <a:gd name="T36" fmla="*/ 172 w 597"/>
              <a:gd name="T37" fmla="*/ 38 h 631"/>
              <a:gd name="T38" fmla="*/ 208 w 597"/>
              <a:gd name="T39" fmla="*/ 96 h 631"/>
              <a:gd name="T40" fmla="*/ 214 w 597"/>
              <a:gd name="T41" fmla="*/ 105 h 631"/>
              <a:gd name="T42" fmla="*/ 214 w 597"/>
              <a:gd name="T43" fmla="*/ 158 h 631"/>
              <a:gd name="T44" fmla="*/ 203 w 597"/>
              <a:gd name="T45" fmla="*/ 169 h 631"/>
              <a:gd name="T46" fmla="*/ 0 w 597"/>
              <a:gd name="T47" fmla="*/ 169 h 631"/>
              <a:gd name="T48" fmla="*/ 0 w 597"/>
              <a:gd name="T49" fmla="*/ 631 h 631"/>
              <a:gd name="T50" fmla="*/ 433 w 597"/>
              <a:gd name="T51" fmla="*/ 631 h 631"/>
              <a:gd name="T52" fmla="*/ 433 w 597"/>
              <a:gd name="T53" fmla="*/ 422 h 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97" h="631">
                <a:moveTo>
                  <a:pt x="433" y="422"/>
                </a:moveTo>
                <a:cubicBezTo>
                  <a:pt x="433" y="416"/>
                  <a:pt x="438" y="411"/>
                  <a:pt x="445" y="411"/>
                </a:cubicBezTo>
                <a:cubicBezTo>
                  <a:pt x="492" y="411"/>
                  <a:pt x="492" y="411"/>
                  <a:pt x="492" y="411"/>
                </a:cubicBezTo>
                <a:cubicBezTo>
                  <a:pt x="496" y="411"/>
                  <a:pt x="499" y="413"/>
                  <a:pt x="501" y="415"/>
                </a:cubicBezTo>
                <a:cubicBezTo>
                  <a:pt x="509" y="425"/>
                  <a:pt x="533" y="451"/>
                  <a:pt x="556" y="451"/>
                </a:cubicBezTo>
                <a:cubicBezTo>
                  <a:pt x="587" y="451"/>
                  <a:pt x="597" y="419"/>
                  <a:pt x="597" y="389"/>
                </a:cubicBezTo>
                <a:cubicBezTo>
                  <a:pt x="597" y="356"/>
                  <a:pt x="583" y="336"/>
                  <a:pt x="557" y="334"/>
                </a:cubicBezTo>
                <a:cubicBezTo>
                  <a:pt x="540" y="333"/>
                  <a:pt x="513" y="358"/>
                  <a:pt x="499" y="374"/>
                </a:cubicBezTo>
                <a:cubicBezTo>
                  <a:pt x="497" y="376"/>
                  <a:pt x="494" y="377"/>
                  <a:pt x="491" y="377"/>
                </a:cubicBezTo>
                <a:cubicBezTo>
                  <a:pt x="441" y="377"/>
                  <a:pt x="441" y="377"/>
                  <a:pt x="441" y="377"/>
                </a:cubicBezTo>
                <a:cubicBezTo>
                  <a:pt x="435" y="377"/>
                  <a:pt x="430" y="372"/>
                  <a:pt x="430" y="366"/>
                </a:cubicBezTo>
                <a:cubicBezTo>
                  <a:pt x="430" y="167"/>
                  <a:pt x="430" y="167"/>
                  <a:pt x="430" y="167"/>
                </a:cubicBezTo>
                <a:cubicBezTo>
                  <a:pt x="261" y="167"/>
                  <a:pt x="261" y="167"/>
                  <a:pt x="261" y="167"/>
                </a:cubicBezTo>
                <a:cubicBezTo>
                  <a:pt x="255" y="167"/>
                  <a:pt x="250" y="162"/>
                  <a:pt x="250" y="156"/>
                </a:cubicBezTo>
                <a:cubicBezTo>
                  <a:pt x="250" y="107"/>
                  <a:pt x="250" y="107"/>
                  <a:pt x="250" y="107"/>
                </a:cubicBezTo>
                <a:cubicBezTo>
                  <a:pt x="250" y="103"/>
                  <a:pt x="252" y="100"/>
                  <a:pt x="256" y="98"/>
                </a:cubicBezTo>
                <a:cubicBezTo>
                  <a:pt x="256" y="97"/>
                  <a:pt x="290" y="75"/>
                  <a:pt x="290" y="37"/>
                </a:cubicBezTo>
                <a:cubicBezTo>
                  <a:pt x="290" y="2"/>
                  <a:pt x="238" y="0"/>
                  <a:pt x="228" y="0"/>
                </a:cubicBezTo>
                <a:cubicBezTo>
                  <a:pt x="207" y="0"/>
                  <a:pt x="172" y="8"/>
                  <a:pt x="172" y="38"/>
                </a:cubicBezTo>
                <a:cubicBezTo>
                  <a:pt x="172" y="76"/>
                  <a:pt x="206" y="95"/>
                  <a:pt x="208" y="96"/>
                </a:cubicBezTo>
                <a:cubicBezTo>
                  <a:pt x="211" y="97"/>
                  <a:pt x="214" y="101"/>
                  <a:pt x="214" y="105"/>
                </a:cubicBezTo>
                <a:cubicBezTo>
                  <a:pt x="214" y="158"/>
                  <a:pt x="214" y="158"/>
                  <a:pt x="214" y="158"/>
                </a:cubicBezTo>
                <a:cubicBezTo>
                  <a:pt x="214" y="164"/>
                  <a:pt x="209" y="169"/>
                  <a:pt x="203" y="169"/>
                </a:cubicBezTo>
                <a:cubicBezTo>
                  <a:pt x="0" y="169"/>
                  <a:pt x="0" y="169"/>
                  <a:pt x="0" y="169"/>
                </a:cubicBezTo>
                <a:cubicBezTo>
                  <a:pt x="0" y="631"/>
                  <a:pt x="0" y="631"/>
                  <a:pt x="0" y="631"/>
                </a:cubicBezTo>
                <a:cubicBezTo>
                  <a:pt x="433" y="631"/>
                  <a:pt x="433" y="631"/>
                  <a:pt x="433" y="631"/>
                </a:cubicBezTo>
                <a:lnTo>
                  <a:pt x="433" y="422"/>
                </a:lnTo>
                <a:close/>
              </a:path>
            </a:pathLst>
          </a:custGeom>
          <a:solidFill>
            <a:schemeClr val="accent1"/>
          </a:solidFill>
          <a:ln w="25400" cap="flat" cmpd="sng" algn="ctr">
            <a:noFill/>
            <a:prstDash val="solid"/>
          </a:ln>
          <a:effectLst>
            <a:innerShdw blurRad="88900" dist="38100" dir="13500000">
              <a:prstClr val="black">
                <a:alpha val="40000"/>
              </a:prstClr>
            </a:innerShdw>
          </a:effectLst>
        </p:spPr>
        <p:txBody>
          <a:bodyPr rtlCol="0" anchor="ctr"/>
          <a:lstStyle/>
          <a:p>
            <a:pPr algn="ctr"/>
            <a:endParaRPr 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159" name="Freeform 158"/>
          <p:cNvSpPr>
            <a:spLocks/>
          </p:cNvSpPr>
          <p:nvPr/>
        </p:nvSpPr>
        <p:spPr bwMode="auto">
          <a:xfrm>
            <a:off x="2898884" y="2497396"/>
            <a:ext cx="739286" cy="1601604"/>
          </a:xfrm>
          <a:custGeom>
            <a:avLst/>
            <a:gdLst>
              <a:gd name="T0" fmla="*/ 160 w 418"/>
              <a:gd name="T1" fmla="*/ 0 h 906"/>
              <a:gd name="T2" fmla="*/ 160 w 418"/>
              <a:gd name="T3" fmla="*/ 186 h 906"/>
              <a:gd name="T4" fmla="*/ 194 w 418"/>
              <a:gd name="T5" fmla="*/ 186 h 906"/>
              <a:gd name="T6" fmla="*/ 266 w 418"/>
              <a:gd name="T7" fmla="*/ 143 h 906"/>
              <a:gd name="T8" fmla="*/ 328 w 418"/>
              <a:gd name="T9" fmla="*/ 220 h 906"/>
              <a:gd name="T10" fmla="*/ 264 w 418"/>
              <a:gd name="T11" fmla="*/ 304 h 906"/>
              <a:gd name="T12" fmla="*/ 195 w 418"/>
              <a:gd name="T13" fmla="*/ 264 h 906"/>
              <a:gd name="T14" fmla="*/ 164 w 418"/>
              <a:gd name="T15" fmla="*/ 264 h 906"/>
              <a:gd name="T16" fmla="*/ 164 w 418"/>
              <a:gd name="T17" fmla="*/ 613 h 906"/>
              <a:gd name="T18" fmla="*/ 153 w 418"/>
              <a:gd name="T19" fmla="*/ 624 h 906"/>
              <a:gd name="T20" fmla="*/ 105 w 418"/>
              <a:gd name="T21" fmla="*/ 624 h 906"/>
              <a:gd name="T22" fmla="*/ 97 w 418"/>
              <a:gd name="T23" fmla="*/ 621 h 906"/>
              <a:gd name="T24" fmla="*/ 40 w 418"/>
              <a:gd name="T25" fmla="*/ 586 h 906"/>
              <a:gd name="T26" fmla="*/ 16 w 418"/>
              <a:gd name="T27" fmla="*/ 594 h 906"/>
              <a:gd name="T28" fmla="*/ 0 w 418"/>
              <a:gd name="T29" fmla="*/ 645 h 906"/>
              <a:gd name="T30" fmla="*/ 46 w 418"/>
              <a:gd name="T31" fmla="*/ 705 h 906"/>
              <a:gd name="T32" fmla="*/ 104 w 418"/>
              <a:gd name="T33" fmla="*/ 665 h 906"/>
              <a:gd name="T34" fmla="*/ 113 w 418"/>
              <a:gd name="T35" fmla="*/ 661 h 906"/>
              <a:gd name="T36" fmla="*/ 153 w 418"/>
              <a:gd name="T37" fmla="*/ 661 h 906"/>
              <a:gd name="T38" fmla="*/ 164 w 418"/>
              <a:gd name="T39" fmla="*/ 672 h 906"/>
              <a:gd name="T40" fmla="*/ 164 w 418"/>
              <a:gd name="T41" fmla="*/ 906 h 906"/>
              <a:gd name="T42" fmla="*/ 318 w 418"/>
              <a:gd name="T43" fmla="*/ 573 h 906"/>
              <a:gd name="T44" fmla="*/ 418 w 418"/>
              <a:gd name="T45" fmla="*/ 210 h 906"/>
              <a:gd name="T46" fmla="*/ 376 w 418"/>
              <a:gd name="T47" fmla="*/ 0 h 906"/>
              <a:gd name="T48" fmla="*/ 160 w 418"/>
              <a:gd name="T49" fmla="*/ 0 h 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18" h="906">
                <a:moveTo>
                  <a:pt x="160" y="0"/>
                </a:moveTo>
                <a:cubicBezTo>
                  <a:pt x="160" y="186"/>
                  <a:pt x="160" y="186"/>
                  <a:pt x="160" y="186"/>
                </a:cubicBezTo>
                <a:cubicBezTo>
                  <a:pt x="194" y="186"/>
                  <a:pt x="194" y="186"/>
                  <a:pt x="194" y="186"/>
                </a:cubicBezTo>
                <a:cubicBezTo>
                  <a:pt x="205" y="174"/>
                  <a:pt x="238" y="142"/>
                  <a:pt x="266" y="143"/>
                </a:cubicBezTo>
                <a:cubicBezTo>
                  <a:pt x="296" y="145"/>
                  <a:pt x="328" y="166"/>
                  <a:pt x="328" y="220"/>
                </a:cubicBezTo>
                <a:cubicBezTo>
                  <a:pt x="328" y="271"/>
                  <a:pt x="303" y="304"/>
                  <a:pt x="264" y="304"/>
                </a:cubicBezTo>
                <a:cubicBezTo>
                  <a:pt x="232" y="304"/>
                  <a:pt x="205" y="275"/>
                  <a:pt x="195" y="264"/>
                </a:cubicBezTo>
                <a:cubicBezTo>
                  <a:pt x="164" y="264"/>
                  <a:pt x="164" y="264"/>
                  <a:pt x="164" y="264"/>
                </a:cubicBezTo>
                <a:cubicBezTo>
                  <a:pt x="164" y="613"/>
                  <a:pt x="164" y="613"/>
                  <a:pt x="164" y="613"/>
                </a:cubicBezTo>
                <a:cubicBezTo>
                  <a:pt x="164" y="619"/>
                  <a:pt x="159" y="624"/>
                  <a:pt x="153" y="624"/>
                </a:cubicBezTo>
                <a:cubicBezTo>
                  <a:pt x="105" y="624"/>
                  <a:pt x="105" y="624"/>
                  <a:pt x="105" y="624"/>
                </a:cubicBezTo>
                <a:cubicBezTo>
                  <a:pt x="102" y="624"/>
                  <a:pt x="99" y="623"/>
                  <a:pt x="97" y="621"/>
                </a:cubicBezTo>
                <a:cubicBezTo>
                  <a:pt x="88" y="611"/>
                  <a:pt x="59" y="587"/>
                  <a:pt x="40" y="586"/>
                </a:cubicBezTo>
                <a:cubicBezTo>
                  <a:pt x="31" y="585"/>
                  <a:pt x="22" y="588"/>
                  <a:pt x="16" y="594"/>
                </a:cubicBezTo>
                <a:cubicBezTo>
                  <a:pt x="5" y="604"/>
                  <a:pt x="0" y="622"/>
                  <a:pt x="0" y="645"/>
                </a:cubicBezTo>
                <a:cubicBezTo>
                  <a:pt x="0" y="683"/>
                  <a:pt x="16" y="705"/>
                  <a:pt x="46" y="705"/>
                </a:cubicBezTo>
                <a:cubicBezTo>
                  <a:pt x="66" y="705"/>
                  <a:pt x="96" y="675"/>
                  <a:pt x="104" y="665"/>
                </a:cubicBezTo>
                <a:cubicBezTo>
                  <a:pt x="106" y="662"/>
                  <a:pt x="109" y="661"/>
                  <a:pt x="113" y="661"/>
                </a:cubicBezTo>
                <a:cubicBezTo>
                  <a:pt x="153" y="661"/>
                  <a:pt x="153" y="661"/>
                  <a:pt x="153" y="661"/>
                </a:cubicBezTo>
                <a:cubicBezTo>
                  <a:pt x="159" y="661"/>
                  <a:pt x="164" y="666"/>
                  <a:pt x="164" y="672"/>
                </a:cubicBezTo>
                <a:cubicBezTo>
                  <a:pt x="164" y="906"/>
                  <a:pt x="164" y="906"/>
                  <a:pt x="164" y="906"/>
                </a:cubicBezTo>
                <a:cubicBezTo>
                  <a:pt x="207" y="808"/>
                  <a:pt x="270" y="669"/>
                  <a:pt x="318" y="573"/>
                </a:cubicBezTo>
                <a:cubicBezTo>
                  <a:pt x="393" y="422"/>
                  <a:pt x="418" y="329"/>
                  <a:pt x="418" y="210"/>
                </a:cubicBezTo>
                <a:cubicBezTo>
                  <a:pt x="418" y="156"/>
                  <a:pt x="404" y="79"/>
                  <a:pt x="376" y="0"/>
                </a:cubicBezTo>
                <a:lnTo>
                  <a:pt x="160" y="0"/>
                </a:lnTo>
                <a:close/>
              </a:path>
            </a:pathLst>
          </a:custGeom>
          <a:solidFill>
            <a:schemeClr val="accent1"/>
          </a:solidFill>
          <a:ln w="25400" cap="flat" cmpd="sng" algn="ctr">
            <a:noFill/>
            <a:prstDash val="solid"/>
          </a:ln>
          <a:effectLst>
            <a:innerShdw blurRad="88900" dist="38100" dir="13500000">
              <a:prstClr val="black">
                <a:alpha val="40000"/>
              </a:prstClr>
            </a:innerShdw>
          </a:effectLst>
        </p:spPr>
        <p:txBody>
          <a:bodyPr rtlCol="0" anchor="ctr"/>
          <a:lstStyle/>
          <a:p>
            <a:pPr algn="ctr"/>
            <a:endParaRPr 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160" name="Freeform 159"/>
          <p:cNvSpPr>
            <a:spLocks/>
          </p:cNvSpPr>
          <p:nvPr/>
        </p:nvSpPr>
        <p:spPr bwMode="auto">
          <a:xfrm>
            <a:off x="1605407" y="4204612"/>
            <a:ext cx="1536277" cy="632584"/>
          </a:xfrm>
          <a:custGeom>
            <a:avLst/>
            <a:gdLst>
              <a:gd name="T0" fmla="*/ 665 w 868"/>
              <a:gd name="T1" fmla="*/ 0 h 358"/>
              <a:gd name="T2" fmla="*/ 665 w 868"/>
              <a:gd name="T3" fmla="*/ 36 h 358"/>
              <a:gd name="T4" fmla="*/ 712 w 868"/>
              <a:gd name="T5" fmla="*/ 114 h 358"/>
              <a:gd name="T6" fmla="*/ 622 w 868"/>
              <a:gd name="T7" fmla="*/ 175 h 358"/>
              <a:gd name="T8" fmla="*/ 564 w 868"/>
              <a:gd name="T9" fmla="*/ 153 h 358"/>
              <a:gd name="T10" fmla="*/ 546 w 868"/>
              <a:gd name="T11" fmla="*/ 103 h 358"/>
              <a:gd name="T12" fmla="*/ 586 w 868"/>
              <a:gd name="T13" fmla="*/ 41 h 358"/>
              <a:gd name="T14" fmla="*/ 586 w 868"/>
              <a:gd name="T15" fmla="*/ 3 h 358"/>
              <a:gd name="T16" fmla="*/ 0 w 868"/>
              <a:gd name="T17" fmla="*/ 3 h 358"/>
              <a:gd name="T18" fmla="*/ 26 w 868"/>
              <a:gd name="T19" fmla="*/ 104 h 358"/>
              <a:gd name="T20" fmla="*/ 167 w 868"/>
              <a:gd name="T21" fmla="*/ 358 h 358"/>
              <a:gd name="T22" fmla="*/ 700 w 868"/>
              <a:gd name="T23" fmla="*/ 358 h 358"/>
              <a:gd name="T24" fmla="*/ 821 w 868"/>
              <a:gd name="T25" fmla="*/ 241 h 358"/>
              <a:gd name="T26" fmla="*/ 845 w 868"/>
              <a:gd name="T27" fmla="*/ 51 h 358"/>
              <a:gd name="T28" fmla="*/ 868 w 868"/>
              <a:gd name="T29" fmla="*/ 0 h 358"/>
              <a:gd name="T30" fmla="*/ 665 w 868"/>
              <a:gd name="T31" fmla="*/ 0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68" h="358">
                <a:moveTo>
                  <a:pt x="665" y="0"/>
                </a:moveTo>
                <a:cubicBezTo>
                  <a:pt x="665" y="36"/>
                  <a:pt x="665" y="36"/>
                  <a:pt x="665" y="36"/>
                </a:cubicBezTo>
                <a:cubicBezTo>
                  <a:pt x="679" y="46"/>
                  <a:pt x="715" y="75"/>
                  <a:pt x="712" y="114"/>
                </a:cubicBezTo>
                <a:cubicBezTo>
                  <a:pt x="709" y="152"/>
                  <a:pt x="675" y="175"/>
                  <a:pt x="622" y="175"/>
                </a:cubicBezTo>
                <a:cubicBezTo>
                  <a:pt x="592" y="175"/>
                  <a:pt x="574" y="163"/>
                  <a:pt x="564" y="153"/>
                </a:cubicBezTo>
                <a:cubicBezTo>
                  <a:pt x="552" y="139"/>
                  <a:pt x="545" y="121"/>
                  <a:pt x="546" y="103"/>
                </a:cubicBezTo>
                <a:cubicBezTo>
                  <a:pt x="548" y="77"/>
                  <a:pt x="575" y="51"/>
                  <a:pt x="586" y="41"/>
                </a:cubicBezTo>
                <a:cubicBezTo>
                  <a:pt x="586" y="3"/>
                  <a:pt x="586" y="3"/>
                  <a:pt x="586" y="3"/>
                </a:cubicBezTo>
                <a:cubicBezTo>
                  <a:pt x="0" y="3"/>
                  <a:pt x="0" y="3"/>
                  <a:pt x="0" y="3"/>
                </a:cubicBezTo>
                <a:cubicBezTo>
                  <a:pt x="16" y="45"/>
                  <a:pt x="26" y="81"/>
                  <a:pt x="26" y="104"/>
                </a:cubicBezTo>
                <a:cubicBezTo>
                  <a:pt x="18" y="303"/>
                  <a:pt x="126" y="358"/>
                  <a:pt x="167" y="358"/>
                </a:cubicBezTo>
                <a:cubicBezTo>
                  <a:pt x="315" y="358"/>
                  <a:pt x="651" y="358"/>
                  <a:pt x="700" y="358"/>
                </a:cubicBezTo>
                <a:cubicBezTo>
                  <a:pt x="750" y="358"/>
                  <a:pt x="799" y="291"/>
                  <a:pt x="821" y="241"/>
                </a:cubicBezTo>
                <a:cubicBezTo>
                  <a:pt x="844" y="190"/>
                  <a:pt x="829" y="88"/>
                  <a:pt x="845" y="51"/>
                </a:cubicBezTo>
                <a:cubicBezTo>
                  <a:pt x="849" y="43"/>
                  <a:pt x="857" y="25"/>
                  <a:pt x="868" y="0"/>
                </a:cubicBezTo>
                <a:lnTo>
                  <a:pt x="665" y="0"/>
                </a:lnTo>
                <a:close/>
              </a:path>
            </a:pathLst>
          </a:custGeom>
          <a:solidFill>
            <a:schemeClr val="accent1"/>
          </a:solidFill>
          <a:ln w="25400" cap="flat" cmpd="sng" algn="ctr">
            <a:noFill/>
            <a:prstDash val="solid"/>
          </a:ln>
          <a:effectLst>
            <a:innerShdw blurRad="88900" dist="38100" dir="13500000">
              <a:prstClr val="black">
                <a:alpha val="40000"/>
              </a:prstClr>
            </a:innerShdw>
          </a:effectLst>
        </p:spPr>
        <p:txBody>
          <a:bodyPr rtlCol="0" anchor="ctr"/>
          <a:lstStyle/>
          <a:p>
            <a:pPr algn="ctr"/>
            <a:endParaRPr 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161" name="Freeform 160"/>
          <p:cNvSpPr>
            <a:spLocks/>
          </p:cNvSpPr>
          <p:nvPr/>
        </p:nvSpPr>
        <p:spPr bwMode="auto">
          <a:xfrm>
            <a:off x="944514" y="1958448"/>
            <a:ext cx="884094" cy="2089380"/>
          </a:xfrm>
          <a:custGeom>
            <a:avLst/>
            <a:gdLst>
              <a:gd name="T0" fmla="*/ 334 w 500"/>
              <a:gd name="T1" fmla="*/ 970 h 1182"/>
              <a:gd name="T2" fmla="*/ 345 w 500"/>
              <a:gd name="T3" fmla="*/ 959 h 1182"/>
              <a:gd name="T4" fmla="*/ 398 w 500"/>
              <a:gd name="T5" fmla="*/ 959 h 1182"/>
              <a:gd name="T6" fmla="*/ 409 w 500"/>
              <a:gd name="T7" fmla="*/ 967 h 1182"/>
              <a:gd name="T8" fmla="*/ 457 w 500"/>
              <a:gd name="T9" fmla="*/ 1001 h 1182"/>
              <a:gd name="T10" fmla="*/ 486 w 500"/>
              <a:gd name="T11" fmla="*/ 992 h 1182"/>
              <a:gd name="T12" fmla="*/ 500 w 500"/>
              <a:gd name="T13" fmla="*/ 943 h 1182"/>
              <a:gd name="T14" fmla="*/ 460 w 500"/>
              <a:gd name="T15" fmla="*/ 881 h 1182"/>
              <a:gd name="T16" fmla="*/ 405 w 500"/>
              <a:gd name="T17" fmla="*/ 917 h 1182"/>
              <a:gd name="T18" fmla="*/ 395 w 500"/>
              <a:gd name="T19" fmla="*/ 924 h 1182"/>
              <a:gd name="T20" fmla="*/ 347 w 500"/>
              <a:gd name="T21" fmla="*/ 924 h 1182"/>
              <a:gd name="T22" fmla="*/ 336 w 500"/>
              <a:gd name="T23" fmla="*/ 913 h 1182"/>
              <a:gd name="T24" fmla="*/ 336 w 500"/>
              <a:gd name="T25" fmla="*/ 783 h 1182"/>
              <a:gd name="T26" fmla="*/ 334 w 500"/>
              <a:gd name="T27" fmla="*/ 778 h 1182"/>
              <a:gd name="T28" fmla="*/ 336 w 500"/>
              <a:gd name="T29" fmla="*/ 772 h 1182"/>
              <a:gd name="T30" fmla="*/ 336 w 500"/>
              <a:gd name="T31" fmla="*/ 0 h 1182"/>
              <a:gd name="T32" fmla="*/ 134 w 500"/>
              <a:gd name="T33" fmla="*/ 281 h 1182"/>
              <a:gd name="T34" fmla="*/ 221 w 500"/>
              <a:gd name="T35" fmla="*/ 959 h 1182"/>
              <a:gd name="T36" fmla="*/ 334 w 500"/>
              <a:gd name="T37" fmla="*/ 1182 h 1182"/>
              <a:gd name="T38" fmla="*/ 334 w 500"/>
              <a:gd name="T39" fmla="*/ 970 h 1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00" h="1182">
                <a:moveTo>
                  <a:pt x="334" y="970"/>
                </a:moveTo>
                <a:cubicBezTo>
                  <a:pt x="334" y="964"/>
                  <a:pt x="339" y="959"/>
                  <a:pt x="345" y="959"/>
                </a:cubicBezTo>
                <a:cubicBezTo>
                  <a:pt x="398" y="959"/>
                  <a:pt x="398" y="959"/>
                  <a:pt x="398" y="959"/>
                </a:cubicBezTo>
                <a:cubicBezTo>
                  <a:pt x="403" y="959"/>
                  <a:pt x="407" y="963"/>
                  <a:pt x="409" y="967"/>
                </a:cubicBezTo>
                <a:cubicBezTo>
                  <a:pt x="409" y="969"/>
                  <a:pt x="418" y="999"/>
                  <a:pt x="457" y="1001"/>
                </a:cubicBezTo>
                <a:cubicBezTo>
                  <a:pt x="470" y="1001"/>
                  <a:pt x="479" y="998"/>
                  <a:pt x="486" y="992"/>
                </a:cubicBezTo>
                <a:cubicBezTo>
                  <a:pt x="495" y="983"/>
                  <a:pt x="500" y="966"/>
                  <a:pt x="500" y="943"/>
                </a:cubicBezTo>
                <a:cubicBezTo>
                  <a:pt x="500" y="907"/>
                  <a:pt x="493" y="882"/>
                  <a:pt x="460" y="881"/>
                </a:cubicBezTo>
                <a:cubicBezTo>
                  <a:pt x="420" y="880"/>
                  <a:pt x="406" y="916"/>
                  <a:pt x="405" y="917"/>
                </a:cubicBezTo>
                <a:cubicBezTo>
                  <a:pt x="403" y="921"/>
                  <a:pt x="399" y="924"/>
                  <a:pt x="395" y="924"/>
                </a:cubicBezTo>
                <a:cubicBezTo>
                  <a:pt x="347" y="924"/>
                  <a:pt x="347" y="924"/>
                  <a:pt x="347" y="924"/>
                </a:cubicBezTo>
                <a:cubicBezTo>
                  <a:pt x="341" y="924"/>
                  <a:pt x="336" y="919"/>
                  <a:pt x="336" y="913"/>
                </a:cubicBezTo>
                <a:cubicBezTo>
                  <a:pt x="336" y="783"/>
                  <a:pt x="336" y="783"/>
                  <a:pt x="336" y="783"/>
                </a:cubicBezTo>
                <a:cubicBezTo>
                  <a:pt x="335" y="782"/>
                  <a:pt x="334" y="780"/>
                  <a:pt x="334" y="778"/>
                </a:cubicBezTo>
                <a:cubicBezTo>
                  <a:pt x="334" y="776"/>
                  <a:pt x="335" y="774"/>
                  <a:pt x="336" y="772"/>
                </a:cubicBezTo>
                <a:cubicBezTo>
                  <a:pt x="336" y="0"/>
                  <a:pt x="336" y="0"/>
                  <a:pt x="336" y="0"/>
                </a:cubicBezTo>
                <a:cubicBezTo>
                  <a:pt x="254" y="67"/>
                  <a:pt x="182" y="159"/>
                  <a:pt x="134" y="281"/>
                </a:cubicBezTo>
                <a:cubicBezTo>
                  <a:pt x="0" y="619"/>
                  <a:pt x="191" y="899"/>
                  <a:pt x="221" y="959"/>
                </a:cubicBezTo>
                <a:cubicBezTo>
                  <a:pt x="238" y="992"/>
                  <a:pt x="290" y="1088"/>
                  <a:pt x="334" y="1182"/>
                </a:cubicBezTo>
                <a:lnTo>
                  <a:pt x="334" y="970"/>
                </a:lnTo>
                <a:close/>
              </a:path>
            </a:pathLst>
          </a:custGeom>
          <a:solidFill>
            <a:schemeClr val="accent1"/>
          </a:solidFill>
          <a:ln w="25400" cap="flat" cmpd="sng" algn="ctr">
            <a:noFill/>
            <a:prstDash val="solid"/>
          </a:ln>
          <a:effectLst>
            <a:innerShdw blurRad="88900" dist="38100" dir="13500000">
              <a:prstClr val="black">
                <a:alpha val="40000"/>
              </a:prstClr>
            </a:innerShdw>
          </a:effectLst>
        </p:spPr>
        <p:txBody>
          <a:bodyPr rtlCol="0" anchor="ctr"/>
          <a:lstStyle/>
          <a:p>
            <a:pPr algn="ctr"/>
            <a:endParaRPr 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162" name="Freeform 161"/>
          <p:cNvSpPr>
            <a:spLocks/>
          </p:cNvSpPr>
          <p:nvPr/>
        </p:nvSpPr>
        <p:spPr bwMode="auto">
          <a:xfrm>
            <a:off x="1577099" y="2491953"/>
            <a:ext cx="766505" cy="822033"/>
          </a:xfrm>
          <a:custGeom>
            <a:avLst/>
            <a:gdLst>
              <a:gd name="T0" fmla="*/ 433 w 433"/>
              <a:gd name="T1" fmla="*/ 3 h 465"/>
              <a:gd name="T2" fmla="*/ 256 w 433"/>
              <a:gd name="T3" fmla="*/ 3 h 465"/>
              <a:gd name="T4" fmla="*/ 255 w 433"/>
              <a:gd name="T5" fmla="*/ 34 h 465"/>
              <a:gd name="T6" fmla="*/ 301 w 433"/>
              <a:gd name="T7" fmla="*/ 105 h 465"/>
              <a:gd name="T8" fmla="*/ 213 w 433"/>
              <a:gd name="T9" fmla="*/ 172 h 465"/>
              <a:gd name="T10" fmla="*/ 139 w 433"/>
              <a:gd name="T11" fmla="*/ 98 h 465"/>
              <a:gd name="T12" fmla="*/ 175 w 433"/>
              <a:gd name="T13" fmla="*/ 39 h 465"/>
              <a:gd name="T14" fmla="*/ 175 w 433"/>
              <a:gd name="T15" fmla="*/ 0 h 465"/>
              <a:gd name="T16" fmla="*/ 0 w 433"/>
              <a:gd name="T17" fmla="*/ 0 h 465"/>
              <a:gd name="T18" fmla="*/ 0 w 433"/>
              <a:gd name="T19" fmla="*/ 465 h 465"/>
              <a:gd name="T20" fmla="*/ 433 w 433"/>
              <a:gd name="T21" fmla="*/ 465 h 465"/>
              <a:gd name="T22" fmla="*/ 433 w 433"/>
              <a:gd name="T23" fmla="*/ 3 h 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33" h="465">
                <a:moveTo>
                  <a:pt x="433" y="3"/>
                </a:moveTo>
                <a:cubicBezTo>
                  <a:pt x="256" y="3"/>
                  <a:pt x="256" y="3"/>
                  <a:pt x="256" y="3"/>
                </a:cubicBezTo>
                <a:cubicBezTo>
                  <a:pt x="255" y="34"/>
                  <a:pt x="255" y="34"/>
                  <a:pt x="255" y="34"/>
                </a:cubicBezTo>
                <a:cubicBezTo>
                  <a:pt x="270" y="42"/>
                  <a:pt x="302" y="63"/>
                  <a:pt x="301" y="105"/>
                </a:cubicBezTo>
                <a:cubicBezTo>
                  <a:pt x="300" y="142"/>
                  <a:pt x="261" y="172"/>
                  <a:pt x="213" y="172"/>
                </a:cubicBezTo>
                <a:cubicBezTo>
                  <a:pt x="165" y="172"/>
                  <a:pt x="139" y="134"/>
                  <a:pt x="139" y="98"/>
                </a:cubicBezTo>
                <a:cubicBezTo>
                  <a:pt x="139" y="70"/>
                  <a:pt x="164" y="47"/>
                  <a:pt x="175" y="39"/>
                </a:cubicBezTo>
                <a:cubicBezTo>
                  <a:pt x="175" y="0"/>
                  <a:pt x="175" y="0"/>
                  <a:pt x="17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65"/>
                  <a:pt x="0" y="465"/>
                  <a:pt x="0" y="465"/>
                </a:cubicBezTo>
                <a:cubicBezTo>
                  <a:pt x="433" y="465"/>
                  <a:pt x="433" y="465"/>
                  <a:pt x="433" y="465"/>
                </a:cubicBezTo>
                <a:lnTo>
                  <a:pt x="433" y="3"/>
                </a:lnTo>
                <a:close/>
              </a:path>
            </a:pathLst>
          </a:custGeom>
          <a:solidFill>
            <a:schemeClr val="accent1"/>
          </a:solidFill>
          <a:ln w="25400" cap="flat" cmpd="sng" algn="ctr">
            <a:noFill/>
            <a:prstDash val="solid"/>
          </a:ln>
          <a:effectLst>
            <a:innerShdw blurRad="88900" dist="38100" dir="13500000">
              <a:prstClr val="black">
                <a:alpha val="40000"/>
              </a:prstClr>
            </a:innerShdw>
          </a:effectLst>
        </p:spPr>
        <p:txBody>
          <a:bodyPr rtlCol="0" anchor="ctr"/>
          <a:lstStyle/>
          <a:p>
            <a:pPr algn="ctr"/>
            <a:endParaRPr 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797033" y="4837197"/>
            <a:ext cx="1135604" cy="1136692"/>
            <a:chOff x="1797033" y="4837197"/>
            <a:chExt cx="1135604" cy="1136692"/>
          </a:xfrm>
          <a:solidFill>
            <a:schemeClr val="accent1"/>
          </a:solidFill>
        </p:grpSpPr>
        <p:sp>
          <p:nvSpPr>
            <p:cNvPr id="163" name="Freeform 162"/>
            <p:cNvSpPr>
              <a:spLocks/>
            </p:cNvSpPr>
            <p:nvPr/>
          </p:nvSpPr>
          <p:spPr bwMode="auto">
            <a:xfrm>
              <a:off x="1797033" y="4837197"/>
              <a:ext cx="1135604" cy="1041968"/>
            </a:xfrm>
            <a:custGeom>
              <a:avLst/>
              <a:gdLst>
                <a:gd name="T0" fmla="*/ 7 w 642"/>
                <a:gd name="T1" fmla="*/ 0 h 589"/>
                <a:gd name="T2" fmla="*/ 627 w 642"/>
                <a:gd name="T3" fmla="*/ 0 h 589"/>
                <a:gd name="T4" fmla="*/ 627 w 642"/>
                <a:gd name="T5" fmla="*/ 51 h 589"/>
                <a:gd name="T6" fmla="*/ 642 w 642"/>
                <a:gd name="T7" fmla="*/ 82 h 589"/>
                <a:gd name="T8" fmla="*/ 612 w 642"/>
                <a:gd name="T9" fmla="*/ 129 h 589"/>
                <a:gd name="T10" fmla="*/ 637 w 642"/>
                <a:gd name="T11" fmla="*/ 171 h 589"/>
                <a:gd name="T12" fmla="*/ 612 w 642"/>
                <a:gd name="T13" fmla="*/ 225 h 589"/>
                <a:gd name="T14" fmla="*/ 635 w 642"/>
                <a:gd name="T15" fmla="*/ 261 h 589"/>
                <a:gd name="T16" fmla="*/ 612 w 642"/>
                <a:gd name="T17" fmla="*/ 306 h 589"/>
                <a:gd name="T18" fmla="*/ 635 w 642"/>
                <a:gd name="T19" fmla="*/ 347 h 589"/>
                <a:gd name="T20" fmla="*/ 610 w 642"/>
                <a:gd name="T21" fmla="*/ 394 h 589"/>
                <a:gd name="T22" fmla="*/ 626 w 642"/>
                <a:gd name="T23" fmla="*/ 424 h 589"/>
                <a:gd name="T24" fmla="*/ 575 w 642"/>
                <a:gd name="T25" fmla="*/ 495 h 589"/>
                <a:gd name="T26" fmla="*/ 467 w 642"/>
                <a:gd name="T27" fmla="*/ 589 h 589"/>
                <a:gd name="T28" fmla="*/ 174 w 642"/>
                <a:gd name="T29" fmla="*/ 589 h 589"/>
                <a:gd name="T30" fmla="*/ 39 w 642"/>
                <a:gd name="T31" fmla="*/ 476 h 589"/>
                <a:gd name="T32" fmla="*/ 32 w 642"/>
                <a:gd name="T33" fmla="*/ 429 h 589"/>
                <a:gd name="T34" fmla="*/ 2 w 642"/>
                <a:gd name="T35" fmla="*/ 389 h 589"/>
                <a:gd name="T36" fmla="*/ 26 w 642"/>
                <a:gd name="T37" fmla="*/ 355 h 589"/>
                <a:gd name="T38" fmla="*/ 2 w 642"/>
                <a:gd name="T39" fmla="*/ 295 h 589"/>
                <a:gd name="T40" fmla="*/ 23 w 642"/>
                <a:gd name="T41" fmla="*/ 258 h 589"/>
                <a:gd name="T42" fmla="*/ 5 w 642"/>
                <a:gd name="T43" fmla="*/ 214 h 589"/>
                <a:gd name="T44" fmla="*/ 24 w 642"/>
                <a:gd name="T45" fmla="*/ 168 h 589"/>
                <a:gd name="T46" fmla="*/ 2 w 642"/>
                <a:gd name="T47" fmla="*/ 120 h 589"/>
                <a:gd name="T48" fmla="*/ 7 w 642"/>
                <a:gd name="T49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2" h="589">
                  <a:moveTo>
                    <a:pt x="7" y="0"/>
                  </a:moveTo>
                  <a:cubicBezTo>
                    <a:pt x="627" y="0"/>
                    <a:pt x="627" y="0"/>
                    <a:pt x="627" y="0"/>
                  </a:cubicBezTo>
                  <a:cubicBezTo>
                    <a:pt x="627" y="51"/>
                    <a:pt x="627" y="51"/>
                    <a:pt x="627" y="51"/>
                  </a:cubicBezTo>
                  <a:cubicBezTo>
                    <a:pt x="627" y="51"/>
                    <a:pt x="642" y="62"/>
                    <a:pt x="642" y="82"/>
                  </a:cubicBezTo>
                  <a:cubicBezTo>
                    <a:pt x="642" y="101"/>
                    <a:pt x="612" y="115"/>
                    <a:pt x="612" y="129"/>
                  </a:cubicBezTo>
                  <a:cubicBezTo>
                    <a:pt x="612" y="144"/>
                    <a:pt x="637" y="152"/>
                    <a:pt x="637" y="171"/>
                  </a:cubicBezTo>
                  <a:cubicBezTo>
                    <a:pt x="637" y="190"/>
                    <a:pt x="610" y="206"/>
                    <a:pt x="612" y="225"/>
                  </a:cubicBezTo>
                  <a:cubicBezTo>
                    <a:pt x="613" y="244"/>
                    <a:pt x="637" y="246"/>
                    <a:pt x="635" y="261"/>
                  </a:cubicBezTo>
                  <a:cubicBezTo>
                    <a:pt x="634" y="277"/>
                    <a:pt x="612" y="292"/>
                    <a:pt x="612" y="306"/>
                  </a:cubicBezTo>
                  <a:cubicBezTo>
                    <a:pt x="612" y="320"/>
                    <a:pt x="635" y="331"/>
                    <a:pt x="635" y="347"/>
                  </a:cubicBezTo>
                  <a:cubicBezTo>
                    <a:pt x="635" y="363"/>
                    <a:pt x="612" y="378"/>
                    <a:pt x="610" y="394"/>
                  </a:cubicBezTo>
                  <a:cubicBezTo>
                    <a:pt x="608" y="409"/>
                    <a:pt x="626" y="413"/>
                    <a:pt x="626" y="424"/>
                  </a:cubicBezTo>
                  <a:cubicBezTo>
                    <a:pt x="626" y="435"/>
                    <a:pt x="618" y="459"/>
                    <a:pt x="575" y="495"/>
                  </a:cubicBezTo>
                  <a:cubicBezTo>
                    <a:pt x="532" y="532"/>
                    <a:pt x="467" y="589"/>
                    <a:pt x="467" y="589"/>
                  </a:cubicBezTo>
                  <a:cubicBezTo>
                    <a:pt x="174" y="589"/>
                    <a:pt x="174" y="589"/>
                    <a:pt x="174" y="589"/>
                  </a:cubicBezTo>
                  <a:cubicBezTo>
                    <a:pt x="39" y="476"/>
                    <a:pt x="39" y="476"/>
                    <a:pt x="39" y="476"/>
                  </a:cubicBezTo>
                  <a:cubicBezTo>
                    <a:pt x="35" y="462"/>
                    <a:pt x="35" y="438"/>
                    <a:pt x="32" y="429"/>
                  </a:cubicBezTo>
                  <a:cubicBezTo>
                    <a:pt x="29" y="419"/>
                    <a:pt x="2" y="405"/>
                    <a:pt x="2" y="389"/>
                  </a:cubicBezTo>
                  <a:cubicBezTo>
                    <a:pt x="2" y="373"/>
                    <a:pt x="26" y="366"/>
                    <a:pt x="26" y="355"/>
                  </a:cubicBezTo>
                  <a:cubicBezTo>
                    <a:pt x="26" y="344"/>
                    <a:pt x="0" y="316"/>
                    <a:pt x="2" y="295"/>
                  </a:cubicBezTo>
                  <a:cubicBezTo>
                    <a:pt x="3" y="274"/>
                    <a:pt x="21" y="269"/>
                    <a:pt x="23" y="258"/>
                  </a:cubicBezTo>
                  <a:cubicBezTo>
                    <a:pt x="24" y="247"/>
                    <a:pt x="5" y="230"/>
                    <a:pt x="5" y="214"/>
                  </a:cubicBezTo>
                  <a:cubicBezTo>
                    <a:pt x="5" y="198"/>
                    <a:pt x="24" y="182"/>
                    <a:pt x="24" y="168"/>
                  </a:cubicBezTo>
                  <a:cubicBezTo>
                    <a:pt x="24" y="153"/>
                    <a:pt x="3" y="144"/>
                    <a:pt x="2" y="120"/>
                  </a:cubicBezTo>
                  <a:cubicBezTo>
                    <a:pt x="0" y="96"/>
                    <a:pt x="7" y="0"/>
                    <a:pt x="7" y="0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>
              <a:innerShdw blurRad="88900" dist="38100" dir="13500000">
                <a:prstClr val="black">
                  <a:alpha val="40000"/>
                </a:prstClr>
              </a:innerShdw>
            </a:effectLst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  <p:sp>
          <p:nvSpPr>
            <p:cNvPr id="164" name="Freeform 163"/>
            <p:cNvSpPr>
              <a:spLocks/>
            </p:cNvSpPr>
            <p:nvPr/>
          </p:nvSpPr>
          <p:spPr bwMode="auto">
            <a:xfrm>
              <a:off x="2114959" y="5910739"/>
              <a:ext cx="470355" cy="63150"/>
            </a:xfrm>
            <a:custGeom>
              <a:avLst/>
              <a:gdLst>
                <a:gd name="T0" fmla="*/ 0 w 266"/>
                <a:gd name="T1" fmla="*/ 0 h 36"/>
                <a:gd name="T2" fmla="*/ 266 w 266"/>
                <a:gd name="T3" fmla="*/ 0 h 36"/>
                <a:gd name="T4" fmla="*/ 223 w 266"/>
                <a:gd name="T5" fmla="*/ 36 h 36"/>
                <a:gd name="T6" fmla="*/ 50 w 266"/>
                <a:gd name="T7" fmla="*/ 36 h 36"/>
                <a:gd name="T8" fmla="*/ 0 w 266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6" h="36">
                  <a:moveTo>
                    <a:pt x="0" y="0"/>
                  </a:moveTo>
                  <a:cubicBezTo>
                    <a:pt x="266" y="0"/>
                    <a:pt x="266" y="0"/>
                    <a:pt x="266" y="0"/>
                  </a:cubicBezTo>
                  <a:cubicBezTo>
                    <a:pt x="266" y="0"/>
                    <a:pt x="237" y="36"/>
                    <a:pt x="223" y="36"/>
                  </a:cubicBezTo>
                  <a:cubicBezTo>
                    <a:pt x="209" y="36"/>
                    <a:pt x="62" y="36"/>
                    <a:pt x="50" y="36"/>
                  </a:cubicBezTo>
                  <a:cubicBezTo>
                    <a:pt x="37" y="36"/>
                    <a:pt x="0" y="0"/>
                    <a:pt x="0" y="0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>
              <a:innerShdw blurRad="88900" dist="38100" dir="13500000">
                <a:prstClr val="black">
                  <a:alpha val="40000"/>
                </a:prstClr>
              </a:innerShdw>
            </a:effectLst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</p:grpSp>
      <p:sp>
        <p:nvSpPr>
          <p:cNvPr id="165" name="Rectangle 164"/>
          <p:cNvSpPr/>
          <p:nvPr/>
        </p:nvSpPr>
        <p:spPr>
          <a:xfrm>
            <a:off x="4509198" y="2563702"/>
            <a:ext cx="6507123" cy="1957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改编实例，功能要求：在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P0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口连接一个共阳极数码管，使之循环显示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0</a:t>
            </a:r>
            <a:r>
              <a:rPr lang="en-US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～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F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，间隔为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500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循环步。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3799023" y="400194"/>
            <a:ext cx="4593954" cy="1031890"/>
            <a:chOff x="3590568" y="400194"/>
            <a:chExt cx="5213316" cy="1031890"/>
          </a:xfrm>
        </p:grpSpPr>
        <p:grpSp>
          <p:nvGrpSpPr>
            <p:cNvPr id="82" name="组合 81"/>
            <p:cNvGrpSpPr/>
            <p:nvPr/>
          </p:nvGrpSpPr>
          <p:grpSpPr>
            <a:xfrm>
              <a:off x="3590568" y="400194"/>
              <a:ext cx="5213316" cy="1031890"/>
              <a:chOff x="7038412" y="5298115"/>
              <a:chExt cx="3099874" cy="517828"/>
            </a:xfrm>
          </p:grpSpPr>
          <p:grpSp>
            <p:nvGrpSpPr>
              <p:cNvPr id="84" name="组合 83"/>
              <p:cNvGrpSpPr/>
              <p:nvPr/>
            </p:nvGrpSpPr>
            <p:grpSpPr>
              <a:xfrm>
                <a:off x="7038412" y="5298115"/>
                <a:ext cx="3099874" cy="517828"/>
                <a:chOff x="5718131" y="5650928"/>
                <a:chExt cx="4596458" cy="767829"/>
              </a:xfrm>
            </p:grpSpPr>
            <p:sp>
              <p:nvSpPr>
                <p:cNvPr id="86" name="圆角矩形 85"/>
                <p:cNvSpPr/>
                <p:nvPr/>
              </p:nvSpPr>
              <p:spPr>
                <a:xfrm>
                  <a:off x="5718131" y="5650928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7" name="圆角矩形 86"/>
                <p:cNvSpPr/>
                <p:nvPr/>
              </p:nvSpPr>
              <p:spPr>
                <a:xfrm>
                  <a:off x="5829672" y="5747159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85" name="TextBox 19"/>
              <p:cNvSpPr txBox="1"/>
              <p:nvPr/>
            </p:nvSpPr>
            <p:spPr>
              <a:xfrm>
                <a:off x="7752953" y="5433395"/>
                <a:ext cx="127818" cy="1890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83" name="矩形 82"/>
            <p:cNvSpPr/>
            <p:nvPr/>
          </p:nvSpPr>
          <p:spPr>
            <a:xfrm>
              <a:off x="4055479" y="625993"/>
              <a:ext cx="428349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思考题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8932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1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95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接连接符 14"/>
          <p:cNvCxnSpPr/>
          <p:nvPr/>
        </p:nvCxnSpPr>
        <p:spPr>
          <a:xfrm>
            <a:off x="4933412" y="3283662"/>
            <a:ext cx="4314728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4933412" y="2492815"/>
            <a:ext cx="13131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dirty="0">
                <a:solidFill>
                  <a:schemeClr val="accent4"/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小结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2DE15F1D-441C-484A-82F8-4960F21A08E2}"/>
              </a:ext>
            </a:extLst>
          </p:cNvPr>
          <p:cNvGrpSpPr/>
          <p:nvPr/>
        </p:nvGrpSpPr>
        <p:grpSpPr>
          <a:xfrm>
            <a:off x="2904660" y="2347662"/>
            <a:ext cx="1872000" cy="1872000"/>
            <a:chOff x="2904660" y="2347662"/>
            <a:chExt cx="1872000" cy="1872000"/>
          </a:xfrm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 rot="10800000">
              <a:off x="2904660" y="2347662"/>
              <a:ext cx="1872000" cy="187200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>
                <a:solidFill>
                  <a:prstClr val="black"/>
                </a:solidFill>
              </a:endParaRPr>
            </a:p>
          </p:txBody>
        </p:sp>
        <p:sp>
          <p:nvSpPr>
            <p:cNvPr id="20" name="Freeform 5"/>
            <p:cNvSpPr>
              <a:spLocks/>
            </p:cNvSpPr>
            <p:nvPr/>
          </p:nvSpPr>
          <p:spPr bwMode="auto">
            <a:xfrm rot="10800000">
              <a:off x="3101713" y="2544715"/>
              <a:ext cx="1477895" cy="1477895"/>
            </a:xfrm>
            <a:prstGeom prst="ellipse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0">
                    <a:schemeClr val="accent4">
                      <a:lumMod val="75000"/>
                    </a:schemeClr>
                  </a:gs>
                  <a:gs pos="100000">
                    <a:schemeClr val="accent4"/>
                  </a:gs>
                </a:gsLst>
                <a:lin ang="2700000" scaled="1"/>
                <a:tileRect/>
              </a:gradFill>
            </a:ln>
            <a:effectLst>
              <a:outerShdw blurRad="254000" dist="114300" dir="2700000" algn="tl" rotWithShape="0">
                <a:prstClr val="black">
                  <a:alpha val="2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14" name="KSO_Shape">
              <a:extLst>
                <a:ext uri="{FF2B5EF4-FFF2-40B4-BE49-F238E27FC236}">
                  <a16:creationId xmlns:a16="http://schemas.microsoft.com/office/drawing/2014/main" id="{56D6B3A0-6AD8-401C-A316-2D736EE407E4}"/>
                </a:ext>
              </a:extLst>
            </p:cNvPr>
            <p:cNvSpPr/>
            <p:nvPr/>
          </p:nvSpPr>
          <p:spPr bwMode="auto">
            <a:xfrm>
              <a:off x="3492288" y="2918252"/>
              <a:ext cx="674764" cy="688008"/>
            </a:xfrm>
            <a:custGeom>
              <a:avLst/>
              <a:gdLst>
                <a:gd name="T0" fmla="*/ 1264650 w 2063750"/>
                <a:gd name="T1" fmla="*/ 933236 h 1925638"/>
                <a:gd name="T2" fmla="*/ 1205010 w 2063750"/>
                <a:gd name="T3" fmla="*/ 981200 h 1925638"/>
                <a:gd name="T4" fmla="*/ 1169637 w 2063750"/>
                <a:gd name="T5" fmla="*/ 913641 h 1925638"/>
                <a:gd name="T6" fmla="*/ 1863628 w 2063750"/>
                <a:gd name="T7" fmla="*/ 619424 h 1925638"/>
                <a:gd name="T8" fmla="*/ 1873035 w 2063750"/>
                <a:gd name="T9" fmla="*/ 667280 h 1925638"/>
                <a:gd name="T10" fmla="*/ 1691374 w 2063750"/>
                <a:gd name="T11" fmla="*/ 669322 h 1925638"/>
                <a:gd name="T12" fmla="*/ 1696077 w 2063750"/>
                <a:gd name="T13" fmla="*/ 621175 h 1925638"/>
                <a:gd name="T14" fmla="*/ 742063 w 2063750"/>
                <a:gd name="T15" fmla="*/ 629637 h 1925638"/>
                <a:gd name="T16" fmla="*/ 727975 w 2063750"/>
                <a:gd name="T17" fmla="*/ 676034 h 1925638"/>
                <a:gd name="T18" fmla="*/ 550987 w 2063750"/>
                <a:gd name="T19" fmla="*/ 656483 h 1925638"/>
                <a:gd name="T20" fmla="*/ 577990 w 2063750"/>
                <a:gd name="T21" fmla="*/ 615922 h 1925638"/>
                <a:gd name="T22" fmla="*/ 1273128 w 2063750"/>
                <a:gd name="T23" fmla="*/ 560052 h 1925638"/>
                <a:gd name="T24" fmla="*/ 1196826 w 2063750"/>
                <a:gd name="T25" fmla="*/ 846374 h 1925638"/>
                <a:gd name="T26" fmla="*/ 1157651 w 2063750"/>
                <a:gd name="T27" fmla="*/ 551279 h 1925638"/>
                <a:gd name="T28" fmla="*/ 1196634 w 2063750"/>
                <a:gd name="T29" fmla="*/ 394965 h 1925638"/>
                <a:gd name="T30" fmla="*/ 1004375 w 2063750"/>
                <a:gd name="T31" fmla="*/ 453667 h 1925638"/>
                <a:gd name="T32" fmla="*/ 916159 w 2063750"/>
                <a:gd name="T33" fmla="*/ 617446 h 1925638"/>
                <a:gd name="T34" fmla="*/ 942243 w 2063750"/>
                <a:gd name="T35" fmla="*/ 775648 h 1925638"/>
                <a:gd name="T36" fmla="*/ 1065042 w 2063750"/>
                <a:gd name="T37" fmla="*/ 952636 h 1925638"/>
                <a:gd name="T38" fmla="*/ 1352258 w 2063750"/>
                <a:gd name="T39" fmla="*/ 1009577 h 1925638"/>
                <a:gd name="T40" fmla="*/ 1456007 w 2063750"/>
                <a:gd name="T41" fmla="*/ 831122 h 1925638"/>
                <a:gd name="T42" fmla="*/ 1514915 w 2063750"/>
                <a:gd name="T43" fmla="*/ 694346 h 1925638"/>
                <a:gd name="T44" fmla="*/ 1484729 w 2063750"/>
                <a:gd name="T45" fmla="*/ 506499 h 1925638"/>
                <a:gd name="T46" fmla="*/ 1323829 w 2063750"/>
                <a:gd name="T47" fmla="*/ 407879 h 1925638"/>
                <a:gd name="T48" fmla="*/ 1277230 w 2063750"/>
                <a:gd name="T49" fmla="*/ 330686 h 1925638"/>
                <a:gd name="T50" fmla="*/ 1483556 w 2063750"/>
                <a:gd name="T51" fmla="*/ 408467 h 1925638"/>
                <a:gd name="T52" fmla="*/ 1585840 w 2063750"/>
                <a:gd name="T53" fmla="*/ 598074 h 1925638"/>
                <a:gd name="T54" fmla="*/ 1556532 w 2063750"/>
                <a:gd name="T55" fmla="*/ 799717 h 1925638"/>
                <a:gd name="T56" fmla="*/ 1444577 w 2063750"/>
                <a:gd name="T57" fmla="*/ 953809 h 1925638"/>
                <a:gd name="T58" fmla="*/ 1379514 w 2063750"/>
                <a:gd name="T59" fmla="*/ 1234993 h 1925638"/>
                <a:gd name="T60" fmla="*/ 1224769 w 2063750"/>
                <a:gd name="T61" fmla="*/ 1299859 h 1925638"/>
                <a:gd name="T62" fmla="*/ 973458 w 2063750"/>
                <a:gd name="T63" fmla="*/ 1301550 h 1925638"/>
                <a:gd name="T64" fmla="*/ 884643 w 2063750"/>
                <a:gd name="T65" fmla="*/ 1352828 h 1925638"/>
                <a:gd name="T66" fmla="*/ 1171315 w 2063750"/>
                <a:gd name="T67" fmla="*/ 1381250 h 1925638"/>
                <a:gd name="T68" fmla="*/ 1609826 w 2063750"/>
                <a:gd name="T69" fmla="*/ 1205732 h 1925638"/>
                <a:gd name="T70" fmla="*/ 1769285 w 2063750"/>
                <a:gd name="T71" fmla="*/ 1202215 h 1925638"/>
                <a:gd name="T72" fmla="*/ 1698033 w 2063750"/>
                <a:gd name="T73" fmla="*/ 1343539 h 1925638"/>
                <a:gd name="T74" fmla="*/ 1830840 w 2063750"/>
                <a:gd name="T75" fmla="*/ 1309461 h 1925638"/>
                <a:gd name="T76" fmla="*/ 1902362 w 2063750"/>
                <a:gd name="T77" fmla="*/ 1344330 h 1925638"/>
                <a:gd name="T78" fmla="*/ 1805632 w 2063750"/>
                <a:gd name="T79" fmla="*/ 1426962 h 1925638"/>
                <a:gd name="T80" fmla="*/ 1115916 w 2063750"/>
                <a:gd name="T81" fmla="*/ 1759833 h 1925638"/>
                <a:gd name="T82" fmla="*/ 544327 w 2063750"/>
                <a:gd name="T83" fmla="*/ 1713829 h 1925638"/>
                <a:gd name="T84" fmla="*/ 50124 w 2063750"/>
                <a:gd name="T85" fmla="*/ 1388576 h 1925638"/>
                <a:gd name="T86" fmla="*/ 277587 w 2063750"/>
                <a:gd name="T87" fmla="*/ 1364841 h 1925638"/>
                <a:gd name="T88" fmla="*/ 557812 w 2063750"/>
                <a:gd name="T89" fmla="*/ 1209541 h 1925638"/>
                <a:gd name="T90" fmla="*/ 1023426 w 2063750"/>
                <a:gd name="T91" fmla="*/ 1057126 h 1925638"/>
                <a:gd name="T92" fmla="*/ 919090 w 2063750"/>
                <a:gd name="T93" fmla="*/ 864876 h 1925638"/>
                <a:gd name="T94" fmla="*/ 854320 w 2063750"/>
                <a:gd name="T95" fmla="*/ 707847 h 1925638"/>
                <a:gd name="T96" fmla="*/ 887730 w 2063750"/>
                <a:gd name="T97" fmla="*/ 478909 h 1925638"/>
                <a:gd name="T98" fmla="*/ 1065042 w 2063750"/>
                <a:gd name="T99" fmla="*/ 350938 h 1925638"/>
                <a:gd name="T100" fmla="*/ 1690144 w 2063750"/>
                <a:gd name="T101" fmla="*/ 203159 h 1925638"/>
                <a:gd name="T102" fmla="*/ 1700127 w 2063750"/>
                <a:gd name="T103" fmla="*/ 250943 h 1925638"/>
                <a:gd name="T104" fmla="*/ 1558014 w 2063750"/>
                <a:gd name="T105" fmla="*/ 348271 h 1925638"/>
                <a:gd name="T106" fmla="*/ 1655497 w 2063750"/>
                <a:gd name="T107" fmla="*/ 206383 h 1925638"/>
                <a:gd name="T108" fmla="*/ 904489 w 2063750"/>
                <a:gd name="T109" fmla="*/ 306056 h 1925638"/>
                <a:gd name="T110" fmla="*/ 895180 w 2063750"/>
                <a:gd name="T111" fmla="*/ 353841 h 1925638"/>
                <a:gd name="T112" fmla="*/ 757001 w 2063750"/>
                <a:gd name="T113" fmla="*/ 243028 h 1925638"/>
                <a:gd name="T114" fmla="*/ 779982 w 2063750"/>
                <a:gd name="T115" fmla="*/ 199933 h 1925638"/>
                <a:gd name="T116" fmla="*/ 1248509 w 2063750"/>
                <a:gd name="T117" fmla="*/ 28478 h 1925638"/>
                <a:gd name="T118" fmla="*/ 1217149 w 2063750"/>
                <a:gd name="T119" fmla="*/ 197882 h 1925638"/>
                <a:gd name="T120" fmla="*/ 1185497 w 2063750"/>
                <a:gd name="T121" fmla="*/ 28478 h 192563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063750" h="1925638">
                  <a:moveTo>
                    <a:pt x="1310496" y="957198"/>
                  </a:moveTo>
                  <a:lnTo>
                    <a:pt x="1315880" y="957198"/>
                  </a:lnTo>
                  <a:lnTo>
                    <a:pt x="1321581" y="957198"/>
                  </a:lnTo>
                  <a:lnTo>
                    <a:pt x="1326965" y="958465"/>
                  </a:lnTo>
                  <a:lnTo>
                    <a:pt x="1332032" y="959732"/>
                  </a:lnTo>
                  <a:lnTo>
                    <a:pt x="1337099" y="961316"/>
                  </a:lnTo>
                  <a:lnTo>
                    <a:pt x="1341850" y="963533"/>
                  </a:lnTo>
                  <a:lnTo>
                    <a:pt x="1346284" y="966383"/>
                  </a:lnTo>
                  <a:lnTo>
                    <a:pt x="1350718" y="969234"/>
                  </a:lnTo>
                  <a:lnTo>
                    <a:pt x="1354202" y="973035"/>
                  </a:lnTo>
                  <a:lnTo>
                    <a:pt x="1357685" y="976519"/>
                  </a:lnTo>
                  <a:lnTo>
                    <a:pt x="1360536" y="980637"/>
                  </a:lnTo>
                  <a:lnTo>
                    <a:pt x="1363386" y="985072"/>
                  </a:lnTo>
                  <a:lnTo>
                    <a:pt x="1365603" y="989506"/>
                  </a:lnTo>
                  <a:lnTo>
                    <a:pt x="1367503" y="994574"/>
                  </a:lnTo>
                  <a:lnTo>
                    <a:pt x="1369087" y="999959"/>
                  </a:lnTo>
                  <a:lnTo>
                    <a:pt x="1369720" y="1005344"/>
                  </a:lnTo>
                  <a:lnTo>
                    <a:pt x="1370037" y="1010728"/>
                  </a:lnTo>
                  <a:lnTo>
                    <a:pt x="1369720" y="1016113"/>
                  </a:lnTo>
                  <a:lnTo>
                    <a:pt x="1369087" y="1021181"/>
                  </a:lnTo>
                  <a:lnTo>
                    <a:pt x="1367503" y="1026566"/>
                  </a:lnTo>
                  <a:lnTo>
                    <a:pt x="1365603" y="1031634"/>
                  </a:lnTo>
                  <a:lnTo>
                    <a:pt x="1363386" y="1036385"/>
                  </a:lnTo>
                  <a:lnTo>
                    <a:pt x="1360536" y="1040503"/>
                  </a:lnTo>
                  <a:lnTo>
                    <a:pt x="1357685" y="1044620"/>
                  </a:lnTo>
                  <a:lnTo>
                    <a:pt x="1354202" y="1048738"/>
                  </a:lnTo>
                  <a:lnTo>
                    <a:pt x="1350718" y="1051906"/>
                  </a:lnTo>
                  <a:lnTo>
                    <a:pt x="1346284" y="1055073"/>
                  </a:lnTo>
                  <a:lnTo>
                    <a:pt x="1341850" y="1057290"/>
                  </a:lnTo>
                  <a:lnTo>
                    <a:pt x="1337099" y="1059507"/>
                  </a:lnTo>
                  <a:lnTo>
                    <a:pt x="1332032" y="1061408"/>
                  </a:lnTo>
                  <a:lnTo>
                    <a:pt x="1326965" y="1062675"/>
                  </a:lnTo>
                  <a:lnTo>
                    <a:pt x="1321581" y="1063308"/>
                  </a:lnTo>
                  <a:lnTo>
                    <a:pt x="1315880" y="1063625"/>
                  </a:lnTo>
                  <a:lnTo>
                    <a:pt x="1310496" y="1063308"/>
                  </a:lnTo>
                  <a:lnTo>
                    <a:pt x="1305428" y="1062675"/>
                  </a:lnTo>
                  <a:lnTo>
                    <a:pt x="1300361" y="1061408"/>
                  </a:lnTo>
                  <a:lnTo>
                    <a:pt x="1295294" y="1059507"/>
                  </a:lnTo>
                  <a:lnTo>
                    <a:pt x="1290543" y="1057290"/>
                  </a:lnTo>
                  <a:lnTo>
                    <a:pt x="1286109" y="1055073"/>
                  </a:lnTo>
                  <a:lnTo>
                    <a:pt x="1281992" y="1051906"/>
                  </a:lnTo>
                  <a:lnTo>
                    <a:pt x="1278191" y="1048738"/>
                  </a:lnTo>
                  <a:lnTo>
                    <a:pt x="1275024" y="1044620"/>
                  </a:lnTo>
                  <a:lnTo>
                    <a:pt x="1271857" y="1040503"/>
                  </a:lnTo>
                  <a:lnTo>
                    <a:pt x="1269324" y="1036385"/>
                  </a:lnTo>
                  <a:lnTo>
                    <a:pt x="1267107" y="1031634"/>
                  </a:lnTo>
                  <a:lnTo>
                    <a:pt x="1265206" y="1026566"/>
                  </a:lnTo>
                  <a:lnTo>
                    <a:pt x="1263940" y="1021181"/>
                  </a:lnTo>
                  <a:lnTo>
                    <a:pt x="1263306" y="1016113"/>
                  </a:lnTo>
                  <a:lnTo>
                    <a:pt x="1262989" y="1010728"/>
                  </a:lnTo>
                  <a:lnTo>
                    <a:pt x="1263306" y="1005344"/>
                  </a:lnTo>
                  <a:lnTo>
                    <a:pt x="1263940" y="999959"/>
                  </a:lnTo>
                  <a:lnTo>
                    <a:pt x="1265206" y="994574"/>
                  </a:lnTo>
                  <a:lnTo>
                    <a:pt x="1267107" y="989506"/>
                  </a:lnTo>
                  <a:lnTo>
                    <a:pt x="1269324" y="985072"/>
                  </a:lnTo>
                  <a:lnTo>
                    <a:pt x="1271857" y="980637"/>
                  </a:lnTo>
                  <a:lnTo>
                    <a:pt x="1275024" y="976519"/>
                  </a:lnTo>
                  <a:lnTo>
                    <a:pt x="1278191" y="973035"/>
                  </a:lnTo>
                  <a:lnTo>
                    <a:pt x="1281992" y="969234"/>
                  </a:lnTo>
                  <a:lnTo>
                    <a:pt x="1286109" y="966383"/>
                  </a:lnTo>
                  <a:lnTo>
                    <a:pt x="1290543" y="963533"/>
                  </a:lnTo>
                  <a:lnTo>
                    <a:pt x="1295294" y="961316"/>
                  </a:lnTo>
                  <a:lnTo>
                    <a:pt x="1300361" y="959732"/>
                  </a:lnTo>
                  <a:lnTo>
                    <a:pt x="1305428" y="958465"/>
                  </a:lnTo>
                  <a:lnTo>
                    <a:pt x="1310496" y="957198"/>
                  </a:lnTo>
                  <a:close/>
                  <a:moveTo>
                    <a:pt x="1856524" y="666750"/>
                  </a:moveTo>
                  <a:lnTo>
                    <a:pt x="2002690" y="666750"/>
                  </a:lnTo>
                  <a:lnTo>
                    <a:pt x="2005874" y="667066"/>
                  </a:lnTo>
                  <a:lnTo>
                    <a:pt x="2009695" y="667382"/>
                  </a:lnTo>
                  <a:lnTo>
                    <a:pt x="2012561" y="668330"/>
                  </a:lnTo>
                  <a:lnTo>
                    <a:pt x="2017064" y="669595"/>
                  </a:lnTo>
                  <a:lnTo>
                    <a:pt x="2018930" y="670859"/>
                  </a:lnTo>
                  <a:lnTo>
                    <a:pt x="2021796" y="672755"/>
                  </a:lnTo>
                  <a:lnTo>
                    <a:pt x="2024344" y="674335"/>
                  </a:lnTo>
                  <a:lnTo>
                    <a:pt x="2026891" y="676863"/>
                  </a:lnTo>
                  <a:lnTo>
                    <a:pt x="2029121" y="679076"/>
                  </a:lnTo>
                  <a:lnTo>
                    <a:pt x="2031031" y="681920"/>
                  </a:lnTo>
                  <a:lnTo>
                    <a:pt x="2032623" y="684764"/>
                  </a:lnTo>
                  <a:lnTo>
                    <a:pt x="2034216" y="687292"/>
                  </a:lnTo>
                  <a:lnTo>
                    <a:pt x="2035489" y="690769"/>
                  </a:lnTo>
                  <a:lnTo>
                    <a:pt x="2036126" y="693929"/>
                  </a:lnTo>
                  <a:lnTo>
                    <a:pt x="2036763" y="697405"/>
                  </a:lnTo>
                  <a:lnTo>
                    <a:pt x="2036763" y="700566"/>
                  </a:lnTo>
                  <a:lnTo>
                    <a:pt x="2036763" y="704358"/>
                  </a:lnTo>
                  <a:lnTo>
                    <a:pt x="2036126" y="707834"/>
                  </a:lnTo>
                  <a:lnTo>
                    <a:pt x="2035489" y="710995"/>
                  </a:lnTo>
                  <a:lnTo>
                    <a:pt x="2034216" y="714155"/>
                  </a:lnTo>
                  <a:lnTo>
                    <a:pt x="2032623" y="716999"/>
                  </a:lnTo>
                  <a:lnTo>
                    <a:pt x="2031031" y="720170"/>
                  </a:lnTo>
                  <a:lnTo>
                    <a:pt x="2029121" y="722688"/>
                  </a:lnTo>
                  <a:lnTo>
                    <a:pt x="2026891" y="724900"/>
                  </a:lnTo>
                  <a:lnTo>
                    <a:pt x="2024344" y="727112"/>
                  </a:lnTo>
                  <a:lnTo>
                    <a:pt x="2021796" y="729009"/>
                  </a:lnTo>
                  <a:lnTo>
                    <a:pt x="2018930" y="730905"/>
                  </a:lnTo>
                  <a:lnTo>
                    <a:pt x="2017064" y="732169"/>
                  </a:lnTo>
                  <a:lnTo>
                    <a:pt x="2012561" y="733433"/>
                  </a:lnTo>
                  <a:lnTo>
                    <a:pt x="2009695" y="734381"/>
                  </a:lnTo>
                  <a:lnTo>
                    <a:pt x="2005874" y="734697"/>
                  </a:lnTo>
                  <a:lnTo>
                    <a:pt x="2002690" y="735013"/>
                  </a:lnTo>
                  <a:lnTo>
                    <a:pt x="1856524" y="735013"/>
                  </a:lnTo>
                  <a:lnTo>
                    <a:pt x="1853339" y="734697"/>
                  </a:lnTo>
                  <a:lnTo>
                    <a:pt x="1849518" y="734381"/>
                  </a:lnTo>
                  <a:lnTo>
                    <a:pt x="1846652" y="733433"/>
                  </a:lnTo>
                  <a:lnTo>
                    <a:pt x="1843149" y="732169"/>
                  </a:lnTo>
                  <a:lnTo>
                    <a:pt x="1840283" y="730905"/>
                  </a:lnTo>
                  <a:lnTo>
                    <a:pt x="1837417" y="729009"/>
                  </a:lnTo>
                  <a:lnTo>
                    <a:pt x="1834870" y="727112"/>
                  </a:lnTo>
                  <a:lnTo>
                    <a:pt x="1832322" y="724900"/>
                  </a:lnTo>
                  <a:lnTo>
                    <a:pt x="1830093" y="722688"/>
                  </a:lnTo>
                  <a:lnTo>
                    <a:pt x="1828182" y="720170"/>
                  </a:lnTo>
                  <a:lnTo>
                    <a:pt x="1826590" y="716999"/>
                  </a:lnTo>
                  <a:lnTo>
                    <a:pt x="1824998" y="714155"/>
                  </a:lnTo>
                  <a:lnTo>
                    <a:pt x="1823724" y="710995"/>
                  </a:lnTo>
                  <a:lnTo>
                    <a:pt x="1823087" y="707834"/>
                  </a:lnTo>
                  <a:lnTo>
                    <a:pt x="1822450" y="704358"/>
                  </a:lnTo>
                  <a:lnTo>
                    <a:pt x="1822450" y="700566"/>
                  </a:lnTo>
                  <a:lnTo>
                    <a:pt x="1822450" y="697405"/>
                  </a:lnTo>
                  <a:lnTo>
                    <a:pt x="1823087" y="693929"/>
                  </a:lnTo>
                  <a:lnTo>
                    <a:pt x="1823724" y="690769"/>
                  </a:lnTo>
                  <a:lnTo>
                    <a:pt x="1824998" y="687292"/>
                  </a:lnTo>
                  <a:lnTo>
                    <a:pt x="1826590" y="684764"/>
                  </a:lnTo>
                  <a:lnTo>
                    <a:pt x="1828182" y="681920"/>
                  </a:lnTo>
                  <a:lnTo>
                    <a:pt x="1830093" y="679076"/>
                  </a:lnTo>
                  <a:lnTo>
                    <a:pt x="1832322" y="676863"/>
                  </a:lnTo>
                  <a:lnTo>
                    <a:pt x="1834870" y="674335"/>
                  </a:lnTo>
                  <a:lnTo>
                    <a:pt x="1837417" y="672755"/>
                  </a:lnTo>
                  <a:lnTo>
                    <a:pt x="1840283" y="670859"/>
                  </a:lnTo>
                  <a:lnTo>
                    <a:pt x="1843149" y="669595"/>
                  </a:lnTo>
                  <a:lnTo>
                    <a:pt x="1846652" y="668330"/>
                  </a:lnTo>
                  <a:lnTo>
                    <a:pt x="1849518" y="667382"/>
                  </a:lnTo>
                  <a:lnTo>
                    <a:pt x="1853339" y="667066"/>
                  </a:lnTo>
                  <a:lnTo>
                    <a:pt x="1856524" y="666750"/>
                  </a:lnTo>
                  <a:close/>
                  <a:moveTo>
                    <a:pt x="629654" y="666750"/>
                  </a:moveTo>
                  <a:lnTo>
                    <a:pt x="775285" y="666750"/>
                  </a:lnTo>
                  <a:lnTo>
                    <a:pt x="778783" y="667066"/>
                  </a:lnTo>
                  <a:lnTo>
                    <a:pt x="781962" y="667382"/>
                  </a:lnTo>
                  <a:lnTo>
                    <a:pt x="785460" y="668330"/>
                  </a:lnTo>
                  <a:lnTo>
                    <a:pt x="788640" y="669595"/>
                  </a:lnTo>
                  <a:lnTo>
                    <a:pt x="791819" y="670859"/>
                  </a:lnTo>
                  <a:lnTo>
                    <a:pt x="794363" y="672755"/>
                  </a:lnTo>
                  <a:lnTo>
                    <a:pt x="797225" y="674335"/>
                  </a:lnTo>
                  <a:lnTo>
                    <a:pt x="799451" y="676863"/>
                  </a:lnTo>
                  <a:lnTo>
                    <a:pt x="801677" y="679076"/>
                  </a:lnTo>
                  <a:lnTo>
                    <a:pt x="803902" y="681920"/>
                  </a:lnTo>
                  <a:lnTo>
                    <a:pt x="805492" y="684764"/>
                  </a:lnTo>
                  <a:lnTo>
                    <a:pt x="806764" y="687292"/>
                  </a:lnTo>
                  <a:lnTo>
                    <a:pt x="808036" y="690769"/>
                  </a:lnTo>
                  <a:lnTo>
                    <a:pt x="808990" y="693929"/>
                  </a:lnTo>
                  <a:lnTo>
                    <a:pt x="809626" y="697405"/>
                  </a:lnTo>
                  <a:lnTo>
                    <a:pt x="809626" y="700566"/>
                  </a:lnTo>
                  <a:lnTo>
                    <a:pt x="809626" y="704358"/>
                  </a:lnTo>
                  <a:lnTo>
                    <a:pt x="808990" y="707834"/>
                  </a:lnTo>
                  <a:lnTo>
                    <a:pt x="808036" y="710995"/>
                  </a:lnTo>
                  <a:lnTo>
                    <a:pt x="806764" y="714155"/>
                  </a:lnTo>
                  <a:lnTo>
                    <a:pt x="805492" y="716999"/>
                  </a:lnTo>
                  <a:lnTo>
                    <a:pt x="803902" y="720170"/>
                  </a:lnTo>
                  <a:lnTo>
                    <a:pt x="801677" y="722688"/>
                  </a:lnTo>
                  <a:lnTo>
                    <a:pt x="799451" y="724900"/>
                  </a:lnTo>
                  <a:lnTo>
                    <a:pt x="797225" y="727112"/>
                  </a:lnTo>
                  <a:lnTo>
                    <a:pt x="794363" y="729009"/>
                  </a:lnTo>
                  <a:lnTo>
                    <a:pt x="791819" y="730905"/>
                  </a:lnTo>
                  <a:lnTo>
                    <a:pt x="788640" y="732169"/>
                  </a:lnTo>
                  <a:lnTo>
                    <a:pt x="785460" y="733433"/>
                  </a:lnTo>
                  <a:lnTo>
                    <a:pt x="781962" y="734381"/>
                  </a:lnTo>
                  <a:lnTo>
                    <a:pt x="778783" y="734697"/>
                  </a:lnTo>
                  <a:lnTo>
                    <a:pt x="775285" y="735013"/>
                  </a:lnTo>
                  <a:lnTo>
                    <a:pt x="629654" y="735013"/>
                  </a:lnTo>
                  <a:lnTo>
                    <a:pt x="626156" y="734697"/>
                  </a:lnTo>
                  <a:lnTo>
                    <a:pt x="622976" y="734381"/>
                  </a:lnTo>
                  <a:lnTo>
                    <a:pt x="619479" y="733433"/>
                  </a:lnTo>
                  <a:lnTo>
                    <a:pt x="616299" y="732169"/>
                  </a:lnTo>
                  <a:lnTo>
                    <a:pt x="613119" y="730905"/>
                  </a:lnTo>
                  <a:lnTo>
                    <a:pt x="610576" y="729009"/>
                  </a:lnTo>
                  <a:lnTo>
                    <a:pt x="607714" y="727112"/>
                  </a:lnTo>
                  <a:lnTo>
                    <a:pt x="605488" y="724900"/>
                  </a:lnTo>
                  <a:lnTo>
                    <a:pt x="603262" y="722688"/>
                  </a:lnTo>
                  <a:lnTo>
                    <a:pt x="601036" y="720170"/>
                  </a:lnTo>
                  <a:lnTo>
                    <a:pt x="599447" y="716999"/>
                  </a:lnTo>
                  <a:lnTo>
                    <a:pt x="598175" y="714155"/>
                  </a:lnTo>
                  <a:lnTo>
                    <a:pt x="596903" y="710995"/>
                  </a:lnTo>
                  <a:lnTo>
                    <a:pt x="596267" y="707834"/>
                  </a:lnTo>
                  <a:lnTo>
                    <a:pt x="595313" y="704358"/>
                  </a:lnTo>
                  <a:lnTo>
                    <a:pt x="595313" y="700566"/>
                  </a:lnTo>
                  <a:lnTo>
                    <a:pt x="595313" y="697405"/>
                  </a:lnTo>
                  <a:lnTo>
                    <a:pt x="596267" y="693929"/>
                  </a:lnTo>
                  <a:lnTo>
                    <a:pt x="596903" y="690769"/>
                  </a:lnTo>
                  <a:lnTo>
                    <a:pt x="598175" y="687292"/>
                  </a:lnTo>
                  <a:lnTo>
                    <a:pt x="599447" y="684764"/>
                  </a:lnTo>
                  <a:lnTo>
                    <a:pt x="601036" y="681920"/>
                  </a:lnTo>
                  <a:lnTo>
                    <a:pt x="603262" y="679076"/>
                  </a:lnTo>
                  <a:lnTo>
                    <a:pt x="605488" y="676863"/>
                  </a:lnTo>
                  <a:lnTo>
                    <a:pt x="607714" y="674335"/>
                  </a:lnTo>
                  <a:lnTo>
                    <a:pt x="610576" y="672755"/>
                  </a:lnTo>
                  <a:lnTo>
                    <a:pt x="613119" y="670859"/>
                  </a:lnTo>
                  <a:lnTo>
                    <a:pt x="616299" y="669595"/>
                  </a:lnTo>
                  <a:lnTo>
                    <a:pt x="619479" y="668330"/>
                  </a:lnTo>
                  <a:lnTo>
                    <a:pt x="622976" y="667382"/>
                  </a:lnTo>
                  <a:lnTo>
                    <a:pt x="626156" y="667066"/>
                  </a:lnTo>
                  <a:lnTo>
                    <a:pt x="629654" y="666750"/>
                  </a:lnTo>
                  <a:close/>
                  <a:moveTo>
                    <a:pt x="1315880" y="528637"/>
                  </a:moveTo>
                  <a:lnTo>
                    <a:pt x="1321897" y="528954"/>
                  </a:lnTo>
                  <a:lnTo>
                    <a:pt x="1327598" y="529904"/>
                  </a:lnTo>
                  <a:lnTo>
                    <a:pt x="1333615" y="531805"/>
                  </a:lnTo>
                  <a:lnTo>
                    <a:pt x="1339316" y="534655"/>
                  </a:lnTo>
                  <a:lnTo>
                    <a:pt x="1345017" y="537823"/>
                  </a:lnTo>
                  <a:lnTo>
                    <a:pt x="1350084" y="541941"/>
                  </a:lnTo>
                  <a:lnTo>
                    <a:pt x="1354835" y="546375"/>
                  </a:lnTo>
                  <a:lnTo>
                    <a:pt x="1359586" y="551760"/>
                  </a:lnTo>
                  <a:lnTo>
                    <a:pt x="1364020" y="557778"/>
                  </a:lnTo>
                  <a:lnTo>
                    <a:pt x="1367503" y="564430"/>
                  </a:lnTo>
                  <a:lnTo>
                    <a:pt x="1370987" y="571398"/>
                  </a:lnTo>
                  <a:lnTo>
                    <a:pt x="1373837" y="579634"/>
                  </a:lnTo>
                  <a:lnTo>
                    <a:pt x="1375104" y="583751"/>
                  </a:lnTo>
                  <a:lnTo>
                    <a:pt x="1376371" y="588186"/>
                  </a:lnTo>
                  <a:lnTo>
                    <a:pt x="1377955" y="597055"/>
                  </a:lnTo>
                  <a:lnTo>
                    <a:pt x="1379222" y="606557"/>
                  </a:lnTo>
                  <a:lnTo>
                    <a:pt x="1379538" y="616377"/>
                  </a:lnTo>
                  <a:lnTo>
                    <a:pt x="1379222" y="627463"/>
                  </a:lnTo>
                  <a:lnTo>
                    <a:pt x="1378905" y="637915"/>
                  </a:lnTo>
                  <a:lnTo>
                    <a:pt x="1378588" y="647101"/>
                  </a:lnTo>
                  <a:lnTo>
                    <a:pt x="1377955" y="655970"/>
                  </a:lnTo>
                  <a:lnTo>
                    <a:pt x="1376054" y="673074"/>
                  </a:lnTo>
                  <a:lnTo>
                    <a:pt x="1373204" y="690179"/>
                  </a:lnTo>
                  <a:lnTo>
                    <a:pt x="1370037" y="706967"/>
                  </a:lnTo>
                  <a:lnTo>
                    <a:pt x="1366237" y="725021"/>
                  </a:lnTo>
                  <a:lnTo>
                    <a:pt x="1361803" y="745293"/>
                  </a:lnTo>
                  <a:lnTo>
                    <a:pt x="1357369" y="769366"/>
                  </a:lnTo>
                  <a:lnTo>
                    <a:pt x="1352301" y="797873"/>
                  </a:lnTo>
                  <a:lnTo>
                    <a:pt x="1346917" y="830815"/>
                  </a:lnTo>
                  <a:lnTo>
                    <a:pt x="1344384" y="849503"/>
                  </a:lnTo>
                  <a:lnTo>
                    <a:pt x="1341533" y="870092"/>
                  </a:lnTo>
                  <a:lnTo>
                    <a:pt x="1338683" y="892264"/>
                  </a:lnTo>
                  <a:lnTo>
                    <a:pt x="1335832" y="916654"/>
                  </a:lnTo>
                  <a:lnTo>
                    <a:pt x="1296561" y="916654"/>
                  </a:lnTo>
                  <a:lnTo>
                    <a:pt x="1293710" y="892264"/>
                  </a:lnTo>
                  <a:lnTo>
                    <a:pt x="1290860" y="870092"/>
                  </a:lnTo>
                  <a:lnTo>
                    <a:pt x="1288326" y="849820"/>
                  </a:lnTo>
                  <a:lnTo>
                    <a:pt x="1285792" y="831132"/>
                  </a:lnTo>
                  <a:lnTo>
                    <a:pt x="1280092" y="797873"/>
                  </a:lnTo>
                  <a:lnTo>
                    <a:pt x="1275341" y="769366"/>
                  </a:lnTo>
                  <a:lnTo>
                    <a:pt x="1270590" y="745293"/>
                  </a:lnTo>
                  <a:lnTo>
                    <a:pt x="1266473" y="725021"/>
                  </a:lnTo>
                  <a:lnTo>
                    <a:pt x="1262356" y="706967"/>
                  </a:lnTo>
                  <a:lnTo>
                    <a:pt x="1258872" y="690179"/>
                  </a:lnTo>
                  <a:lnTo>
                    <a:pt x="1256339" y="673074"/>
                  </a:lnTo>
                  <a:lnTo>
                    <a:pt x="1254438" y="655970"/>
                  </a:lnTo>
                  <a:lnTo>
                    <a:pt x="1253805" y="647101"/>
                  </a:lnTo>
                  <a:lnTo>
                    <a:pt x="1252855" y="637915"/>
                  </a:lnTo>
                  <a:lnTo>
                    <a:pt x="1252538" y="627463"/>
                  </a:lnTo>
                  <a:lnTo>
                    <a:pt x="1252538" y="616377"/>
                  </a:lnTo>
                  <a:lnTo>
                    <a:pt x="1252855" y="606557"/>
                  </a:lnTo>
                  <a:lnTo>
                    <a:pt x="1254122" y="597055"/>
                  </a:lnTo>
                  <a:lnTo>
                    <a:pt x="1255705" y="588186"/>
                  </a:lnTo>
                  <a:lnTo>
                    <a:pt x="1256972" y="583751"/>
                  </a:lnTo>
                  <a:lnTo>
                    <a:pt x="1258239" y="579634"/>
                  </a:lnTo>
                  <a:lnTo>
                    <a:pt x="1261406" y="571398"/>
                  </a:lnTo>
                  <a:lnTo>
                    <a:pt x="1264573" y="564430"/>
                  </a:lnTo>
                  <a:lnTo>
                    <a:pt x="1268374" y="557778"/>
                  </a:lnTo>
                  <a:lnTo>
                    <a:pt x="1272807" y="551760"/>
                  </a:lnTo>
                  <a:lnTo>
                    <a:pt x="1277241" y="546375"/>
                  </a:lnTo>
                  <a:lnTo>
                    <a:pt x="1281992" y="541941"/>
                  </a:lnTo>
                  <a:lnTo>
                    <a:pt x="1287376" y="537823"/>
                  </a:lnTo>
                  <a:lnTo>
                    <a:pt x="1293077" y="534655"/>
                  </a:lnTo>
                  <a:lnTo>
                    <a:pt x="1298778" y="531805"/>
                  </a:lnTo>
                  <a:lnTo>
                    <a:pt x="1304162" y="529904"/>
                  </a:lnTo>
                  <a:lnTo>
                    <a:pt x="1310179" y="528954"/>
                  </a:lnTo>
                  <a:lnTo>
                    <a:pt x="1315880" y="528637"/>
                  </a:lnTo>
                  <a:close/>
                  <a:moveTo>
                    <a:pt x="1316038" y="427125"/>
                  </a:moveTo>
                  <a:lnTo>
                    <a:pt x="1306196" y="427443"/>
                  </a:lnTo>
                  <a:lnTo>
                    <a:pt x="1296353" y="427761"/>
                  </a:lnTo>
                  <a:lnTo>
                    <a:pt x="1283971" y="428715"/>
                  </a:lnTo>
                  <a:lnTo>
                    <a:pt x="1269048" y="430622"/>
                  </a:lnTo>
                  <a:lnTo>
                    <a:pt x="1252221" y="432529"/>
                  </a:lnTo>
                  <a:lnTo>
                    <a:pt x="1233806" y="435390"/>
                  </a:lnTo>
                  <a:lnTo>
                    <a:pt x="1224281" y="437615"/>
                  </a:lnTo>
                  <a:lnTo>
                    <a:pt x="1214121" y="439523"/>
                  </a:lnTo>
                  <a:lnTo>
                    <a:pt x="1204278" y="441748"/>
                  </a:lnTo>
                  <a:lnTo>
                    <a:pt x="1193483" y="444609"/>
                  </a:lnTo>
                  <a:lnTo>
                    <a:pt x="1183323" y="447470"/>
                  </a:lnTo>
                  <a:lnTo>
                    <a:pt x="1172528" y="450967"/>
                  </a:lnTo>
                  <a:lnTo>
                    <a:pt x="1161733" y="454463"/>
                  </a:lnTo>
                  <a:lnTo>
                    <a:pt x="1150938" y="458914"/>
                  </a:lnTo>
                  <a:lnTo>
                    <a:pt x="1140143" y="463364"/>
                  </a:lnTo>
                  <a:lnTo>
                    <a:pt x="1129348" y="467814"/>
                  </a:lnTo>
                  <a:lnTo>
                    <a:pt x="1118871" y="473218"/>
                  </a:lnTo>
                  <a:lnTo>
                    <a:pt x="1108393" y="478940"/>
                  </a:lnTo>
                  <a:lnTo>
                    <a:pt x="1097916" y="484980"/>
                  </a:lnTo>
                  <a:lnTo>
                    <a:pt x="1088073" y="491338"/>
                  </a:lnTo>
                  <a:lnTo>
                    <a:pt x="1078231" y="498331"/>
                  </a:lnTo>
                  <a:lnTo>
                    <a:pt x="1069023" y="505960"/>
                  </a:lnTo>
                  <a:lnTo>
                    <a:pt x="1059498" y="514225"/>
                  </a:lnTo>
                  <a:lnTo>
                    <a:pt x="1050926" y="522808"/>
                  </a:lnTo>
                  <a:lnTo>
                    <a:pt x="1043623" y="530755"/>
                  </a:lnTo>
                  <a:lnTo>
                    <a:pt x="1036638" y="539656"/>
                  </a:lnTo>
                  <a:lnTo>
                    <a:pt x="1029971" y="548557"/>
                  </a:lnTo>
                  <a:lnTo>
                    <a:pt x="1023938" y="557775"/>
                  </a:lnTo>
                  <a:lnTo>
                    <a:pt x="1018541" y="567312"/>
                  </a:lnTo>
                  <a:lnTo>
                    <a:pt x="1013461" y="577166"/>
                  </a:lnTo>
                  <a:lnTo>
                    <a:pt x="1009333" y="587656"/>
                  </a:lnTo>
                  <a:lnTo>
                    <a:pt x="1005206" y="598464"/>
                  </a:lnTo>
                  <a:lnTo>
                    <a:pt x="1001713" y="608954"/>
                  </a:lnTo>
                  <a:lnTo>
                    <a:pt x="998856" y="620398"/>
                  </a:lnTo>
                  <a:lnTo>
                    <a:pt x="996633" y="632160"/>
                  </a:lnTo>
                  <a:lnTo>
                    <a:pt x="994728" y="643922"/>
                  </a:lnTo>
                  <a:lnTo>
                    <a:pt x="993458" y="656319"/>
                  </a:lnTo>
                  <a:lnTo>
                    <a:pt x="992506" y="668716"/>
                  </a:lnTo>
                  <a:lnTo>
                    <a:pt x="992506" y="681750"/>
                  </a:lnTo>
                  <a:lnTo>
                    <a:pt x="992506" y="694783"/>
                  </a:lnTo>
                  <a:lnTo>
                    <a:pt x="993141" y="707498"/>
                  </a:lnTo>
                  <a:lnTo>
                    <a:pt x="994093" y="719260"/>
                  </a:lnTo>
                  <a:lnTo>
                    <a:pt x="994728" y="730704"/>
                  </a:lnTo>
                  <a:lnTo>
                    <a:pt x="996316" y="741829"/>
                  </a:lnTo>
                  <a:lnTo>
                    <a:pt x="997586" y="752002"/>
                  </a:lnTo>
                  <a:lnTo>
                    <a:pt x="998856" y="762174"/>
                  </a:lnTo>
                  <a:lnTo>
                    <a:pt x="1000443" y="771393"/>
                  </a:lnTo>
                  <a:lnTo>
                    <a:pt x="1002031" y="780611"/>
                  </a:lnTo>
                  <a:lnTo>
                    <a:pt x="1003936" y="789194"/>
                  </a:lnTo>
                  <a:lnTo>
                    <a:pt x="1005841" y="797777"/>
                  </a:lnTo>
                  <a:lnTo>
                    <a:pt x="1008063" y="805724"/>
                  </a:lnTo>
                  <a:lnTo>
                    <a:pt x="1010603" y="813035"/>
                  </a:lnTo>
                  <a:lnTo>
                    <a:pt x="1012826" y="820347"/>
                  </a:lnTo>
                  <a:lnTo>
                    <a:pt x="1015683" y="827022"/>
                  </a:lnTo>
                  <a:lnTo>
                    <a:pt x="1018223" y="833698"/>
                  </a:lnTo>
                  <a:lnTo>
                    <a:pt x="1020763" y="840055"/>
                  </a:lnTo>
                  <a:lnTo>
                    <a:pt x="1023621" y="846095"/>
                  </a:lnTo>
                  <a:lnTo>
                    <a:pt x="1026478" y="851817"/>
                  </a:lnTo>
                  <a:lnTo>
                    <a:pt x="1032828" y="862943"/>
                  </a:lnTo>
                  <a:lnTo>
                    <a:pt x="1039496" y="872797"/>
                  </a:lnTo>
                  <a:lnTo>
                    <a:pt x="1046481" y="882652"/>
                  </a:lnTo>
                  <a:lnTo>
                    <a:pt x="1053466" y="891552"/>
                  </a:lnTo>
                  <a:lnTo>
                    <a:pt x="1061086" y="900135"/>
                  </a:lnTo>
                  <a:lnTo>
                    <a:pt x="1076643" y="917301"/>
                  </a:lnTo>
                  <a:lnTo>
                    <a:pt x="1091883" y="934467"/>
                  </a:lnTo>
                  <a:lnTo>
                    <a:pt x="1099821" y="943367"/>
                  </a:lnTo>
                  <a:lnTo>
                    <a:pt x="1107441" y="952904"/>
                  </a:lnTo>
                  <a:lnTo>
                    <a:pt x="1115061" y="962758"/>
                  </a:lnTo>
                  <a:lnTo>
                    <a:pt x="1122681" y="973566"/>
                  </a:lnTo>
                  <a:lnTo>
                    <a:pt x="1129983" y="985010"/>
                  </a:lnTo>
                  <a:lnTo>
                    <a:pt x="1136968" y="996772"/>
                  </a:lnTo>
                  <a:lnTo>
                    <a:pt x="1143953" y="1009805"/>
                  </a:lnTo>
                  <a:lnTo>
                    <a:pt x="1150938" y="1024427"/>
                  </a:lnTo>
                  <a:lnTo>
                    <a:pt x="1153796" y="1031739"/>
                  </a:lnTo>
                  <a:lnTo>
                    <a:pt x="1157288" y="1039686"/>
                  </a:lnTo>
                  <a:lnTo>
                    <a:pt x="1160146" y="1047633"/>
                  </a:lnTo>
                  <a:lnTo>
                    <a:pt x="1162686" y="1056216"/>
                  </a:lnTo>
                  <a:lnTo>
                    <a:pt x="1165543" y="1064799"/>
                  </a:lnTo>
                  <a:lnTo>
                    <a:pt x="1168083" y="1074017"/>
                  </a:lnTo>
                  <a:lnTo>
                    <a:pt x="1170941" y="1083554"/>
                  </a:lnTo>
                  <a:lnTo>
                    <a:pt x="1173163" y="1093408"/>
                  </a:lnTo>
                  <a:lnTo>
                    <a:pt x="1175386" y="1103580"/>
                  </a:lnTo>
                  <a:lnTo>
                    <a:pt x="1177608" y="1114388"/>
                  </a:lnTo>
                  <a:lnTo>
                    <a:pt x="1179513" y="1125196"/>
                  </a:lnTo>
                  <a:lnTo>
                    <a:pt x="1181418" y="1136958"/>
                  </a:lnTo>
                  <a:lnTo>
                    <a:pt x="1181680" y="1141412"/>
                  </a:lnTo>
                  <a:lnTo>
                    <a:pt x="1456680" y="1141412"/>
                  </a:lnTo>
                  <a:lnTo>
                    <a:pt x="1456691" y="1136958"/>
                  </a:lnTo>
                  <a:lnTo>
                    <a:pt x="1458596" y="1125196"/>
                  </a:lnTo>
                  <a:lnTo>
                    <a:pt x="1460818" y="1114388"/>
                  </a:lnTo>
                  <a:lnTo>
                    <a:pt x="1462723" y="1103580"/>
                  </a:lnTo>
                  <a:lnTo>
                    <a:pt x="1464946" y="1093408"/>
                  </a:lnTo>
                  <a:lnTo>
                    <a:pt x="1467486" y="1083554"/>
                  </a:lnTo>
                  <a:lnTo>
                    <a:pt x="1470026" y="1074017"/>
                  </a:lnTo>
                  <a:lnTo>
                    <a:pt x="1472883" y="1064799"/>
                  </a:lnTo>
                  <a:lnTo>
                    <a:pt x="1475423" y="1056216"/>
                  </a:lnTo>
                  <a:lnTo>
                    <a:pt x="1478281" y="1047633"/>
                  </a:lnTo>
                  <a:lnTo>
                    <a:pt x="1481456" y="1039686"/>
                  </a:lnTo>
                  <a:lnTo>
                    <a:pt x="1484313" y="1031739"/>
                  </a:lnTo>
                  <a:lnTo>
                    <a:pt x="1487806" y="1024427"/>
                  </a:lnTo>
                  <a:lnTo>
                    <a:pt x="1494156" y="1009805"/>
                  </a:lnTo>
                  <a:lnTo>
                    <a:pt x="1501141" y="996772"/>
                  </a:lnTo>
                  <a:lnTo>
                    <a:pt x="1508443" y="985010"/>
                  </a:lnTo>
                  <a:lnTo>
                    <a:pt x="1515746" y="973566"/>
                  </a:lnTo>
                  <a:lnTo>
                    <a:pt x="1523048" y="962758"/>
                  </a:lnTo>
                  <a:lnTo>
                    <a:pt x="1530986" y="952904"/>
                  </a:lnTo>
                  <a:lnTo>
                    <a:pt x="1538606" y="943367"/>
                  </a:lnTo>
                  <a:lnTo>
                    <a:pt x="1546543" y="934467"/>
                  </a:lnTo>
                  <a:lnTo>
                    <a:pt x="1561466" y="917301"/>
                  </a:lnTo>
                  <a:lnTo>
                    <a:pt x="1577341" y="900135"/>
                  </a:lnTo>
                  <a:lnTo>
                    <a:pt x="1584643" y="891552"/>
                  </a:lnTo>
                  <a:lnTo>
                    <a:pt x="1591946" y="882652"/>
                  </a:lnTo>
                  <a:lnTo>
                    <a:pt x="1598613" y="872797"/>
                  </a:lnTo>
                  <a:lnTo>
                    <a:pt x="1605281" y="862943"/>
                  </a:lnTo>
                  <a:lnTo>
                    <a:pt x="1611631" y="851817"/>
                  </a:lnTo>
                  <a:lnTo>
                    <a:pt x="1614806" y="846095"/>
                  </a:lnTo>
                  <a:lnTo>
                    <a:pt x="1617346" y="840055"/>
                  </a:lnTo>
                  <a:lnTo>
                    <a:pt x="1620203" y="833698"/>
                  </a:lnTo>
                  <a:lnTo>
                    <a:pt x="1623061" y="827022"/>
                  </a:lnTo>
                  <a:lnTo>
                    <a:pt x="1625283" y="820347"/>
                  </a:lnTo>
                  <a:lnTo>
                    <a:pt x="1628141" y="813035"/>
                  </a:lnTo>
                  <a:lnTo>
                    <a:pt x="1630046" y="805724"/>
                  </a:lnTo>
                  <a:lnTo>
                    <a:pt x="1632268" y="797777"/>
                  </a:lnTo>
                  <a:lnTo>
                    <a:pt x="1634491" y="789194"/>
                  </a:lnTo>
                  <a:lnTo>
                    <a:pt x="1636396" y="780611"/>
                  </a:lnTo>
                  <a:lnTo>
                    <a:pt x="1637983" y="771393"/>
                  </a:lnTo>
                  <a:lnTo>
                    <a:pt x="1639571" y="762174"/>
                  </a:lnTo>
                  <a:lnTo>
                    <a:pt x="1641158" y="752002"/>
                  </a:lnTo>
                  <a:lnTo>
                    <a:pt x="1642428" y="741829"/>
                  </a:lnTo>
                  <a:lnTo>
                    <a:pt x="1643381" y="730704"/>
                  </a:lnTo>
                  <a:lnTo>
                    <a:pt x="1644333" y="719260"/>
                  </a:lnTo>
                  <a:lnTo>
                    <a:pt x="1644968" y="707498"/>
                  </a:lnTo>
                  <a:lnTo>
                    <a:pt x="1645603" y="694783"/>
                  </a:lnTo>
                  <a:lnTo>
                    <a:pt x="1645921" y="681750"/>
                  </a:lnTo>
                  <a:lnTo>
                    <a:pt x="1645603" y="668716"/>
                  </a:lnTo>
                  <a:lnTo>
                    <a:pt x="1644968" y="656319"/>
                  </a:lnTo>
                  <a:lnTo>
                    <a:pt x="1643698" y="643922"/>
                  </a:lnTo>
                  <a:lnTo>
                    <a:pt x="1641793" y="632160"/>
                  </a:lnTo>
                  <a:lnTo>
                    <a:pt x="1639253" y="620398"/>
                  </a:lnTo>
                  <a:lnTo>
                    <a:pt x="1636396" y="608954"/>
                  </a:lnTo>
                  <a:lnTo>
                    <a:pt x="1632903" y="598464"/>
                  </a:lnTo>
                  <a:lnTo>
                    <a:pt x="1629411" y="587656"/>
                  </a:lnTo>
                  <a:lnTo>
                    <a:pt x="1624648" y="577166"/>
                  </a:lnTo>
                  <a:lnTo>
                    <a:pt x="1619568" y="567312"/>
                  </a:lnTo>
                  <a:lnTo>
                    <a:pt x="1614488" y="557775"/>
                  </a:lnTo>
                  <a:lnTo>
                    <a:pt x="1608456" y="548557"/>
                  </a:lnTo>
                  <a:lnTo>
                    <a:pt x="1602106" y="539656"/>
                  </a:lnTo>
                  <a:lnTo>
                    <a:pt x="1595121" y="530755"/>
                  </a:lnTo>
                  <a:lnTo>
                    <a:pt x="1587183" y="522808"/>
                  </a:lnTo>
                  <a:lnTo>
                    <a:pt x="1578611" y="514225"/>
                  </a:lnTo>
                  <a:lnTo>
                    <a:pt x="1569721" y="505960"/>
                  </a:lnTo>
                  <a:lnTo>
                    <a:pt x="1559878" y="498331"/>
                  </a:lnTo>
                  <a:lnTo>
                    <a:pt x="1550353" y="491338"/>
                  </a:lnTo>
                  <a:lnTo>
                    <a:pt x="1540193" y="484980"/>
                  </a:lnTo>
                  <a:lnTo>
                    <a:pt x="1529716" y="478622"/>
                  </a:lnTo>
                  <a:lnTo>
                    <a:pt x="1519556" y="473218"/>
                  </a:lnTo>
                  <a:lnTo>
                    <a:pt x="1508761" y="467814"/>
                  </a:lnTo>
                  <a:lnTo>
                    <a:pt x="1497966" y="463046"/>
                  </a:lnTo>
                  <a:lnTo>
                    <a:pt x="1487488" y="458596"/>
                  </a:lnTo>
                  <a:lnTo>
                    <a:pt x="1476376" y="454463"/>
                  </a:lnTo>
                  <a:lnTo>
                    <a:pt x="1465581" y="450967"/>
                  </a:lnTo>
                  <a:lnTo>
                    <a:pt x="1455103" y="447470"/>
                  </a:lnTo>
                  <a:lnTo>
                    <a:pt x="1444308" y="444609"/>
                  </a:lnTo>
                  <a:lnTo>
                    <a:pt x="1434148" y="441748"/>
                  </a:lnTo>
                  <a:lnTo>
                    <a:pt x="1423988" y="439523"/>
                  </a:lnTo>
                  <a:lnTo>
                    <a:pt x="1413828" y="437615"/>
                  </a:lnTo>
                  <a:lnTo>
                    <a:pt x="1404303" y="435390"/>
                  </a:lnTo>
                  <a:lnTo>
                    <a:pt x="1385888" y="432529"/>
                  </a:lnTo>
                  <a:lnTo>
                    <a:pt x="1369061" y="430304"/>
                  </a:lnTo>
                  <a:lnTo>
                    <a:pt x="1354456" y="428715"/>
                  </a:lnTo>
                  <a:lnTo>
                    <a:pt x="1342073" y="427761"/>
                  </a:lnTo>
                  <a:lnTo>
                    <a:pt x="1332866" y="427443"/>
                  </a:lnTo>
                  <a:lnTo>
                    <a:pt x="1323023" y="427125"/>
                  </a:lnTo>
                  <a:lnTo>
                    <a:pt x="1316038" y="427125"/>
                  </a:lnTo>
                  <a:close/>
                  <a:moveTo>
                    <a:pt x="1309371" y="354012"/>
                  </a:moveTo>
                  <a:lnTo>
                    <a:pt x="1315403" y="354012"/>
                  </a:lnTo>
                  <a:lnTo>
                    <a:pt x="1322071" y="354012"/>
                  </a:lnTo>
                  <a:lnTo>
                    <a:pt x="1328103" y="354012"/>
                  </a:lnTo>
                  <a:lnTo>
                    <a:pt x="1337628" y="354330"/>
                  </a:lnTo>
                  <a:lnTo>
                    <a:pt x="1350011" y="354966"/>
                  </a:lnTo>
                  <a:lnTo>
                    <a:pt x="1365568" y="356237"/>
                  </a:lnTo>
                  <a:lnTo>
                    <a:pt x="1383666" y="358145"/>
                  </a:lnTo>
                  <a:lnTo>
                    <a:pt x="1403351" y="361006"/>
                  </a:lnTo>
                  <a:lnTo>
                    <a:pt x="1413828" y="362913"/>
                  </a:lnTo>
                  <a:lnTo>
                    <a:pt x="1424941" y="364820"/>
                  </a:lnTo>
                  <a:lnTo>
                    <a:pt x="1436371" y="367363"/>
                  </a:lnTo>
                  <a:lnTo>
                    <a:pt x="1448118" y="369906"/>
                  </a:lnTo>
                  <a:lnTo>
                    <a:pt x="1460183" y="373085"/>
                  </a:lnTo>
                  <a:lnTo>
                    <a:pt x="1471931" y="376264"/>
                  </a:lnTo>
                  <a:lnTo>
                    <a:pt x="1484313" y="380079"/>
                  </a:lnTo>
                  <a:lnTo>
                    <a:pt x="1497013" y="383893"/>
                  </a:lnTo>
                  <a:lnTo>
                    <a:pt x="1509396" y="388661"/>
                  </a:lnTo>
                  <a:lnTo>
                    <a:pt x="1522096" y="393748"/>
                  </a:lnTo>
                  <a:lnTo>
                    <a:pt x="1534478" y="399152"/>
                  </a:lnTo>
                  <a:lnTo>
                    <a:pt x="1547178" y="405191"/>
                  </a:lnTo>
                  <a:lnTo>
                    <a:pt x="1559561" y="411549"/>
                  </a:lnTo>
                  <a:lnTo>
                    <a:pt x="1571943" y="418542"/>
                  </a:lnTo>
                  <a:lnTo>
                    <a:pt x="1584008" y="425854"/>
                  </a:lnTo>
                  <a:lnTo>
                    <a:pt x="1595756" y="433801"/>
                  </a:lnTo>
                  <a:lnTo>
                    <a:pt x="1607186" y="442384"/>
                  </a:lnTo>
                  <a:lnTo>
                    <a:pt x="1618616" y="451602"/>
                  </a:lnTo>
                  <a:lnTo>
                    <a:pt x="1629728" y="461139"/>
                  </a:lnTo>
                  <a:lnTo>
                    <a:pt x="1640206" y="471629"/>
                  </a:lnTo>
                  <a:lnTo>
                    <a:pt x="1650366" y="483073"/>
                  </a:lnTo>
                  <a:lnTo>
                    <a:pt x="1659891" y="494199"/>
                  </a:lnTo>
                  <a:lnTo>
                    <a:pt x="1668463" y="506278"/>
                  </a:lnTo>
                  <a:lnTo>
                    <a:pt x="1672591" y="512318"/>
                  </a:lnTo>
                  <a:lnTo>
                    <a:pt x="1676401" y="518676"/>
                  </a:lnTo>
                  <a:lnTo>
                    <a:pt x="1680211" y="525033"/>
                  </a:lnTo>
                  <a:lnTo>
                    <a:pt x="1683703" y="531391"/>
                  </a:lnTo>
                  <a:lnTo>
                    <a:pt x="1690371" y="544424"/>
                  </a:lnTo>
                  <a:lnTo>
                    <a:pt x="1696403" y="558093"/>
                  </a:lnTo>
                  <a:lnTo>
                    <a:pt x="1701801" y="572398"/>
                  </a:lnTo>
                  <a:lnTo>
                    <a:pt x="1706563" y="586703"/>
                  </a:lnTo>
                  <a:lnTo>
                    <a:pt x="1710056" y="601325"/>
                  </a:lnTo>
                  <a:lnTo>
                    <a:pt x="1713548" y="616266"/>
                  </a:lnTo>
                  <a:lnTo>
                    <a:pt x="1715771" y="631842"/>
                  </a:lnTo>
                  <a:lnTo>
                    <a:pt x="1717993" y="647736"/>
                  </a:lnTo>
                  <a:lnTo>
                    <a:pt x="1718946" y="663948"/>
                  </a:lnTo>
                  <a:lnTo>
                    <a:pt x="1719263" y="680478"/>
                  </a:lnTo>
                  <a:lnTo>
                    <a:pt x="1718946" y="697644"/>
                  </a:lnTo>
                  <a:lnTo>
                    <a:pt x="1718311" y="712584"/>
                  </a:lnTo>
                  <a:lnTo>
                    <a:pt x="1717041" y="727207"/>
                  </a:lnTo>
                  <a:lnTo>
                    <a:pt x="1716088" y="740876"/>
                  </a:lnTo>
                  <a:lnTo>
                    <a:pt x="1714501" y="753909"/>
                  </a:lnTo>
                  <a:lnTo>
                    <a:pt x="1712913" y="766624"/>
                  </a:lnTo>
                  <a:lnTo>
                    <a:pt x="1711326" y="778704"/>
                  </a:lnTo>
                  <a:lnTo>
                    <a:pt x="1709103" y="790148"/>
                  </a:lnTo>
                  <a:lnTo>
                    <a:pt x="1706881" y="801274"/>
                  </a:lnTo>
                  <a:lnTo>
                    <a:pt x="1704658" y="812082"/>
                  </a:lnTo>
                  <a:lnTo>
                    <a:pt x="1701801" y="821936"/>
                  </a:lnTo>
                  <a:lnTo>
                    <a:pt x="1698943" y="831790"/>
                  </a:lnTo>
                  <a:lnTo>
                    <a:pt x="1696086" y="841009"/>
                  </a:lnTo>
                  <a:lnTo>
                    <a:pt x="1692911" y="849910"/>
                  </a:lnTo>
                  <a:lnTo>
                    <a:pt x="1689736" y="858175"/>
                  </a:lnTo>
                  <a:lnTo>
                    <a:pt x="1686243" y="866122"/>
                  </a:lnTo>
                  <a:lnTo>
                    <a:pt x="1682751" y="874069"/>
                  </a:lnTo>
                  <a:lnTo>
                    <a:pt x="1679258" y="881698"/>
                  </a:lnTo>
                  <a:lnTo>
                    <a:pt x="1675448" y="888691"/>
                  </a:lnTo>
                  <a:lnTo>
                    <a:pt x="1671321" y="895367"/>
                  </a:lnTo>
                  <a:lnTo>
                    <a:pt x="1667828" y="902042"/>
                  </a:lnTo>
                  <a:lnTo>
                    <a:pt x="1659573" y="914440"/>
                  </a:lnTo>
                  <a:lnTo>
                    <a:pt x="1651001" y="925884"/>
                  </a:lnTo>
                  <a:lnTo>
                    <a:pt x="1642428" y="936692"/>
                  </a:lnTo>
                  <a:lnTo>
                    <a:pt x="1633856" y="947182"/>
                  </a:lnTo>
                  <a:lnTo>
                    <a:pt x="1624648" y="957036"/>
                  </a:lnTo>
                  <a:lnTo>
                    <a:pt x="1615758" y="966891"/>
                  </a:lnTo>
                  <a:lnTo>
                    <a:pt x="1602423" y="981831"/>
                  </a:lnTo>
                  <a:lnTo>
                    <a:pt x="1595756" y="989460"/>
                  </a:lnTo>
                  <a:lnTo>
                    <a:pt x="1589406" y="997407"/>
                  </a:lnTo>
                  <a:lnTo>
                    <a:pt x="1583056" y="1005672"/>
                  </a:lnTo>
                  <a:lnTo>
                    <a:pt x="1576706" y="1014255"/>
                  </a:lnTo>
                  <a:lnTo>
                    <a:pt x="1570991" y="1023474"/>
                  </a:lnTo>
                  <a:lnTo>
                    <a:pt x="1564958" y="1033010"/>
                  </a:lnTo>
                  <a:lnTo>
                    <a:pt x="1559561" y="1043818"/>
                  </a:lnTo>
                  <a:lnTo>
                    <a:pt x="1554163" y="1054626"/>
                  </a:lnTo>
                  <a:lnTo>
                    <a:pt x="1549083" y="1067024"/>
                  </a:lnTo>
                  <a:lnTo>
                    <a:pt x="1544638" y="1080057"/>
                  </a:lnTo>
                  <a:lnTo>
                    <a:pt x="1540193" y="1094680"/>
                  </a:lnTo>
                  <a:lnTo>
                    <a:pt x="1536383" y="1110256"/>
                  </a:lnTo>
                  <a:lnTo>
                    <a:pt x="1532891" y="1127104"/>
                  </a:lnTo>
                  <a:lnTo>
                    <a:pt x="1529716" y="1144905"/>
                  </a:lnTo>
                  <a:lnTo>
                    <a:pt x="1529716" y="1286999"/>
                  </a:lnTo>
                  <a:lnTo>
                    <a:pt x="1526858" y="1293992"/>
                  </a:lnTo>
                  <a:lnTo>
                    <a:pt x="1525906" y="1296535"/>
                  </a:lnTo>
                  <a:lnTo>
                    <a:pt x="1523366" y="1300986"/>
                  </a:lnTo>
                  <a:lnTo>
                    <a:pt x="1520508" y="1306072"/>
                  </a:lnTo>
                  <a:lnTo>
                    <a:pt x="1516063" y="1312747"/>
                  </a:lnTo>
                  <a:lnTo>
                    <a:pt x="1510348" y="1320694"/>
                  </a:lnTo>
                  <a:lnTo>
                    <a:pt x="1503046" y="1328641"/>
                  </a:lnTo>
                  <a:lnTo>
                    <a:pt x="1499236" y="1333410"/>
                  </a:lnTo>
                  <a:lnTo>
                    <a:pt x="1494473" y="1337542"/>
                  </a:lnTo>
                  <a:lnTo>
                    <a:pt x="1489393" y="1342310"/>
                  </a:lnTo>
                  <a:lnTo>
                    <a:pt x="1483996" y="1346761"/>
                  </a:lnTo>
                  <a:lnTo>
                    <a:pt x="1478281" y="1351211"/>
                  </a:lnTo>
                  <a:lnTo>
                    <a:pt x="1471931" y="1355979"/>
                  </a:lnTo>
                  <a:lnTo>
                    <a:pt x="1465263" y="1360748"/>
                  </a:lnTo>
                  <a:lnTo>
                    <a:pt x="1457961" y="1365516"/>
                  </a:lnTo>
                  <a:lnTo>
                    <a:pt x="1450341" y="1369648"/>
                  </a:lnTo>
                  <a:lnTo>
                    <a:pt x="1442086" y="1374417"/>
                  </a:lnTo>
                  <a:lnTo>
                    <a:pt x="1432878" y="1378867"/>
                  </a:lnTo>
                  <a:lnTo>
                    <a:pt x="1423671" y="1382682"/>
                  </a:lnTo>
                  <a:lnTo>
                    <a:pt x="1413511" y="1386814"/>
                  </a:lnTo>
                  <a:lnTo>
                    <a:pt x="1403351" y="1390311"/>
                  </a:lnTo>
                  <a:lnTo>
                    <a:pt x="1392238" y="1394125"/>
                  </a:lnTo>
                  <a:lnTo>
                    <a:pt x="1380173" y="1397622"/>
                  </a:lnTo>
                  <a:lnTo>
                    <a:pt x="1367791" y="1400483"/>
                  </a:lnTo>
                  <a:lnTo>
                    <a:pt x="1354773" y="1403662"/>
                  </a:lnTo>
                  <a:lnTo>
                    <a:pt x="1341121" y="1405887"/>
                  </a:lnTo>
                  <a:lnTo>
                    <a:pt x="1326833" y="1407794"/>
                  </a:lnTo>
                  <a:lnTo>
                    <a:pt x="1324611" y="1408112"/>
                  </a:lnTo>
                  <a:lnTo>
                    <a:pt x="1311276" y="1407794"/>
                  </a:lnTo>
                  <a:lnTo>
                    <a:pt x="1296988" y="1405887"/>
                  </a:lnTo>
                  <a:lnTo>
                    <a:pt x="1283336" y="1403662"/>
                  </a:lnTo>
                  <a:lnTo>
                    <a:pt x="1270318" y="1400483"/>
                  </a:lnTo>
                  <a:lnTo>
                    <a:pt x="1257936" y="1397622"/>
                  </a:lnTo>
                  <a:lnTo>
                    <a:pt x="1246188" y="1394125"/>
                  </a:lnTo>
                  <a:lnTo>
                    <a:pt x="1235076" y="1390311"/>
                  </a:lnTo>
                  <a:lnTo>
                    <a:pt x="1224598" y="1386814"/>
                  </a:lnTo>
                  <a:lnTo>
                    <a:pt x="1214438" y="1382682"/>
                  </a:lnTo>
                  <a:lnTo>
                    <a:pt x="1205231" y="1378867"/>
                  </a:lnTo>
                  <a:lnTo>
                    <a:pt x="1196658" y="1374417"/>
                  </a:lnTo>
                  <a:lnTo>
                    <a:pt x="1192940" y="1372348"/>
                  </a:lnTo>
                  <a:lnTo>
                    <a:pt x="1177471" y="1376937"/>
                  </a:lnTo>
                  <a:lnTo>
                    <a:pt x="1156831" y="1382967"/>
                  </a:lnTo>
                  <a:lnTo>
                    <a:pt x="1135872" y="1388679"/>
                  </a:lnTo>
                  <a:lnTo>
                    <a:pt x="1094591" y="1399787"/>
                  </a:lnTo>
                  <a:lnTo>
                    <a:pt x="1054580" y="1409625"/>
                  </a:lnTo>
                  <a:lnTo>
                    <a:pt x="1017744" y="1419462"/>
                  </a:lnTo>
                  <a:lnTo>
                    <a:pt x="985672" y="1428031"/>
                  </a:lnTo>
                  <a:lnTo>
                    <a:pt x="971700" y="1432157"/>
                  </a:lnTo>
                  <a:lnTo>
                    <a:pt x="959633" y="1436282"/>
                  </a:lnTo>
                  <a:lnTo>
                    <a:pt x="949471" y="1439773"/>
                  </a:lnTo>
                  <a:lnTo>
                    <a:pt x="941215" y="1443581"/>
                  </a:lnTo>
                  <a:lnTo>
                    <a:pt x="938357" y="1445168"/>
                  </a:lnTo>
                  <a:lnTo>
                    <a:pt x="935499" y="1446755"/>
                  </a:lnTo>
                  <a:lnTo>
                    <a:pt x="933594" y="1448024"/>
                  </a:lnTo>
                  <a:lnTo>
                    <a:pt x="932324" y="1449928"/>
                  </a:lnTo>
                  <a:lnTo>
                    <a:pt x="932006" y="1451198"/>
                  </a:lnTo>
                  <a:lnTo>
                    <a:pt x="932006" y="1452784"/>
                  </a:lnTo>
                  <a:lnTo>
                    <a:pt x="932641" y="1454054"/>
                  </a:lnTo>
                  <a:lnTo>
                    <a:pt x="934229" y="1455641"/>
                  </a:lnTo>
                  <a:lnTo>
                    <a:pt x="938675" y="1457862"/>
                  </a:lnTo>
                  <a:lnTo>
                    <a:pt x="944390" y="1460401"/>
                  </a:lnTo>
                  <a:lnTo>
                    <a:pt x="950741" y="1462940"/>
                  </a:lnTo>
                  <a:lnTo>
                    <a:pt x="958363" y="1465161"/>
                  </a:lnTo>
                  <a:lnTo>
                    <a:pt x="966619" y="1467065"/>
                  </a:lnTo>
                  <a:lnTo>
                    <a:pt x="976145" y="1469604"/>
                  </a:lnTo>
                  <a:lnTo>
                    <a:pt x="985672" y="1471508"/>
                  </a:lnTo>
                  <a:lnTo>
                    <a:pt x="996468" y="1473412"/>
                  </a:lnTo>
                  <a:lnTo>
                    <a:pt x="1019014" y="1477538"/>
                  </a:lnTo>
                  <a:lnTo>
                    <a:pt x="1043783" y="1481029"/>
                  </a:lnTo>
                  <a:lnTo>
                    <a:pt x="1069505" y="1484202"/>
                  </a:lnTo>
                  <a:lnTo>
                    <a:pt x="1095861" y="1486741"/>
                  </a:lnTo>
                  <a:lnTo>
                    <a:pt x="1122218" y="1489597"/>
                  </a:lnTo>
                  <a:lnTo>
                    <a:pt x="1147939" y="1491819"/>
                  </a:lnTo>
                  <a:lnTo>
                    <a:pt x="1172708" y="1493723"/>
                  </a:lnTo>
                  <a:lnTo>
                    <a:pt x="1195889" y="1495309"/>
                  </a:lnTo>
                  <a:lnTo>
                    <a:pt x="1233995" y="1497214"/>
                  </a:lnTo>
                  <a:lnTo>
                    <a:pt x="1247967" y="1497848"/>
                  </a:lnTo>
                  <a:lnTo>
                    <a:pt x="1257811" y="1497848"/>
                  </a:lnTo>
                  <a:lnTo>
                    <a:pt x="1260034" y="1497848"/>
                  </a:lnTo>
                  <a:lnTo>
                    <a:pt x="1262574" y="1497531"/>
                  </a:lnTo>
                  <a:lnTo>
                    <a:pt x="1268925" y="1495944"/>
                  </a:lnTo>
                  <a:lnTo>
                    <a:pt x="1276864" y="1493723"/>
                  </a:lnTo>
                  <a:lnTo>
                    <a:pt x="1286391" y="1490549"/>
                  </a:lnTo>
                  <a:lnTo>
                    <a:pt x="1297187" y="1486106"/>
                  </a:lnTo>
                  <a:lnTo>
                    <a:pt x="1309254" y="1481663"/>
                  </a:lnTo>
                  <a:lnTo>
                    <a:pt x="1337516" y="1470239"/>
                  </a:lnTo>
                  <a:lnTo>
                    <a:pt x="1369588" y="1456593"/>
                  </a:lnTo>
                  <a:lnTo>
                    <a:pt x="1404836" y="1440725"/>
                  </a:lnTo>
                  <a:lnTo>
                    <a:pt x="1483271" y="1406768"/>
                  </a:lnTo>
                  <a:lnTo>
                    <a:pt x="1524870" y="1388679"/>
                  </a:lnTo>
                  <a:lnTo>
                    <a:pt x="1566786" y="1370908"/>
                  </a:lnTo>
                  <a:lnTo>
                    <a:pt x="1608703" y="1354088"/>
                  </a:lnTo>
                  <a:lnTo>
                    <a:pt x="1629343" y="1346154"/>
                  </a:lnTo>
                  <a:lnTo>
                    <a:pt x="1649666" y="1337903"/>
                  </a:lnTo>
                  <a:lnTo>
                    <a:pt x="1669672" y="1330604"/>
                  </a:lnTo>
                  <a:lnTo>
                    <a:pt x="1689043" y="1323622"/>
                  </a:lnTo>
                  <a:lnTo>
                    <a:pt x="1708095" y="1317275"/>
                  </a:lnTo>
                  <a:lnTo>
                    <a:pt x="1726513" y="1311246"/>
                  </a:lnTo>
                  <a:lnTo>
                    <a:pt x="1743978" y="1305851"/>
                  </a:lnTo>
                  <a:lnTo>
                    <a:pt x="1760491" y="1301725"/>
                  </a:lnTo>
                  <a:lnTo>
                    <a:pt x="1776368" y="1297599"/>
                  </a:lnTo>
                  <a:lnTo>
                    <a:pt x="1790976" y="1294743"/>
                  </a:lnTo>
                  <a:lnTo>
                    <a:pt x="1804630" y="1292204"/>
                  </a:lnTo>
                  <a:lnTo>
                    <a:pt x="1817650" y="1290618"/>
                  </a:lnTo>
                  <a:lnTo>
                    <a:pt x="1829717" y="1289031"/>
                  </a:lnTo>
                  <a:lnTo>
                    <a:pt x="1840831" y="1288396"/>
                  </a:lnTo>
                  <a:lnTo>
                    <a:pt x="1851310" y="1287762"/>
                  </a:lnTo>
                  <a:lnTo>
                    <a:pt x="1860836" y="1287127"/>
                  </a:lnTo>
                  <a:lnTo>
                    <a:pt x="1869728" y="1287762"/>
                  </a:lnTo>
                  <a:lnTo>
                    <a:pt x="1877984" y="1288396"/>
                  </a:lnTo>
                  <a:lnTo>
                    <a:pt x="1885605" y="1289348"/>
                  </a:lnTo>
                  <a:lnTo>
                    <a:pt x="1892274" y="1290618"/>
                  </a:lnTo>
                  <a:lnTo>
                    <a:pt x="1898307" y="1292204"/>
                  </a:lnTo>
                  <a:lnTo>
                    <a:pt x="1904023" y="1294426"/>
                  </a:lnTo>
                  <a:lnTo>
                    <a:pt x="1908469" y="1296647"/>
                  </a:lnTo>
                  <a:lnTo>
                    <a:pt x="1912914" y="1298869"/>
                  </a:lnTo>
                  <a:lnTo>
                    <a:pt x="1916725" y="1302042"/>
                  </a:lnTo>
                  <a:lnTo>
                    <a:pt x="1919901" y="1304899"/>
                  </a:lnTo>
                  <a:lnTo>
                    <a:pt x="1922441" y="1308389"/>
                  </a:lnTo>
                  <a:lnTo>
                    <a:pt x="1924664" y="1311880"/>
                  </a:lnTo>
                  <a:lnTo>
                    <a:pt x="1926252" y="1315688"/>
                  </a:lnTo>
                  <a:lnTo>
                    <a:pt x="1927522" y="1319497"/>
                  </a:lnTo>
                  <a:lnTo>
                    <a:pt x="1928157" y="1323622"/>
                  </a:lnTo>
                  <a:lnTo>
                    <a:pt x="1928474" y="1328065"/>
                  </a:lnTo>
                  <a:lnTo>
                    <a:pt x="1928474" y="1332825"/>
                  </a:lnTo>
                  <a:lnTo>
                    <a:pt x="1928157" y="1336951"/>
                  </a:lnTo>
                  <a:lnTo>
                    <a:pt x="1927522" y="1342029"/>
                  </a:lnTo>
                  <a:lnTo>
                    <a:pt x="1926252" y="1346789"/>
                  </a:lnTo>
                  <a:lnTo>
                    <a:pt x="1924981" y="1351549"/>
                  </a:lnTo>
                  <a:lnTo>
                    <a:pt x="1923711" y="1356627"/>
                  </a:lnTo>
                  <a:lnTo>
                    <a:pt x="1921488" y="1361704"/>
                  </a:lnTo>
                  <a:lnTo>
                    <a:pt x="1919583" y="1366782"/>
                  </a:lnTo>
                  <a:lnTo>
                    <a:pt x="1917728" y="1370490"/>
                  </a:lnTo>
                  <a:lnTo>
                    <a:pt x="1673225" y="1539875"/>
                  </a:lnTo>
                  <a:lnTo>
                    <a:pt x="1839536" y="1455101"/>
                  </a:lnTo>
                  <a:lnTo>
                    <a:pt x="1835829" y="1457509"/>
                  </a:lnTo>
                  <a:lnTo>
                    <a:pt x="1835750" y="1457545"/>
                  </a:lnTo>
                  <a:lnTo>
                    <a:pt x="1831940" y="1459449"/>
                  </a:lnTo>
                  <a:lnTo>
                    <a:pt x="1834797" y="1458179"/>
                  </a:lnTo>
                  <a:lnTo>
                    <a:pt x="1835829" y="1457509"/>
                  </a:lnTo>
                  <a:lnTo>
                    <a:pt x="1846229" y="1452784"/>
                  </a:lnTo>
                  <a:lnTo>
                    <a:pt x="1861789" y="1446437"/>
                  </a:lnTo>
                  <a:lnTo>
                    <a:pt x="1871633" y="1442629"/>
                  </a:lnTo>
                  <a:lnTo>
                    <a:pt x="1882112" y="1438821"/>
                  </a:lnTo>
                  <a:lnTo>
                    <a:pt x="1893226" y="1435013"/>
                  </a:lnTo>
                  <a:lnTo>
                    <a:pt x="1905293" y="1431204"/>
                  </a:lnTo>
                  <a:lnTo>
                    <a:pt x="1917995" y="1427714"/>
                  </a:lnTo>
                  <a:lnTo>
                    <a:pt x="1930697" y="1424857"/>
                  </a:lnTo>
                  <a:lnTo>
                    <a:pt x="1944034" y="1422001"/>
                  </a:lnTo>
                  <a:lnTo>
                    <a:pt x="1957054" y="1420097"/>
                  </a:lnTo>
                  <a:lnTo>
                    <a:pt x="1970391" y="1418828"/>
                  </a:lnTo>
                  <a:lnTo>
                    <a:pt x="1977059" y="1418510"/>
                  </a:lnTo>
                  <a:lnTo>
                    <a:pt x="1983410" y="1418193"/>
                  </a:lnTo>
                  <a:lnTo>
                    <a:pt x="1989761" y="1418510"/>
                  </a:lnTo>
                  <a:lnTo>
                    <a:pt x="1995795" y="1418828"/>
                  </a:lnTo>
                  <a:lnTo>
                    <a:pt x="2001828" y="1419780"/>
                  </a:lnTo>
                  <a:lnTo>
                    <a:pt x="2007862" y="1420732"/>
                  </a:lnTo>
                  <a:lnTo>
                    <a:pt x="2013577" y="1421684"/>
                  </a:lnTo>
                  <a:lnTo>
                    <a:pt x="2018658" y="1423588"/>
                  </a:lnTo>
                  <a:lnTo>
                    <a:pt x="2023739" y="1425175"/>
                  </a:lnTo>
                  <a:lnTo>
                    <a:pt x="2028820" y="1427079"/>
                  </a:lnTo>
                  <a:lnTo>
                    <a:pt x="2033265" y="1429618"/>
                  </a:lnTo>
                  <a:lnTo>
                    <a:pt x="2037394" y="1431839"/>
                  </a:lnTo>
                  <a:lnTo>
                    <a:pt x="2041839" y="1434378"/>
                  </a:lnTo>
                  <a:lnTo>
                    <a:pt x="2045650" y="1437234"/>
                  </a:lnTo>
                  <a:lnTo>
                    <a:pt x="2048825" y="1439773"/>
                  </a:lnTo>
                  <a:lnTo>
                    <a:pt x="2052001" y="1442946"/>
                  </a:lnTo>
                  <a:lnTo>
                    <a:pt x="2054859" y="1445803"/>
                  </a:lnTo>
                  <a:lnTo>
                    <a:pt x="2057082" y="1449294"/>
                  </a:lnTo>
                  <a:lnTo>
                    <a:pt x="2059305" y="1452467"/>
                  </a:lnTo>
                  <a:lnTo>
                    <a:pt x="2060892" y="1455958"/>
                  </a:lnTo>
                  <a:lnTo>
                    <a:pt x="2062162" y="1459131"/>
                  </a:lnTo>
                  <a:lnTo>
                    <a:pt x="2063115" y="1462622"/>
                  </a:lnTo>
                  <a:lnTo>
                    <a:pt x="2063433" y="1465796"/>
                  </a:lnTo>
                  <a:lnTo>
                    <a:pt x="2063750" y="1469287"/>
                  </a:lnTo>
                  <a:lnTo>
                    <a:pt x="2063433" y="1472778"/>
                  </a:lnTo>
                  <a:lnTo>
                    <a:pt x="2062480" y="1476268"/>
                  </a:lnTo>
                  <a:lnTo>
                    <a:pt x="2061210" y="1479442"/>
                  </a:lnTo>
                  <a:lnTo>
                    <a:pt x="2059622" y="1482933"/>
                  </a:lnTo>
                  <a:lnTo>
                    <a:pt x="2057082" y="1485789"/>
                  </a:lnTo>
                  <a:lnTo>
                    <a:pt x="2054541" y="1489280"/>
                  </a:lnTo>
                  <a:lnTo>
                    <a:pt x="2051048" y="1492136"/>
                  </a:lnTo>
                  <a:lnTo>
                    <a:pt x="2047555" y="1495309"/>
                  </a:lnTo>
                  <a:lnTo>
                    <a:pt x="2043110" y="1497848"/>
                  </a:lnTo>
                  <a:lnTo>
                    <a:pt x="2038029" y="1500704"/>
                  </a:lnTo>
                  <a:lnTo>
                    <a:pt x="2017071" y="1511494"/>
                  </a:lnTo>
                  <a:lnTo>
                    <a:pt x="1995795" y="1522919"/>
                  </a:lnTo>
                  <a:lnTo>
                    <a:pt x="1975154" y="1534344"/>
                  </a:lnTo>
                  <a:lnTo>
                    <a:pt x="1956101" y="1545451"/>
                  </a:lnTo>
                  <a:lnTo>
                    <a:pt x="1926252" y="1562271"/>
                  </a:lnTo>
                  <a:lnTo>
                    <a:pt x="1914502" y="1569252"/>
                  </a:lnTo>
                  <a:lnTo>
                    <a:pt x="1983410" y="1527997"/>
                  </a:lnTo>
                  <a:lnTo>
                    <a:pt x="1511215" y="1778704"/>
                  </a:lnTo>
                  <a:lnTo>
                    <a:pt x="1498196" y="1785369"/>
                  </a:lnTo>
                  <a:lnTo>
                    <a:pt x="1482953" y="1792985"/>
                  </a:lnTo>
                  <a:lnTo>
                    <a:pt x="1462948" y="1802823"/>
                  </a:lnTo>
                  <a:lnTo>
                    <a:pt x="1438814" y="1814248"/>
                  </a:lnTo>
                  <a:lnTo>
                    <a:pt x="1410870" y="1827259"/>
                  </a:lnTo>
                  <a:lnTo>
                    <a:pt x="1380385" y="1841223"/>
                  </a:lnTo>
                  <a:lnTo>
                    <a:pt x="1347678" y="1855186"/>
                  </a:lnTo>
                  <a:lnTo>
                    <a:pt x="1313382" y="1869150"/>
                  </a:lnTo>
                  <a:lnTo>
                    <a:pt x="1295917" y="1876131"/>
                  </a:lnTo>
                  <a:lnTo>
                    <a:pt x="1278769" y="1882796"/>
                  </a:lnTo>
                  <a:lnTo>
                    <a:pt x="1260987" y="1889143"/>
                  </a:lnTo>
                  <a:lnTo>
                    <a:pt x="1243204" y="1895172"/>
                  </a:lnTo>
                  <a:lnTo>
                    <a:pt x="1225739" y="1900885"/>
                  </a:lnTo>
                  <a:lnTo>
                    <a:pt x="1208909" y="1905962"/>
                  </a:lnTo>
                  <a:lnTo>
                    <a:pt x="1191761" y="1910723"/>
                  </a:lnTo>
                  <a:lnTo>
                    <a:pt x="1175248" y="1914848"/>
                  </a:lnTo>
                  <a:lnTo>
                    <a:pt x="1159371" y="1918656"/>
                  </a:lnTo>
                  <a:lnTo>
                    <a:pt x="1144129" y="1921513"/>
                  </a:lnTo>
                  <a:lnTo>
                    <a:pt x="1129204" y="1923417"/>
                  </a:lnTo>
                  <a:lnTo>
                    <a:pt x="1115232" y="1925004"/>
                  </a:lnTo>
                  <a:lnTo>
                    <a:pt x="1108563" y="1925321"/>
                  </a:lnTo>
                  <a:lnTo>
                    <a:pt x="1102212" y="1925638"/>
                  </a:lnTo>
                  <a:lnTo>
                    <a:pt x="1095861" y="1925638"/>
                  </a:lnTo>
                  <a:lnTo>
                    <a:pt x="1089828" y="1925321"/>
                  </a:lnTo>
                  <a:lnTo>
                    <a:pt x="1076808" y="1924051"/>
                  </a:lnTo>
                  <a:lnTo>
                    <a:pt x="1061884" y="1922465"/>
                  </a:lnTo>
                  <a:lnTo>
                    <a:pt x="1025683" y="1918656"/>
                  </a:lnTo>
                  <a:lnTo>
                    <a:pt x="983131" y="1912944"/>
                  </a:lnTo>
                  <a:lnTo>
                    <a:pt x="934546" y="1906280"/>
                  </a:lnTo>
                  <a:lnTo>
                    <a:pt x="824992" y="1890412"/>
                  </a:lnTo>
                  <a:lnTo>
                    <a:pt x="707181" y="1872958"/>
                  </a:lnTo>
                  <a:lnTo>
                    <a:pt x="589688" y="1856138"/>
                  </a:lnTo>
                  <a:lnTo>
                    <a:pt x="534117" y="1848522"/>
                  </a:lnTo>
                  <a:lnTo>
                    <a:pt x="482357" y="1841540"/>
                  </a:lnTo>
                  <a:lnTo>
                    <a:pt x="435677" y="1835828"/>
                  </a:lnTo>
                  <a:lnTo>
                    <a:pt x="394713" y="1831385"/>
                  </a:lnTo>
                  <a:lnTo>
                    <a:pt x="376613" y="1829798"/>
                  </a:lnTo>
                  <a:lnTo>
                    <a:pt x="361053" y="1828529"/>
                  </a:lnTo>
                  <a:lnTo>
                    <a:pt x="347399" y="1827577"/>
                  </a:lnTo>
                  <a:lnTo>
                    <a:pt x="335967" y="1827259"/>
                  </a:lnTo>
                  <a:lnTo>
                    <a:pt x="314056" y="1827577"/>
                  </a:lnTo>
                  <a:lnTo>
                    <a:pt x="289922" y="1827894"/>
                  </a:lnTo>
                  <a:lnTo>
                    <a:pt x="237209" y="1829481"/>
                  </a:lnTo>
                  <a:lnTo>
                    <a:pt x="181321" y="1831385"/>
                  </a:lnTo>
                  <a:lnTo>
                    <a:pt x="126702" y="1833606"/>
                  </a:lnTo>
                  <a:lnTo>
                    <a:pt x="37153" y="1837732"/>
                  </a:lnTo>
                  <a:lnTo>
                    <a:pt x="0" y="1839636"/>
                  </a:lnTo>
                  <a:lnTo>
                    <a:pt x="19053" y="1500704"/>
                  </a:lnTo>
                  <a:lnTo>
                    <a:pt x="28580" y="1501657"/>
                  </a:lnTo>
                  <a:lnTo>
                    <a:pt x="54301" y="1503878"/>
                  </a:lnTo>
                  <a:lnTo>
                    <a:pt x="72084" y="1505147"/>
                  </a:lnTo>
                  <a:lnTo>
                    <a:pt x="92089" y="1506099"/>
                  </a:lnTo>
                  <a:lnTo>
                    <a:pt x="114318" y="1507369"/>
                  </a:lnTo>
                  <a:lnTo>
                    <a:pt x="137499" y="1507686"/>
                  </a:lnTo>
                  <a:lnTo>
                    <a:pt x="161632" y="1507369"/>
                  </a:lnTo>
                  <a:lnTo>
                    <a:pt x="173699" y="1506734"/>
                  </a:lnTo>
                  <a:lnTo>
                    <a:pt x="186084" y="1505782"/>
                  </a:lnTo>
                  <a:lnTo>
                    <a:pt x="198151" y="1504830"/>
                  </a:lnTo>
                  <a:lnTo>
                    <a:pt x="210217" y="1503878"/>
                  </a:lnTo>
                  <a:lnTo>
                    <a:pt x="221649" y="1502291"/>
                  </a:lnTo>
                  <a:lnTo>
                    <a:pt x="233399" y="1500704"/>
                  </a:lnTo>
                  <a:lnTo>
                    <a:pt x="244513" y="1498483"/>
                  </a:lnTo>
                  <a:lnTo>
                    <a:pt x="255627" y="1496262"/>
                  </a:lnTo>
                  <a:lnTo>
                    <a:pt x="265471" y="1493088"/>
                  </a:lnTo>
                  <a:lnTo>
                    <a:pt x="275315" y="1490232"/>
                  </a:lnTo>
                  <a:lnTo>
                    <a:pt x="284524" y="1486424"/>
                  </a:lnTo>
                  <a:lnTo>
                    <a:pt x="292780" y="1482615"/>
                  </a:lnTo>
                  <a:lnTo>
                    <a:pt x="300719" y="1478172"/>
                  </a:lnTo>
                  <a:lnTo>
                    <a:pt x="304212" y="1475634"/>
                  </a:lnTo>
                  <a:lnTo>
                    <a:pt x="307705" y="1473095"/>
                  </a:lnTo>
                  <a:lnTo>
                    <a:pt x="321677" y="1462622"/>
                  </a:lnTo>
                  <a:lnTo>
                    <a:pt x="337872" y="1450880"/>
                  </a:lnTo>
                  <a:lnTo>
                    <a:pt x="355972" y="1438821"/>
                  </a:lnTo>
                  <a:lnTo>
                    <a:pt x="375978" y="1426127"/>
                  </a:lnTo>
                  <a:lnTo>
                    <a:pt x="396936" y="1413433"/>
                  </a:lnTo>
                  <a:lnTo>
                    <a:pt x="418847" y="1400421"/>
                  </a:lnTo>
                  <a:lnTo>
                    <a:pt x="441075" y="1387727"/>
                  </a:lnTo>
                  <a:lnTo>
                    <a:pt x="463621" y="1375351"/>
                  </a:lnTo>
                  <a:lnTo>
                    <a:pt x="485850" y="1363291"/>
                  </a:lnTo>
                  <a:lnTo>
                    <a:pt x="508078" y="1352184"/>
                  </a:lnTo>
                  <a:lnTo>
                    <a:pt x="529037" y="1341711"/>
                  </a:lnTo>
                  <a:lnTo>
                    <a:pt x="549042" y="1332191"/>
                  </a:lnTo>
                  <a:lnTo>
                    <a:pt x="567142" y="1323940"/>
                  </a:lnTo>
                  <a:lnTo>
                    <a:pt x="583972" y="1317275"/>
                  </a:lnTo>
                  <a:lnTo>
                    <a:pt x="597945" y="1311880"/>
                  </a:lnTo>
                  <a:lnTo>
                    <a:pt x="604296" y="1309976"/>
                  </a:lnTo>
                  <a:lnTo>
                    <a:pt x="609694" y="1308389"/>
                  </a:lnTo>
                  <a:lnTo>
                    <a:pt x="616680" y="1307120"/>
                  </a:lnTo>
                  <a:lnTo>
                    <a:pt x="626524" y="1304899"/>
                  </a:lnTo>
                  <a:lnTo>
                    <a:pt x="655103" y="1299821"/>
                  </a:lnTo>
                  <a:lnTo>
                    <a:pt x="693844" y="1293474"/>
                  </a:lnTo>
                  <a:lnTo>
                    <a:pt x="740842" y="1286492"/>
                  </a:lnTo>
                  <a:lnTo>
                    <a:pt x="794507" y="1279193"/>
                  </a:lnTo>
                  <a:lnTo>
                    <a:pt x="853254" y="1271894"/>
                  </a:lnTo>
                  <a:lnTo>
                    <a:pt x="884056" y="1268403"/>
                  </a:lnTo>
                  <a:lnTo>
                    <a:pt x="915176" y="1264912"/>
                  </a:lnTo>
                  <a:lnTo>
                    <a:pt x="946931" y="1261421"/>
                  </a:lnTo>
                  <a:lnTo>
                    <a:pt x="979003" y="1258565"/>
                  </a:lnTo>
                  <a:lnTo>
                    <a:pt x="1010758" y="1256026"/>
                  </a:lnTo>
                  <a:lnTo>
                    <a:pt x="1042195" y="1253488"/>
                  </a:lnTo>
                  <a:lnTo>
                    <a:pt x="1073633" y="1251583"/>
                  </a:lnTo>
                  <a:lnTo>
                    <a:pt x="1103800" y="1249997"/>
                  </a:lnTo>
                  <a:lnTo>
                    <a:pt x="1108711" y="1249733"/>
                  </a:lnTo>
                  <a:lnTo>
                    <a:pt x="1108711" y="1144905"/>
                  </a:lnTo>
                  <a:lnTo>
                    <a:pt x="1105218" y="1127104"/>
                  </a:lnTo>
                  <a:lnTo>
                    <a:pt x="1102043" y="1110256"/>
                  </a:lnTo>
                  <a:lnTo>
                    <a:pt x="1097916" y="1094680"/>
                  </a:lnTo>
                  <a:lnTo>
                    <a:pt x="1093788" y="1080057"/>
                  </a:lnTo>
                  <a:lnTo>
                    <a:pt x="1089026" y="1067024"/>
                  </a:lnTo>
                  <a:lnTo>
                    <a:pt x="1083946" y="1054626"/>
                  </a:lnTo>
                  <a:lnTo>
                    <a:pt x="1078866" y="1043818"/>
                  </a:lnTo>
                  <a:lnTo>
                    <a:pt x="1073468" y="1033010"/>
                  </a:lnTo>
                  <a:lnTo>
                    <a:pt x="1067753" y="1023474"/>
                  </a:lnTo>
                  <a:lnTo>
                    <a:pt x="1061721" y="1014255"/>
                  </a:lnTo>
                  <a:lnTo>
                    <a:pt x="1055371" y="1005672"/>
                  </a:lnTo>
                  <a:lnTo>
                    <a:pt x="1049021" y="997407"/>
                  </a:lnTo>
                  <a:lnTo>
                    <a:pt x="1042671" y="989460"/>
                  </a:lnTo>
                  <a:lnTo>
                    <a:pt x="1036003" y="981831"/>
                  </a:lnTo>
                  <a:lnTo>
                    <a:pt x="1022668" y="966891"/>
                  </a:lnTo>
                  <a:lnTo>
                    <a:pt x="1013461" y="957036"/>
                  </a:lnTo>
                  <a:lnTo>
                    <a:pt x="1004888" y="947182"/>
                  </a:lnTo>
                  <a:lnTo>
                    <a:pt x="995681" y="936692"/>
                  </a:lnTo>
                  <a:lnTo>
                    <a:pt x="987108" y="925884"/>
                  </a:lnTo>
                  <a:lnTo>
                    <a:pt x="978853" y="914440"/>
                  </a:lnTo>
                  <a:lnTo>
                    <a:pt x="970916" y="902042"/>
                  </a:lnTo>
                  <a:lnTo>
                    <a:pt x="966788" y="895367"/>
                  </a:lnTo>
                  <a:lnTo>
                    <a:pt x="962978" y="888691"/>
                  </a:lnTo>
                  <a:lnTo>
                    <a:pt x="959168" y="881698"/>
                  </a:lnTo>
                  <a:lnTo>
                    <a:pt x="955676" y="874069"/>
                  </a:lnTo>
                  <a:lnTo>
                    <a:pt x="952183" y="866122"/>
                  </a:lnTo>
                  <a:lnTo>
                    <a:pt x="948691" y="858175"/>
                  </a:lnTo>
                  <a:lnTo>
                    <a:pt x="945516" y="849910"/>
                  </a:lnTo>
                  <a:lnTo>
                    <a:pt x="942341" y="841009"/>
                  </a:lnTo>
                  <a:lnTo>
                    <a:pt x="939483" y="831790"/>
                  </a:lnTo>
                  <a:lnTo>
                    <a:pt x="936626" y="821936"/>
                  </a:lnTo>
                  <a:lnTo>
                    <a:pt x="934086" y="812082"/>
                  </a:lnTo>
                  <a:lnTo>
                    <a:pt x="931863" y="801274"/>
                  </a:lnTo>
                  <a:lnTo>
                    <a:pt x="929323" y="790148"/>
                  </a:lnTo>
                  <a:lnTo>
                    <a:pt x="927418" y="778704"/>
                  </a:lnTo>
                  <a:lnTo>
                    <a:pt x="925513" y="766624"/>
                  </a:lnTo>
                  <a:lnTo>
                    <a:pt x="923608" y="753909"/>
                  </a:lnTo>
                  <a:lnTo>
                    <a:pt x="922338" y="740876"/>
                  </a:lnTo>
                  <a:lnTo>
                    <a:pt x="921068" y="727207"/>
                  </a:lnTo>
                  <a:lnTo>
                    <a:pt x="920433" y="712584"/>
                  </a:lnTo>
                  <a:lnTo>
                    <a:pt x="919481" y="697644"/>
                  </a:lnTo>
                  <a:lnTo>
                    <a:pt x="919163" y="680478"/>
                  </a:lnTo>
                  <a:lnTo>
                    <a:pt x="919481" y="663948"/>
                  </a:lnTo>
                  <a:lnTo>
                    <a:pt x="920751" y="647736"/>
                  </a:lnTo>
                  <a:lnTo>
                    <a:pt x="922338" y="631842"/>
                  </a:lnTo>
                  <a:lnTo>
                    <a:pt x="924561" y="616266"/>
                  </a:lnTo>
                  <a:lnTo>
                    <a:pt x="928053" y="601325"/>
                  </a:lnTo>
                  <a:lnTo>
                    <a:pt x="932181" y="586703"/>
                  </a:lnTo>
                  <a:lnTo>
                    <a:pt x="936308" y="572398"/>
                  </a:lnTo>
                  <a:lnTo>
                    <a:pt x="941706" y="558093"/>
                  </a:lnTo>
                  <a:lnTo>
                    <a:pt x="947738" y="544424"/>
                  </a:lnTo>
                  <a:lnTo>
                    <a:pt x="954406" y="531391"/>
                  </a:lnTo>
                  <a:lnTo>
                    <a:pt x="958216" y="525033"/>
                  </a:lnTo>
                  <a:lnTo>
                    <a:pt x="961708" y="518676"/>
                  </a:lnTo>
                  <a:lnTo>
                    <a:pt x="965836" y="512318"/>
                  </a:lnTo>
                  <a:lnTo>
                    <a:pt x="969646" y="506278"/>
                  </a:lnTo>
                  <a:lnTo>
                    <a:pt x="978853" y="494199"/>
                  </a:lnTo>
                  <a:lnTo>
                    <a:pt x="988061" y="483073"/>
                  </a:lnTo>
                  <a:lnTo>
                    <a:pt x="998221" y="471629"/>
                  </a:lnTo>
                  <a:lnTo>
                    <a:pt x="1008698" y="461139"/>
                  </a:lnTo>
                  <a:lnTo>
                    <a:pt x="1019811" y="451602"/>
                  </a:lnTo>
                  <a:lnTo>
                    <a:pt x="1030923" y="442384"/>
                  </a:lnTo>
                  <a:lnTo>
                    <a:pt x="1042671" y="433801"/>
                  </a:lnTo>
                  <a:lnTo>
                    <a:pt x="1054736" y="425854"/>
                  </a:lnTo>
                  <a:lnTo>
                    <a:pt x="1066483" y="418542"/>
                  </a:lnTo>
                  <a:lnTo>
                    <a:pt x="1078866" y="411549"/>
                  </a:lnTo>
                  <a:lnTo>
                    <a:pt x="1091248" y="405191"/>
                  </a:lnTo>
                  <a:lnTo>
                    <a:pt x="1103631" y="399152"/>
                  </a:lnTo>
                  <a:lnTo>
                    <a:pt x="1116331" y="393748"/>
                  </a:lnTo>
                  <a:lnTo>
                    <a:pt x="1128713" y="388661"/>
                  </a:lnTo>
                  <a:lnTo>
                    <a:pt x="1141413" y="383893"/>
                  </a:lnTo>
                  <a:lnTo>
                    <a:pt x="1153796" y="380079"/>
                  </a:lnTo>
                  <a:lnTo>
                    <a:pt x="1166178" y="376264"/>
                  </a:lnTo>
                  <a:lnTo>
                    <a:pt x="1178243" y="373085"/>
                  </a:lnTo>
                  <a:lnTo>
                    <a:pt x="1190308" y="369906"/>
                  </a:lnTo>
                  <a:lnTo>
                    <a:pt x="1201738" y="367363"/>
                  </a:lnTo>
                  <a:lnTo>
                    <a:pt x="1213168" y="364820"/>
                  </a:lnTo>
                  <a:lnTo>
                    <a:pt x="1224281" y="362595"/>
                  </a:lnTo>
                  <a:lnTo>
                    <a:pt x="1235076" y="361006"/>
                  </a:lnTo>
                  <a:lnTo>
                    <a:pt x="1254761" y="358145"/>
                  </a:lnTo>
                  <a:lnTo>
                    <a:pt x="1272223" y="356237"/>
                  </a:lnTo>
                  <a:lnTo>
                    <a:pt x="1287781" y="354966"/>
                  </a:lnTo>
                  <a:lnTo>
                    <a:pt x="1300163" y="354330"/>
                  </a:lnTo>
                  <a:lnTo>
                    <a:pt x="1309371" y="354012"/>
                  </a:lnTo>
                  <a:close/>
                  <a:moveTo>
                    <a:pt x="1815403" y="215900"/>
                  </a:moveTo>
                  <a:lnTo>
                    <a:pt x="1818266" y="216218"/>
                  </a:lnTo>
                  <a:lnTo>
                    <a:pt x="1821764" y="216535"/>
                  </a:lnTo>
                  <a:lnTo>
                    <a:pt x="1824945" y="217170"/>
                  </a:lnTo>
                  <a:lnTo>
                    <a:pt x="1828126" y="218758"/>
                  </a:lnTo>
                  <a:lnTo>
                    <a:pt x="1830989" y="220028"/>
                  </a:lnTo>
                  <a:lnTo>
                    <a:pt x="1834170" y="221615"/>
                  </a:lnTo>
                  <a:lnTo>
                    <a:pt x="1836715" y="223520"/>
                  </a:lnTo>
                  <a:lnTo>
                    <a:pt x="1839577" y="226060"/>
                  </a:lnTo>
                  <a:lnTo>
                    <a:pt x="1841804" y="228600"/>
                  </a:lnTo>
                  <a:lnTo>
                    <a:pt x="1843713" y="231458"/>
                  </a:lnTo>
                  <a:lnTo>
                    <a:pt x="1845621" y="234315"/>
                  </a:lnTo>
                  <a:lnTo>
                    <a:pt x="1847212" y="237490"/>
                  </a:lnTo>
                  <a:lnTo>
                    <a:pt x="1848166" y="240348"/>
                  </a:lnTo>
                  <a:lnTo>
                    <a:pt x="1848802" y="243523"/>
                  </a:lnTo>
                  <a:lnTo>
                    <a:pt x="1849438" y="247015"/>
                  </a:lnTo>
                  <a:lnTo>
                    <a:pt x="1849438" y="250508"/>
                  </a:lnTo>
                  <a:lnTo>
                    <a:pt x="1849438" y="253365"/>
                  </a:lnTo>
                  <a:lnTo>
                    <a:pt x="1848802" y="256858"/>
                  </a:lnTo>
                  <a:lnTo>
                    <a:pt x="1848166" y="260033"/>
                  </a:lnTo>
                  <a:lnTo>
                    <a:pt x="1847212" y="263208"/>
                  </a:lnTo>
                  <a:lnTo>
                    <a:pt x="1845621" y="266065"/>
                  </a:lnTo>
                  <a:lnTo>
                    <a:pt x="1843713" y="268923"/>
                  </a:lnTo>
                  <a:lnTo>
                    <a:pt x="1841804" y="271780"/>
                  </a:lnTo>
                  <a:lnTo>
                    <a:pt x="1839577" y="274320"/>
                  </a:lnTo>
                  <a:lnTo>
                    <a:pt x="1736517" y="377190"/>
                  </a:lnTo>
                  <a:lnTo>
                    <a:pt x="1733654" y="379730"/>
                  </a:lnTo>
                  <a:lnTo>
                    <a:pt x="1731109" y="381635"/>
                  </a:lnTo>
                  <a:lnTo>
                    <a:pt x="1727928" y="383223"/>
                  </a:lnTo>
                  <a:lnTo>
                    <a:pt x="1725065" y="384810"/>
                  </a:lnTo>
                  <a:lnTo>
                    <a:pt x="1721885" y="386080"/>
                  </a:lnTo>
                  <a:lnTo>
                    <a:pt x="1718704" y="386715"/>
                  </a:lnTo>
                  <a:lnTo>
                    <a:pt x="1715205" y="387350"/>
                  </a:lnTo>
                  <a:lnTo>
                    <a:pt x="1712342" y="387350"/>
                  </a:lnTo>
                  <a:lnTo>
                    <a:pt x="1708843" y="387350"/>
                  </a:lnTo>
                  <a:lnTo>
                    <a:pt x="1705662" y="386715"/>
                  </a:lnTo>
                  <a:lnTo>
                    <a:pt x="1702163" y="386080"/>
                  </a:lnTo>
                  <a:lnTo>
                    <a:pt x="1699300" y="384810"/>
                  </a:lnTo>
                  <a:lnTo>
                    <a:pt x="1696119" y="383223"/>
                  </a:lnTo>
                  <a:lnTo>
                    <a:pt x="1693257" y="381635"/>
                  </a:lnTo>
                  <a:lnTo>
                    <a:pt x="1690394" y="379730"/>
                  </a:lnTo>
                  <a:lnTo>
                    <a:pt x="1687849" y="377190"/>
                  </a:lnTo>
                  <a:lnTo>
                    <a:pt x="1685622" y="374650"/>
                  </a:lnTo>
                  <a:lnTo>
                    <a:pt x="1683396" y="371793"/>
                  </a:lnTo>
                  <a:lnTo>
                    <a:pt x="1681805" y="368935"/>
                  </a:lnTo>
                  <a:lnTo>
                    <a:pt x="1680533" y="365760"/>
                  </a:lnTo>
                  <a:lnTo>
                    <a:pt x="1679261" y="362903"/>
                  </a:lnTo>
                  <a:lnTo>
                    <a:pt x="1678624" y="359410"/>
                  </a:lnTo>
                  <a:lnTo>
                    <a:pt x="1678306" y="356235"/>
                  </a:lnTo>
                  <a:lnTo>
                    <a:pt x="1677988" y="353378"/>
                  </a:lnTo>
                  <a:lnTo>
                    <a:pt x="1678306" y="349885"/>
                  </a:lnTo>
                  <a:lnTo>
                    <a:pt x="1678624" y="346393"/>
                  </a:lnTo>
                  <a:lnTo>
                    <a:pt x="1679261" y="343218"/>
                  </a:lnTo>
                  <a:lnTo>
                    <a:pt x="1680533" y="340043"/>
                  </a:lnTo>
                  <a:lnTo>
                    <a:pt x="1681805" y="337185"/>
                  </a:lnTo>
                  <a:lnTo>
                    <a:pt x="1683396" y="334328"/>
                  </a:lnTo>
                  <a:lnTo>
                    <a:pt x="1685622" y="331470"/>
                  </a:lnTo>
                  <a:lnTo>
                    <a:pt x="1687849" y="328930"/>
                  </a:lnTo>
                  <a:lnTo>
                    <a:pt x="1790910" y="226060"/>
                  </a:lnTo>
                  <a:lnTo>
                    <a:pt x="1793455" y="223520"/>
                  </a:lnTo>
                  <a:lnTo>
                    <a:pt x="1796317" y="221615"/>
                  </a:lnTo>
                  <a:lnTo>
                    <a:pt x="1799180" y="220028"/>
                  </a:lnTo>
                  <a:lnTo>
                    <a:pt x="1802361" y="218758"/>
                  </a:lnTo>
                  <a:lnTo>
                    <a:pt x="1805224" y="217170"/>
                  </a:lnTo>
                  <a:lnTo>
                    <a:pt x="1808723" y="216535"/>
                  </a:lnTo>
                  <a:lnTo>
                    <a:pt x="1811904" y="216218"/>
                  </a:lnTo>
                  <a:lnTo>
                    <a:pt x="1815403" y="215900"/>
                  </a:lnTo>
                  <a:close/>
                  <a:moveTo>
                    <a:pt x="851599" y="215900"/>
                  </a:moveTo>
                  <a:lnTo>
                    <a:pt x="855065" y="216218"/>
                  </a:lnTo>
                  <a:lnTo>
                    <a:pt x="857902" y="216535"/>
                  </a:lnTo>
                  <a:lnTo>
                    <a:pt x="861368" y="217170"/>
                  </a:lnTo>
                  <a:lnTo>
                    <a:pt x="864205" y="218758"/>
                  </a:lnTo>
                  <a:lnTo>
                    <a:pt x="867356" y="220028"/>
                  </a:lnTo>
                  <a:lnTo>
                    <a:pt x="870192" y="221615"/>
                  </a:lnTo>
                  <a:lnTo>
                    <a:pt x="872713" y="223520"/>
                  </a:lnTo>
                  <a:lnTo>
                    <a:pt x="875550" y="226060"/>
                  </a:lnTo>
                  <a:lnTo>
                    <a:pt x="977657" y="328930"/>
                  </a:lnTo>
                  <a:lnTo>
                    <a:pt x="979863" y="331470"/>
                  </a:lnTo>
                  <a:lnTo>
                    <a:pt x="981754" y="334328"/>
                  </a:lnTo>
                  <a:lnTo>
                    <a:pt x="983960" y="337185"/>
                  </a:lnTo>
                  <a:lnTo>
                    <a:pt x="985220" y="340043"/>
                  </a:lnTo>
                  <a:lnTo>
                    <a:pt x="986166" y="343218"/>
                  </a:lnTo>
                  <a:lnTo>
                    <a:pt x="986796" y="346393"/>
                  </a:lnTo>
                  <a:lnTo>
                    <a:pt x="987426" y="349885"/>
                  </a:lnTo>
                  <a:lnTo>
                    <a:pt x="987426" y="353378"/>
                  </a:lnTo>
                  <a:lnTo>
                    <a:pt x="987426" y="356235"/>
                  </a:lnTo>
                  <a:lnTo>
                    <a:pt x="986796" y="359410"/>
                  </a:lnTo>
                  <a:lnTo>
                    <a:pt x="986166" y="362903"/>
                  </a:lnTo>
                  <a:lnTo>
                    <a:pt x="985220" y="365760"/>
                  </a:lnTo>
                  <a:lnTo>
                    <a:pt x="983960" y="368935"/>
                  </a:lnTo>
                  <a:lnTo>
                    <a:pt x="981754" y="371793"/>
                  </a:lnTo>
                  <a:lnTo>
                    <a:pt x="979863" y="374650"/>
                  </a:lnTo>
                  <a:lnTo>
                    <a:pt x="977657" y="377190"/>
                  </a:lnTo>
                  <a:lnTo>
                    <a:pt x="975135" y="379730"/>
                  </a:lnTo>
                  <a:lnTo>
                    <a:pt x="972299" y="381635"/>
                  </a:lnTo>
                  <a:lnTo>
                    <a:pt x="969778" y="383223"/>
                  </a:lnTo>
                  <a:lnTo>
                    <a:pt x="966627" y="384810"/>
                  </a:lnTo>
                  <a:lnTo>
                    <a:pt x="963475" y="386080"/>
                  </a:lnTo>
                  <a:lnTo>
                    <a:pt x="960324" y="386715"/>
                  </a:lnTo>
                  <a:lnTo>
                    <a:pt x="957172" y="387350"/>
                  </a:lnTo>
                  <a:lnTo>
                    <a:pt x="953706" y="387350"/>
                  </a:lnTo>
                  <a:lnTo>
                    <a:pt x="950554" y="387350"/>
                  </a:lnTo>
                  <a:lnTo>
                    <a:pt x="947088" y="386715"/>
                  </a:lnTo>
                  <a:lnTo>
                    <a:pt x="944251" y="386080"/>
                  </a:lnTo>
                  <a:lnTo>
                    <a:pt x="940785" y="384810"/>
                  </a:lnTo>
                  <a:lnTo>
                    <a:pt x="937948" y="383223"/>
                  </a:lnTo>
                  <a:lnTo>
                    <a:pt x="935112" y="381635"/>
                  </a:lnTo>
                  <a:lnTo>
                    <a:pt x="932276" y="379730"/>
                  </a:lnTo>
                  <a:lnTo>
                    <a:pt x="929440" y="377190"/>
                  </a:lnTo>
                  <a:lnTo>
                    <a:pt x="827333" y="274320"/>
                  </a:lnTo>
                  <a:lnTo>
                    <a:pt x="825127" y="271780"/>
                  </a:lnTo>
                  <a:lnTo>
                    <a:pt x="823236" y="268923"/>
                  </a:lnTo>
                  <a:lnTo>
                    <a:pt x="821345" y="266065"/>
                  </a:lnTo>
                  <a:lnTo>
                    <a:pt x="820084" y="263208"/>
                  </a:lnTo>
                  <a:lnTo>
                    <a:pt x="819139" y="260033"/>
                  </a:lnTo>
                  <a:lnTo>
                    <a:pt x="818193" y="256858"/>
                  </a:lnTo>
                  <a:lnTo>
                    <a:pt x="817878" y="253365"/>
                  </a:lnTo>
                  <a:lnTo>
                    <a:pt x="817563" y="250508"/>
                  </a:lnTo>
                  <a:lnTo>
                    <a:pt x="817878" y="247015"/>
                  </a:lnTo>
                  <a:lnTo>
                    <a:pt x="818193" y="243523"/>
                  </a:lnTo>
                  <a:lnTo>
                    <a:pt x="819139" y="240348"/>
                  </a:lnTo>
                  <a:lnTo>
                    <a:pt x="820084" y="237490"/>
                  </a:lnTo>
                  <a:lnTo>
                    <a:pt x="821345" y="234315"/>
                  </a:lnTo>
                  <a:lnTo>
                    <a:pt x="823236" y="231458"/>
                  </a:lnTo>
                  <a:lnTo>
                    <a:pt x="825127" y="228600"/>
                  </a:lnTo>
                  <a:lnTo>
                    <a:pt x="827333" y="226060"/>
                  </a:lnTo>
                  <a:lnTo>
                    <a:pt x="830169" y="223520"/>
                  </a:lnTo>
                  <a:lnTo>
                    <a:pt x="832690" y="221615"/>
                  </a:lnTo>
                  <a:lnTo>
                    <a:pt x="835842" y="220028"/>
                  </a:lnTo>
                  <a:lnTo>
                    <a:pt x="838678" y="218758"/>
                  </a:lnTo>
                  <a:lnTo>
                    <a:pt x="842144" y="217170"/>
                  </a:lnTo>
                  <a:lnTo>
                    <a:pt x="844981" y="216535"/>
                  </a:lnTo>
                  <a:lnTo>
                    <a:pt x="848447" y="216218"/>
                  </a:lnTo>
                  <a:lnTo>
                    <a:pt x="851599" y="215900"/>
                  </a:lnTo>
                  <a:close/>
                  <a:moveTo>
                    <a:pt x="1318578" y="0"/>
                  </a:moveTo>
                  <a:lnTo>
                    <a:pt x="1321753" y="318"/>
                  </a:lnTo>
                  <a:lnTo>
                    <a:pt x="1325563" y="636"/>
                  </a:lnTo>
                  <a:lnTo>
                    <a:pt x="1328421" y="1590"/>
                  </a:lnTo>
                  <a:lnTo>
                    <a:pt x="1331913" y="2544"/>
                  </a:lnTo>
                  <a:lnTo>
                    <a:pt x="1334771" y="4133"/>
                  </a:lnTo>
                  <a:lnTo>
                    <a:pt x="1337629" y="6041"/>
                  </a:lnTo>
                  <a:lnTo>
                    <a:pt x="1340169" y="7949"/>
                  </a:lnTo>
                  <a:lnTo>
                    <a:pt x="1342391" y="9857"/>
                  </a:lnTo>
                  <a:lnTo>
                    <a:pt x="1344931" y="12719"/>
                  </a:lnTo>
                  <a:lnTo>
                    <a:pt x="1346836" y="15262"/>
                  </a:lnTo>
                  <a:lnTo>
                    <a:pt x="1348424" y="18124"/>
                  </a:lnTo>
                  <a:lnTo>
                    <a:pt x="1350011" y="20986"/>
                  </a:lnTo>
                  <a:lnTo>
                    <a:pt x="1351281" y="23848"/>
                  </a:lnTo>
                  <a:lnTo>
                    <a:pt x="1351916" y="27345"/>
                  </a:lnTo>
                  <a:lnTo>
                    <a:pt x="1352551" y="30843"/>
                  </a:lnTo>
                  <a:lnTo>
                    <a:pt x="1352551" y="34341"/>
                  </a:lnTo>
                  <a:lnTo>
                    <a:pt x="1352551" y="180290"/>
                  </a:lnTo>
                  <a:lnTo>
                    <a:pt x="1352551" y="183469"/>
                  </a:lnTo>
                  <a:lnTo>
                    <a:pt x="1351916" y="186967"/>
                  </a:lnTo>
                  <a:lnTo>
                    <a:pt x="1351281" y="190147"/>
                  </a:lnTo>
                  <a:lnTo>
                    <a:pt x="1350011" y="193327"/>
                  </a:lnTo>
                  <a:lnTo>
                    <a:pt x="1348424" y="196188"/>
                  </a:lnTo>
                  <a:lnTo>
                    <a:pt x="1346836" y="199368"/>
                  </a:lnTo>
                  <a:lnTo>
                    <a:pt x="1344931" y="201912"/>
                  </a:lnTo>
                  <a:lnTo>
                    <a:pt x="1342391" y="204138"/>
                  </a:lnTo>
                  <a:lnTo>
                    <a:pt x="1340169" y="206681"/>
                  </a:lnTo>
                  <a:lnTo>
                    <a:pt x="1337629" y="208271"/>
                  </a:lnTo>
                  <a:lnTo>
                    <a:pt x="1334771" y="210179"/>
                  </a:lnTo>
                  <a:lnTo>
                    <a:pt x="1331913" y="211769"/>
                  </a:lnTo>
                  <a:lnTo>
                    <a:pt x="1328421" y="212723"/>
                  </a:lnTo>
                  <a:lnTo>
                    <a:pt x="1325563" y="213677"/>
                  </a:lnTo>
                  <a:lnTo>
                    <a:pt x="1321753" y="213995"/>
                  </a:lnTo>
                  <a:lnTo>
                    <a:pt x="1318578" y="214313"/>
                  </a:lnTo>
                  <a:lnTo>
                    <a:pt x="1315086" y="213995"/>
                  </a:lnTo>
                  <a:lnTo>
                    <a:pt x="1311593" y="213677"/>
                  </a:lnTo>
                  <a:lnTo>
                    <a:pt x="1308418" y="212723"/>
                  </a:lnTo>
                  <a:lnTo>
                    <a:pt x="1305243" y="211769"/>
                  </a:lnTo>
                  <a:lnTo>
                    <a:pt x="1302068" y="210179"/>
                  </a:lnTo>
                  <a:lnTo>
                    <a:pt x="1299528" y="208271"/>
                  </a:lnTo>
                  <a:lnTo>
                    <a:pt x="1296671" y="206681"/>
                  </a:lnTo>
                  <a:lnTo>
                    <a:pt x="1294448" y="204138"/>
                  </a:lnTo>
                  <a:lnTo>
                    <a:pt x="1292226" y="201912"/>
                  </a:lnTo>
                  <a:lnTo>
                    <a:pt x="1290003" y="199368"/>
                  </a:lnTo>
                  <a:lnTo>
                    <a:pt x="1288416" y="196188"/>
                  </a:lnTo>
                  <a:lnTo>
                    <a:pt x="1287146" y="193327"/>
                  </a:lnTo>
                  <a:lnTo>
                    <a:pt x="1285876" y="190147"/>
                  </a:lnTo>
                  <a:lnTo>
                    <a:pt x="1285241" y="186967"/>
                  </a:lnTo>
                  <a:lnTo>
                    <a:pt x="1284288" y="183469"/>
                  </a:lnTo>
                  <a:lnTo>
                    <a:pt x="1284288" y="180290"/>
                  </a:lnTo>
                  <a:lnTo>
                    <a:pt x="1284288" y="34341"/>
                  </a:lnTo>
                  <a:lnTo>
                    <a:pt x="1284288" y="30843"/>
                  </a:lnTo>
                  <a:lnTo>
                    <a:pt x="1285241" y="27345"/>
                  </a:lnTo>
                  <a:lnTo>
                    <a:pt x="1285876" y="23848"/>
                  </a:lnTo>
                  <a:lnTo>
                    <a:pt x="1287146" y="20986"/>
                  </a:lnTo>
                  <a:lnTo>
                    <a:pt x="1288416" y="18124"/>
                  </a:lnTo>
                  <a:lnTo>
                    <a:pt x="1290003" y="15262"/>
                  </a:lnTo>
                  <a:lnTo>
                    <a:pt x="1292226" y="12719"/>
                  </a:lnTo>
                  <a:lnTo>
                    <a:pt x="1294448" y="9857"/>
                  </a:lnTo>
                  <a:lnTo>
                    <a:pt x="1296671" y="7949"/>
                  </a:lnTo>
                  <a:lnTo>
                    <a:pt x="1299528" y="6041"/>
                  </a:lnTo>
                  <a:lnTo>
                    <a:pt x="1302068" y="4133"/>
                  </a:lnTo>
                  <a:lnTo>
                    <a:pt x="1305243" y="2544"/>
                  </a:lnTo>
                  <a:lnTo>
                    <a:pt x="1308418" y="1590"/>
                  </a:lnTo>
                  <a:lnTo>
                    <a:pt x="1311593" y="636"/>
                  </a:lnTo>
                  <a:lnTo>
                    <a:pt x="1315086" y="318"/>
                  </a:lnTo>
                  <a:lnTo>
                    <a:pt x="131857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180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6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589482" y="2575848"/>
            <a:ext cx="2657451" cy="2657451"/>
            <a:chOff x="8580930" y="-45909"/>
            <a:chExt cx="2099808" cy="2099808"/>
          </a:xfrm>
        </p:grpSpPr>
        <p:sp>
          <p:nvSpPr>
            <p:cNvPr id="22" name="椭圆 21"/>
            <p:cNvSpPr/>
            <p:nvPr/>
          </p:nvSpPr>
          <p:spPr>
            <a:xfrm>
              <a:off x="8580930" y="-45909"/>
              <a:ext cx="2099808" cy="2099808"/>
            </a:xfrm>
            <a:prstGeom prst="ellipse">
              <a:avLst/>
            </a:prstGeom>
            <a:solidFill>
              <a:srgbClr val="F3F3F3"/>
            </a:solidFill>
            <a:ln w="22225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</a:ln>
            <a:effectLst>
              <a:innerShdw blurRad="76200" dist="38100" dir="16200000">
                <a:prstClr val="black">
                  <a:alpha val="37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23" name="饼形 22"/>
            <p:cNvSpPr/>
            <p:nvPr/>
          </p:nvSpPr>
          <p:spPr>
            <a:xfrm>
              <a:off x="8583721" y="-43118"/>
              <a:ext cx="2094226" cy="2094226"/>
            </a:xfrm>
            <a:prstGeom prst="pie">
              <a:avLst>
                <a:gd name="adj1" fmla="val 10809418"/>
                <a:gd name="adj2" fmla="val 50587"/>
              </a:avLst>
            </a:prstGeom>
            <a:solidFill>
              <a:schemeClr val="accent3"/>
            </a:solidFill>
            <a:ln>
              <a:noFill/>
            </a:ln>
            <a:effectLst>
              <a:innerShdw blurRad="63500" dist="50800" dir="12600000">
                <a:prstClr val="black">
                  <a:alpha val="4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600" b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8768617" y="141778"/>
              <a:ext cx="1724435" cy="1724435"/>
            </a:xfrm>
            <a:prstGeom prst="ellipse">
              <a:avLst/>
            </a:prstGeom>
            <a:gradFill flip="none" rotWithShape="1">
              <a:gsLst>
                <a:gs pos="0">
                  <a:srgbClr val="F0F0F0"/>
                </a:gs>
                <a:gs pos="100000">
                  <a:srgbClr val="F1F1F1"/>
                </a:gs>
              </a:gsLst>
              <a:lin ang="2700000" scaled="1"/>
              <a:tileRect/>
            </a:gradFill>
            <a:ln w="28575">
              <a:gradFill flip="none" rotWithShape="1">
                <a:gsLst>
                  <a:gs pos="100000">
                    <a:srgbClr val="FFFFFF"/>
                  </a:gs>
                  <a:gs pos="0">
                    <a:srgbClr val="CECED0"/>
                  </a:gs>
                </a:gsLst>
                <a:lin ang="13500000" scaled="1"/>
                <a:tileRect/>
              </a:gradFill>
            </a:ln>
            <a:effectLst>
              <a:outerShdw blurRad="190500" dist="88900" dir="2700000" algn="tl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b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620850" y="3429265"/>
            <a:ext cx="2650067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3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LED</a:t>
            </a:r>
            <a:r>
              <a:rPr lang="zh-CN" altLang="en-US" sz="3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数码管</a:t>
            </a:r>
            <a:endParaRPr lang="en-US" altLang="zh-CN" sz="34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显示</a:t>
            </a:r>
          </a:p>
        </p:txBody>
      </p:sp>
      <p:grpSp>
        <p:nvGrpSpPr>
          <p:cNvPr id="7" name="组合 6"/>
          <p:cNvGrpSpPr>
            <a:grpSpLocks/>
          </p:cNvGrpSpPr>
          <p:nvPr/>
        </p:nvGrpSpPr>
        <p:grpSpPr bwMode="auto">
          <a:xfrm>
            <a:off x="2765907" y="2402417"/>
            <a:ext cx="772583" cy="480483"/>
            <a:chOff x="2847109" y="2029691"/>
            <a:chExt cx="569919" cy="297873"/>
          </a:xfrm>
        </p:grpSpPr>
        <p:cxnSp>
          <p:nvCxnSpPr>
            <p:cNvPr id="8" name="直接连接符 7"/>
            <p:cNvCxnSpPr/>
            <p:nvPr/>
          </p:nvCxnSpPr>
          <p:spPr>
            <a:xfrm flipV="1">
              <a:off x="2847109" y="2029691"/>
              <a:ext cx="249828" cy="297873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3092252" y="2029691"/>
              <a:ext cx="324776" cy="0"/>
            </a:xfrm>
            <a:prstGeom prst="line">
              <a:avLst/>
            </a:prstGeom>
            <a:ln w="12700">
              <a:solidFill>
                <a:schemeClr val="tx1">
                  <a:lumMod val="95000"/>
                  <a:lumOff val="5000"/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3538489" y="2209801"/>
            <a:ext cx="2381251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工作原理</a:t>
            </a:r>
          </a:p>
        </p:txBody>
      </p:sp>
      <p:cxnSp>
        <p:nvCxnSpPr>
          <p:cNvPr id="11" name="直接连接符 10"/>
          <p:cNvCxnSpPr>
            <a:cxnSpLocks/>
          </p:cNvCxnSpPr>
          <p:nvPr/>
        </p:nvCxnSpPr>
        <p:spPr>
          <a:xfrm>
            <a:off x="4948298" y="2184400"/>
            <a:ext cx="0" cy="2662808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/>
          <p:cNvSpPr/>
          <p:nvPr/>
        </p:nvSpPr>
        <p:spPr>
          <a:xfrm>
            <a:off x="4893265" y="2360084"/>
            <a:ext cx="110067" cy="11006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33" b="1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043467" y="2209801"/>
            <a:ext cx="70496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点亮条件：共阴极型公共端接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“0”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，非公共端接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“1”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。</a:t>
            </a:r>
          </a:p>
        </p:txBody>
      </p:sp>
      <p:sp>
        <p:nvSpPr>
          <p:cNvPr id="14" name="椭圆 13"/>
          <p:cNvSpPr/>
          <p:nvPr/>
        </p:nvSpPr>
        <p:spPr>
          <a:xfrm>
            <a:off x="4893265" y="3083984"/>
            <a:ext cx="110067" cy="11006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33" b="1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058364" y="2933700"/>
            <a:ext cx="71336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点亮条件：共阳极型公共端接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“1”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，非公共端接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“0”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。</a:t>
            </a:r>
          </a:p>
        </p:txBody>
      </p:sp>
      <p:sp>
        <p:nvSpPr>
          <p:cNvPr id="16" name="椭圆 15"/>
          <p:cNvSpPr/>
          <p:nvPr/>
        </p:nvSpPr>
        <p:spPr>
          <a:xfrm>
            <a:off x="4893265" y="3807884"/>
            <a:ext cx="110067" cy="11006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33" b="1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058364" y="3657601"/>
            <a:ext cx="70347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zh-CN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显示同一个字符，点亮二极管的位置相同，但段码不同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，以显示“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1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” 为例说明：本质在于工作原理导致点亮条件不同，呈现出不同的段码。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3799023" y="400194"/>
            <a:ext cx="4593954" cy="1031890"/>
            <a:chOff x="3590568" y="400194"/>
            <a:chExt cx="5213316" cy="1031890"/>
          </a:xfrm>
        </p:grpSpPr>
        <p:grpSp>
          <p:nvGrpSpPr>
            <p:cNvPr id="29" name="组合 28"/>
            <p:cNvGrpSpPr/>
            <p:nvPr/>
          </p:nvGrpSpPr>
          <p:grpSpPr>
            <a:xfrm>
              <a:off x="3590568" y="400194"/>
              <a:ext cx="5213316" cy="1031890"/>
              <a:chOff x="7038412" y="5298115"/>
              <a:chExt cx="3099874" cy="517828"/>
            </a:xfrm>
          </p:grpSpPr>
          <p:grpSp>
            <p:nvGrpSpPr>
              <p:cNvPr id="31" name="组合 30"/>
              <p:cNvGrpSpPr/>
              <p:nvPr/>
            </p:nvGrpSpPr>
            <p:grpSpPr>
              <a:xfrm>
                <a:off x="7038412" y="5298115"/>
                <a:ext cx="3099874" cy="517828"/>
                <a:chOff x="5718131" y="5650928"/>
                <a:chExt cx="4596458" cy="767829"/>
              </a:xfrm>
            </p:grpSpPr>
            <p:sp>
              <p:nvSpPr>
                <p:cNvPr id="33" name="圆角矩形 32"/>
                <p:cNvSpPr/>
                <p:nvPr/>
              </p:nvSpPr>
              <p:spPr>
                <a:xfrm>
                  <a:off x="5718131" y="5650928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4" name="圆角矩形 33"/>
                <p:cNvSpPr/>
                <p:nvPr/>
              </p:nvSpPr>
              <p:spPr>
                <a:xfrm>
                  <a:off x="5829672" y="5747159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2" name="TextBox 19"/>
              <p:cNvSpPr txBox="1"/>
              <p:nvPr/>
            </p:nvSpPr>
            <p:spPr>
              <a:xfrm>
                <a:off x="7752953" y="5433395"/>
                <a:ext cx="127818" cy="1890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0" name="矩形 29"/>
            <p:cNvSpPr/>
            <p:nvPr/>
          </p:nvSpPr>
          <p:spPr>
            <a:xfrm>
              <a:off x="4055479" y="625993"/>
              <a:ext cx="428349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小结</a:t>
              </a:r>
            </a:p>
          </p:txBody>
        </p:sp>
      </p:grpSp>
      <p:graphicFrame>
        <p:nvGraphicFramePr>
          <p:cNvPr id="39" name="表格 38">
            <a:extLst>
              <a:ext uri="{FF2B5EF4-FFF2-40B4-BE49-F238E27FC236}">
                <a16:creationId xmlns:a16="http://schemas.microsoft.com/office/drawing/2014/main" id="{A681A5E5-020B-4266-B17E-B89F352E2F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202009"/>
              </p:ext>
            </p:extLst>
          </p:nvPr>
        </p:nvGraphicFramePr>
        <p:xfrm>
          <a:off x="2626722" y="5161891"/>
          <a:ext cx="8197849" cy="3667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69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70196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671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字符</a:t>
                      </a:r>
                    </a:p>
                  </a:txBody>
                  <a:tcPr marL="91427" marR="91427" marT="45841" marB="45841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DP</a:t>
                      </a:r>
                      <a:endParaRPr lang="zh-CN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zh-CN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zh-CN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zh-CN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zh-CN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zh-CN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zh-CN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段码</a:t>
                      </a:r>
                    </a:p>
                  </a:txBody>
                  <a:tcPr marL="91427" marR="91427" marT="45841" marB="45841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0" name="文本框 39">
            <a:extLst>
              <a:ext uri="{FF2B5EF4-FFF2-40B4-BE49-F238E27FC236}">
                <a16:creationId xmlns:a16="http://schemas.microsoft.com/office/drawing/2014/main" id="{56CF73C3-C369-40E6-9AFD-A4273106BAED}"/>
              </a:ext>
            </a:extLst>
          </p:cNvPr>
          <p:cNvSpPr txBox="1"/>
          <p:nvPr/>
        </p:nvSpPr>
        <p:spPr>
          <a:xfrm>
            <a:off x="3538489" y="6475709"/>
            <a:ext cx="619283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表</a:t>
            </a:r>
            <a:r>
              <a:rPr lang="en-US" altLang="zh-CN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zh-CN" altLang="en-US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两种类型数码管字符</a:t>
            </a:r>
            <a:r>
              <a:rPr lang="en-US" altLang="zh-CN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段码</a:t>
            </a:r>
            <a:endParaRPr lang="zh-CN" altLang="zh-CN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1" name="表格 40">
            <a:extLst>
              <a:ext uri="{FF2B5EF4-FFF2-40B4-BE49-F238E27FC236}">
                <a16:creationId xmlns:a16="http://schemas.microsoft.com/office/drawing/2014/main" id="{FF9CC6A7-9ABC-46FE-80AD-84B53513C1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366315"/>
              </p:ext>
            </p:extLst>
          </p:nvPr>
        </p:nvGraphicFramePr>
        <p:xfrm>
          <a:off x="2626722" y="5550828"/>
          <a:ext cx="8197849" cy="36671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69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70196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671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841" marB="45841"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06H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（共阴）</a:t>
                      </a:r>
                    </a:p>
                  </a:txBody>
                  <a:tcPr marL="91427" marR="91427" marT="45841" marB="45841"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2" name="表格 41">
            <a:extLst>
              <a:ext uri="{FF2B5EF4-FFF2-40B4-BE49-F238E27FC236}">
                <a16:creationId xmlns:a16="http://schemas.microsoft.com/office/drawing/2014/main" id="{7A41B29A-CEA1-4B89-A981-22521C9C8F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235369"/>
              </p:ext>
            </p:extLst>
          </p:nvPr>
        </p:nvGraphicFramePr>
        <p:xfrm>
          <a:off x="2626721" y="5987393"/>
          <a:ext cx="8197849" cy="36532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69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074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70196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504" marB="45504"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504" marB="45504"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504" marB="45504"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504" marB="45504"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504" marB="45504"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504" marB="45504"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504" marB="45504"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504" marB="45504"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504" marB="45504"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F9H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（共阳）</a:t>
                      </a:r>
                    </a:p>
                  </a:txBody>
                  <a:tcPr marL="91427" marR="91427" marT="45504" marB="45504">
                    <a:solidFill>
                      <a:srgbClr val="00CC99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6445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ageCurlDoubl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75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75"/>
                            </p:stCondLst>
                            <p:childTnLst>
                              <p:par>
                                <p:cTn id="2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275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75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mph" presetSubtype="0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36" dur="250" fill="hold"/>
                                        <p:tgtEl>
                                          <p:spTgt spid="1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6" presetClass="emph" presetSubtype="0" decel="10000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325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825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mph" presetSubtype="0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50" dur="250" fill="hold"/>
                                        <p:tgtEl>
                                          <p:spTgt spid="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decel="10000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52" dur="250" fill="hold"/>
                                        <p:tgtEl>
                                          <p:spTgt spid="14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375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875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mph" presetSubtype="0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64" dur="250" fill="hold"/>
                                        <p:tgtEl>
                                          <p:spTgt spid="1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6" presetClass="emph" presetSubtype="0" decel="10000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66" dur="250" fill="hold"/>
                                        <p:tgtEl>
                                          <p:spTgt spid="16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425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925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475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 animBg="1"/>
      <p:bldP spid="12" grpId="1" animBg="1"/>
      <p:bldP spid="12" grpId="2" animBg="1"/>
      <p:bldP spid="13" grpId="0"/>
      <p:bldP spid="14" grpId="0" animBg="1"/>
      <p:bldP spid="14" grpId="1" animBg="1"/>
      <p:bldP spid="14" grpId="2" animBg="1"/>
      <p:bldP spid="15" grpId="0"/>
      <p:bldP spid="16" grpId="0" animBg="1"/>
      <p:bldP spid="16" grpId="1" animBg="1"/>
      <p:bldP spid="16" grpId="2" animBg="1"/>
      <p:bldP spid="17" grpId="0"/>
      <p:bldP spid="4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1001" y="321775"/>
            <a:ext cx="7630467" cy="4959804"/>
          </a:xfrm>
          <a:prstGeom prst="rect">
            <a:avLst/>
          </a:prstGeom>
        </p:spPr>
      </p:pic>
      <p:sp>
        <p:nvSpPr>
          <p:cNvPr id="59" name="圆角矩形 58"/>
          <p:cNvSpPr/>
          <p:nvPr/>
        </p:nvSpPr>
        <p:spPr>
          <a:xfrm>
            <a:off x="5529534" y="2553384"/>
            <a:ext cx="6424469" cy="905428"/>
          </a:xfrm>
          <a:prstGeom prst="roundRect">
            <a:avLst>
              <a:gd name="adj" fmla="val 50000"/>
            </a:avLst>
          </a:prstGeom>
          <a:solidFill>
            <a:srgbClr val="F3F3F3"/>
          </a:solidFill>
          <a:ln w="22225"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0"/>
            </a:gradFill>
          </a:ln>
          <a:effectLst>
            <a:innerShdw blurRad="76200" dist="38100" dir="16200000">
              <a:prstClr val="black">
                <a:alpha val="3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5736968" y="2627815"/>
            <a:ext cx="59159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solidFill>
                  <a:schemeClr val="accent1">
                    <a:lumMod val="75000"/>
                  </a:schemeClr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感谢您的聆听！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7960381" y="4318411"/>
            <a:ext cx="2897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汇报人：宋天慧</a:t>
            </a:r>
          </a:p>
        </p:txBody>
      </p:sp>
      <p:sp>
        <p:nvSpPr>
          <p:cNvPr id="96" name="文本框 95"/>
          <p:cNvSpPr txBox="1"/>
          <p:nvPr/>
        </p:nvSpPr>
        <p:spPr>
          <a:xfrm>
            <a:off x="7960381" y="5019969"/>
            <a:ext cx="2608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时间：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2021.04</a:t>
            </a:r>
            <a:endParaRPr lang="zh-CN" altLang="en-US" sz="2800" dirty="0">
              <a:solidFill>
                <a:schemeClr val="accent1">
                  <a:lumMod val="75000"/>
                </a:schemeClr>
              </a:solidFill>
              <a:latin typeface="造字工房悦黑（非商用）常规体" pitchFamily="2" charset="-122"/>
              <a:ea typeface="造字工房悦黑（非商用）常规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4646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/>
      <p:bldP spid="95" grpId="0"/>
      <p:bldP spid="9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接连接符 14"/>
          <p:cNvCxnSpPr/>
          <p:nvPr/>
        </p:nvCxnSpPr>
        <p:spPr>
          <a:xfrm>
            <a:off x="4933412" y="3283662"/>
            <a:ext cx="4314728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4933412" y="2492815"/>
            <a:ext cx="30059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dirty="0">
                <a:solidFill>
                  <a:schemeClr val="accent1"/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数码管结构</a:t>
            </a:r>
          </a:p>
        </p:txBody>
      </p:sp>
      <p:grpSp>
        <p:nvGrpSpPr>
          <p:cNvPr id="42" name="组合 41"/>
          <p:cNvGrpSpPr/>
          <p:nvPr/>
        </p:nvGrpSpPr>
        <p:grpSpPr>
          <a:xfrm>
            <a:off x="2886401" y="2317125"/>
            <a:ext cx="1890261" cy="1890261"/>
            <a:chOff x="997758" y="2442742"/>
            <a:chExt cx="1556194" cy="1556194"/>
          </a:xfrm>
        </p:grpSpPr>
        <p:grpSp>
          <p:nvGrpSpPr>
            <p:cNvPr id="43" name="组合 42"/>
            <p:cNvGrpSpPr/>
            <p:nvPr/>
          </p:nvGrpSpPr>
          <p:grpSpPr>
            <a:xfrm>
              <a:off x="997758" y="2442742"/>
              <a:ext cx="1556194" cy="1556194"/>
              <a:chOff x="3154508" y="1821271"/>
              <a:chExt cx="2785107" cy="2785102"/>
            </a:xfrm>
          </p:grpSpPr>
          <p:sp>
            <p:nvSpPr>
              <p:cNvPr id="45" name="Freeform 5"/>
              <p:cNvSpPr>
                <a:spLocks/>
              </p:cNvSpPr>
              <p:nvPr/>
            </p:nvSpPr>
            <p:spPr bwMode="auto">
              <a:xfrm rot="10800000">
                <a:off x="3154508" y="1821271"/>
                <a:ext cx="2785107" cy="27851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 5"/>
              <p:cNvSpPr>
                <a:spLocks/>
              </p:cNvSpPr>
              <p:nvPr/>
            </p:nvSpPr>
            <p:spPr bwMode="auto">
              <a:xfrm rot="10800000">
                <a:off x="3447677" y="2114440"/>
                <a:ext cx="2198769" cy="21987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</a:ln>
              <a:effectLst>
                <a:outerShdw blurRad="254000" dist="114300" dir="2700000" algn="tl" rotWithShape="0">
                  <a:prstClr val="black">
                    <a:alpha val="25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4" name="Freeform 7"/>
            <p:cNvSpPr>
              <a:spLocks noChangeAspect="1" noEditPoints="1"/>
            </p:cNvSpPr>
            <p:nvPr/>
          </p:nvSpPr>
          <p:spPr bwMode="auto">
            <a:xfrm>
              <a:off x="1432097" y="2948295"/>
              <a:ext cx="677075" cy="554847"/>
            </a:xfrm>
            <a:custGeom>
              <a:avLst/>
              <a:gdLst>
                <a:gd name="T0" fmla="*/ 310 w 563"/>
                <a:gd name="T1" fmla="*/ 372 h 461"/>
                <a:gd name="T2" fmla="*/ 321 w 563"/>
                <a:gd name="T3" fmla="*/ 370 h 461"/>
                <a:gd name="T4" fmla="*/ 552 w 563"/>
                <a:gd name="T5" fmla="*/ 248 h 461"/>
                <a:gd name="T6" fmla="*/ 559 w 563"/>
                <a:gd name="T7" fmla="*/ 226 h 461"/>
                <a:gd name="T8" fmla="*/ 537 w 563"/>
                <a:gd name="T9" fmla="*/ 220 h 461"/>
                <a:gd name="T10" fmla="*/ 311 w 563"/>
                <a:gd name="T11" fmla="*/ 339 h 461"/>
                <a:gd name="T12" fmla="*/ 59 w 563"/>
                <a:gd name="T13" fmla="*/ 285 h 461"/>
                <a:gd name="T14" fmla="*/ 38 w 563"/>
                <a:gd name="T15" fmla="*/ 253 h 461"/>
                <a:gd name="T16" fmla="*/ 71 w 563"/>
                <a:gd name="T17" fmla="*/ 232 h 461"/>
                <a:gd name="T18" fmla="*/ 313 w 563"/>
                <a:gd name="T19" fmla="*/ 283 h 461"/>
                <a:gd name="T20" fmla="*/ 321 w 563"/>
                <a:gd name="T21" fmla="*/ 281 h 461"/>
                <a:gd name="T22" fmla="*/ 552 w 563"/>
                <a:gd name="T23" fmla="*/ 159 h 461"/>
                <a:gd name="T24" fmla="*/ 559 w 563"/>
                <a:gd name="T25" fmla="*/ 138 h 461"/>
                <a:gd name="T26" fmla="*/ 537 w 563"/>
                <a:gd name="T27" fmla="*/ 131 h 461"/>
                <a:gd name="T28" fmla="*/ 310 w 563"/>
                <a:gd name="T29" fmla="*/ 251 h 461"/>
                <a:gd name="T30" fmla="*/ 59 w 563"/>
                <a:gd name="T31" fmla="*/ 197 h 461"/>
                <a:gd name="T32" fmla="*/ 38 w 563"/>
                <a:gd name="T33" fmla="*/ 164 h 461"/>
                <a:gd name="T34" fmla="*/ 71 w 563"/>
                <a:gd name="T35" fmla="*/ 143 h 461"/>
                <a:gd name="T36" fmla="*/ 298 w 563"/>
                <a:gd name="T37" fmla="*/ 191 h 461"/>
                <a:gd name="T38" fmla="*/ 306 w 563"/>
                <a:gd name="T39" fmla="*/ 189 h 461"/>
                <a:gd name="T40" fmla="*/ 538 w 563"/>
                <a:gd name="T41" fmla="*/ 69 h 461"/>
                <a:gd name="T42" fmla="*/ 535 w 563"/>
                <a:gd name="T43" fmla="*/ 48 h 461"/>
                <a:gd name="T44" fmla="*/ 310 w 563"/>
                <a:gd name="T45" fmla="*/ 4 h 461"/>
                <a:gd name="T46" fmla="*/ 249 w 563"/>
                <a:gd name="T47" fmla="*/ 12 h 461"/>
                <a:gd name="T48" fmla="*/ 41 w 563"/>
                <a:gd name="T49" fmla="*/ 114 h 461"/>
                <a:gd name="T50" fmla="*/ 33 w 563"/>
                <a:gd name="T51" fmla="*/ 119 h 461"/>
                <a:gd name="T52" fmla="*/ 7 w 563"/>
                <a:gd name="T53" fmla="*/ 157 h 461"/>
                <a:gd name="T54" fmla="*/ 25 w 563"/>
                <a:gd name="T55" fmla="*/ 214 h 461"/>
                <a:gd name="T56" fmla="*/ 7 w 563"/>
                <a:gd name="T57" fmla="*/ 246 h 461"/>
                <a:gd name="T58" fmla="*/ 25 w 563"/>
                <a:gd name="T59" fmla="*/ 303 h 461"/>
                <a:gd name="T60" fmla="*/ 7 w 563"/>
                <a:gd name="T61" fmla="*/ 335 h 461"/>
                <a:gd name="T62" fmla="*/ 52 w 563"/>
                <a:gd name="T63" fmla="*/ 405 h 461"/>
                <a:gd name="T64" fmla="*/ 311 w 563"/>
                <a:gd name="T65" fmla="*/ 460 h 461"/>
                <a:gd name="T66" fmla="*/ 321 w 563"/>
                <a:gd name="T67" fmla="*/ 459 h 461"/>
                <a:gd name="T68" fmla="*/ 552 w 563"/>
                <a:gd name="T69" fmla="*/ 337 h 461"/>
                <a:gd name="T70" fmla="*/ 559 w 563"/>
                <a:gd name="T71" fmla="*/ 315 h 461"/>
                <a:gd name="T72" fmla="*/ 537 w 563"/>
                <a:gd name="T73" fmla="*/ 308 h 461"/>
                <a:gd name="T74" fmla="*/ 310 w 563"/>
                <a:gd name="T75" fmla="*/ 428 h 461"/>
                <a:gd name="T76" fmla="*/ 59 w 563"/>
                <a:gd name="T77" fmla="*/ 374 h 461"/>
                <a:gd name="T78" fmla="*/ 38 w 563"/>
                <a:gd name="T79" fmla="*/ 341 h 461"/>
                <a:gd name="T80" fmla="*/ 71 w 563"/>
                <a:gd name="T81" fmla="*/ 320 h 461"/>
                <a:gd name="T82" fmla="*/ 310 w 563"/>
                <a:gd name="T83" fmla="*/ 372 h 461"/>
                <a:gd name="T84" fmla="*/ 296 w 563"/>
                <a:gd name="T85" fmla="*/ 57 h 461"/>
                <a:gd name="T86" fmla="*/ 404 w 563"/>
                <a:gd name="T87" fmla="*/ 78 h 461"/>
                <a:gd name="T88" fmla="*/ 357 w 563"/>
                <a:gd name="T89" fmla="*/ 101 h 461"/>
                <a:gd name="T90" fmla="*/ 249 w 563"/>
                <a:gd name="T91" fmla="*/ 79 h 461"/>
                <a:gd name="T92" fmla="*/ 296 w 563"/>
                <a:gd name="T93" fmla="*/ 57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63" h="461">
                  <a:moveTo>
                    <a:pt x="310" y="372"/>
                  </a:moveTo>
                  <a:cubicBezTo>
                    <a:pt x="314" y="372"/>
                    <a:pt x="318" y="371"/>
                    <a:pt x="321" y="370"/>
                  </a:cubicBezTo>
                  <a:cubicBezTo>
                    <a:pt x="552" y="248"/>
                    <a:pt x="552" y="248"/>
                    <a:pt x="552" y="248"/>
                  </a:cubicBezTo>
                  <a:cubicBezTo>
                    <a:pt x="560" y="244"/>
                    <a:pt x="563" y="234"/>
                    <a:pt x="559" y="226"/>
                  </a:cubicBezTo>
                  <a:cubicBezTo>
                    <a:pt x="555" y="218"/>
                    <a:pt x="545" y="215"/>
                    <a:pt x="537" y="220"/>
                  </a:cubicBezTo>
                  <a:cubicBezTo>
                    <a:pt x="311" y="339"/>
                    <a:pt x="311" y="339"/>
                    <a:pt x="311" y="339"/>
                  </a:cubicBezTo>
                  <a:cubicBezTo>
                    <a:pt x="59" y="285"/>
                    <a:pt x="59" y="285"/>
                    <a:pt x="59" y="285"/>
                  </a:cubicBezTo>
                  <a:cubicBezTo>
                    <a:pt x="44" y="282"/>
                    <a:pt x="35" y="268"/>
                    <a:pt x="38" y="253"/>
                  </a:cubicBezTo>
                  <a:cubicBezTo>
                    <a:pt x="41" y="238"/>
                    <a:pt x="56" y="228"/>
                    <a:pt x="71" y="232"/>
                  </a:cubicBezTo>
                  <a:cubicBezTo>
                    <a:pt x="71" y="232"/>
                    <a:pt x="313" y="283"/>
                    <a:pt x="313" y="283"/>
                  </a:cubicBezTo>
                  <a:cubicBezTo>
                    <a:pt x="316" y="283"/>
                    <a:pt x="318" y="283"/>
                    <a:pt x="321" y="281"/>
                  </a:cubicBezTo>
                  <a:cubicBezTo>
                    <a:pt x="552" y="159"/>
                    <a:pt x="552" y="159"/>
                    <a:pt x="552" y="159"/>
                  </a:cubicBezTo>
                  <a:cubicBezTo>
                    <a:pt x="560" y="155"/>
                    <a:pt x="563" y="146"/>
                    <a:pt x="559" y="138"/>
                  </a:cubicBezTo>
                  <a:cubicBezTo>
                    <a:pt x="555" y="130"/>
                    <a:pt x="545" y="127"/>
                    <a:pt x="537" y="131"/>
                  </a:cubicBezTo>
                  <a:cubicBezTo>
                    <a:pt x="310" y="251"/>
                    <a:pt x="310" y="251"/>
                    <a:pt x="310" y="251"/>
                  </a:cubicBezTo>
                  <a:cubicBezTo>
                    <a:pt x="59" y="197"/>
                    <a:pt x="59" y="197"/>
                    <a:pt x="59" y="197"/>
                  </a:cubicBezTo>
                  <a:cubicBezTo>
                    <a:pt x="44" y="194"/>
                    <a:pt x="35" y="179"/>
                    <a:pt x="38" y="164"/>
                  </a:cubicBezTo>
                  <a:cubicBezTo>
                    <a:pt x="41" y="149"/>
                    <a:pt x="56" y="140"/>
                    <a:pt x="71" y="143"/>
                  </a:cubicBezTo>
                  <a:cubicBezTo>
                    <a:pt x="71" y="143"/>
                    <a:pt x="297" y="191"/>
                    <a:pt x="298" y="191"/>
                  </a:cubicBezTo>
                  <a:cubicBezTo>
                    <a:pt x="301" y="191"/>
                    <a:pt x="303" y="191"/>
                    <a:pt x="306" y="189"/>
                  </a:cubicBezTo>
                  <a:cubicBezTo>
                    <a:pt x="306" y="189"/>
                    <a:pt x="538" y="69"/>
                    <a:pt x="538" y="69"/>
                  </a:cubicBezTo>
                  <a:cubicBezTo>
                    <a:pt x="554" y="61"/>
                    <a:pt x="553" y="51"/>
                    <a:pt x="535" y="48"/>
                  </a:cubicBezTo>
                  <a:cubicBezTo>
                    <a:pt x="310" y="4"/>
                    <a:pt x="310" y="4"/>
                    <a:pt x="310" y="4"/>
                  </a:cubicBezTo>
                  <a:cubicBezTo>
                    <a:pt x="292" y="0"/>
                    <a:pt x="265" y="4"/>
                    <a:pt x="249" y="12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38" y="116"/>
                    <a:pt x="35" y="118"/>
                    <a:pt x="33" y="119"/>
                  </a:cubicBezTo>
                  <a:cubicBezTo>
                    <a:pt x="20" y="128"/>
                    <a:pt x="10" y="141"/>
                    <a:pt x="7" y="157"/>
                  </a:cubicBezTo>
                  <a:cubicBezTo>
                    <a:pt x="2" y="179"/>
                    <a:pt x="10" y="200"/>
                    <a:pt x="25" y="214"/>
                  </a:cubicBezTo>
                  <a:cubicBezTo>
                    <a:pt x="16" y="222"/>
                    <a:pt x="9" y="233"/>
                    <a:pt x="7" y="246"/>
                  </a:cubicBezTo>
                  <a:cubicBezTo>
                    <a:pt x="2" y="268"/>
                    <a:pt x="10" y="289"/>
                    <a:pt x="25" y="303"/>
                  </a:cubicBezTo>
                  <a:cubicBezTo>
                    <a:pt x="16" y="311"/>
                    <a:pt x="9" y="322"/>
                    <a:pt x="7" y="335"/>
                  </a:cubicBezTo>
                  <a:cubicBezTo>
                    <a:pt x="0" y="367"/>
                    <a:pt x="20" y="399"/>
                    <a:pt x="52" y="405"/>
                  </a:cubicBezTo>
                  <a:cubicBezTo>
                    <a:pt x="52" y="405"/>
                    <a:pt x="310" y="461"/>
                    <a:pt x="311" y="460"/>
                  </a:cubicBezTo>
                  <a:cubicBezTo>
                    <a:pt x="314" y="460"/>
                    <a:pt x="318" y="460"/>
                    <a:pt x="321" y="459"/>
                  </a:cubicBezTo>
                  <a:cubicBezTo>
                    <a:pt x="552" y="337"/>
                    <a:pt x="552" y="337"/>
                    <a:pt x="552" y="337"/>
                  </a:cubicBezTo>
                  <a:cubicBezTo>
                    <a:pt x="560" y="332"/>
                    <a:pt x="563" y="323"/>
                    <a:pt x="559" y="315"/>
                  </a:cubicBezTo>
                  <a:cubicBezTo>
                    <a:pt x="555" y="307"/>
                    <a:pt x="545" y="304"/>
                    <a:pt x="537" y="308"/>
                  </a:cubicBezTo>
                  <a:cubicBezTo>
                    <a:pt x="310" y="428"/>
                    <a:pt x="310" y="428"/>
                    <a:pt x="310" y="428"/>
                  </a:cubicBezTo>
                  <a:cubicBezTo>
                    <a:pt x="59" y="374"/>
                    <a:pt x="59" y="374"/>
                    <a:pt x="59" y="374"/>
                  </a:cubicBezTo>
                  <a:cubicBezTo>
                    <a:pt x="44" y="371"/>
                    <a:pt x="35" y="356"/>
                    <a:pt x="38" y="341"/>
                  </a:cubicBezTo>
                  <a:cubicBezTo>
                    <a:pt x="41" y="327"/>
                    <a:pt x="56" y="317"/>
                    <a:pt x="71" y="320"/>
                  </a:cubicBezTo>
                  <a:cubicBezTo>
                    <a:pt x="71" y="320"/>
                    <a:pt x="309" y="372"/>
                    <a:pt x="310" y="372"/>
                  </a:cubicBezTo>
                  <a:close/>
                  <a:moveTo>
                    <a:pt x="296" y="57"/>
                  </a:moveTo>
                  <a:cubicBezTo>
                    <a:pt x="404" y="78"/>
                    <a:pt x="404" y="78"/>
                    <a:pt x="404" y="78"/>
                  </a:cubicBezTo>
                  <a:cubicBezTo>
                    <a:pt x="357" y="101"/>
                    <a:pt x="357" y="101"/>
                    <a:pt x="357" y="101"/>
                  </a:cubicBezTo>
                  <a:cubicBezTo>
                    <a:pt x="249" y="79"/>
                    <a:pt x="249" y="79"/>
                    <a:pt x="249" y="79"/>
                  </a:cubicBezTo>
                  <a:lnTo>
                    <a:pt x="296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sp>
        <p:nvSpPr>
          <p:cNvPr id="47" name="矩形 46"/>
          <p:cNvSpPr/>
          <p:nvPr/>
        </p:nvSpPr>
        <p:spPr>
          <a:xfrm>
            <a:off x="4933412" y="3459374"/>
            <a:ext cx="27148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latin typeface="+mn-ea"/>
              </a:rPr>
              <a:t>生活中的数码管</a:t>
            </a:r>
          </a:p>
        </p:txBody>
      </p:sp>
      <p:sp>
        <p:nvSpPr>
          <p:cNvPr id="49" name="矩形 48"/>
          <p:cNvSpPr/>
          <p:nvPr/>
        </p:nvSpPr>
        <p:spPr>
          <a:xfrm>
            <a:off x="4933412" y="4096750"/>
            <a:ext cx="32439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latin typeface="+mn-ea"/>
              </a:rPr>
              <a:t>七段</a:t>
            </a:r>
            <a:r>
              <a:rPr lang="en-US" altLang="zh-CN" sz="2400" b="1" dirty="0">
                <a:latin typeface="+mn-ea"/>
              </a:rPr>
              <a:t>LED</a:t>
            </a:r>
            <a:r>
              <a:rPr lang="zh-CN" altLang="en-US" sz="2400" b="1" dirty="0">
                <a:latin typeface="+mn-ea"/>
              </a:rPr>
              <a:t>数码管结构</a:t>
            </a:r>
          </a:p>
        </p:txBody>
      </p:sp>
    </p:spTree>
    <p:extLst>
      <p:ext uri="{BB962C8B-B14F-4D97-AF65-F5344CB8AC3E}">
        <p14:creationId xmlns:p14="http://schemas.microsoft.com/office/powerpoint/2010/main" val="286350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4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40"/>
                            </p:stCondLst>
                            <p:childTnLst>
                              <p:par>
                                <p:cTn id="1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7" grpId="0"/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5291822" y="2177371"/>
            <a:ext cx="5989660" cy="3357802"/>
            <a:chOff x="4578925" y="1582650"/>
            <a:chExt cx="4492245" cy="1413910"/>
          </a:xfrm>
        </p:grpSpPr>
        <p:sp>
          <p:nvSpPr>
            <p:cNvPr id="9" name="文本框 8"/>
            <p:cNvSpPr txBox="1"/>
            <p:nvPr/>
          </p:nvSpPr>
          <p:spPr>
            <a:xfrm>
              <a:off x="4578925" y="1582650"/>
              <a:ext cx="3989369" cy="2462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温度显示依靠数码管实现</a:t>
              </a:r>
              <a:endParaRPr lang="zh-CN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4578926" y="1914257"/>
              <a:ext cx="4433456" cy="660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266700" algn="just"/>
              <a:r>
                <a:rPr lang="en-US" altLang="zh-CN" sz="2400" b="1" kern="100" dirty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    </a:t>
              </a:r>
              <a:r>
                <a:rPr lang="zh-CN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新冠肺炎疫情暴发后，仅次于口罩的热销品要数电子体温计</a:t>
              </a:r>
              <a:r>
                <a:rPr lang="zh-CN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，</a:t>
              </a:r>
              <a:r>
                <a:rPr lang="zh-CN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我们通过体温枪所读取的温度就是通过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LED</a:t>
              </a:r>
              <a:r>
                <a:rPr lang="zh-CN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数码管来实现显示的。</a:t>
              </a: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4578925" y="2646642"/>
              <a:ext cx="4492245" cy="349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</a:t>
              </a:r>
              <a:r>
                <a:rPr lang="zh-CN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生活中还有哪些地方是通过</a:t>
              </a:r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LED</a:t>
              </a:r>
              <a:r>
                <a:rPr lang="zh-CN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数码管来进行显示的呢？</a:t>
              </a:r>
              <a:endPara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3799023" y="400194"/>
            <a:ext cx="4593954" cy="1031890"/>
            <a:chOff x="3590568" y="400194"/>
            <a:chExt cx="5213316" cy="1031890"/>
          </a:xfrm>
        </p:grpSpPr>
        <p:grpSp>
          <p:nvGrpSpPr>
            <p:cNvPr id="22" name="组合 21"/>
            <p:cNvGrpSpPr/>
            <p:nvPr/>
          </p:nvGrpSpPr>
          <p:grpSpPr>
            <a:xfrm>
              <a:off x="3590568" y="400194"/>
              <a:ext cx="5213316" cy="1031890"/>
              <a:chOff x="7038412" y="5298115"/>
              <a:chExt cx="3099874" cy="517828"/>
            </a:xfrm>
          </p:grpSpPr>
          <p:grpSp>
            <p:nvGrpSpPr>
              <p:cNvPr id="24" name="组合 23"/>
              <p:cNvGrpSpPr/>
              <p:nvPr/>
            </p:nvGrpSpPr>
            <p:grpSpPr>
              <a:xfrm>
                <a:off x="7038412" y="5298115"/>
                <a:ext cx="3099874" cy="517828"/>
                <a:chOff x="5718131" y="5650928"/>
                <a:chExt cx="4596458" cy="767829"/>
              </a:xfrm>
            </p:grpSpPr>
            <p:sp>
              <p:nvSpPr>
                <p:cNvPr id="26" name="圆角矩形 25"/>
                <p:cNvSpPr/>
                <p:nvPr/>
              </p:nvSpPr>
              <p:spPr>
                <a:xfrm>
                  <a:off x="5718131" y="5650928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" name="圆角矩形 26"/>
                <p:cNvSpPr/>
                <p:nvPr/>
              </p:nvSpPr>
              <p:spPr>
                <a:xfrm>
                  <a:off x="5829672" y="5747159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5" name="TextBox 19"/>
              <p:cNvSpPr txBox="1"/>
              <p:nvPr/>
            </p:nvSpPr>
            <p:spPr>
              <a:xfrm>
                <a:off x="7752953" y="5433395"/>
                <a:ext cx="124651" cy="1544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14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3" name="矩形 22"/>
            <p:cNvSpPr/>
            <p:nvPr/>
          </p:nvSpPr>
          <p:spPr>
            <a:xfrm>
              <a:off x="4055479" y="625993"/>
              <a:ext cx="428349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ea typeface="造字工房悦黑（非商用）常规体" pitchFamily="2" charset="-122"/>
                  <a:cs typeface="Times New Roman" panose="02020603050405020304" pitchFamily="18" charset="0"/>
                </a:rPr>
                <a:t>生活中的数码管</a:t>
              </a: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81CC254D-7640-4E8B-8AA9-73033D10ABFE}"/>
              </a:ext>
            </a:extLst>
          </p:cNvPr>
          <p:cNvGrpSpPr/>
          <p:nvPr/>
        </p:nvGrpSpPr>
        <p:grpSpPr>
          <a:xfrm>
            <a:off x="1312723" y="1913094"/>
            <a:ext cx="3050271" cy="4544712"/>
            <a:chOff x="1312723" y="1913094"/>
            <a:chExt cx="3050271" cy="4544712"/>
          </a:xfrm>
        </p:grpSpPr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16540395-8C84-4176-B3D0-D3AD86075659}"/>
                </a:ext>
              </a:extLst>
            </p:cNvPr>
            <p:cNvGrpSpPr/>
            <p:nvPr/>
          </p:nvGrpSpPr>
          <p:grpSpPr>
            <a:xfrm>
              <a:off x="1312723" y="1913094"/>
              <a:ext cx="3050271" cy="4544712"/>
              <a:chOff x="803271" y="1302755"/>
              <a:chExt cx="3200591" cy="5138845"/>
            </a:xfrm>
          </p:grpSpPr>
          <p:sp>
            <p:nvSpPr>
              <p:cNvPr id="13" name="椭圆 12"/>
              <p:cNvSpPr>
                <a:spLocks noChangeAspect="1"/>
              </p:cNvSpPr>
              <p:nvPr/>
            </p:nvSpPr>
            <p:spPr>
              <a:xfrm>
                <a:off x="803271" y="1302755"/>
                <a:ext cx="3200591" cy="5138845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1"/>
                <a:tileRect/>
              </a:gradFill>
              <a:ln w="1905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5400000" scaled="1"/>
                </a:gradFill>
              </a:ln>
              <a:effectLst>
                <a:outerShdw blurRad="254000" dist="25400" dir="2700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圆角矩形 13"/>
              <p:cNvSpPr>
                <a:spLocks noChangeAspect="1"/>
              </p:cNvSpPr>
              <p:nvPr/>
            </p:nvSpPr>
            <p:spPr>
              <a:xfrm>
                <a:off x="910518" y="1474948"/>
                <a:ext cx="2986097" cy="4794458"/>
              </a:xfrm>
              <a:prstGeom prst="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rgbClr val="B8BBBC"/>
                  </a:gs>
                </a:gsLst>
                <a:lin ang="54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7" name="图片 4">
              <a:extLst>
                <a:ext uri="{FF2B5EF4-FFF2-40B4-BE49-F238E27FC236}">
                  <a16:creationId xmlns:a16="http://schemas.microsoft.com/office/drawing/2014/main" id="{FF093DC6-C6C1-44AD-9C6F-7CE795BAE2C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81018" y="2281497"/>
              <a:ext cx="2538882" cy="38205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272033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ageCurlDoubl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64"/>
          <p:cNvSpPr/>
          <p:nvPr/>
        </p:nvSpPr>
        <p:spPr>
          <a:xfrm>
            <a:off x="264160" y="5616722"/>
            <a:ext cx="3534864" cy="1136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洗衣机启动后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倒计时通过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数码管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显示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微软雅黑 Light" panose="020B0502040204020203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525007" y="4806873"/>
            <a:ext cx="3075959" cy="659226"/>
            <a:chOff x="1052905" y="4084127"/>
            <a:chExt cx="2688881" cy="659226"/>
          </a:xfrm>
        </p:grpSpPr>
        <p:sp>
          <p:nvSpPr>
            <p:cNvPr id="27" name="圆角矩形 26"/>
            <p:cNvSpPr/>
            <p:nvPr/>
          </p:nvSpPr>
          <p:spPr>
            <a:xfrm>
              <a:off x="1052905" y="4145160"/>
              <a:ext cx="2688881" cy="598193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lumMod val="75000"/>
                  </a:schemeClr>
                </a:gs>
              </a:gsLst>
              <a:lin ang="5400000" scaled="1"/>
            </a:gradFill>
            <a:ln w="28575" cap="flat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2700000" scaled="0"/>
              </a:gradFill>
              <a:prstDash val="solid"/>
              <a:miter lim="800000"/>
              <a:headEnd/>
              <a:tailEnd/>
            </a:ln>
            <a:effectLst>
              <a:outerShdw blurRad="228600" dist="228600" dir="5400000" algn="t" rotWithShape="0">
                <a:schemeClr val="tx1">
                  <a:lumMod val="85000"/>
                  <a:lumOff val="15000"/>
                  <a:alpha val="28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ctangle 164"/>
            <p:cNvSpPr/>
            <p:nvPr/>
          </p:nvSpPr>
          <p:spPr>
            <a:xfrm>
              <a:off x="1199574" y="4084127"/>
              <a:ext cx="2395543" cy="5827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anose="020B0502040204020203" pitchFamily="34" charset="-122"/>
                  <a:cs typeface="Times New Roman" panose="02020603050405020304" pitchFamily="18" charset="0"/>
                </a:rPr>
                <a:t>洗衣机倒计时显示</a:t>
              </a:r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2" name="Rectangle 164"/>
          <p:cNvSpPr/>
          <p:nvPr/>
        </p:nvSpPr>
        <p:spPr>
          <a:xfrm>
            <a:off x="7645985" y="5648785"/>
            <a:ext cx="5075740" cy="1136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Gill Sans" charset="0"/>
              </a:rPr>
              <a:t>出租车计价器的里程和金额等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  <a:sym typeface="Gill Sans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Gill Sans" charset="0"/>
              </a:rPr>
              <a:t>通过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Gill Sans" charset="0"/>
              </a:rPr>
              <a:t>LED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Gill Sans" charset="0"/>
              </a:rPr>
              <a:t>数码管显示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164"/>
          <p:cNvSpPr/>
          <p:nvPr/>
        </p:nvSpPr>
        <p:spPr>
          <a:xfrm>
            <a:off x="4448175" y="5616724"/>
            <a:ext cx="3169697" cy="1136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Gill Sans" charset="0"/>
              </a:rPr>
              <a:t>计算器的数字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  <a:sym typeface="Gill Sans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Gill Sans" charset="0"/>
              </a:rPr>
              <a:t>通过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Gill Sans" charset="0"/>
              </a:rPr>
              <a:t>LED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Gill Sans" charset="0"/>
              </a:rPr>
              <a:t>数码管显示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4768532" y="4839620"/>
            <a:ext cx="2688881" cy="626477"/>
            <a:chOff x="4768532" y="4116875"/>
            <a:chExt cx="2688881" cy="626477"/>
          </a:xfrm>
        </p:grpSpPr>
        <p:sp>
          <p:nvSpPr>
            <p:cNvPr id="28" name="圆角矩形 27"/>
            <p:cNvSpPr/>
            <p:nvPr/>
          </p:nvSpPr>
          <p:spPr>
            <a:xfrm>
              <a:off x="4768532" y="4145159"/>
              <a:ext cx="2688881" cy="598193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2"/>
                </a:gs>
                <a:gs pos="0">
                  <a:schemeClr val="accent2">
                    <a:lumMod val="75000"/>
                  </a:schemeClr>
                </a:gs>
              </a:gsLst>
              <a:lin ang="5400000" scaled="1"/>
            </a:gradFill>
            <a:ln w="28575" cap="flat">
              <a:gradFill>
                <a:gsLst>
                  <a:gs pos="0">
                    <a:schemeClr val="accent2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1"/>
              </a:gradFill>
              <a:prstDash val="solid"/>
              <a:miter lim="800000"/>
              <a:headEnd/>
              <a:tailEnd/>
            </a:ln>
            <a:effectLst>
              <a:outerShdw blurRad="228600" dist="228600" dir="5400000" algn="t" rotWithShape="0">
                <a:schemeClr val="tx1">
                  <a:lumMod val="85000"/>
                  <a:lumOff val="15000"/>
                  <a:alpha val="28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 164"/>
            <p:cNvSpPr/>
            <p:nvPr/>
          </p:nvSpPr>
          <p:spPr>
            <a:xfrm>
              <a:off x="4835175" y="4116875"/>
              <a:ext cx="2395543" cy="5834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anose="020B0502040204020203" pitchFamily="34" charset="-122"/>
                  <a:cs typeface="Times New Roman" panose="02020603050405020304" pitchFamily="18" charset="0"/>
                </a:rPr>
                <a:t>计算器数字显示</a:t>
              </a:r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8839416" y="4806873"/>
            <a:ext cx="2688881" cy="659224"/>
            <a:chOff x="8565130" y="4084127"/>
            <a:chExt cx="2688881" cy="659224"/>
          </a:xfrm>
        </p:grpSpPr>
        <p:sp>
          <p:nvSpPr>
            <p:cNvPr id="29" name="圆角矩形 28"/>
            <p:cNvSpPr/>
            <p:nvPr/>
          </p:nvSpPr>
          <p:spPr>
            <a:xfrm>
              <a:off x="8565130" y="4145158"/>
              <a:ext cx="2688881" cy="598193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75000"/>
                  </a:schemeClr>
                </a:gs>
              </a:gsLst>
              <a:lin ang="5400000" scaled="1"/>
            </a:gradFill>
            <a:ln w="28575" cap="flat"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 scaled="1"/>
              </a:gradFill>
              <a:prstDash val="solid"/>
              <a:miter lim="800000"/>
              <a:headEnd/>
              <a:tailEnd/>
            </a:ln>
            <a:effectLst>
              <a:outerShdw blurRad="228600" dist="228600" dir="5400000" algn="t" rotWithShape="0">
                <a:schemeClr val="tx1">
                  <a:lumMod val="85000"/>
                  <a:lumOff val="15000"/>
                  <a:alpha val="28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tangle 164"/>
            <p:cNvSpPr/>
            <p:nvPr/>
          </p:nvSpPr>
          <p:spPr>
            <a:xfrm>
              <a:off x="8711798" y="4084127"/>
              <a:ext cx="2395543" cy="5834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 Light" panose="020B0502040204020203" pitchFamily="34" charset="-122"/>
                  <a:cs typeface="Times New Roman" panose="02020603050405020304" pitchFamily="18" charset="0"/>
                </a:rPr>
                <a:t>计价器数字显示</a:t>
              </a:r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799023" y="400194"/>
            <a:ext cx="4593954" cy="1031890"/>
            <a:chOff x="3590568" y="400194"/>
            <a:chExt cx="5213316" cy="1031890"/>
          </a:xfrm>
        </p:grpSpPr>
        <p:grpSp>
          <p:nvGrpSpPr>
            <p:cNvPr id="44" name="组合 43"/>
            <p:cNvGrpSpPr/>
            <p:nvPr/>
          </p:nvGrpSpPr>
          <p:grpSpPr>
            <a:xfrm>
              <a:off x="3590568" y="400194"/>
              <a:ext cx="5213316" cy="1031890"/>
              <a:chOff x="7038412" y="5298115"/>
              <a:chExt cx="3099874" cy="517828"/>
            </a:xfrm>
          </p:grpSpPr>
          <p:grpSp>
            <p:nvGrpSpPr>
              <p:cNvPr id="46" name="组合 45"/>
              <p:cNvGrpSpPr/>
              <p:nvPr/>
            </p:nvGrpSpPr>
            <p:grpSpPr>
              <a:xfrm>
                <a:off x="7038412" y="5298115"/>
                <a:ext cx="3099874" cy="517828"/>
                <a:chOff x="5718131" y="5650928"/>
                <a:chExt cx="4596458" cy="767829"/>
              </a:xfrm>
            </p:grpSpPr>
            <p:sp>
              <p:nvSpPr>
                <p:cNvPr id="48" name="圆角矩形 47"/>
                <p:cNvSpPr/>
                <p:nvPr/>
              </p:nvSpPr>
              <p:spPr>
                <a:xfrm>
                  <a:off x="5718131" y="5650928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9" name="圆角矩形 48"/>
                <p:cNvSpPr/>
                <p:nvPr/>
              </p:nvSpPr>
              <p:spPr>
                <a:xfrm>
                  <a:off x="5829672" y="5747159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7" name="TextBox 19"/>
              <p:cNvSpPr txBox="1"/>
              <p:nvPr/>
            </p:nvSpPr>
            <p:spPr>
              <a:xfrm>
                <a:off x="7752953" y="5433395"/>
                <a:ext cx="124651" cy="1544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1400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5" name="矩形 44"/>
            <p:cNvSpPr/>
            <p:nvPr/>
          </p:nvSpPr>
          <p:spPr>
            <a:xfrm>
              <a:off x="4055479" y="625993"/>
              <a:ext cx="428349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ea typeface="造字工房悦黑（非商用）常规体" pitchFamily="2" charset="-122"/>
                  <a:cs typeface="Times New Roman" panose="02020603050405020304" pitchFamily="18" charset="0"/>
                </a:rPr>
                <a:t>生活中的数码管</a:t>
              </a: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0BBD4AF2-B9BE-42CC-A4E2-0C6DC883E9D0}"/>
              </a:ext>
            </a:extLst>
          </p:cNvPr>
          <p:cNvGrpSpPr/>
          <p:nvPr/>
        </p:nvGrpSpPr>
        <p:grpSpPr>
          <a:xfrm>
            <a:off x="8031236" y="1710973"/>
            <a:ext cx="4197600" cy="3164400"/>
            <a:chOff x="8233332" y="1750762"/>
            <a:chExt cx="3536515" cy="21336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1" t="29398" r="17922" b="13718"/>
            <a:stretch/>
          </p:blipFill>
          <p:spPr>
            <a:xfrm>
              <a:off x="8233332" y="1750762"/>
              <a:ext cx="3536515" cy="2133600"/>
            </a:xfrm>
            <a:prstGeom prst="rect">
              <a:avLst/>
            </a:prstGeom>
          </p:spPr>
        </p:pic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80D5BFE4-438C-44AD-8553-E6A71ABF87B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55380" y="2011115"/>
              <a:ext cx="2443979" cy="1523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24CFF74E-DE31-4D94-B2E9-037AB16CE32C}"/>
              </a:ext>
            </a:extLst>
          </p:cNvPr>
          <p:cNvGrpSpPr>
            <a:grpSpLocks/>
          </p:cNvGrpSpPr>
          <p:nvPr/>
        </p:nvGrpSpPr>
        <p:grpSpPr>
          <a:xfrm>
            <a:off x="3993472" y="1702409"/>
            <a:ext cx="4197600" cy="3164400"/>
            <a:chOff x="4388285" y="1750762"/>
            <a:chExt cx="3536515" cy="21336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1" t="29398" r="17922" b="13718"/>
            <a:stretch/>
          </p:blipFill>
          <p:spPr>
            <a:xfrm>
              <a:off x="4388285" y="1750762"/>
              <a:ext cx="3536515" cy="2133600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4738E655-2269-47DA-81C6-ACF15C5EED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7909" y="1987114"/>
              <a:ext cx="1856177" cy="1548000"/>
            </a:xfrm>
            <a:prstGeom prst="rect">
              <a:avLst/>
            </a:prstGeom>
          </p:spPr>
        </p:pic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CC871D63-DDDA-440A-92FF-1D10FFD4E69A}"/>
              </a:ext>
            </a:extLst>
          </p:cNvPr>
          <p:cNvGrpSpPr/>
          <p:nvPr/>
        </p:nvGrpSpPr>
        <p:grpSpPr>
          <a:xfrm>
            <a:off x="-9384" y="1710973"/>
            <a:ext cx="4196215" cy="3163538"/>
            <a:chOff x="629088" y="1750762"/>
            <a:chExt cx="3536515" cy="21336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1" t="29398" r="17922" b="13718"/>
            <a:stretch/>
          </p:blipFill>
          <p:spPr>
            <a:xfrm>
              <a:off x="629088" y="1750762"/>
              <a:ext cx="3536515" cy="213360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2A96E943-F4B8-4838-ADD7-E35944A0C3C4}"/>
                </a:ext>
              </a:extLst>
            </p:cNvPr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517" y="1987114"/>
              <a:ext cx="2451600" cy="154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7417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413149" y="5441019"/>
            <a:ext cx="11458558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       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最常用的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数码管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是七段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LED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数码管，该数码管内部有七个条形发光二极管和一个小圆点发光二极管，结构如图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1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所示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。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        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七个条形发光二极管编号为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a~g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，小圆点发光二极管编号为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DP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，作小数点用。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6045362" y="2389858"/>
            <a:ext cx="2813446" cy="790167"/>
            <a:chOff x="6045362" y="2134666"/>
            <a:chExt cx="2396889" cy="790167"/>
          </a:xfrm>
        </p:grpSpPr>
        <p:grpSp>
          <p:nvGrpSpPr>
            <p:cNvPr id="11" name="组合 10"/>
            <p:cNvGrpSpPr/>
            <p:nvPr/>
          </p:nvGrpSpPr>
          <p:grpSpPr>
            <a:xfrm>
              <a:off x="6045362" y="2134666"/>
              <a:ext cx="2396889" cy="790167"/>
              <a:chOff x="9087077" y="1527388"/>
              <a:chExt cx="2303707" cy="2303706"/>
            </a:xfrm>
          </p:grpSpPr>
          <p:sp>
            <p:nvSpPr>
              <p:cNvPr id="12" name="椭圆 33"/>
              <p:cNvSpPr/>
              <p:nvPr/>
            </p:nvSpPr>
            <p:spPr>
              <a:xfrm>
                <a:off x="9087077" y="1527388"/>
                <a:ext cx="2303707" cy="2303706"/>
              </a:xfrm>
              <a:prstGeom prst="roundRect">
                <a:avLst/>
              </a:prstGeom>
              <a:gradFill>
                <a:gsLst>
                  <a:gs pos="0">
                    <a:sysClr val="window" lastClr="FFFFFF"/>
                  </a:gs>
                  <a:gs pos="100000">
                    <a:srgbClr val="E2E2E2"/>
                  </a:gs>
                </a:gsLst>
                <a:lin ang="2700000" scaled="1"/>
              </a:gradFill>
              <a:ln w="25400" cap="flat" cmpd="sng" algn="ctr">
                <a:noFill/>
                <a:prstDash val="solid"/>
              </a:ln>
              <a:effectLst>
                <a:outerShdw blurRad="190500" dist="88900" dir="2700000" algn="tl" rotWithShape="0">
                  <a:prstClr val="black">
                    <a:alpha val="3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algn="ctr">
                  <a:defRPr/>
                </a:pPr>
                <a:endParaRPr lang="zh-CN" altLang="en-US" kern="0">
                  <a:solidFill>
                    <a:sysClr val="window" lastClr="FFFFFF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3" name="椭圆 34"/>
              <p:cNvSpPr/>
              <p:nvPr/>
            </p:nvSpPr>
            <p:spPr>
              <a:xfrm>
                <a:off x="9166557" y="1710379"/>
                <a:ext cx="2144746" cy="1937724"/>
              </a:xfrm>
              <a:prstGeom prst="roundRect">
                <a:avLst/>
              </a:prstGeom>
              <a:solidFill>
                <a:schemeClr val="accent3"/>
              </a:solidFill>
              <a:ln w="25400" cap="flat" cmpd="sng" algn="ctr">
                <a:gradFill flip="none"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/>
                    </a:gs>
                  </a:gsLst>
                  <a:lin ang="2700000" scaled="1"/>
                  <a:tileRect/>
                </a:gradFill>
                <a:prstDash val="solid"/>
              </a:ln>
              <a:effectLst>
                <a:innerShdw blurRad="88900" dist="38100" dir="13500000">
                  <a:prstClr val="black">
                    <a:alpha val="40000"/>
                  </a:prstClr>
                </a:innerShdw>
              </a:effectLst>
            </p:spPr>
            <p:txBody>
              <a:bodyPr rtlCol="0" anchor="ctr"/>
              <a:lstStyle/>
              <a:p>
                <a:pPr algn="ctr"/>
                <a:endParaRPr lang="zh-CN" altLang="en-US" b="1" kern="0" dirty="0">
                  <a:solidFill>
                    <a:sysClr val="window" lastClr="FFFFFF"/>
                  </a:solidFill>
                  <a:latin typeface="Calibri"/>
                  <a:ea typeface="宋体"/>
                </a:endParaRPr>
              </a:p>
            </p:txBody>
          </p:sp>
        </p:grpSp>
        <p:sp>
          <p:nvSpPr>
            <p:cNvPr id="8" name="文本框 30"/>
            <p:cNvSpPr txBox="1">
              <a:spLocks noChangeArrowheads="1"/>
            </p:cNvSpPr>
            <p:nvPr/>
          </p:nvSpPr>
          <p:spPr bwMode="auto">
            <a:xfrm>
              <a:off x="6292583" y="2264259"/>
              <a:ext cx="188621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zh-CN" altLang="en-US" sz="2800" b="1" dirty="0">
                  <a:solidFill>
                    <a:schemeClr val="bg1"/>
                  </a:solidFill>
                  <a:latin typeface="+mn-ea"/>
                  <a:ea typeface="+mn-ea"/>
                </a:rPr>
                <a:t>数码管实物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3446520" y="400193"/>
            <a:ext cx="5904535" cy="1031890"/>
            <a:chOff x="3590568" y="400194"/>
            <a:chExt cx="5213316" cy="1031890"/>
          </a:xfrm>
        </p:grpSpPr>
        <p:grpSp>
          <p:nvGrpSpPr>
            <p:cNvPr id="16" name="组合 15"/>
            <p:cNvGrpSpPr/>
            <p:nvPr/>
          </p:nvGrpSpPr>
          <p:grpSpPr>
            <a:xfrm>
              <a:off x="3590568" y="400194"/>
              <a:ext cx="5213316" cy="1031890"/>
              <a:chOff x="7038412" y="5298115"/>
              <a:chExt cx="3099874" cy="517828"/>
            </a:xfrm>
          </p:grpSpPr>
          <p:grpSp>
            <p:nvGrpSpPr>
              <p:cNvPr id="18" name="组合 17"/>
              <p:cNvGrpSpPr/>
              <p:nvPr/>
            </p:nvGrpSpPr>
            <p:grpSpPr>
              <a:xfrm>
                <a:off x="7038412" y="5298115"/>
                <a:ext cx="3099874" cy="517828"/>
                <a:chOff x="5718131" y="5650928"/>
                <a:chExt cx="4596458" cy="767829"/>
              </a:xfrm>
            </p:grpSpPr>
            <p:sp>
              <p:nvSpPr>
                <p:cNvPr id="20" name="圆角矩形 19"/>
                <p:cNvSpPr/>
                <p:nvPr/>
              </p:nvSpPr>
              <p:spPr>
                <a:xfrm>
                  <a:off x="5718131" y="5650928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1" name="圆角矩形 20"/>
                <p:cNvSpPr/>
                <p:nvPr/>
              </p:nvSpPr>
              <p:spPr>
                <a:xfrm>
                  <a:off x="5829672" y="5747159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19" name="TextBox 19"/>
              <p:cNvSpPr txBox="1"/>
              <p:nvPr/>
            </p:nvSpPr>
            <p:spPr>
              <a:xfrm>
                <a:off x="7768370" y="5433395"/>
                <a:ext cx="96983" cy="1544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7" name="矩形 16"/>
            <p:cNvSpPr/>
            <p:nvPr/>
          </p:nvSpPr>
          <p:spPr>
            <a:xfrm>
              <a:off x="4055479" y="625993"/>
              <a:ext cx="428349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七段</a:t>
              </a:r>
              <a:r>
                <a:rPr lang="en-US" altLang="zh-CN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LED</a:t>
              </a:r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数码管结构</a:t>
              </a:r>
            </a:p>
          </p:txBody>
        </p:sp>
      </p:grpSp>
      <p:sp>
        <p:nvSpPr>
          <p:cNvPr id="40" name="文本框 17">
            <a:extLst>
              <a:ext uri="{FF2B5EF4-FFF2-40B4-BE49-F238E27FC236}">
                <a16:creationId xmlns:a16="http://schemas.microsoft.com/office/drawing/2014/main" id="{BFC44D71-3325-41E9-8121-F1B57FE41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2761" y="4913426"/>
            <a:ext cx="334754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图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1 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七段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LED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数码管结构</a:t>
            </a:r>
          </a:p>
        </p:txBody>
      </p:sp>
      <p:pic>
        <p:nvPicPr>
          <p:cNvPr id="41" name="图片 6">
            <a:extLst>
              <a:ext uri="{FF2B5EF4-FFF2-40B4-BE49-F238E27FC236}">
                <a16:creationId xmlns:a16="http://schemas.microsoft.com/office/drawing/2014/main" id="{781DF2A8-2CDF-4CBB-A869-442381304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8" y="3364738"/>
            <a:ext cx="467677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2" name="组合 5">
            <a:extLst>
              <a:ext uri="{FF2B5EF4-FFF2-40B4-BE49-F238E27FC236}">
                <a16:creationId xmlns:a16="http://schemas.microsoft.com/office/drawing/2014/main" id="{B297B805-487F-4378-B5D0-E136C71BE9A1}"/>
              </a:ext>
            </a:extLst>
          </p:cNvPr>
          <p:cNvGrpSpPr>
            <a:grpSpLocks/>
          </p:cNvGrpSpPr>
          <p:nvPr/>
        </p:nvGrpSpPr>
        <p:grpSpPr bwMode="auto">
          <a:xfrm>
            <a:off x="1437750" y="1694727"/>
            <a:ext cx="3147580" cy="3120646"/>
            <a:chOff x="688201" y="2096295"/>
            <a:chExt cx="1996577" cy="1915174"/>
          </a:xfrm>
        </p:grpSpPr>
        <p:cxnSp>
          <p:nvCxnSpPr>
            <p:cNvPr id="43" name="直接连接符 18">
              <a:extLst>
                <a:ext uri="{FF2B5EF4-FFF2-40B4-BE49-F238E27FC236}">
                  <a16:creationId xmlns:a16="http://schemas.microsoft.com/office/drawing/2014/main" id="{10A4F7D2-FA43-457E-9A1A-5695086CBE6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49338" y="2398713"/>
              <a:ext cx="642937" cy="158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直接连接符 27">
              <a:extLst>
                <a:ext uri="{FF2B5EF4-FFF2-40B4-BE49-F238E27FC236}">
                  <a16:creationId xmlns:a16="http://schemas.microsoft.com/office/drawing/2014/main" id="{66FB8193-261A-4A7A-A04E-BFF4CEEE6D4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85800" y="2705099"/>
              <a:ext cx="633412" cy="793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直接连接符 33">
              <a:extLst>
                <a:ext uri="{FF2B5EF4-FFF2-40B4-BE49-F238E27FC236}">
                  <a16:creationId xmlns:a16="http://schemas.microsoft.com/office/drawing/2014/main" id="{7E145A4F-5F53-4AC4-BB2D-BCE52A45D84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418430" y="2690018"/>
              <a:ext cx="631825" cy="793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直接连接符 34">
              <a:extLst>
                <a:ext uri="{FF2B5EF4-FFF2-40B4-BE49-F238E27FC236}">
                  <a16:creationId xmlns:a16="http://schemas.microsoft.com/office/drawing/2014/main" id="{C478AE2E-7721-488C-BAC9-7DF6D5502C5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33463" y="3054350"/>
              <a:ext cx="642937" cy="158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7" name="直接连接符 35">
              <a:extLst>
                <a:ext uri="{FF2B5EF4-FFF2-40B4-BE49-F238E27FC236}">
                  <a16:creationId xmlns:a16="http://schemas.microsoft.com/office/drawing/2014/main" id="{C9821F46-EAED-4A5D-A93D-37EE6E8F672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70718" y="3398043"/>
              <a:ext cx="631825" cy="793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8" name="直接连接符 36">
              <a:extLst>
                <a:ext uri="{FF2B5EF4-FFF2-40B4-BE49-F238E27FC236}">
                  <a16:creationId xmlns:a16="http://schemas.microsoft.com/office/drawing/2014/main" id="{EDB14B04-4082-4C68-A4F3-41F6F123A7A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410493" y="3375818"/>
              <a:ext cx="631825" cy="793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" name="直接连接符 37">
              <a:extLst>
                <a:ext uri="{FF2B5EF4-FFF2-40B4-BE49-F238E27FC236}">
                  <a16:creationId xmlns:a16="http://schemas.microsoft.com/office/drawing/2014/main" id="{AD63F76A-D497-44C6-9776-328D543E73D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027113" y="3702050"/>
              <a:ext cx="641350" cy="158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0" name="TextBox 38">
              <a:extLst>
                <a:ext uri="{FF2B5EF4-FFF2-40B4-BE49-F238E27FC236}">
                  <a16:creationId xmlns:a16="http://schemas.microsoft.com/office/drawing/2014/main" id="{DE894C49-B712-494F-B93B-717EB12B9D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4095" y="2096295"/>
              <a:ext cx="373062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a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51" name="TextBox 39">
              <a:extLst>
                <a:ext uri="{FF2B5EF4-FFF2-40B4-BE49-F238E27FC236}">
                  <a16:creationId xmlns:a16="http://schemas.microsoft.com/office/drawing/2014/main" id="{3780FDB8-C5A9-4D43-976B-CE402F614D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3044" y="2550504"/>
              <a:ext cx="373063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b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52" name="TextBox 40">
              <a:extLst>
                <a:ext uri="{FF2B5EF4-FFF2-40B4-BE49-F238E27FC236}">
                  <a16:creationId xmlns:a16="http://schemas.microsoft.com/office/drawing/2014/main" id="{9B585753-3FA5-434C-94F1-58A342CA49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0385" y="3217930"/>
              <a:ext cx="373063" cy="321106"/>
            </a:xfrm>
            <a:prstGeom prst="rect">
              <a:avLst/>
            </a:prstGeom>
            <a:noFill/>
            <a:ln w="76200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c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53" name="TextBox 41">
              <a:extLst>
                <a:ext uri="{FF2B5EF4-FFF2-40B4-BE49-F238E27FC236}">
                  <a16:creationId xmlns:a16="http://schemas.microsoft.com/office/drawing/2014/main" id="{9B8CCD66-32C1-44A1-9E7D-C3B29A17C4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2894" y="3690363"/>
              <a:ext cx="374650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d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54" name="TextBox 42">
              <a:extLst>
                <a:ext uri="{FF2B5EF4-FFF2-40B4-BE49-F238E27FC236}">
                  <a16:creationId xmlns:a16="http://schemas.microsoft.com/office/drawing/2014/main" id="{9089FB8F-F8D3-45DD-9C04-7679526793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8201" y="3223217"/>
              <a:ext cx="374650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e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55" name="TextBox 43">
              <a:extLst>
                <a:ext uri="{FF2B5EF4-FFF2-40B4-BE49-F238E27FC236}">
                  <a16:creationId xmlns:a16="http://schemas.microsoft.com/office/drawing/2014/main" id="{3709167B-1A99-4788-BD3A-A14A5C6F3D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975" y="2545407"/>
              <a:ext cx="373063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f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56" name="TextBox 44">
              <a:extLst>
                <a:ext uri="{FF2B5EF4-FFF2-40B4-BE49-F238E27FC236}">
                  <a16:creationId xmlns:a16="http://schemas.microsoft.com/office/drawing/2014/main" id="{C3DA9686-1D1D-40ED-823E-8C4586528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0601" y="2723061"/>
              <a:ext cx="373063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g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  <p:sp>
          <p:nvSpPr>
            <p:cNvPr id="57" name="椭圆 56">
              <a:extLst>
                <a:ext uri="{FF2B5EF4-FFF2-40B4-BE49-F238E27FC236}">
                  <a16:creationId xmlns:a16="http://schemas.microsoft.com/office/drawing/2014/main" id="{4236EF1D-5E3B-4E37-BF25-4F055D9AACE9}"/>
                </a:ext>
              </a:extLst>
            </p:cNvPr>
            <p:cNvSpPr/>
            <p:nvPr/>
          </p:nvSpPr>
          <p:spPr>
            <a:xfrm>
              <a:off x="1973263" y="3703638"/>
              <a:ext cx="114300" cy="13652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endParaRPr lang="zh-CN" altLang="en-US"/>
            </a:p>
          </p:txBody>
        </p:sp>
        <p:sp>
          <p:nvSpPr>
            <p:cNvPr id="58" name="TextBox 46">
              <a:extLst>
                <a:ext uri="{FF2B5EF4-FFF2-40B4-BE49-F238E27FC236}">
                  <a16:creationId xmlns:a16="http://schemas.microsoft.com/office/drawing/2014/main" id="{946EE7CA-1455-4F87-80AB-9FF28A9149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83115" y="3603705"/>
              <a:ext cx="601663" cy="32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  <a:sym typeface="Calibri" panose="020F0502020204030204" pitchFamily="34" charset="0"/>
                </a:rPr>
                <a:t>DP</a:t>
              </a:r>
              <a:endPara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  <a:sym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27633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ageCurlDoubl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50"/>
                            </p:stCondLst>
                            <p:childTnLst>
                              <p:par>
                                <p:cTn id="2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87">
            <a:extLst>
              <a:ext uri="{FF2B5EF4-FFF2-40B4-BE49-F238E27FC236}">
                <a16:creationId xmlns:a16="http://schemas.microsoft.com/office/drawing/2014/main" id="{7CAE5E39-3778-48B2-B0EA-B7F4C4572990}"/>
              </a:ext>
            </a:extLst>
          </p:cNvPr>
          <p:cNvSpPr/>
          <p:nvPr/>
        </p:nvSpPr>
        <p:spPr>
          <a:xfrm>
            <a:off x="6317203" y="2819643"/>
            <a:ext cx="647145" cy="647145"/>
          </a:xfrm>
          <a:prstGeom prst="rect">
            <a:avLst/>
          </a:prstGeom>
          <a:solidFill>
            <a:srgbClr val="779F0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3200" kern="0" dirty="0">
              <a:latin typeface="微软雅黑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" name="Shape 988">
            <a:extLst>
              <a:ext uri="{FF2B5EF4-FFF2-40B4-BE49-F238E27FC236}">
                <a16:creationId xmlns:a16="http://schemas.microsoft.com/office/drawing/2014/main" id="{B861A12C-E1D9-4E5D-B02D-21F75F536491}"/>
              </a:ext>
            </a:extLst>
          </p:cNvPr>
          <p:cNvSpPr/>
          <p:nvPr/>
        </p:nvSpPr>
        <p:spPr>
          <a:xfrm>
            <a:off x="6504901" y="2984146"/>
            <a:ext cx="357634" cy="3181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6" h="21471" extrusionOk="0">
                <a:moveTo>
                  <a:pt x="2906" y="19280"/>
                </a:moveTo>
                <a:cubicBezTo>
                  <a:pt x="2683" y="19534"/>
                  <a:pt x="2683" y="19946"/>
                  <a:pt x="2906" y="20200"/>
                </a:cubicBezTo>
                <a:lnTo>
                  <a:pt x="3930" y="21326"/>
                </a:lnTo>
                <a:cubicBezTo>
                  <a:pt x="4154" y="21580"/>
                  <a:pt x="4510" y="21473"/>
                  <a:pt x="4734" y="21220"/>
                </a:cubicBezTo>
                <a:lnTo>
                  <a:pt x="10017" y="15372"/>
                </a:lnTo>
                <a:lnTo>
                  <a:pt x="8398" y="13299"/>
                </a:lnTo>
                <a:cubicBezTo>
                  <a:pt x="8398" y="13299"/>
                  <a:pt x="2906" y="19280"/>
                  <a:pt x="2906" y="19280"/>
                </a:cubicBezTo>
                <a:close/>
                <a:moveTo>
                  <a:pt x="21387" y="2723"/>
                </a:moveTo>
                <a:cubicBezTo>
                  <a:pt x="21307" y="2125"/>
                  <a:pt x="21031" y="2252"/>
                  <a:pt x="20888" y="2505"/>
                </a:cubicBezTo>
                <a:cubicBezTo>
                  <a:pt x="20746" y="2758"/>
                  <a:pt x="20111" y="3840"/>
                  <a:pt x="19852" y="4329"/>
                </a:cubicBezTo>
                <a:cubicBezTo>
                  <a:pt x="19593" y="4815"/>
                  <a:pt x="18956" y="5772"/>
                  <a:pt x="17770" y="4826"/>
                </a:cubicBezTo>
                <a:cubicBezTo>
                  <a:pt x="16533" y="3843"/>
                  <a:pt x="16963" y="3157"/>
                  <a:pt x="17179" y="2694"/>
                </a:cubicBezTo>
                <a:cubicBezTo>
                  <a:pt x="17395" y="2232"/>
                  <a:pt x="18059" y="931"/>
                  <a:pt x="18155" y="768"/>
                </a:cubicBezTo>
                <a:cubicBezTo>
                  <a:pt x="18251" y="605"/>
                  <a:pt x="18139" y="129"/>
                  <a:pt x="17756" y="329"/>
                </a:cubicBezTo>
                <a:cubicBezTo>
                  <a:pt x="17372" y="527"/>
                  <a:pt x="15039" y="1572"/>
                  <a:pt x="14715" y="3066"/>
                </a:cubicBezTo>
                <a:cubicBezTo>
                  <a:pt x="14386" y="4590"/>
                  <a:pt x="14993" y="5950"/>
                  <a:pt x="13800" y="7301"/>
                </a:cubicBezTo>
                <a:lnTo>
                  <a:pt x="12355" y="8998"/>
                </a:lnTo>
                <a:lnTo>
                  <a:pt x="13806" y="10898"/>
                </a:lnTo>
                <a:lnTo>
                  <a:pt x="15589" y="8995"/>
                </a:lnTo>
                <a:cubicBezTo>
                  <a:pt x="16013" y="8514"/>
                  <a:pt x="16919" y="8048"/>
                  <a:pt x="17740" y="8257"/>
                </a:cubicBezTo>
                <a:cubicBezTo>
                  <a:pt x="19498" y="8705"/>
                  <a:pt x="20456" y="7962"/>
                  <a:pt x="21035" y="6733"/>
                </a:cubicBezTo>
                <a:cubicBezTo>
                  <a:pt x="21552" y="5635"/>
                  <a:pt x="21466" y="3322"/>
                  <a:pt x="21387" y="2723"/>
                </a:cubicBezTo>
                <a:close/>
                <a:moveTo>
                  <a:pt x="9478" y="7592"/>
                </a:moveTo>
                <a:cubicBezTo>
                  <a:pt x="9350" y="7424"/>
                  <a:pt x="9189" y="7421"/>
                  <a:pt x="9050" y="7558"/>
                </a:cubicBezTo>
                <a:lnTo>
                  <a:pt x="7506" y="9074"/>
                </a:lnTo>
                <a:cubicBezTo>
                  <a:pt x="7384" y="9194"/>
                  <a:pt x="7369" y="9419"/>
                  <a:pt x="7477" y="9559"/>
                </a:cubicBezTo>
                <a:lnTo>
                  <a:pt x="16408" y="20996"/>
                </a:lnTo>
                <a:cubicBezTo>
                  <a:pt x="16616" y="21268"/>
                  <a:pt x="16979" y="21295"/>
                  <a:pt x="17217" y="21061"/>
                </a:cubicBezTo>
                <a:lnTo>
                  <a:pt x="18263" y="20076"/>
                </a:lnTo>
                <a:cubicBezTo>
                  <a:pt x="18500" y="19839"/>
                  <a:pt x="18526" y="19429"/>
                  <a:pt x="18317" y="19158"/>
                </a:cubicBezTo>
                <a:cubicBezTo>
                  <a:pt x="18317" y="19158"/>
                  <a:pt x="9478" y="7592"/>
                  <a:pt x="9478" y="7592"/>
                </a:cubicBezTo>
                <a:close/>
                <a:moveTo>
                  <a:pt x="3331" y="6965"/>
                </a:moveTo>
                <a:cubicBezTo>
                  <a:pt x="4336" y="6088"/>
                  <a:pt x="5170" y="6693"/>
                  <a:pt x="6282" y="8142"/>
                </a:cubicBezTo>
                <a:cubicBezTo>
                  <a:pt x="6408" y="8304"/>
                  <a:pt x="6575" y="8114"/>
                  <a:pt x="6671" y="8021"/>
                </a:cubicBezTo>
                <a:cubicBezTo>
                  <a:pt x="6766" y="7926"/>
                  <a:pt x="8233" y="6440"/>
                  <a:pt x="8306" y="6370"/>
                </a:cubicBezTo>
                <a:cubicBezTo>
                  <a:pt x="8377" y="6300"/>
                  <a:pt x="8464" y="6167"/>
                  <a:pt x="8349" y="6018"/>
                </a:cubicBezTo>
                <a:cubicBezTo>
                  <a:pt x="8235" y="5868"/>
                  <a:pt x="7817" y="5261"/>
                  <a:pt x="7550" y="4867"/>
                </a:cubicBezTo>
                <a:cubicBezTo>
                  <a:pt x="5603" y="2001"/>
                  <a:pt x="12876" y="57"/>
                  <a:pt x="11758" y="25"/>
                </a:cubicBezTo>
                <a:cubicBezTo>
                  <a:pt x="11190" y="9"/>
                  <a:pt x="8909" y="-20"/>
                  <a:pt x="8569" y="21"/>
                </a:cubicBezTo>
                <a:cubicBezTo>
                  <a:pt x="7186" y="186"/>
                  <a:pt x="5452" y="1638"/>
                  <a:pt x="4578" y="2313"/>
                </a:cubicBezTo>
                <a:cubicBezTo>
                  <a:pt x="3437" y="3196"/>
                  <a:pt x="3011" y="3711"/>
                  <a:pt x="2939" y="3781"/>
                </a:cubicBezTo>
                <a:cubicBezTo>
                  <a:pt x="2617" y="4099"/>
                  <a:pt x="2887" y="4832"/>
                  <a:pt x="2303" y="5410"/>
                </a:cubicBezTo>
                <a:cubicBezTo>
                  <a:pt x="1683" y="6021"/>
                  <a:pt x="1297" y="5560"/>
                  <a:pt x="939" y="5913"/>
                </a:cubicBezTo>
                <a:cubicBezTo>
                  <a:pt x="761" y="6090"/>
                  <a:pt x="264" y="6509"/>
                  <a:pt x="122" y="6650"/>
                </a:cubicBezTo>
                <a:cubicBezTo>
                  <a:pt x="-22" y="6790"/>
                  <a:pt x="-48" y="7030"/>
                  <a:pt x="99" y="7219"/>
                </a:cubicBezTo>
                <a:cubicBezTo>
                  <a:pt x="99" y="7219"/>
                  <a:pt x="1459" y="8912"/>
                  <a:pt x="1574" y="9061"/>
                </a:cubicBezTo>
                <a:cubicBezTo>
                  <a:pt x="1688" y="9210"/>
                  <a:pt x="1994" y="9337"/>
                  <a:pt x="2185" y="9149"/>
                </a:cubicBezTo>
                <a:cubicBezTo>
                  <a:pt x="2375" y="8960"/>
                  <a:pt x="2864" y="8477"/>
                  <a:pt x="2947" y="8394"/>
                </a:cubicBezTo>
                <a:cubicBezTo>
                  <a:pt x="3031" y="8312"/>
                  <a:pt x="2893" y="7349"/>
                  <a:pt x="3331" y="6965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>
              <a:defRPr sz="3100" b="1">
                <a:latin typeface="Kontrapunkt Bob Bold"/>
                <a:ea typeface="Kontrapunkt Bob Bold"/>
                <a:cs typeface="Kontrapunkt Bob Bold"/>
                <a:sym typeface="Kontrapunkt Bob Bold"/>
              </a:defRPr>
            </a:pPr>
            <a:endParaRPr sz="3100" b="1">
              <a:latin typeface="微软雅黑"/>
              <a:ea typeface="Kontrapunkt Bob Bold"/>
              <a:cs typeface="Kontrapunkt Bob Bold"/>
              <a:sym typeface="Kontrapunkt Bob Bold"/>
            </a:endParaRPr>
          </a:p>
        </p:txBody>
      </p:sp>
      <p:sp>
        <p:nvSpPr>
          <p:cNvPr id="4" name="Shape 990">
            <a:extLst>
              <a:ext uri="{FF2B5EF4-FFF2-40B4-BE49-F238E27FC236}">
                <a16:creationId xmlns:a16="http://schemas.microsoft.com/office/drawing/2014/main" id="{D31DC5D7-6693-4BAD-863F-56CE020192B4}"/>
              </a:ext>
            </a:extLst>
          </p:cNvPr>
          <p:cNvSpPr/>
          <p:nvPr/>
        </p:nvSpPr>
        <p:spPr>
          <a:xfrm>
            <a:off x="6317203" y="4004263"/>
            <a:ext cx="647145" cy="647145"/>
          </a:xfrm>
          <a:prstGeom prst="rect">
            <a:avLst/>
          </a:prstGeom>
          <a:solidFill>
            <a:srgbClr val="779F0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3200" kern="0">
              <a:latin typeface="微软雅黑"/>
              <a:ea typeface="Helvetica Light"/>
              <a:cs typeface="Helvetica Light"/>
              <a:sym typeface="Helvetica Light"/>
            </a:endParaRPr>
          </a:p>
        </p:txBody>
      </p:sp>
      <p:grpSp>
        <p:nvGrpSpPr>
          <p:cNvPr id="5" name="Group 996">
            <a:extLst>
              <a:ext uri="{FF2B5EF4-FFF2-40B4-BE49-F238E27FC236}">
                <a16:creationId xmlns:a16="http://schemas.microsoft.com/office/drawing/2014/main" id="{C9942C70-C8D1-4E98-B261-7F20A571C2F7}"/>
              </a:ext>
            </a:extLst>
          </p:cNvPr>
          <p:cNvGrpSpPr/>
          <p:nvPr/>
        </p:nvGrpSpPr>
        <p:grpSpPr>
          <a:xfrm>
            <a:off x="6534943" y="4168766"/>
            <a:ext cx="297549" cy="318136"/>
            <a:chOff x="48040" y="212183"/>
            <a:chExt cx="583929" cy="624331"/>
          </a:xfrm>
        </p:grpSpPr>
        <p:sp>
          <p:nvSpPr>
            <p:cNvPr id="6" name="Shape 991">
              <a:extLst>
                <a:ext uri="{FF2B5EF4-FFF2-40B4-BE49-F238E27FC236}">
                  <a16:creationId xmlns:a16="http://schemas.microsoft.com/office/drawing/2014/main" id="{60AADB89-CD8E-40B4-BB6A-CF7FC7AAB01E}"/>
                </a:ext>
              </a:extLst>
            </p:cNvPr>
            <p:cNvSpPr/>
            <p:nvPr/>
          </p:nvSpPr>
          <p:spPr>
            <a:xfrm>
              <a:off x="48040" y="586966"/>
              <a:ext cx="101823" cy="24955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3100" b="1">
                <a:latin typeface="微软雅黑"/>
                <a:ea typeface="Kontrapunkt Bob Bold"/>
                <a:cs typeface="Kontrapunkt Bob Bold"/>
                <a:sym typeface="Kontrapunkt Bob Bold"/>
              </a:endParaRPr>
            </a:p>
          </p:txBody>
        </p:sp>
        <p:sp>
          <p:nvSpPr>
            <p:cNvPr id="7" name="Shape 992">
              <a:extLst>
                <a:ext uri="{FF2B5EF4-FFF2-40B4-BE49-F238E27FC236}">
                  <a16:creationId xmlns:a16="http://schemas.microsoft.com/office/drawing/2014/main" id="{608A203E-490F-4C55-B0B3-D4839236C024}"/>
                </a:ext>
              </a:extLst>
            </p:cNvPr>
            <p:cNvSpPr/>
            <p:nvPr/>
          </p:nvSpPr>
          <p:spPr>
            <a:xfrm>
              <a:off x="208742" y="480319"/>
              <a:ext cx="101824" cy="35619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3100" b="1">
                <a:latin typeface="微软雅黑"/>
                <a:ea typeface="Kontrapunkt Bob Bold"/>
                <a:cs typeface="Kontrapunkt Bob Bold"/>
                <a:sym typeface="Kontrapunkt Bob Bold"/>
              </a:endParaRPr>
            </a:p>
          </p:txBody>
        </p:sp>
        <p:sp>
          <p:nvSpPr>
            <p:cNvPr id="8" name="Shape 993">
              <a:extLst>
                <a:ext uri="{FF2B5EF4-FFF2-40B4-BE49-F238E27FC236}">
                  <a16:creationId xmlns:a16="http://schemas.microsoft.com/office/drawing/2014/main" id="{91C1B10C-CBDD-41F5-8EC9-C4C6382A9E8D}"/>
                </a:ext>
              </a:extLst>
            </p:cNvPr>
            <p:cNvSpPr/>
            <p:nvPr/>
          </p:nvSpPr>
          <p:spPr>
            <a:xfrm>
              <a:off x="369444" y="392344"/>
              <a:ext cx="101824" cy="44417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3100" b="1">
                <a:latin typeface="微软雅黑"/>
                <a:ea typeface="Kontrapunkt Bob Bold"/>
                <a:cs typeface="Kontrapunkt Bob Bold"/>
                <a:sym typeface="Kontrapunkt Bob Bold"/>
              </a:endParaRPr>
            </a:p>
          </p:txBody>
        </p:sp>
        <p:sp>
          <p:nvSpPr>
            <p:cNvPr id="9" name="Shape 994">
              <a:extLst>
                <a:ext uri="{FF2B5EF4-FFF2-40B4-BE49-F238E27FC236}">
                  <a16:creationId xmlns:a16="http://schemas.microsoft.com/office/drawing/2014/main" id="{F270E15F-81CF-4B00-99AE-1D80B707BE16}"/>
                </a:ext>
              </a:extLst>
            </p:cNvPr>
            <p:cNvSpPr/>
            <p:nvPr/>
          </p:nvSpPr>
          <p:spPr>
            <a:xfrm>
              <a:off x="530147" y="337418"/>
              <a:ext cx="101824" cy="49909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3100" b="1">
                <a:latin typeface="微软雅黑"/>
                <a:ea typeface="Kontrapunkt Bob Bold"/>
                <a:cs typeface="Kontrapunkt Bob Bold"/>
                <a:sym typeface="Kontrapunkt Bob Bold"/>
              </a:endParaRPr>
            </a:p>
          </p:txBody>
        </p:sp>
        <p:sp>
          <p:nvSpPr>
            <p:cNvPr id="10" name="Shape 1016">
              <a:extLst>
                <a:ext uri="{FF2B5EF4-FFF2-40B4-BE49-F238E27FC236}">
                  <a16:creationId xmlns:a16="http://schemas.microsoft.com/office/drawing/2014/main" id="{4264E525-994F-45B8-81E4-56CCA60F9A0E}"/>
                </a:ext>
              </a:extLst>
            </p:cNvPr>
            <p:cNvSpPr/>
            <p:nvPr/>
          </p:nvSpPr>
          <p:spPr>
            <a:xfrm>
              <a:off x="54152" y="212183"/>
              <a:ext cx="575923" cy="233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/>
            <a:lstStyle/>
            <a:p>
              <a:endParaRPr>
                <a:latin typeface="微软雅黑"/>
                <a:ea typeface="微软雅黑"/>
              </a:endParaRPr>
            </a:p>
          </p:txBody>
        </p:sp>
      </p:grpSp>
      <p:sp>
        <p:nvSpPr>
          <p:cNvPr id="11" name="Shape 998">
            <a:extLst>
              <a:ext uri="{FF2B5EF4-FFF2-40B4-BE49-F238E27FC236}">
                <a16:creationId xmlns:a16="http://schemas.microsoft.com/office/drawing/2014/main" id="{807E660B-3305-473E-A123-24062E7235A6}"/>
              </a:ext>
            </a:extLst>
          </p:cNvPr>
          <p:cNvSpPr/>
          <p:nvPr/>
        </p:nvSpPr>
        <p:spPr>
          <a:xfrm>
            <a:off x="6317203" y="5124887"/>
            <a:ext cx="647145" cy="647145"/>
          </a:xfrm>
          <a:prstGeom prst="rect">
            <a:avLst/>
          </a:prstGeom>
          <a:solidFill>
            <a:srgbClr val="779F0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3200" kern="0">
              <a:latin typeface="微软雅黑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2" name="Shape 999">
            <a:extLst>
              <a:ext uri="{FF2B5EF4-FFF2-40B4-BE49-F238E27FC236}">
                <a16:creationId xmlns:a16="http://schemas.microsoft.com/office/drawing/2014/main" id="{F9EF12A3-9787-48A2-AA02-6EF5D3477125}"/>
              </a:ext>
            </a:extLst>
          </p:cNvPr>
          <p:cNvSpPr/>
          <p:nvPr/>
        </p:nvSpPr>
        <p:spPr>
          <a:xfrm rot="2700000">
            <a:off x="6558952" y="5310100"/>
            <a:ext cx="281224" cy="2812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14" h="20814" extrusionOk="0">
                <a:moveTo>
                  <a:pt x="16063" y="4751"/>
                </a:moveTo>
                <a:cubicBezTo>
                  <a:pt x="14562" y="3251"/>
                  <a:pt x="14186" y="1270"/>
                  <a:pt x="14318" y="1137"/>
                </a:cubicBezTo>
                <a:cubicBezTo>
                  <a:pt x="14452" y="1003"/>
                  <a:pt x="16354" y="1458"/>
                  <a:pt x="17856" y="2959"/>
                </a:cubicBezTo>
                <a:cubicBezTo>
                  <a:pt x="19356" y="4460"/>
                  <a:pt x="19807" y="6366"/>
                  <a:pt x="19677" y="6496"/>
                </a:cubicBezTo>
                <a:cubicBezTo>
                  <a:pt x="19548" y="6625"/>
                  <a:pt x="17564" y="6252"/>
                  <a:pt x="16063" y="4751"/>
                </a:cubicBezTo>
                <a:close/>
                <a:moveTo>
                  <a:pt x="8257" y="11610"/>
                </a:moveTo>
                <a:cubicBezTo>
                  <a:pt x="7827" y="11179"/>
                  <a:pt x="7967" y="10342"/>
                  <a:pt x="8569" y="9739"/>
                </a:cubicBezTo>
                <a:cubicBezTo>
                  <a:pt x="9172" y="9137"/>
                  <a:pt x="10009" y="8997"/>
                  <a:pt x="10440" y="9428"/>
                </a:cubicBezTo>
                <a:cubicBezTo>
                  <a:pt x="10869" y="9858"/>
                  <a:pt x="10730" y="10696"/>
                  <a:pt x="10128" y="11298"/>
                </a:cubicBezTo>
                <a:cubicBezTo>
                  <a:pt x="9526" y="11900"/>
                  <a:pt x="8687" y="12040"/>
                  <a:pt x="8257" y="11610"/>
                </a:cubicBezTo>
                <a:close/>
                <a:moveTo>
                  <a:pt x="18634" y="2180"/>
                </a:moveTo>
                <a:cubicBezTo>
                  <a:pt x="16698" y="243"/>
                  <a:pt x="14265" y="-466"/>
                  <a:pt x="13491" y="308"/>
                </a:cubicBezTo>
                <a:lnTo>
                  <a:pt x="10372" y="3426"/>
                </a:lnTo>
                <a:cubicBezTo>
                  <a:pt x="9900" y="3899"/>
                  <a:pt x="9488" y="5482"/>
                  <a:pt x="9676" y="7085"/>
                </a:cubicBezTo>
                <a:lnTo>
                  <a:pt x="240" y="16521"/>
                </a:lnTo>
                <a:cubicBezTo>
                  <a:pt x="-320" y="17081"/>
                  <a:pt x="134" y="18442"/>
                  <a:pt x="1253" y="19561"/>
                </a:cubicBezTo>
                <a:cubicBezTo>
                  <a:pt x="2373" y="20681"/>
                  <a:pt x="3733" y="21134"/>
                  <a:pt x="4293" y="20574"/>
                </a:cubicBezTo>
                <a:lnTo>
                  <a:pt x="13729" y="11138"/>
                </a:lnTo>
                <a:cubicBezTo>
                  <a:pt x="15332" y="11327"/>
                  <a:pt x="16915" y="10914"/>
                  <a:pt x="17388" y="10442"/>
                </a:cubicBezTo>
                <a:lnTo>
                  <a:pt x="20506" y="7324"/>
                </a:lnTo>
                <a:cubicBezTo>
                  <a:pt x="21280" y="6549"/>
                  <a:pt x="20573" y="4116"/>
                  <a:pt x="18634" y="2180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>
              <a:defRPr sz="3100" b="1">
                <a:latin typeface="Kontrapunkt Bob Bold"/>
                <a:ea typeface="Kontrapunkt Bob Bold"/>
                <a:cs typeface="Kontrapunkt Bob Bold"/>
                <a:sym typeface="Kontrapunkt Bob Bold"/>
              </a:defRPr>
            </a:pPr>
            <a:endParaRPr sz="3100" b="1">
              <a:latin typeface="微软雅黑"/>
              <a:ea typeface="Kontrapunkt Bob Bold"/>
              <a:cs typeface="Kontrapunkt Bob Bold"/>
              <a:sym typeface="Kontrapunkt Bob Bold"/>
            </a:endParaRP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D13BE8D8-522D-4EA7-B89F-0CD6B8D2F4BA}"/>
              </a:ext>
            </a:extLst>
          </p:cNvPr>
          <p:cNvSpPr txBox="1"/>
          <p:nvPr/>
        </p:nvSpPr>
        <p:spPr>
          <a:xfrm>
            <a:off x="7313759" y="2846777"/>
            <a:ext cx="4480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共阴极型数码管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发光二极管所有阴极连接在一起为公共端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GB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26">
            <a:extLst>
              <a:ext uri="{FF2B5EF4-FFF2-40B4-BE49-F238E27FC236}">
                <a16:creationId xmlns:a16="http://schemas.microsoft.com/office/drawing/2014/main" id="{9BE5E8C8-39E9-41A2-8B9A-50E9E45B46FF}"/>
              </a:ext>
            </a:extLst>
          </p:cNvPr>
          <p:cNvSpPr txBox="1"/>
          <p:nvPr/>
        </p:nvSpPr>
        <p:spPr>
          <a:xfrm>
            <a:off x="7300292" y="3971173"/>
            <a:ext cx="448007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点亮条件：公共端接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“0”,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非公共端接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“1”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。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19" name="TextBox 28">
            <a:extLst>
              <a:ext uri="{FF2B5EF4-FFF2-40B4-BE49-F238E27FC236}">
                <a16:creationId xmlns:a16="http://schemas.microsoft.com/office/drawing/2014/main" id="{FAD9C2B0-878A-4FF2-A00B-6405600E23CB}"/>
              </a:ext>
            </a:extLst>
          </p:cNvPr>
          <p:cNvSpPr txBox="1"/>
          <p:nvPr/>
        </p:nvSpPr>
        <p:spPr>
          <a:xfrm>
            <a:off x="7300292" y="5095570"/>
            <a:ext cx="449354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举例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说明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：公共端接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“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”,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非公共端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“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”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二极管点亮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b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“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”,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二极管仍处于熄灭状态，未点亮。</a:t>
            </a:r>
            <a:endParaRPr lang="en-GB" altLang="zh-CN" sz="1200" b="1" dirty="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D740333E-6666-40E2-A7AB-E9048782A271}"/>
              </a:ext>
            </a:extLst>
          </p:cNvPr>
          <p:cNvGrpSpPr/>
          <p:nvPr/>
        </p:nvGrpSpPr>
        <p:grpSpPr>
          <a:xfrm>
            <a:off x="3446520" y="400193"/>
            <a:ext cx="5904535" cy="1031890"/>
            <a:chOff x="3590568" y="400194"/>
            <a:chExt cx="5213316" cy="1031890"/>
          </a:xfrm>
        </p:grpSpPr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A1F7D062-009D-47A7-BE4D-26068B776F9F}"/>
                </a:ext>
              </a:extLst>
            </p:cNvPr>
            <p:cNvGrpSpPr/>
            <p:nvPr/>
          </p:nvGrpSpPr>
          <p:grpSpPr>
            <a:xfrm>
              <a:off x="3590568" y="400194"/>
              <a:ext cx="5213316" cy="1031890"/>
              <a:chOff x="7038412" y="5298115"/>
              <a:chExt cx="3099874" cy="517828"/>
            </a:xfrm>
          </p:grpSpPr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79225B97-F099-46D4-8C17-E71412CCFA2A}"/>
                  </a:ext>
                </a:extLst>
              </p:cNvPr>
              <p:cNvGrpSpPr/>
              <p:nvPr/>
            </p:nvGrpSpPr>
            <p:grpSpPr>
              <a:xfrm>
                <a:off x="7038412" y="5298115"/>
                <a:ext cx="3099874" cy="517828"/>
                <a:chOff x="5718131" y="5650928"/>
                <a:chExt cx="4596458" cy="767829"/>
              </a:xfrm>
            </p:grpSpPr>
            <p:sp>
              <p:nvSpPr>
                <p:cNvPr id="29" name="圆角矩形 19">
                  <a:extLst>
                    <a:ext uri="{FF2B5EF4-FFF2-40B4-BE49-F238E27FC236}">
                      <a16:creationId xmlns:a16="http://schemas.microsoft.com/office/drawing/2014/main" id="{06434D99-D01D-4A67-A1A2-02094C3C0BB2}"/>
                    </a:ext>
                  </a:extLst>
                </p:cNvPr>
                <p:cNvSpPr/>
                <p:nvPr/>
              </p:nvSpPr>
              <p:spPr>
                <a:xfrm>
                  <a:off x="5718131" y="5650928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0" name="圆角矩形 20">
                  <a:extLst>
                    <a:ext uri="{FF2B5EF4-FFF2-40B4-BE49-F238E27FC236}">
                      <a16:creationId xmlns:a16="http://schemas.microsoft.com/office/drawing/2014/main" id="{6887D9E4-D74F-4A16-857A-BE1C6F1C2247}"/>
                    </a:ext>
                  </a:extLst>
                </p:cNvPr>
                <p:cNvSpPr/>
                <p:nvPr/>
              </p:nvSpPr>
              <p:spPr>
                <a:xfrm>
                  <a:off x="5829672" y="5747159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28" name="TextBox 19">
                <a:extLst>
                  <a:ext uri="{FF2B5EF4-FFF2-40B4-BE49-F238E27FC236}">
                    <a16:creationId xmlns:a16="http://schemas.microsoft.com/office/drawing/2014/main" id="{7ACD1FEC-69C1-4DC3-9E1A-20E841FC8BEB}"/>
                  </a:ext>
                </a:extLst>
              </p:cNvPr>
              <p:cNvSpPr txBox="1"/>
              <p:nvPr/>
            </p:nvSpPr>
            <p:spPr>
              <a:xfrm>
                <a:off x="7768370" y="5433395"/>
                <a:ext cx="96983" cy="1544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D9348E64-9135-4074-9004-F2C3DD45F79C}"/>
                </a:ext>
              </a:extLst>
            </p:cNvPr>
            <p:cNvSpPr/>
            <p:nvPr/>
          </p:nvSpPr>
          <p:spPr>
            <a:xfrm>
              <a:off x="4055479" y="625993"/>
              <a:ext cx="428349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七段</a:t>
              </a:r>
              <a:r>
                <a:rPr lang="en-US" altLang="zh-CN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LED</a:t>
              </a:r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数码管结构</a:t>
              </a:r>
            </a:p>
          </p:txBody>
        </p:sp>
      </p:grpSp>
      <p:sp>
        <p:nvSpPr>
          <p:cNvPr id="31" name="矩形 3">
            <a:extLst>
              <a:ext uri="{FF2B5EF4-FFF2-40B4-BE49-F238E27FC236}">
                <a16:creationId xmlns:a16="http://schemas.microsoft.com/office/drawing/2014/main" id="{29645CBD-FC36-4BAF-9529-A511B8F6A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737" y="1518778"/>
            <a:ext cx="7432675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 Light" panose="020F0302020204030204" pitchFamily="34" charset="0"/>
              </a:rPr>
              <a:t>    </a:t>
            </a:r>
            <a:r>
              <a:rPr lang="zh-CN" altLang="en-US" sz="24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 Light" panose="020F0302020204030204" pitchFamily="34" charset="0"/>
              </a:rPr>
              <a:t>七段</a:t>
            </a:r>
            <a:r>
              <a:rPr lang="en-US" altLang="zh-CN" sz="24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 Light" panose="020F0302020204030204" pitchFamily="34" charset="0"/>
              </a:rPr>
              <a:t>LED</a:t>
            </a:r>
            <a:r>
              <a:rPr lang="zh-CN" altLang="en-US" sz="24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 Light" panose="020F0302020204030204" pitchFamily="34" charset="0"/>
              </a:rPr>
              <a:t>数码管分为</a:t>
            </a:r>
            <a:r>
              <a:rPr lang="zh-CN" altLang="en-US" sz="2400" b="1" dirty="0">
                <a:solidFill>
                  <a:srgbClr val="BD1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 Light" panose="020F0302020204030204" pitchFamily="34" charset="0"/>
              </a:rPr>
              <a:t>共阴极型</a:t>
            </a:r>
            <a:r>
              <a:rPr lang="zh-CN" altLang="en-US" sz="24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 Light" panose="020F0302020204030204" pitchFamily="34" charset="0"/>
              </a:rPr>
              <a:t>和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 Light" panose="020F0302020204030204" pitchFamily="34" charset="0"/>
              </a:rPr>
              <a:t>共阳极型</a:t>
            </a:r>
            <a:r>
              <a:rPr lang="zh-CN" altLang="en-US" sz="24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Calibri Light" panose="020F0302020204030204" pitchFamily="34" charset="0"/>
              </a:rPr>
              <a:t>两种类型。</a:t>
            </a:r>
            <a:endParaRPr lang="zh-CN" altLang="en-US" sz="24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2" name="文本框 6">
            <a:extLst>
              <a:ext uri="{FF2B5EF4-FFF2-40B4-BE49-F238E27FC236}">
                <a16:creationId xmlns:a16="http://schemas.microsoft.com/office/drawing/2014/main" id="{CC4C81DD-CFCE-49CA-A0E7-F96237E9F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3689" y="6242401"/>
            <a:ext cx="32784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图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2 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共阴极型数码管原理图</a:t>
            </a:r>
          </a:p>
        </p:txBody>
      </p:sp>
      <p:pic>
        <p:nvPicPr>
          <p:cNvPr id="33" name="图片 2">
            <a:extLst>
              <a:ext uri="{FF2B5EF4-FFF2-40B4-BE49-F238E27FC236}">
                <a16:creationId xmlns:a16="http://schemas.microsoft.com/office/drawing/2014/main" id="{840BD2AB-6204-4882-BCDC-6DB382635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870" y="2208722"/>
            <a:ext cx="3716357" cy="3920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E24B7C87-F631-4A99-B2A3-546104909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548" y="2416969"/>
            <a:ext cx="381384" cy="37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4CBB9686-8148-4752-8121-F776F3A9A175}"/>
              </a:ext>
            </a:extLst>
          </p:cNvPr>
          <p:cNvCxnSpPr>
            <a:cxnSpLocks/>
          </p:cNvCxnSpPr>
          <p:nvPr/>
        </p:nvCxnSpPr>
        <p:spPr bwMode="auto">
          <a:xfrm>
            <a:off x="2196177" y="2594247"/>
            <a:ext cx="715371" cy="0"/>
          </a:xfrm>
          <a:prstGeom prst="line">
            <a:avLst/>
          </a:prstGeom>
          <a:ln w="57150">
            <a:solidFill>
              <a:srgbClr val="BD139D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A949646C-987C-4BAC-B711-FFA9F925E5D2}"/>
              </a:ext>
            </a:extLst>
          </p:cNvPr>
          <p:cNvCxnSpPr>
            <a:cxnSpLocks/>
          </p:cNvCxnSpPr>
          <p:nvPr/>
        </p:nvCxnSpPr>
        <p:spPr bwMode="auto">
          <a:xfrm>
            <a:off x="3287693" y="2598830"/>
            <a:ext cx="732834" cy="1587"/>
          </a:xfrm>
          <a:prstGeom prst="line">
            <a:avLst/>
          </a:prstGeom>
          <a:ln w="57150">
            <a:solidFill>
              <a:srgbClr val="BD139D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3F9E74E2-B55B-4010-8646-7D19034049DC}"/>
              </a:ext>
            </a:extLst>
          </p:cNvPr>
          <p:cNvCxnSpPr>
            <a:cxnSpLocks/>
          </p:cNvCxnSpPr>
          <p:nvPr/>
        </p:nvCxnSpPr>
        <p:spPr bwMode="auto">
          <a:xfrm>
            <a:off x="3979930" y="4229835"/>
            <a:ext cx="571750" cy="7845"/>
          </a:xfrm>
          <a:prstGeom prst="line">
            <a:avLst/>
          </a:prstGeom>
          <a:ln w="57150">
            <a:solidFill>
              <a:srgbClr val="BD139D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A6FE7B2C-10A1-4631-8354-BE3AADF4877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85943" y="2600417"/>
            <a:ext cx="0" cy="1655383"/>
          </a:xfrm>
          <a:prstGeom prst="line">
            <a:avLst/>
          </a:prstGeom>
          <a:noFill/>
          <a:ln w="57150" algn="ctr">
            <a:solidFill>
              <a:srgbClr val="BD139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文本框 38">
            <a:extLst>
              <a:ext uri="{FF2B5EF4-FFF2-40B4-BE49-F238E27FC236}">
                <a16:creationId xmlns:a16="http://schemas.microsoft.com/office/drawing/2014/main" id="{6D6CAEEB-A224-4B7E-98CE-764CB224BC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8395" y="3992186"/>
            <a:ext cx="287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solidFill>
                  <a:srgbClr val="BD139D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rPr>
              <a:t>0</a:t>
            </a:r>
            <a:endParaRPr lang="zh-CN" altLang="en-US" sz="1800" b="1" dirty="0">
              <a:solidFill>
                <a:srgbClr val="BD139D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 pitchFamily="34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0AF4FD93-F190-4E63-AE18-DEF1CC2E5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4764" y="2393223"/>
            <a:ext cx="2889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solidFill>
                  <a:srgbClr val="BD139D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rPr>
              <a:t>1</a:t>
            </a:r>
            <a:endParaRPr lang="zh-CN" altLang="en-US" sz="1800" b="1" dirty="0">
              <a:solidFill>
                <a:srgbClr val="BD139D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768473A3-58BF-4642-B75E-AF19EA58D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7591" y="2846777"/>
            <a:ext cx="2889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solidFill>
                  <a:srgbClr val="BD139D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rPr>
              <a:t>0</a:t>
            </a:r>
            <a:endParaRPr lang="zh-CN" altLang="en-US" sz="1800" b="1" dirty="0">
              <a:solidFill>
                <a:srgbClr val="BD139D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 pitchFamily="34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AB398256-C3ED-4542-8B19-98D7C61FC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693" y="2695074"/>
            <a:ext cx="2889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4000" b="1" dirty="0">
                <a:solidFill>
                  <a:srgbClr val="BD139D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rPr>
              <a:t>×</a:t>
            </a:r>
            <a:endParaRPr lang="zh-CN" altLang="en-US" sz="4000" b="1" dirty="0">
              <a:solidFill>
                <a:srgbClr val="BD139D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 pitchFamily="34" charset="0"/>
            </a:endParaRPr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E1220425-A4AA-4289-BAA6-F461B268B877}"/>
              </a:ext>
            </a:extLst>
          </p:cNvPr>
          <p:cNvSpPr/>
          <p:nvPr/>
        </p:nvSpPr>
        <p:spPr>
          <a:xfrm>
            <a:off x="4680928" y="3992186"/>
            <a:ext cx="530646" cy="461665"/>
          </a:xfrm>
          <a:prstGeom prst="ellipse">
            <a:avLst/>
          </a:prstGeom>
          <a:noFill/>
          <a:ln w="57150">
            <a:solidFill>
              <a:srgbClr val="BD13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265571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0">
        <p15:prstTrans prst="pageCurlDoubl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95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450"/>
                            </p:stCondLst>
                            <p:childTnLst>
                              <p:par>
                                <p:cTn id="40" presetID="1" presetClass="exit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9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1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350"/>
                            </p:stCondLst>
                            <p:childTnLst>
                              <p:par>
                                <p:cTn id="6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50"/>
                            </p:stCondLst>
                            <p:childTnLst>
                              <p:par>
                                <p:cTn id="7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50"/>
                            </p:stCondLst>
                            <p:childTnLst>
                              <p:par>
                                <p:cTn id="7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50"/>
                            </p:stCondLst>
                            <p:childTnLst>
                              <p:par>
                                <p:cTn id="8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50"/>
                            </p:stCondLst>
                            <p:childTnLst>
                              <p:par>
                                <p:cTn id="8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50"/>
                            </p:stCondLst>
                            <p:childTnLst>
                              <p:par>
                                <p:cTn id="8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5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5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1" grpId="0" animBg="1"/>
      <p:bldP spid="15" grpId="0"/>
      <p:bldP spid="17" grpId="0"/>
      <p:bldP spid="19" grpId="0"/>
      <p:bldP spid="31" grpId="0"/>
      <p:bldP spid="32" grpId="0"/>
      <p:bldP spid="39" grpId="0"/>
      <p:bldP spid="40" grpId="0"/>
      <p:bldP spid="41" grpId="0"/>
      <p:bldP spid="42" grpId="0"/>
      <p:bldP spid="49" grpId="0" animBg="1"/>
      <p:bldP spid="4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87">
            <a:extLst>
              <a:ext uri="{FF2B5EF4-FFF2-40B4-BE49-F238E27FC236}">
                <a16:creationId xmlns:a16="http://schemas.microsoft.com/office/drawing/2014/main" id="{7CAE5E39-3778-48B2-B0EA-B7F4C4572990}"/>
              </a:ext>
            </a:extLst>
          </p:cNvPr>
          <p:cNvSpPr/>
          <p:nvPr/>
        </p:nvSpPr>
        <p:spPr>
          <a:xfrm>
            <a:off x="6317203" y="2616443"/>
            <a:ext cx="647145" cy="647145"/>
          </a:xfrm>
          <a:prstGeom prst="rect">
            <a:avLst/>
          </a:prstGeom>
          <a:solidFill>
            <a:srgbClr val="779F0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3200" kern="0" dirty="0">
              <a:latin typeface="微软雅黑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" name="Shape 988">
            <a:extLst>
              <a:ext uri="{FF2B5EF4-FFF2-40B4-BE49-F238E27FC236}">
                <a16:creationId xmlns:a16="http://schemas.microsoft.com/office/drawing/2014/main" id="{B861A12C-E1D9-4E5D-B02D-21F75F536491}"/>
              </a:ext>
            </a:extLst>
          </p:cNvPr>
          <p:cNvSpPr/>
          <p:nvPr/>
        </p:nvSpPr>
        <p:spPr>
          <a:xfrm>
            <a:off x="6504901" y="2780946"/>
            <a:ext cx="357634" cy="3181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6" h="21471" extrusionOk="0">
                <a:moveTo>
                  <a:pt x="2906" y="19280"/>
                </a:moveTo>
                <a:cubicBezTo>
                  <a:pt x="2683" y="19534"/>
                  <a:pt x="2683" y="19946"/>
                  <a:pt x="2906" y="20200"/>
                </a:cubicBezTo>
                <a:lnTo>
                  <a:pt x="3930" y="21326"/>
                </a:lnTo>
                <a:cubicBezTo>
                  <a:pt x="4154" y="21580"/>
                  <a:pt x="4510" y="21473"/>
                  <a:pt x="4734" y="21220"/>
                </a:cubicBezTo>
                <a:lnTo>
                  <a:pt x="10017" y="15372"/>
                </a:lnTo>
                <a:lnTo>
                  <a:pt x="8398" y="13299"/>
                </a:lnTo>
                <a:cubicBezTo>
                  <a:pt x="8398" y="13299"/>
                  <a:pt x="2906" y="19280"/>
                  <a:pt x="2906" y="19280"/>
                </a:cubicBezTo>
                <a:close/>
                <a:moveTo>
                  <a:pt x="21387" y="2723"/>
                </a:moveTo>
                <a:cubicBezTo>
                  <a:pt x="21307" y="2125"/>
                  <a:pt x="21031" y="2252"/>
                  <a:pt x="20888" y="2505"/>
                </a:cubicBezTo>
                <a:cubicBezTo>
                  <a:pt x="20746" y="2758"/>
                  <a:pt x="20111" y="3840"/>
                  <a:pt x="19852" y="4329"/>
                </a:cubicBezTo>
                <a:cubicBezTo>
                  <a:pt x="19593" y="4815"/>
                  <a:pt x="18956" y="5772"/>
                  <a:pt x="17770" y="4826"/>
                </a:cubicBezTo>
                <a:cubicBezTo>
                  <a:pt x="16533" y="3843"/>
                  <a:pt x="16963" y="3157"/>
                  <a:pt x="17179" y="2694"/>
                </a:cubicBezTo>
                <a:cubicBezTo>
                  <a:pt x="17395" y="2232"/>
                  <a:pt x="18059" y="931"/>
                  <a:pt x="18155" y="768"/>
                </a:cubicBezTo>
                <a:cubicBezTo>
                  <a:pt x="18251" y="605"/>
                  <a:pt x="18139" y="129"/>
                  <a:pt x="17756" y="329"/>
                </a:cubicBezTo>
                <a:cubicBezTo>
                  <a:pt x="17372" y="527"/>
                  <a:pt x="15039" y="1572"/>
                  <a:pt x="14715" y="3066"/>
                </a:cubicBezTo>
                <a:cubicBezTo>
                  <a:pt x="14386" y="4590"/>
                  <a:pt x="14993" y="5950"/>
                  <a:pt x="13800" y="7301"/>
                </a:cubicBezTo>
                <a:lnTo>
                  <a:pt x="12355" y="8998"/>
                </a:lnTo>
                <a:lnTo>
                  <a:pt x="13806" y="10898"/>
                </a:lnTo>
                <a:lnTo>
                  <a:pt x="15589" y="8995"/>
                </a:lnTo>
                <a:cubicBezTo>
                  <a:pt x="16013" y="8514"/>
                  <a:pt x="16919" y="8048"/>
                  <a:pt x="17740" y="8257"/>
                </a:cubicBezTo>
                <a:cubicBezTo>
                  <a:pt x="19498" y="8705"/>
                  <a:pt x="20456" y="7962"/>
                  <a:pt x="21035" y="6733"/>
                </a:cubicBezTo>
                <a:cubicBezTo>
                  <a:pt x="21552" y="5635"/>
                  <a:pt x="21466" y="3322"/>
                  <a:pt x="21387" y="2723"/>
                </a:cubicBezTo>
                <a:close/>
                <a:moveTo>
                  <a:pt x="9478" y="7592"/>
                </a:moveTo>
                <a:cubicBezTo>
                  <a:pt x="9350" y="7424"/>
                  <a:pt x="9189" y="7421"/>
                  <a:pt x="9050" y="7558"/>
                </a:cubicBezTo>
                <a:lnTo>
                  <a:pt x="7506" y="9074"/>
                </a:lnTo>
                <a:cubicBezTo>
                  <a:pt x="7384" y="9194"/>
                  <a:pt x="7369" y="9419"/>
                  <a:pt x="7477" y="9559"/>
                </a:cubicBezTo>
                <a:lnTo>
                  <a:pt x="16408" y="20996"/>
                </a:lnTo>
                <a:cubicBezTo>
                  <a:pt x="16616" y="21268"/>
                  <a:pt x="16979" y="21295"/>
                  <a:pt x="17217" y="21061"/>
                </a:cubicBezTo>
                <a:lnTo>
                  <a:pt x="18263" y="20076"/>
                </a:lnTo>
                <a:cubicBezTo>
                  <a:pt x="18500" y="19839"/>
                  <a:pt x="18526" y="19429"/>
                  <a:pt x="18317" y="19158"/>
                </a:cubicBezTo>
                <a:cubicBezTo>
                  <a:pt x="18317" y="19158"/>
                  <a:pt x="9478" y="7592"/>
                  <a:pt x="9478" y="7592"/>
                </a:cubicBezTo>
                <a:close/>
                <a:moveTo>
                  <a:pt x="3331" y="6965"/>
                </a:moveTo>
                <a:cubicBezTo>
                  <a:pt x="4336" y="6088"/>
                  <a:pt x="5170" y="6693"/>
                  <a:pt x="6282" y="8142"/>
                </a:cubicBezTo>
                <a:cubicBezTo>
                  <a:pt x="6408" y="8304"/>
                  <a:pt x="6575" y="8114"/>
                  <a:pt x="6671" y="8021"/>
                </a:cubicBezTo>
                <a:cubicBezTo>
                  <a:pt x="6766" y="7926"/>
                  <a:pt x="8233" y="6440"/>
                  <a:pt x="8306" y="6370"/>
                </a:cubicBezTo>
                <a:cubicBezTo>
                  <a:pt x="8377" y="6300"/>
                  <a:pt x="8464" y="6167"/>
                  <a:pt x="8349" y="6018"/>
                </a:cubicBezTo>
                <a:cubicBezTo>
                  <a:pt x="8235" y="5868"/>
                  <a:pt x="7817" y="5261"/>
                  <a:pt x="7550" y="4867"/>
                </a:cubicBezTo>
                <a:cubicBezTo>
                  <a:pt x="5603" y="2001"/>
                  <a:pt x="12876" y="57"/>
                  <a:pt x="11758" y="25"/>
                </a:cubicBezTo>
                <a:cubicBezTo>
                  <a:pt x="11190" y="9"/>
                  <a:pt x="8909" y="-20"/>
                  <a:pt x="8569" y="21"/>
                </a:cubicBezTo>
                <a:cubicBezTo>
                  <a:pt x="7186" y="186"/>
                  <a:pt x="5452" y="1638"/>
                  <a:pt x="4578" y="2313"/>
                </a:cubicBezTo>
                <a:cubicBezTo>
                  <a:pt x="3437" y="3196"/>
                  <a:pt x="3011" y="3711"/>
                  <a:pt x="2939" y="3781"/>
                </a:cubicBezTo>
                <a:cubicBezTo>
                  <a:pt x="2617" y="4099"/>
                  <a:pt x="2887" y="4832"/>
                  <a:pt x="2303" y="5410"/>
                </a:cubicBezTo>
                <a:cubicBezTo>
                  <a:pt x="1683" y="6021"/>
                  <a:pt x="1297" y="5560"/>
                  <a:pt x="939" y="5913"/>
                </a:cubicBezTo>
                <a:cubicBezTo>
                  <a:pt x="761" y="6090"/>
                  <a:pt x="264" y="6509"/>
                  <a:pt x="122" y="6650"/>
                </a:cubicBezTo>
                <a:cubicBezTo>
                  <a:pt x="-22" y="6790"/>
                  <a:pt x="-48" y="7030"/>
                  <a:pt x="99" y="7219"/>
                </a:cubicBezTo>
                <a:cubicBezTo>
                  <a:pt x="99" y="7219"/>
                  <a:pt x="1459" y="8912"/>
                  <a:pt x="1574" y="9061"/>
                </a:cubicBezTo>
                <a:cubicBezTo>
                  <a:pt x="1688" y="9210"/>
                  <a:pt x="1994" y="9337"/>
                  <a:pt x="2185" y="9149"/>
                </a:cubicBezTo>
                <a:cubicBezTo>
                  <a:pt x="2375" y="8960"/>
                  <a:pt x="2864" y="8477"/>
                  <a:pt x="2947" y="8394"/>
                </a:cubicBezTo>
                <a:cubicBezTo>
                  <a:pt x="3031" y="8312"/>
                  <a:pt x="2893" y="7349"/>
                  <a:pt x="3331" y="6965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>
              <a:defRPr sz="3100" b="1">
                <a:latin typeface="Kontrapunkt Bob Bold"/>
                <a:ea typeface="Kontrapunkt Bob Bold"/>
                <a:cs typeface="Kontrapunkt Bob Bold"/>
                <a:sym typeface="Kontrapunkt Bob Bold"/>
              </a:defRPr>
            </a:pPr>
            <a:endParaRPr sz="3100" b="1">
              <a:latin typeface="微软雅黑"/>
              <a:ea typeface="Kontrapunkt Bob Bold"/>
              <a:cs typeface="Kontrapunkt Bob Bold"/>
              <a:sym typeface="Kontrapunkt Bob Bold"/>
            </a:endParaRPr>
          </a:p>
        </p:txBody>
      </p:sp>
      <p:sp>
        <p:nvSpPr>
          <p:cNvPr id="4" name="Shape 990">
            <a:extLst>
              <a:ext uri="{FF2B5EF4-FFF2-40B4-BE49-F238E27FC236}">
                <a16:creationId xmlns:a16="http://schemas.microsoft.com/office/drawing/2014/main" id="{D31DC5D7-6693-4BAD-863F-56CE020192B4}"/>
              </a:ext>
            </a:extLst>
          </p:cNvPr>
          <p:cNvSpPr/>
          <p:nvPr/>
        </p:nvSpPr>
        <p:spPr>
          <a:xfrm>
            <a:off x="6317203" y="3801063"/>
            <a:ext cx="647145" cy="647145"/>
          </a:xfrm>
          <a:prstGeom prst="rect">
            <a:avLst/>
          </a:prstGeom>
          <a:solidFill>
            <a:srgbClr val="779F0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3200" kern="0">
              <a:latin typeface="微软雅黑"/>
              <a:ea typeface="Helvetica Light"/>
              <a:cs typeface="Helvetica Light"/>
              <a:sym typeface="Helvetica Light"/>
            </a:endParaRPr>
          </a:p>
        </p:txBody>
      </p:sp>
      <p:grpSp>
        <p:nvGrpSpPr>
          <p:cNvPr id="5" name="Group 996">
            <a:extLst>
              <a:ext uri="{FF2B5EF4-FFF2-40B4-BE49-F238E27FC236}">
                <a16:creationId xmlns:a16="http://schemas.microsoft.com/office/drawing/2014/main" id="{C9942C70-C8D1-4E98-B261-7F20A571C2F7}"/>
              </a:ext>
            </a:extLst>
          </p:cNvPr>
          <p:cNvGrpSpPr/>
          <p:nvPr/>
        </p:nvGrpSpPr>
        <p:grpSpPr>
          <a:xfrm>
            <a:off x="6534943" y="3965566"/>
            <a:ext cx="297549" cy="318136"/>
            <a:chOff x="48040" y="212183"/>
            <a:chExt cx="583929" cy="624331"/>
          </a:xfrm>
        </p:grpSpPr>
        <p:sp>
          <p:nvSpPr>
            <p:cNvPr id="6" name="Shape 991">
              <a:extLst>
                <a:ext uri="{FF2B5EF4-FFF2-40B4-BE49-F238E27FC236}">
                  <a16:creationId xmlns:a16="http://schemas.microsoft.com/office/drawing/2014/main" id="{60AADB89-CD8E-40B4-BB6A-CF7FC7AAB01E}"/>
                </a:ext>
              </a:extLst>
            </p:cNvPr>
            <p:cNvSpPr/>
            <p:nvPr/>
          </p:nvSpPr>
          <p:spPr>
            <a:xfrm>
              <a:off x="48040" y="586966"/>
              <a:ext cx="101823" cy="24955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3100" b="1">
                <a:latin typeface="微软雅黑"/>
                <a:ea typeface="Kontrapunkt Bob Bold"/>
                <a:cs typeface="Kontrapunkt Bob Bold"/>
                <a:sym typeface="Kontrapunkt Bob Bold"/>
              </a:endParaRPr>
            </a:p>
          </p:txBody>
        </p:sp>
        <p:sp>
          <p:nvSpPr>
            <p:cNvPr id="7" name="Shape 992">
              <a:extLst>
                <a:ext uri="{FF2B5EF4-FFF2-40B4-BE49-F238E27FC236}">
                  <a16:creationId xmlns:a16="http://schemas.microsoft.com/office/drawing/2014/main" id="{608A203E-490F-4C55-B0B3-D4839236C024}"/>
                </a:ext>
              </a:extLst>
            </p:cNvPr>
            <p:cNvSpPr/>
            <p:nvPr/>
          </p:nvSpPr>
          <p:spPr>
            <a:xfrm>
              <a:off x="208742" y="480319"/>
              <a:ext cx="101824" cy="35619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3100" b="1">
                <a:latin typeface="微软雅黑"/>
                <a:ea typeface="Kontrapunkt Bob Bold"/>
                <a:cs typeface="Kontrapunkt Bob Bold"/>
                <a:sym typeface="Kontrapunkt Bob Bold"/>
              </a:endParaRPr>
            </a:p>
          </p:txBody>
        </p:sp>
        <p:sp>
          <p:nvSpPr>
            <p:cNvPr id="8" name="Shape 993">
              <a:extLst>
                <a:ext uri="{FF2B5EF4-FFF2-40B4-BE49-F238E27FC236}">
                  <a16:creationId xmlns:a16="http://schemas.microsoft.com/office/drawing/2014/main" id="{91C1B10C-CBDD-41F5-8EC9-C4C6382A9E8D}"/>
                </a:ext>
              </a:extLst>
            </p:cNvPr>
            <p:cNvSpPr/>
            <p:nvPr/>
          </p:nvSpPr>
          <p:spPr>
            <a:xfrm>
              <a:off x="369444" y="392344"/>
              <a:ext cx="101824" cy="44417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3100" b="1">
                <a:latin typeface="微软雅黑"/>
                <a:ea typeface="Kontrapunkt Bob Bold"/>
                <a:cs typeface="Kontrapunkt Bob Bold"/>
                <a:sym typeface="Kontrapunkt Bob Bold"/>
              </a:endParaRPr>
            </a:p>
          </p:txBody>
        </p:sp>
        <p:sp>
          <p:nvSpPr>
            <p:cNvPr id="9" name="Shape 994">
              <a:extLst>
                <a:ext uri="{FF2B5EF4-FFF2-40B4-BE49-F238E27FC236}">
                  <a16:creationId xmlns:a16="http://schemas.microsoft.com/office/drawing/2014/main" id="{F270E15F-81CF-4B00-99AE-1D80B707BE16}"/>
                </a:ext>
              </a:extLst>
            </p:cNvPr>
            <p:cNvSpPr/>
            <p:nvPr/>
          </p:nvSpPr>
          <p:spPr>
            <a:xfrm>
              <a:off x="530147" y="337418"/>
              <a:ext cx="101824" cy="49909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3100" b="1">
                <a:latin typeface="微软雅黑"/>
                <a:ea typeface="Kontrapunkt Bob Bold"/>
                <a:cs typeface="Kontrapunkt Bob Bold"/>
                <a:sym typeface="Kontrapunkt Bob Bold"/>
              </a:endParaRPr>
            </a:p>
          </p:txBody>
        </p:sp>
        <p:sp>
          <p:nvSpPr>
            <p:cNvPr id="10" name="Shape 1016">
              <a:extLst>
                <a:ext uri="{FF2B5EF4-FFF2-40B4-BE49-F238E27FC236}">
                  <a16:creationId xmlns:a16="http://schemas.microsoft.com/office/drawing/2014/main" id="{4264E525-994F-45B8-81E4-56CCA60F9A0E}"/>
                </a:ext>
              </a:extLst>
            </p:cNvPr>
            <p:cNvSpPr/>
            <p:nvPr/>
          </p:nvSpPr>
          <p:spPr>
            <a:xfrm>
              <a:off x="54152" y="212183"/>
              <a:ext cx="575923" cy="233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14400" y="7200"/>
                    <a:pt x="7200" y="14400"/>
                    <a:pt x="0" y="21600"/>
                  </a:cubicBez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/>
            <a:lstStyle/>
            <a:p>
              <a:endParaRPr>
                <a:latin typeface="微软雅黑"/>
                <a:ea typeface="微软雅黑"/>
              </a:endParaRPr>
            </a:p>
          </p:txBody>
        </p:sp>
      </p:grpSp>
      <p:sp>
        <p:nvSpPr>
          <p:cNvPr id="11" name="Shape 998">
            <a:extLst>
              <a:ext uri="{FF2B5EF4-FFF2-40B4-BE49-F238E27FC236}">
                <a16:creationId xmlns:a16="http://schemas.microsoft.com/office/drawing/2014/main" id="{807E660B-3305-473E-A123-24062E7235A6}"/>
              </a:ext>
            </a:extLst>
          </p:cNvPr>
          <p:cNvSpPr/>
          <p:nvPr/>
        </p:nvSpPr>
        <p:spPr>
          <a:xfrm>
            <a:off x="6317203" y="4921687"/>
            <a:ext cx="647145" cy="647145"/>
          </a:xfrm>
          <a:prstGeom prst="rect">
            <a:avLst/>
          </a:prstGeom>
          <a:solidFill>
            <a:srgbClr val="779F0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3200" kern="0">
              <a:latin typeface="微软雅黑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2" name="Shape 999">
            <a:extLst>
              <a:ext uri="{FF2B5EF4-FFF2-40B4-BE49-F238E27FC236}">
                <a16:creationId xmlns:a16="http://schemas.microsoft.com/office/drawing/2014/main" id="{F9EF12A3-9787-48A2-AA02-6EF5D3477125}"/>
              </a:ext>
            </a:extLst>
          </p:cNvPr>
          <p:cNvSpPr/>
          <p:nvPr/>
        </p:nvSpPr>
        <p:spPr>
          <a:xfrm rot="2700000">
            <a:off x="6558952" y="5106900"/>
            <a:ext cx="281224" cy="2812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14" h="20814" extrusionOk="0">
                <a:moveTo>
                  <a:pt x="16063" y="4751"/>
                </a:moveTo>
                <a:cubicBezTo>
                  <a:pt x="14562" y="3251"/>
                  <a:pt x="14186" y="1270"/>
                  <a:pt x="14318" y="1137"/>
                </a:cubicBezTo>
                <a:cubicBezTo>
                  <a:pt x="14452" y="1003"/>
                  <a:pt x="16354" y="1458"/>
                  <a:pt x="17856" y="2959"/>
                </a:cubicBezTo>
                <a:cubicBezTo>
                  <a:pt x="19356" y="4460"/>
                  <a:pt x="19807" y="6366"/>
                  <a:pt x="19677" y="6496"/>
                </a:cubicBezTo>
                <a:cubicBezTo>
                  <a:pt x="19548" y="6625"/>
                  <a:pt x="17564" y="6252"/>
                  <a:pt x="16063" y="4751"/>
                </a:cubicBezTo>
                <a:close/>
                <a:moveTo>
                  <a:pt x="8257" y="11610"/>
                </a:moveTo>
                <a:cubicBezTo>
                  <a:pt x="7827" y="11179"/>
                  <a:pt x="7967" y="10342"/>
                  <a:pt x="8569" y="9739"/>
                </a:cubicBezTo>
                <a:cubicBezTo>
                  <a:pt x="9172" y="9137"/>
                  <a:pt x="10009" y="8997"/>
                  <a:pt x="10440" y="9428"/>
                </a:cubicBezTo>
                <a:cubicBezTo>
                  <a:pt x="10869" y="9858"/>
                  <a:pt x="10730" y="10696"/>
                  <a:pt x="10128" y="11298"/>
                </a:cubicBezTo>
                <a:cubicBezTo>
                  <a:pt x="9526" y="11900"/>
                  <a:pt x="8687" y="12040"/>
                  <a:pt x="8257" y="11610"/>
                </a:cubicBezTo>
                <a:close/>
                <a:moveTo>
                  <a:pt x="18634" y="2180"/>
                </a:moveTo>
                <a:cubicBezTo>
                  <a:pt x="16698" y="243"/>
                  <a:pt x="14265" y="-466"/>
                  <a:pt x="13491" y="308"/>
                </a:cubicBezTo>
                <a:lnTo>
                  <a:pt x="10372" y="3426"/>
                </a:lnTo>
                <a:cubicBezTo>
                  <a:pt x="9900" y="3899"/>
                  <a:pt x="9488" y="5482"/>
                  <a:pt x="9676" y="7085"/>
                </a:cubicBezTo>
                <a:lnTo>
                  <a:pt x="240" y="16521"/>
                </a:lnTo>
                <a:cubicBezTo>
                  <a:pt x="-320" y="17081"/>
                  <a:pt x="134" y="18442"/>
                  <a:pt x="1253" y="19561"/>
                </a:cubicBezTo>
                <a:cubicBezTo>
                  <a:pt x="2373" y="20681"/>
                  <a:pt x="3733" y="21134"/>
                  <a:pt x="4293" y="20574"/>
                </a:cubicBezTo>
                <a:lnTo>
                  <a:pt x="13729" y="11138"/>
                </a:lnTo>
                <a:cubicBezTo>
                  <a:pt x="15332" y="11327"/>
                  <a:pt x="16915" y="10914"/>
                  <a:pt x="17388" y="10442"/>
                </a:cubicBezTo>
                <a:lnTo>
                  <a:pt x="20506" y="7324"/>
                </a:lnTo>
                <a:cubicBezTo>
                  <a:pt x="21280" y="6549"/>
                  <a:pt x="20573" y="4116"/>
                  <a:pt x="18634" y="2180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>
              <a:defRPr sz="3100" b="1">
                <a:latin typeface="Kontrapunkt Bob Bold"/>
                <a:ea typeface="Kontrapunkt Bob Bold"/>
                <a:cs typeface="Kontrapunkt Bob Bold"/>
                <a:sym typeface="Kontrapunkt Bob Bold"/>
              </a:defRPr>
            </a:pPr>
            <a:endParaRPr sz="3100" b="1">
              <a:latin typeface="微软雅黑"/>
              <a:ea typeface="Kontrapunkt Bob Bold"/>
              <a:cs typeface="Kontrapunkt Bob Bold"/>
              <a:sym typeface="Kontrapunkt Bob Bold"/>
            </a:endParaRPr>
          </a:p>
        </p:txBody>
      </p:sp>
      <p:sp>
        <p:nvSpPr>
          <p:cNvPr id="15" name="TextBox 24">
            <a:extLst>
              <a:ext uri="{FF2B5EF4-FFF2-40B4-BE49-F238E27FC236}">
                <a16:creationId xmlns:a16="http://schemas.microsoft.com/office/drawing/2014/main" id="{D13BE8D8-522D-4EA7-B89F-0CD6B8D2F4BA}"/>
              </a:ext>
            </a:extLst>
          </p:cNvPr>
          <p:cNvSpPr txBox="1"/>
          <p:nvPr/>
        </p:nvSpPr>
        <p:spPr>
          <a:xfrm>
            <a:off x="7313759" y="2643577"/>
            <a:ext cx="4480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共阳极型数码管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发光二极管所有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阳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极连接在一起为公共端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GB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26">
            <a:extLst>
              <a:ext uri="{FF2B5EF4-FFF2-40B4-BE49-F238E27FC236}">
                <a16:creationId xmlns:a16="http://schemas.microsoft.com/office/drawing/2014/main" id="{9BE5E8C8-39E9-41A2-8B9A-50E9E45B46FF}"/>
              </a:ext>
            </a:extLst>
          </p:cNvPr>
          <p:cNvSpPr txBox="1"/>
          <p:nvPr/>
        </p:nvSpPr>
        <p:spPr>
          <a:xfrm>
            <a:off x="7300292" y="3767973"/>
            <a:ext cx="448007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点亮条件：公共端接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“1” ,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非公共端接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“0”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。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19" name="TextBox 28">
            <a:extLst>
              <a:ext uri="{FF2B5EF4-FFF2-40B4-BE49-F238E27FC236}">
                <a16:creationId xmlns:a16="http://schemas.microsoft.com/office/drawing/2014/main" id="{FAD9C2B0-878A-4FF2-A00B-6405600E23CB}"/>
              </a:ext>
            </a:extLst>
          </p:cNvPr>
          <p:cNvSpPr txBox="1"/>
          <p:nvPr/>
        </p:nvSpPr>
        <p:spPr>
          <a:xfrm>
            <a:off x="7300292" y="4892370"/>
            <a:ext cx="449354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举例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说明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：公共端接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“1”,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非公共端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“0”,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二极管点亮；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“1”,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二极管仍处于熄灭状态，未点亮。</a:t>
            </a:r>
            <a:endParaRPr lang="en-GB" altLang="zh-CN" sz="1200" b="1" dirty="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D740333E-6666-40E2-A7AB-E9048782A271}"/>
              </a:ext>
            </a:extLst>
          </p:cNvPr>
          <p:cNvGrpSpPr/>
          <p:nvPr/>
        </p:nvGrpSpPr>
        <p:grpSpPr>
          <a:xfrm>
            <a:off x="3446520" y="400193"/>
            <a:ext cx="5904535" cy="1031890"/>
            <a:chOff x="3590568" y="400194"/>
            <a:chExt cx="5213316" cy="1031890"/>
          </a:xfrm>
        </p:grpSpPr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A1F7D062-009D-47A7-BE4D-26068B776F9F}"/>
                </a:ext>
              </a:extLst>
            </p:cNvPr>
            <p:cNvGrpSpPr/>
            <p:nvPr/>
          </p:nvGrpSpPr>
          <p:grpSpPr>
            <a:xfrm>
              <a:off x="3590568" y="400194"/>
              <a:ext cx="5213316" cy="1031890"/>
              <a:chOff x="7038412" y="5298115"/>
              <a:chExt cx="3099874" cy="517828"/>
            </a:xfrm>
          </p:grpSpPr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79225B97-F099-46D4-8C17-E71412CCFA2A}"/>
                  </a:ext>
                </a:extLst>
              </p:cNvPr>
              <p:cNvGrpSpPr/>
              <p:nvPr/>
            </p:nvGrpSpPr>
            <p:grpSpPr>
              <a:xfrm>
                <a:off x="7038412" y="5298115"/>
                <a:ext cx="3099874" cy="517828"/>
                <a:chOff x="5718131" y="5650928"/>
                <a:chExt cx="4596458" cy="767829"/>
              </a:xfrm>
            </p:grpSpPr>
            <p:sp>
              <p:nvSpPr>
                <p:cNvPr id="29" name="圆角矩形 19">
                  <a:extLst>
                    <a:ext uri="{FF2B5EF4-FFF2-40B4-BE49-F238E27FC236}">
                      <a16:creationId xmlns:a16="http://schemas.microsoft.com/office/drawing/2014/main" id="{06434D99-D01D-4A67-A1A2-02094C3C0BB2}"/>
                    </a:ext>
                  </a:extLst>
                </p:cNvPr>
                <p:cNvSpPr/>
                <p:nvPr/>
              </p:nvSpPr>
              <p:spPr>
                <a:xfrm>
                  <a:off x="5718131" y="5650928"/>
                  <a:ext cx="4596458" cy="76782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3F3F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0" name="圆角矩形 20">
                  <a:extLst>
                    <a:ext uri="{FF2B5EF4-FFF2-40B4-BE49-F238E27FC236}">
                      <a16:creationId xmlns:a16="http://schemas.microsoft.com/office/drawing/2014/main" id="{6887D9E4-D74F-4A16-857A-BE1C6F1C2247}"/>
                    </a:ext>
                  </a:extLst>
                </p:cNvPr>
                <p:cNvSpPr/>
                <p:nvPr/>
              </p:nvSpPr>
              <p:spPr>
                <a:xfrm>
                  <a:off x="5829672" y="5747159"/>
                  <a:ext cx="4373372" cy="57536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 w="22225">
                  <a:gradFill>
                    <a:gsLst>
                      <a:gs pos="0">
                        <a:schemeClr val="bg1">
                          <a:lumMod val="85000"/>
                        </a:schemeClr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:ln>
                <a:effectLst>
                  <a:innerShdw blurRad="76200" dist="38100" dir="16200000">
                    <a:prstClr val="black">
                      <a:alpha val="37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28" name="TextBox 19">
                <a:extLst>
                  <a:ext uri="{FF2B5EF4-FFF2-40B4-BE49-F238E27FC236}">
                    <a16:creationId xmlns:a16="http://schemas.microsoft.com/office/drawing/2014/main" id="{7ACD1FEC-69C1-4DC3-9E1A-20E841FC8BEB}"/>
                  </a:ext>
                </a:extLst>
              </p:cNvPr>
              <p:cNvSpPr txBox="1"/>
              <p:nvPr/>
            </p:nvSpPr>
            <p:spPr>
              <a:xfrm>
                <a:off x="7768370" y="5433395"/>
                <a:ext cx="96983" cy="1544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endPara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D9348E64-9135-4074-9004-F2C3DD45F79C}"/>
                </a:ext>
              </a:extLst>
            </p:cNvPr>
            <p:cNvSpPr/>
            <p:nvPr/>
          </p:nvSpPr>
          <p:spPr>
            <a:xfrm>
              <a:off x="4055479" y="625993"/>
              <a:ext cx="428349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七段</a:t>
              </a:r>
              <a:r>
                <a:rPr lang="en-US" altLang="zh-CN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LED</a:t>
              </a:r>
              <a:r>
                <a:rPr lang="zh-CN" altLang="en-US" sz="4000" dirty="0">
                  <a:solidFill>
                    <a:schemeClr val="bg1"/>
                  </a:solidFill>
                  <a:latin typeface="造字工房悦黑（非商用）常规体" pitchFamily="2" charset="-122"/>
                  <a:ea typeface="造字工房悦黑（非商用）常规体" pitchFamily="2" charset="-122"/>
                </a:rPr>
                <a:t>数码管结构</a:t>
              </a:r>
            </a:p>
          </p:txBody>
        </p:sp>
      </p:grpSp>
      <p:sp>
        <p:nvSpPr>
          <p:cNvPr id="32" name="文本框 6">
            <a:extLst>
              <a:ext uri="{FF2B5EF4-FFF2-40B4-BE49-F238E27FC236}">
                <a16:creationId xmlns:a16="http://schemas.microsoft.com/office/drawing/2014/main" id="{CC4C81DD-CFCE-49CA-A0E7-F96237E9F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3689" y="6039201"/>
            <a:ext cx="32784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图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3 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Calibri" panose="020F0502020204030204" pitchFamily="34" charset="0"/>
              </a:rPr>
              <a:t>共阳极型数码管原理图</a:t>
            </a:r>
          </a:p>
        </p:txBody>
      </p:sp>
      <p:pic>
        <p:nvPicPr>
          <p:cNvPr id="45" name="图片 4">
            <a:extLst>
              <a:ext uri="{FF2B5EF4-FFF2-40B4-BE49-F238E27FC236}">
                <a16:creationId xmlns:a16="http://schemas.microsoft.com/office/drawing/2014/main" id="{C5DE26AA-5EB4-4FBD-BFD3-706D5389B86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102" y="2205578"/>
            <a:ext cx="3884101" cy="3639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文本框 46">
            <a:extLst>
              <a:ext uri="{FF2B5EF4-FFF2-40B4-BE49-F238E27FC236}">
                <a16:creationId xmlns:a16="http://schemas.microsoft.com/office/drawing/2014/main" id="{F170A996-0313-4AB1-9715-78CE7642D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6018" y="3767973"/>
            <a:ext cx="287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rPr>
              <a:t>1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FE7B1A5E-3C1B-4512-A3AB-7EDA81254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777" y="2195451"/>
            <a:ext cx="2889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rPr>
              <a:t>0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 pitchFamily="34" charset="0"/>
            </a:endParaRPr>
          </a:p>
        </p:txBody>
      </p: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BD4C5C72-9F21-40F0-B9F8-818BEA9349C2}"/>
              </a:ext>
            </a:extLst>
          </p:cNvPr>
          <p:cNvCxnSpPr>
            <a:cxnSpLocks/>
          </p:cNvCxnSpPr>
          <p:nvPr/>
        </p:nvCxnSpPr>
        <p:spPr bwMode="auto">
          <a:xfrm>
            <a:off x="2190207" y="2399616"/>
            <a:ext cx="712807" cy="0"/>
          </a:xfrm>
          <a:prstGeom prst="line">
            <a:avLst/>
          </a:prstGeom>
          <a:ln w="571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1" name="图片 50">
            <a:extLst>
              <a:ext uri="{FF2B5EF4-FFF2-40B4-BE49-F238E27FC236}">
                <a16:creationId xmlns:a16="http://schemas.microsoft.com/office/drawing/2014/main" id="{9F80853F-11BA-448E-BAA7-9433DDF40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738" y="2205578"/>
            <a:ext cx="368800" cy="368800"/>
          </a:xfrm>
          <a:prstGeom prst="rect">
            <a:avLst/>
          </a:prstGeom>
          <a:scene3d>
            <a:camera prst="orthographicFront">
              <a:rot lat="0" lon="0" rev="10799999"/>
            </a:camera>
            <a:lightRig rig="threePt" dir="t"/>
          </a:scene3d>
        </p:spPr>
      </p:pic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0B0B2EE1-7441-4ED6-A12D-4D27AA632551}"/>
              </a:ext>
            </a:extLst>
          </p:cNvPr>
          <p:cNvCxnSpPr>
            <a:cxnSpLocks/>
          </p:cNvCxnSpPr>
          <p:nvPr/>
        </p:nvCxnSpPr>
        <p:spPr bwMode="auto">
          <a:xfrm>
            <a:off x="3274884" y="2399616"/>
            <a:ext cx="706911" cy="0"/>
          </a:xfrm>
          <a:prstGeom prst="line">
            <a:avLst/>
          </a:prstGeom>
          <a:ln w="571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3E8808F7-450B-4723-8C26-75B7D52271B9}"/>
              </a:ext>
            </a:extLst>
          </p:cNvPr>
          <p:cNvCxnSpPr>
            <a:cxnSpLocks/>
          </p:cNvCxnSpPr>
          <p:nvPr/>
        </p:nvCxnSpPr>
        <p:spPr bwMode="auto">
          <a:xfrm flipV="1">
            <a:off x="4015961" y="4057369"/>
            <a:ext cx="696494" cy="1"/>
          </a:xfrm>
          <a:prstGeom prst="line">
            <a:avLst/>
          </a:prstGeom>
          <a:ln w="571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BD7B0578-A2CC-4E55-AA40-E1DC78B9E5B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73072" y="2373263"/>
            <a:ext cx="17447" cy="1711393"/>
          </a:xfrm>
          <a:prstGeom prst="line">
            <a:avLst/>
          </a:prstGeom>
          <a:ln w="571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5" name="文本框 54">
            <a:extLst>
              <a:ext uri="{FF2B5EF4-FFF2-40B4-BE49-F238E27FC236}">
                <a16:creationId xmlns:a16="http://schemas.microsoft.com/office/drawing/2014/main" id="{BC16ADC9-1D85-4CF4-82DF-81359F502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352" y="2657116"/>
            <a:ext cx="287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rPr>
              <a:t>1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 pitchFamily="34" charset="0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C8E93019-C40C-49EE-B025-3CD35151B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0781" y="2495444"/>
            <a:ext cx="2889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40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rPr>
              <a:t>×</a:t>
            </a:r>
            <a:endParaRPr lang="zh-CN" altLang="en-US" sz="40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6047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0">
        <p15:prstTrans prst="pageCurlDoubl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9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4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600"/>
                            </p:stCondLst>
                            <p:childTnLst>
                              <p:par>
                                <p:cTn id="4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8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3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800"/>
                            </p:stCondLst>
                            <p:childTnLst>
                              <p:par>
                                <p:cTn id="6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300"/>
                            </p:stCondLst>
                            <p:childTnLst>
                              <p:par>
                                <p:cTn id="64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800"/>
                            </p:stCondLst>
                            <p:childTnLst>
                              <p:par>
                                <p:cTn id="68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300"/>
                            </p:stCondLst>
                            <p:childTnLst>
                              <p:par>
                                <p:cTn id="72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800"/>
                            </p:stCondLst>
                            <p:childTnLst>
                              <p:par>
                                <p:cTn id="7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3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8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1" grpId="0" animBg="1"/>
      <p:bldP spid="12" grpId="0" animBg="1"/>
      <p:bldP spid="15" grpId="0"/>
      <p:bldP spid="17" grpId="0"/>
      <p:bldP spid="19" grpId="0"/>
      <p:bldP spid="32" grpId="0"/>
      <p:bldP spid="47" grpId="0"/>
      <p:bldP spid="48" grpId="0"/>
      <p:bldP spid="55" grpId="0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>
            <a:grpSpLocks noChangeAspect="1"/>
          </p:cNvGrpSpPr>
          <p:nvPr/>
        </p:nvGrpSpPr>
        <p:grpSpPr>
          <a:xfrm>
            <a:off x="2904662" y="2326255"/>
            <a:ext cx="1872000" cy="1872000"/>
            <a:chOff x="3843955" y="2446144"/>
            <a:chExt cx="1556194" cy="1556194"/>
          </a:xfrm>
        </p:grpSpPr>
        <p:grpSp>
          <p:nvGrpSpPr>
            <p:cNvPr id="14" name="组合 13"/>
            <p:cNvGrpSpPr/>
            <p:nvPr/>
          </p:nvGrpSpPr>
          <p:grpSpPr>
            <a:xfrm>
              <a:off x="3843955" y="2446144"/>
              <a:ext cx="1556194" cy="1556194"/>
              <a:chOff x="3154508" y="1821271"/>
              <a:chExt cx="2785107" cy="2785102"/>
            </a:xfrm>
          </p:grpSpPr>
          <p:sp>
            <p:nvSpPr>
              <p:cNvPr id="28" name="Freeform 5"/>
              <p:cNvSpPr>
                <a:spLocks/>
              </p:cNvSpPr>
              <p:nvPr/>
            </p:nvSpPr>
            <p:spPr bwMode="auto">
              <a:xfrm rot="10800000">
                <a:off x="3154508" y="1821271"/>
                <a:ext cx="2785107" cy="27851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73000">
                    <a:srgbClr val="ECECEC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5"/>
              <p:cNvSpPr>
                <a:spLocks/>
              </p:cNvSpPr>
              <p:nvPr/>
            </p:nvSpPr>
            <p:spPr bwMode="auto">
              <a:xfrm rot="10800000">
                <a:off x="3447677" y="2114440"/>
                <a:ext cx="2198769" cy="21987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chemeClr val="accent2">
                      <a:lumMod val="75000"/>
                    </a:schemeClr>
                  </a:gs>
                </a:gsLst>
                <a:lin ang="2700000" scaled="1"/>
                <a:tileRect/>
              </a:gradFill>
              <a:ln w="25400"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100000">
                      <a:schemeClr val="accent2"/>
                    </a:gs>
                  </a:gsLst>
                  <a:lin ang="2700000" scaled="1"/>
                  <a:tileRect/>
                </a:gradFill>
              </a:ln>
              <a:effectLst>
                <a:outerShdw blurRad="254000" dist="114300" dir="2700000" algn="tl" rotWithShape="0">
                  <a:prstClr val="black">
                    <a:alpha val="25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6" name="组合 15"/>
            <p:cNvGrpSpPr>
              <a:grpSpLocks noChangeAspect="1"/>
            </p:cNvGrpSpPr>
            <p:nvPr/>
          </p:nvGrpSpPr>
          <p:grpSpPr>
            <a:xfrm>
              <a:off x="4305202" y="2997957"/>
              <a:ext cx="675251" cy="459226"/>
              <a:chOff x="3897313" y="2017126"/>
              <a:chExt cx="749300" cy="509588"/>
            </a:xfrm>
            <a:solidFill>
              <a:schemeClr val="bg1"/>
            </a:solidFill>
          </p:grpSpPr>
          <p:sp>
            <p:nvSpPr>
              <p:cNvPr id="17" name="Freeform 8"/>
              <p:cNvSpPr>
                <a:spLocks noEditPoints="1"/>
              </p:cNvSpPr>
              <p:nvPr/>
            </p:nvSpPr>
            <p:spPr bwMode="auto">
              <a:xfrm>
                <a:off x="3897313" y="2017126"/>
                <a:ext cx="749300" cy="509588"/>
              </a:xfrm>
              <a:custGeom>
                <a:avLst/>
                <a:gdLst>
                  <a:gd name="T0" fmla="*/ 627 w 631"/>
                  <a:gd name="T1" fmla="*/ 44 h 429"/>
                  <a:gd name="T2" fmla="*/ 469 w 631"/>
                  <a:gd name="T3" fmla="*/ 0 h 429"/>
                  <a:gd name="T4" fmla="*/ 315 w 631"/>
                  <a:gd name="T5" fmla="*/ 41 h 429"/>
                  <a:gd name="T6" fmla="*/ 168 w 631"/>
                  <a:gd name="T7" fmla="*/ 0 h 429"/>
                  <a:gd name="T8" fmla="*/ 3 w 631"/>
                  <a:gd name="T9" fmla="*/ 44 h 429"/>
                  <a:gd name="T10" fmla="*/ 0 w 631"/>
                  <a:gd name="T11" fmla="*/ 52 h 429"/>
                  <a:gd name="T12" fmla="*/ 0 w 631"/>
                  <a:gd name="T13" fmla="*/ 412 h 429"/>
                  <a:gd name="T14" fmla="*/ 23 w 631"/>
                  <a:gd name="T15" fmla="*/ 429 h 429"/>
                  <a:gd name="T16" fmla="*/ 313 w 631"/>
                  <a:gd name="T17" fmla="*/ 429 h 429"/>
                  <a:gd name="T18" fmla="*/ 608 w 631"/>
                  <a:gd name="T19" fmla="*/ 429 h 429"/>
                  <a:gd name="T20" fmla="*/ 631 w 631"/>
                  <a:gd name="T21" fmla="*/ 413 h 429"/>
                  <a:gd name="T22" fmla="*/ 631 w 631"/>
                  <a:gd name="T23" fmla="*/ 52 h 429"/>
                  <a:gd name="T24" fmla="*/ 627 w 631"/>
                  <a:gd name="T25" fmla="*/ 44 h 429"/>
                  <a:gd name="T26" fmla="*/ 304 w 631"/>
                  <a:gd name="T27" fmla="*/ 60 h 429"/>
                  <a:gd name="T28" fmla="*/ 304 w 631"/>
                  <a:gd name="T29" fmla="*/ 393 h 429"/>
                  <a:gd name="T30" fmla="*/ 167 w 631"/>
                  <a:gd name="T31" fmla="*/ 355 h 429"/>
                  <a:gd name="T32" fmla="*/ 40 w 631"/>
                  <a:gd name="T33" fmla="*/ 380 h 429"/>
                  <a:gd name="T34" fmla="*/ 40 w 631"/>
                  <a:gd name="T35" fmla="*/ 46 h 429"/>
                  <a:gd name="T36" fmla="*/ 169 w 631"/>
                  <a:gd name="T37" fmla="*/ 21 h 429"/>
                  <a:gd name="T38" fmla="*/ 304 w 631"/>
                  <a:gd name="T39" fmla="*/ 60 h 429"/>
                  <a:gd name="T40" fmla="*/ 590 w 631"/>
                  <a:gd name="T41" fmla="*/ 45 h 429"/>
                  <a:gd name="T42" fmla="*/ 590 w 631"/>
                  <a:gd name="T43" fmla="*/ 381 h 429"/>
                  <a:gd name="T44" fmla="*/ 462 w 631"/>
                  <a:gd name="T45" fmla="*/ 359 h 429"/>
                  <a:gd name="T46" fmla="*/ 323 w 631"/>
                  <a:gd name="T47" fmla="*/ 394 h 429"/>
                  <a:gd name="T48" fmla="*/ 323 w 631"/>
                  <a:gd name="T49" fmla="*/ 61 h 429"/>
                  <a:gd name="T50" fmla="*/ 469 w 631"/>
                  <a:gd name="T51" fmla="*/ 21 h 429"/>
                  <a:gd name="T52" fmla="*/ 590 w 631"/>
                  <a:gd name="T53" fmla="*/ 45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31" h="429">
                    <a:moveTo>
                      <a:pt x="627" y="44"/>
                    </a:moveTo>
                    <a:cubicBezTo>
                      <a:pt x="593" y="16"/>
                      <a:pt x="534" y="0"/>
                      <a:pt x="469" y="0"/>
                    </a:cubicBezTo>
                    <a:cubicBezTo>
                      <a:pt x="407" y="0"/>
                      <a:pt x="350" y="15"/>
                      <a:pt x="315" y="41"/>
                    </a:cubicBezTo>
                    <a:cubicBezTo>
                      <a:pt x="288" y="15"/>
                      <a:pt x="234" y="0"/>
                      <a:pt x="168" y="0"/>
                    </a:cubicBezTo>
                    <a:cubicBezTo>
                      <a:pt x="100" y="0"/>
                      <a:pt x="37" y="17"/>
                      <a:pt x="3" y="44"/>
                    </a:cubicBezTo>
                    <a:cubicBezTo>
                      <a:pt x="1" y="46"/>
                      <a:pt x="0" y="49"/>
                      <a:pt x="0" y="52"/>
                    </a:cubicBezTo>
                    <a:cubicBezTo>
                      <a:pt x="0" y="412"/>
                      <a:pt x="0" y="412"/>
                      <a:pt x="0" y="412"/>
                    </a:cubicBezTo>
                    <a:cubicBezTo>
                      <a:pt x="0" y="419"/>
                      <a:pt x="9" y="429"/>
                      <a:pt x="23" y="429"/>
                    </a:cubicBezTo>
                    <a:cubicBezTo>
                      <a:pt x="313" y="429"/>
                      <a:pt x="313" y="429"/>
                      <a:pt x="313" y="429"/>
                    </a:cubicBezTo>
                    <a:cubicBezTo>
                      <a:pt x="314" y="429"/>
                      <a:pt x="608" y="429"/>
                      <a:pt x="608" y="429"/>
                    </a:cubicBezTo>
                    <a:cubicBezTo>
                      <a:pt x="618" y="429"/>
                      <a:pt x="631" y="424"/>
                      <a:pt x="631" y="413"/>
                    </a:cubicBezTo>
                    <a:cubicBezTo>
                      <a:pt x="631" y="52"/>
                      <a:pt x="631" y="52"/>
                      <a:pt x="631" y="52"/>
                    </a:cubicBezTo>
                    <a:cubicBezTo>
                      <a:pt x="631" y="49"/>
                      <a:pt x="630" y="46"/>
                      <a:pt x="627" y="44"/>
                    </a:cubicBezTo>
                    <a:close/>
                    <a:moveTo>
                      <a:pt x="304" y="60"/>
                    </a:moveTo>
                    <a:cubicBezTo>
                      <a:pt x="304" y="66"/>
                      <a:pt x="304" y="393"/>
                      <a:pt x="304" y="393"/>
                    </a:cubicBezTo>
                    <a:cubicBezTo>
                      <a:pt x="275" y="369"/>
                      <a:pt x="227" y="355"/>
                      <a:pt x="167" y="355"/>
                    </a:cubicBezTo>
                    <a:cubicBezTo>
                      <a:pt x="120" y="355"/>
                      <a:pt x="75" y="364"/>
                      <a:pt x="40" y="380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40" y="46"/>
                      <a:pt x="85" y="21"/>
                      <a:pt x="169" y="21"/>
                    </a:cubicBezTo>
                    <a:cubicBezTo>
                      <a:pt x="266" y="21"/>
                      <a:pt x="304" y="58"/>
                      <a:pt x="304" y="60"/>
                    </a:cubicBezTo>
                    <a:close/>
                    <a:moveTo>
                      <a:pt x="590" y="45"/>
                    </a:moveTo>
                    <a:cubicBezTo>
                      <a:pt x="590" y="381"/>
                      <a:pt x="590" y="381"/>
                      <a:pt x="590" y="381"/>
                    </a:cubicBezTo>
                    <a:cubicBezTo>
                      <a:pt x="554" y="366"/>
                      <a:pt x="505" y="359"/>
                      <a:pt x="462" y="359"/>
                    </a:cubicBezTo>
                    <a:cubicBezTo>
                      <a:pt x="401" y="359"/>
                      <a:pt x="352" y="371"/>
                      <a:pt x="323" y="394"/>
                    </a:cubicBezTo>
                    <a:cubicBezTo>
                      <a:pt x="323" y="61"/>
                      <a:pt x="323" y="61"/>
                      <a:pt x="323" y="61"/>
                    </a:cubicBezTo>
                    <a:cubicBezTo>
                      <a:pt x="323" y="61"/>
                      <a:pt x="368" y="21"/>
                      <a:pt x="469" y="21"/>
                    </a:cubicBezTo>
                    <a:cubicBezTo>
                      <a:pt x="547" y="21"/>
                      <a:pt x="590" y="45"/>
                      <a:pt x="590" y="4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18" name="Freeform 24"/>
              <p:cNvSpPr>
                <a:spLocks/>
              </p:cNvSpPr>
              <p:nvPr/>
            </p:nvSpPr>
            <p:spPr bwMode="auto">
              <a:xfrm>
                <a:off x="3992563" y="2085976"/>
                <a:ext cx="228600" cy="52388"/>
              </a:xfrm>
              <a:custGeom>
                <a:avLst/>
                <a:gdLst>
                  <a:gd name="T0" fmla="*/ 184 w 192"/>
                  <a:gd name="T1" fmla="*/ 44 h 44"/>
                  <a:gd name="T2" fmla="*/ 180 w 192"/>
                  <a:gd name="T3" fmla="*/ 43 h 44"/>
                  <a:gd name="T4" fmla="*/ 10 w 192"/>
                  <a:gd name="T5" fmla="*/ 32 h 44"/>
                  <a:gd name="T6" fmla="*/ 1 w 192"/>
                  <a:gd name="T7" fmla="*/ 27 h 44"/>
                  <a:gd name="T8" fmla="*/ 6 w 192"/>
                  <a:gd name="T9" fmla="*/ 19 h 44"/>
                  <a:gd name="T10" fmla="*/ 188 w 192"/>
                  <a:gd name="T11" fmla="*/ 31 h 44"/>
                  <a:gd name="T12" fmla="*/ 190 w 192"/>
                  <a:gd name="T13" fmla="*/ 41 h 44"/>
                  <a:gd name="T14" fmla="*/ 184 w 192"/>
                  <a:gd name="T1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44">
                    <a:moveTo>
                      <a:pt x="184" y="44"/>
                    </a:moveTo>
                    <a:cubicBezTo>
                      <a:pt x="183" y="44"/>
                      <a:pt x="181" y="44"/>
                      <a:pt x="180" y="43"/>
                    </a:cubicBezTo>
                    <a:cubicBezTo>
                      <a:pt x="150" y="23"/>
                      <a:pt x="83" y="12"/>
                      <a:pt x="10" y="32"/>
                    </a:cubicBezTo>
                    <a:cubicBezTo>
                      <a:pt x="6" y="33"/>
                      <a:pt x="2" y="31"/>
                      <a:pt x="1" y="27"/>
                    </a:cubicBezTo>
                    <a:cubicBezTo>
                      <a:pt x="0" y="23"/>
                      <a:pt x="2" y="20"/>
                      <a:pt x="6" y="19"/>
                    </a:cubicBezTo>
                    <a:cubicBezTo>
                      <a:pt x="73" y="0"/>
                      <a:pt x="148" y="5"/>
                      <a:pt x="188" y="31"/>
                    </a:cubicBezTo>
                    <a:cubicBezTo>
                      <a:pt x="191" y="33"/>
                      <a:pt x="192" y="38"/>
                      <a:pt x="190" y="41"/>
                    </a:cubicBezTo>
                    <a:cubicBezTo>
                      <a:pt x="189" y="43"/>
                      <a:pt x="186" y="44"/>
                      <a:pt x="184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19" name="Freeform 25"/>
              <p:cNvSpPr>
                <a:spLocks/>
              </p:cNvSpPr>
              <p:nvPr/>
            </p:nvSpPr>
            <p:spPr bwMode="auto">
              <a:xfrm>
                <a:off x="3992563" y="2151063"/>
                <a:ext cx="228600" cy="50800"/>
              </a:xfrm>
              <a:custGeom>
                <a:avLst/>
                <a:gdLst>
                  <a:gd name="T0" fmla="*/ 184 w 192"/>
                  <a:gd name="T1" fmla="*/ 43 h 43"/>
                  <a:gd name="T2" fmla="*/ 180 w 192"/>
                  <a:gd name="T3" fmla="*/ 42 h 43"/>
                  <a:gd name="T4" fmla="*/ 10 w 192"/>
                  <a:gd name="T5" fmla="*/ 32 h 43"/>
                  <a:gd name="T6" fmla="*/ 1 w 192"/>
                  <a:gd name="T7" fmla="*/ 27 h 43"/>
                  <a:gd name="T8" fmla="*/ 6 w 192"/>
                  <a:gd name="T9" fmla="*/ 19 h 43"/>
                  <a:gd name="T10" fmla="*/ 188 w 192"/>
                  <a:gd name="T11" fmla="*/ 30 h 43"/>
                  <a:gd name="T12" fmla="*/ 190 w 192"/>
                  <a:gd name="T13" fmla="*/ 40 h 43"/>
                  <a:gd name="T14" fmla="*/ 184 w 192"/>
                  <a:gd name="T15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43">
                    <a:moveTo>
                      <a:pt x="184" y="43"/>
                    </a:moveTo>
                    <a:cubicBezTo>
                      <a:pt x="183" y="43"/>
                      <a:pt x="181" y="43"/>
                      <a:pt x="180" y="42"/>
                    </a:cubicBezTo>
                    <a:cubicBezTo>
                      <a:pt x="150" y="23"/>
                      <a:pt x="84" y="11"/>
                      <a:pt x="10" y="32"/>
                    </a:cubicBezTo>
                    <a:cubicBezTo>
                      <a:pt x="6" y="33"/>
                      <a:pt x="2" y="31"/>
                      <a:pt x="1" y="27"/>
                    </a:cubicBezTo>
                    <a:cubicBezTo>
                      <a:pt x="0" y="23"/>
                      <a:pt x="2" y="20"/>
                      <a:pt x="6" y="19"/>
                    </a:cubicBezTo>
                    <a:cubicBezTo>
                      <a:pt x="73" y="0"/>
                      <a:pt x="148" y="4"/>
                      <a:pt x="188" y="30"/>
                    </a:cubicBezTo>
                    <a:cubicBezTo>
                      <a:pt x="191" y="32"/>
                      <a:pt x="192" y="37"/>
                      <a:pt x="190" y="40"/>
                    </a:cubicBezTo>
                    <a:cubicBezTo>
                      <a:pt x="188" y="42"/>
                      <a:pt x="186" y="43"/>
                      <a:pt x="184" y="4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20" name="Freeform 26"/>
              <p:cNvSpPr>
                <a:spLocks/>
              </p:cNvSpPr>
              <p:nvPr/>
            </p:nvSpPr>
            <p:spPr bwMode="auto">
              <a:xfrm>
                <a:off x="3992563" y="2214563"/>
                <a:ext cx="230187" cy="50800"/>
              </a:xfrm>
              <a:custGeom>
                <a:avLst/>
                <a:gdLst>
                  <a:gd name="T0" fmla="*/ 185 w 193"/>
                  <a:gd name="T1" fmla="*/ 43 h 43"/>
                  <a:gd name="T2" fmla="*/ 181 w 193"/>
                  <a:gd name="T3" fmla="*/ 42 h 43"/>
                  <a:gd name="T4" fmla="*/ 10 w 193"/>
                  <a:gd name="T5" fmla="*/ 32 h 43"/>
                  <a:gd name="T6" fmla="*/ 1 w 193"/>
                  <a:gd name="T7" fmla="*/ 27 h 43"/>
                  <a:gd name="T8" fmla="*/ 6 w 193"/>
                  <a:gd name="T9" fmla="*/ 18 h 43"/>
                  <a:gd name="T10" fmla="*/ 189 w 193"/>
                  <a:gd name="T11" fmla="*/ 30 h 43"/>
                  <a:gd name="T12" fmla="*/ 191 w 193"/>
                  <a:gd name="T13" fmla="*/ 40 h 43"/>
                  <a:gd name="T14" fmla="*/ 185 w 193"/>
                  <a:gd name="T15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3" h="43">
                    <a:moveTo>
                      <a:pt x="185" y="43"/>
                    </a:moveTo>
                    <a:cubicBezTo>
                      <a:pt x="184" y="43"/>
                      <a:pt x="182" y="43"/>
                      <a:pt x="181" y="42"/>
                    </a:cubicBezTo>
                    <a:cubicBezTo>
                      <a:pt x="151" y="22"/>
                      <a:pt x="85" y="11"/>
                      <a:pt x="10" y="32"/>
                    </a:cubicBezTo>
                    <a:cubicBezTo>
                      <a:pt x="6" y="33"/>
                      <a:pt x="2" y="31"/>
                      <a:pt x="1" y="27"/>
                    </a:cubicBezTo>
                    <a:cubicBezTo>
                      <a:pt x="0" y="23"/>
                      <a:pt x="2" y="20"/>
                      <a:pt x="6" y="18"/>
                    </a:cubicBezTo>
                    <a:cubicBezTo>
                      <a:pt x="74" y="0"/>
                      <a:pt x="149" y="4"/>
                      <a:pt x="189" y="30"/>
                    </a:cubicBezTo>
                    <a:cubicBezTo>
                      <a:pt x="192" y="32"/>
                      <a:pt x="193" y="37"/>
                      <a:pt x="191" y="40"/>
                    </a:cubicBezTo>
                    <a:cubicBezTo>
                      <a:pt x="190" y="42"/>
                      <a:pt x="187" y="43"/>
                      <a:pt x="185" y="4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21" name="Freeform 27"/>
              <p:cNvSpPr>
                <a:spLocks/>
              </p:cNvSpPr>
              <p:nvPr/>
            </p:nvSpPr>
            <p:spPr bwMode="auto">
              <a:xfrm>
                <a:off x="3992563" y="2278063"/>
                <a:ext cx="230187" cy="52388"/>
              </a:xfrm>
              <a:custGeom>
                <a:avLst/>
                <a:gdLst>
                  <a:gd name="T0" fmla="*/ 186 w 194"/>
                  <a:gd name="T1" fmla="*/ 44 h 44"/>
                  <a:gd name="T2" fmla="*/ 182 w 194"/>
                  <a:gd name="T3" fmla="*/ 43 h 44"/>
                  <a:gd name="T4" fmla="*/ 10 w 194"/>
                  <a:gd name="T5" fmla="*/ 34 h 44"/>
                  <a:gd name="T6" fmla="*/ 1 w 194"/>
                  <a:gd name="T7" fmla="*/ 30 h 44"/>
                  <a:gd name="T8" fmla="*/ 6 w 194"/>
                  <a:gd name="T9" fmla="*/ 21 h 44"/>
                  <a:gd name="T10" fmla="*/ 190 w 194"/>
                  <a:gd name="T11" fmla="*/ 31 h 44"/>
                  <a:gd name="T12" fmla="*/ 192 w 194"/>
                  <a:gd name="T13" fmla="*/ 41 h 44"/>
                  <a:gd name="T14" fmla="*/ 186 w 194"/>
                  <a:gd name="T1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4" h="44">
                    <a:moveTo>
                      <a:pt x="186" y="44"/>
                    </a:moveTo>
                    <a:cubicBezTo>
                      <a:pt x="185" y="44"/>
                      <a:pt x="183" y="44"/>
                      <a:pt x="182" y="43"/>
                    </a:cubicBezTo>
                    <a:cubicBezTo>
                      <a:pt x="144" y="19"/>
                      <a:pt x="78" y="15"/>
                      <a:pt x="10" y="34"/>
                    </a:cubicBezTo>
                    <a:cubicBezTo>
                      <a:pt x="6" y="35"/>
                      <a:pt x="2" y="33"/>
                      <a:pt x="1" y="30"/>
                    </a:cubicBezTo>
                    <a:cubicBezTo>
                      <a:pt x="0" y="26"/>
                      <a:pt x="2" y="22"/>
                      <a:pt x="6" y="21"/>
                    </a:cubicBezTo>
                    <a:cubicBezTo>
                      <a:pt x="79" y="0"/>
                      <a:pt x="148" y="4"/>
                      <a:pt x="190" y="31"/>
                    </a:cubicBezTo>
                    <a:cubicBezTo>
                      <a:pt x="193" y="34"/>
                      <a:pt x="194" y="38"/>
                      <a:pt x="192" y="41"/>
                    </a:cubicBezTo>
                    <a:cubicBezTo>
                      <a:pt x="191" y="43"/>
                      <a:pt x="188" y="44"/>
                      <a:pt x="186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22" name="Freeform 28"/>
              <p:cNvSpPr>
                <a:spLocks/>
              </p:cNvSpPr>
              <p:nvPr/>
            </p:nvSpPr>
            <p:spPr bwMode="auto">
              <a:xfrm>
                <a:off x="3992563" y="2339976"/>
                <a:ext cx="230187" cy="55563"/>
              </a:xfrm>
              <a:custGeom>
                <a:avLst/>
                <a:gdLst>
                  <a:gd name="T0" fmla="*/ 186 w 194"/>
                  <a:gd name="T1" fmla="*/ 47 h 47"/>
                  <a:gd name="T2" fmla="*/ 182 w 194"/>
                  <a:gd name="T3" fmla="*/ 46 h 47"/>
                  <a:gd name="T4" fmla="*/ 10 w 194"/>
                  <a:gd name="T5" fmla="*/ 38 h 47"/>
                  <a:gd name="T6" fmla="*/ 1 w 194"/>
                  <a:gd name="T7" fmla="*/ 34 h 47"/>
                  <a:gd name="T8" fmla="*/ 5 w 194"/>
                  <a:gd name="T9" fmla="*/ 25 h 47"/>
                  <a:gd name="T10" fmla="*/ 190 w 194"/>
                  <a:gd name="T11" fmla="*/ 34 h 47"/>
                  <a:gd name="T12" fmla="*/ 192 w 194"/>
                  <a:gd name="T13" fmla="*/ 44 h 47"/>
                  <a:gd name="T14" fmla="*/ 186 w 194"/>
                  <a:gd name="T15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4" h="47">
                    <a:moveTo>
                      <a:pt x="186" y="47"/>
                    </a:moveTo>
                    <a:cubicBezTo>
                      <a:pt x="185" y="47"/>
                      <a:pt x="183" y="46"/>
                      <a:pt x="182" y="46"/>
                    </a:cubicBezTo>
                    <a:cubicBezTo>
                      <a:pt x="148" y="23"/>
                      <a:pt x="67" y="15"/>
                      <a:pt x="10" y="38"/>
                    </a:cubicBezTo>
                    <a:cubicBezTo>
                      <a:pt x="7" y="39"/>
                      <a:pt x="3" y="37"/>
                      <a:pt x="1" y="34"/>
                    </a:cubicBezTo>
                    <a:cubicBezTo>
                      <a:pt x="0" y="30"/>
                      <a:pt x="1" y="26"/>
                      <a:pt x="5" y="25"/>
                    </a:cubicBezTo>
                    <a:cubicBezTo>
                      <a:pt x="67" y="0"/>
                      <a:pt x="152" y="10"/>
                      <a:pt x="190" y="34"/>
                    </a:cubicBezTo>
                    <a:cubicBezTo>
                      <a:pt x="193" y="36"/>
                      <a:pt x="194" y="40"/>
                      <a:pt x="192" y="44"/>
                    </a:cubicBezTo>
                    <a:cubicBezTo>
                      <a:pt x="190" y="46"/>
                      <a:pt x="188" y="47"/>
                      <a:pt x="186" y="4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23" name="Freeform 29"/>
              <p:cNvSpPr>
                <a:spLocks/>
              </p:cNvSpPr>
              <p:nvPr/>
            </p:nvSpPr>
            <p:spPr bwMode="auto">
              <a:xfrm>
                <a:off x="4321175" y="2085976"/>
                <a:ext cx="230187" cy="52388"/>
              </a:xfrm>
              <a:custGeom>
                <a:avLst/>
                <a:gdLst>
                  <a:gd name="T0" fmla="*/ 8 w 194"/>
                  <a:gd name="T1" fmla="*/ 44 h 44"/>
                  <a:gd name="T2" fmla="*/ 2 w 194"/>
                  <a:gd name="T3" fmla="*/ 41 h 44"/>
                  <a:gd name="T4" fmla="*/ 4 w 194"/>
                  <a:gd name="T5" fmla="*/ 31 h 44"/>
                  <a:gd name="T6" fmla="*/ 188 w 194"/>
                  <a:gd name="T7" fmla="*/ 19 h 44"/>
                  <a:gd name="T8" fmla="*/ 193 w 194"/>
                  <a:gd name="T9" fmla="*/ 27 h 44"/>
                  <a:gd name="T10" fmla="*/ 185 w 194"/>
                  <a:gd name="T11" fmla="*/ 32 h 44"/>
                  <a:gd name="T12" fmla="*/ 12 w 194"/>
                  <a:gd name="T13" fmla="*/ 43 h 44"/>
                  <a:gd name="T14" fmla="*/ 8 w 194"/>
                  <a:gd name="T1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4" h="44">
                    <a:moveTo>
                      <a:pt x="8" y="44"/>
                    </a:moveTo>
                    <a:cubicBezTo>
                      <a:pt x="6" y="44"/>
                      <a:pt x="4" y="43"/>
                      <a:pt x="2" y="41"/>
                    </a:cubicBezTo>
                    <a:cubicBezTo>
                      <a:pt x="0" y="38"/>
                      <a:pt x="1" y="33"/>
                      <a:pt x="4" y="31"/>
                    </a:cubicBezTo>
                    <a:cubicBezTo>
                      <a:pt x="45" y="5"/>
                      <a:pt x="121" y="0"/>
                      <a:pt x="188" y="19"/>
                    </a:cubicBezTo>
                    <a:cubicBezTo>
                      <a:pt x="192" y="20"/>
                      <a:pt x="194" y="23"/>
                      <a:pt x="193" y="27"/>
                    </a:cubicBezTo>
                    <a:cubicBezTo>
                      <a:pt x="192" y="31"/>
                      <a:pt x="188" y="33"/>
                      <a:pt x="185" y="32"/>
                    </a:cubicBezTo>
                    <a:cubicBezTo>
                      <a:pt x="113" y="12"/>
                      <a:pt x="44" y="23"/>
                      <a:pt x="12" y="43"/>
                    </a:cubicBezTo>
                    <a:cubicBezTo>
                      <a:pt x="11" y="44"/>
                      <a:pt x="10" y="44"/>
                      <a:pt x="8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24" name="Freeform 30"/>
              <p:cNvSpPr>
                <a:spLocks/>
              </p:cNvSpPr>
              <p:nvPr/>
            </p:nvSpPr>
            <p:spPr bwMode="auto">
              <a:xfrm>
                <a:off x="4321175" y="2149476"/>
                <a:ext cx="230187" cy="53975"/>
              </a:xfrm>
              <a:custGeom>
                <a:avLst/>
                <a:gdLst>
                  <a:gd name="T0" fmla="*/ 8 w 194"/>
                  <a:gd name="T1" fmla="*/ 45 h 45"/>
                  <a:gd name="T2" fmla="*/ 2 w 194"/>
                  <a:gd name="T3" fmla="*/ 42 h 45"/>
                  <a:gd name="T4" fmla="*/ 5 w 194"/>
                  <a:gd name="T5" fmla="*/ 32 h 45"/>
                  <a:gd name="T6" fmla="*/ 189 w 194"/>
                  <a:gd name="T7" fmla="*/ 19 h 45"/>
                  <a:gd name="T8" fmla="*/ 193 w 194"/>
                  <a:gd name="T9" fmla="*/ 28 h 45"/>
                  <a:gd name="T10" fmla="*/ 185 w 194"/>
                  <a:gd name="T11" fmla="*/ 33 h 45"/>
                  <a:gd name="T12" fmla="*/ 12 w 194"/>
                  <a:gd name="T13" fmla="*/ 44 h 45"/>
                  <a:gd name="T14" fmla="*/ 8 w 194"/>
                  <a:gd name="T1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4" h="45">
                    <a:moveTo>
                      <a:pt x="8" y="45"/>
                    </a:moveTo>
                    <a:cubicBezTo>
                      <a:pt x="6" y="45"/>
                      <a:pt x="4" y="44"/>
                      <a:pt x="2" y="42"/>
                    </a:cubicBezTo>
                    <a:cubicBezTo>
                      <a:pt x="0" y="38"/>
                      <a:pt x="1" y="34"/>
                      <a:pt x="5" y="32"/>
                    </a:cubicBezTo>
                    <a:cubicBezTo>
                      <a:pt x="45" y="6"/>
                      <a:pt x="121" y="0"/>
                      <a:pt x="189" y="19"/>
                    </a:cubicBezTo>
                    <a:cubicBezTo>
                      <a:pt x="192" y="20"/>
                      <a:pt x="194" y="24"/>
                      <a:pt x="193" y="28"/>
                    </a:cubicBezTo>
                    <a:cubicBezTo>
                      <a:pt x="192" y="32"/>
                      <a:pt x="189" y="34"/>
                      <a:pt x="185" y="33"/>
                    </a:cubicBezTo>
                    <a:cubicBezTo>
                      <a:pt x="113" y="13"/>
                      <a:pt x="44" y="23"/>
                      <a:pt x="12" y="44"/>
                    </a:cubicBezTo>
                    <a:cubicBezTo>
                      <a:pt x="11" y="44"/>
                      <a:pt x="10" y="45"/>
                      <a:pt x="8" y="4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25" name="Freeform 31"/>
              <p:cNvSpPr>
                <a:spLocks/>
              </p:cNvSpPr>
              <p:nvPr/>
            </p:nvSpPr>
            <p:spPr bwMode="auto">
              <a:xfrm>
                <a:off x="4321175" y="2214563"/>
                <a:ext cx="230187" cy="53975"/>
              </a:xfrm>
              <a:custGeom>
                <a:avLst/>
                <a:gdLst>
                  <a:gd name="T0" fmla="*/ 8 w 195"/>
                  <a:gd name="T1" fmla="*/ 45 h 45"/>
                  <a:gd name="T2" fmla="*/ 3 w 195"/>
                  <a:gd name="T3" fmla="*/ 41 h 45"/>
                  <a:gd name="T4" fmla="*/ 5 w 195"/>
                  <a:gd name="T5" fmla="*/ 32 h 45"/>
                  <a:gd name="T6" fmla="*/ 189 w 195"/>
                  <a:gd name="T7" fmla="*/ 19 h 45"/>
                  <a:gd name="T8" fmla="*/ 193 w 195"/>
                  <a:gd name="T9" fmla="*/ 28 h 45"/>
                  <a:gd name="T10" fmla="*/ 185 w 195"/>
                  <a:gd name="T11" fmla="*/ 32 h 45"/>
                  <a:gd name="T12" fmla="*/ 12 w 195"/>
                  <a:gd name="T13" fmla="*/ 43 h 45"/>
                  <a:gd name="T14" fmla="*/ 8 w 195"/>
                  <a:gd name="T1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5" h="45">
                    <a:moveTo>
                      <a:pt x="8" y="45"/>
                    </a:moveTo>
                    <a:cubicBezTo>
                      <a:pt x="6" y="45"/>
                      <a:pt x="4" y="43"/>
                      <a:pt x="3" y="41"/>
                    </a:cubicBezTo>
                    <a:cubicBezTo>
                      <a:pt x="0" y="38"/>
                      <a:pt x="1" y="34"/>
                      <a:pt x="5" y="32"/>
                    </a:cubicBezTo>
                    <a:cubicBezTo>
                      <a:pt x="45" y="5"/>
                      <a:pt x="121" y="0"/>
                      <a:pt x="189" y="19"/>
                    </a:cubicBezTo>
                    <a:cubicBezTo>
                      <a:pt x="192" y="20"/>
                      <a:pt x="195" y="24"/>
                      <a:pt x="193" y="28"/>
                    </a:cubicBezTo>
                    <a:cubicBezTo>
                      <a:pt x="192" y="31"/>
                      <a:pt x="189" y="33"/>
                      <a:pt x="185" y="32"/>
                    </a:cubicBezTo>
                    <a:cubicBezTo>
                      <a:pt x="113" y="12"/>
                      <a:pt x="44" y="23"/>
                      <a:pt x="12" y="43"/>
                    </a:cubicBezTo>
                    <a:cubicBezTo>
                      <a:pt x="11" y="44"/>
                      <a:pt x="10" y="45"/>
                      <a:pt x="8" y="4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26" name="Freeform 32"/>
              <p:cNvSpPr>
                <a:spLocks/>
              </p:cNvSpPr>
              <p:nvPr/>
            </p:nvSpPr>
            <p:spPr bwMode="auto">
              <a:xfrm>
                <a:off x="4321175" y="2278063"/>
                <a:ext cx="230187" cy="52388"/>
              </a:xfrm>
              <a:custGeom>
                <a:avLst/>
                <a:gdLst>
                  <a:gd name="T0" fmla="*/ 8 w 195"/>
                  <a:gd name="T1" fmla="*/ 45 h 45"/>
                  <a:gd name="T2" fmla="*/ 3 w 195"/>
                  <a:gd name="T3" fmla="*/ 42 h 45"/>
                  <a:gd name="T4" fmla="*/ 5 w 195"/>
                  <a:gd name="T5" fmla="*/ 32 h 45"/>
                  <a:gd name="T6" fmla="*/ 189 w 195"/>
                  <a:gd name="T7" fmla="*/ 20 h 45"/>
                  <a:gd name="T8" fmla="*/ 194 w 195"/>
                  <a:gd name="T9" fmla="*/ 28 h 45"/>
                  <a:gd name="T10" fmla="*/ 185 w 195"/>
                  <a:gd name="T11" fmla="*/ 33 h 45"/>
                  <a:gd name="T12" fmla="*/ 12 w 195"/>
                  <a:gd name="T13" fmla="*/ 44 h 45"/>
                  <a:gd name="T14" fmla="*/ 8 w 195"/>
                  <a:gd name="T1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5" h="45">
                    <a:moveTo>
                      <a:pt x="8" y="45"/>
                    </a:moveTo>
                    <a:cubicBezTo>
                      <a:pt x="6" y="45"/>
                      <a:pt x="4" y="44"/>
                      <a:pt x="3" y="42"/>
                    </a:cubicBezTo>
                    <a:cubicBezTo>
                      <a:pt x="0" y="39"/>
                      <a:pt x="1" y="34"/>
                      <a:pt x="5" y="32"/>
                    </a:cubicBezTo>
                    <a:cubicBezTo>
                      <a:pt x="38" y="11"/>
                      <a:pt x="118" y="0"/>
                      <a:pt x="189" y="20"/>
                    </a:cubicBezTo>
                    <a:cubicBezTo>
                      <a:pt x="192" y="21"/>
                      <a:pt x="195" y="25"/>
                      <a:pt x="194" y="28"/>
                    </a:cubicBezTo>
                    <a:cubicBezTo>
                      <a:pt x="192" y="32"/>
                      <a:pt x="189" y="34"/>
                      <a:pt x="185" y="33"/>
                    </a:cubicBezTo>
                    <a:cubicBezTo>
                      <a:pt x="120" y="15"/>
                      <a:pt x="43" y="24"/>
                      <a:pt x="12" y="44"/>
                    </a:cubicBezTo>
                    <a:cubicBezTo>
                      <a:pt x="11" y="45"/>
                      <a:pt x="10" y="45"/>
                      <a:pt x="8" y="4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27" name="Freeform 33"/>
              <p:cNvSpPr>
                <a:spLocks/>
              </p:cNvSpPr>
              <p:nvPr/>
            </p:nvSpPr>
            <p:spPr bwMode="auto">
              <a:xfrm>
                <a:off x="4321175" y="2343151"/>
                <a:ext cx="230187" cy="53975"/>
              </a:xfrm>
              <a:custGeom>
                <a:avLst/>
                <a:gdLst>
                  <a:gd name="T0" fmla="*/ 8 w 194"/>
                  <a:gd name="T1" fmla="*/ 45 h 45"/>
                  <a:gd name="T2" fmla="*/ 2 w 194"/>
                  <a:gd name="T3" fmla="*/ 42 h 45"/>
                  <a:gd name="T4" fmla="*/ 4 w 194"/>
                  <a:gd name="T5" fmla="*/ 32 h 45"/>
                  <a:gd name="T6" fmla="*/ 188 w 194"/>
                  <a:gd name="T7" fmla="*/ 19 h 45"/>
                  <a:gd name="T8" fmla="*/ 193 w 194"/>
                  <a:gd name="T9" fmla="*/ 28 h 45"/>
                  <a:gd name="T10" fmla="*/ 184 w 194"/>
                  <a:gd name="T11" fmla="*/ 33 h 45"/>
                  <a:gd name="T12" fmla="*/ 11 w 194"/>
                  <a:gd name="T13" fmla="*/ 44 h 45"/>
                  <a:gd name="T14" fmla="*/ 8 w 194"/>
                  <a:gd name="T1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4" h="45">
                    <a:moveTo>
                      <a:pt x="8" y="45"/>
                    </a:moveTo>
                    <a:cubicBezTo>
                      <a:pt x="5" y="45"/>
                      <a:pt x="3" y="44"/>
                      <a:pt x="2" y="42"/>
                    </a:cubicBezTo>
                    <a:cubicBezTo>
                      <a:pt x="0" y="38"/>
                      <a:pt x="0" y="34"/>
                      <a:pt x="4" y="32"/>
                    </a:cubicBezTo>
                    <a:cubicBezTo>
                      <a:pt x="44" y="6"/>
                      <a:pt x="120" y="0"/>
                      <a:pt x="188" y="19"/>
                    </a:cubicBezTo>
                    <a:cubicBezTo>
                      <a:pt x="191" y="20"/>
                      <a:pt x="194" y="24"/>
                      <a:pt x="193" y="28"/>
                    </a:cubicBezTo>
                    <a:cubicBezTo>
                      <a:pt x="192" y="32"/>
                      <a:pt x="188" y="34"/>
                      <a:pt x="184" y="33"/>
                    </a:cubicBezTo>
                    <a:cubicBezTo>
                      <a:pt x="113" y="13"/>
                      <a:pt x="43" y="23"/>
                      <a:pt x="11" y="44"/>
                    </a:cubicBezTo>
                    <a:cubicBezTo>
                      <a:pt x="10" y="45"/>
                      <a:pt x="9" y="45"/>
                      <a:pt x="8" y="4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</p:grpSp>
      </p:grpSp>
      <p:cxnSp>
        <p:nvCxnSpPr>
          <p:cNvPr id="15" name="直接连接符 14"/>
          <p:cNvCxnSpPr>
            <a:cxnSpLocks/>
          </p:cNvCxnSpPr>
          <p:nvPr/>
        </p:nvCxnSpPr>
        <p:spPr>
          <a:xfrm flipV="1">
            <a:off x="4933412" y="3283663"/>
            <a:ext cx="6496588" cy="1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4933412" y="2407080"/>
            <a:ext cx="51651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dirty="0">
                <a:solidFill>
                  <a:schemeClr val="accent2"/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共阴极型</a:t>
            </a:r>
            <a:r>
              <a:rPr lang="en-US" altLang="zh-CN" sz="4400" dirty="0">
                <a:solidFill>
                  <a:schemeClr val="accent2"/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LED</a:t>
            </a:r>
            <a:r>
              <a:rPr lang="zh-CN" altLang="en-US" sz="4400" dirty="0">
                <a:solidFill>
                  <a:schemeClr val="accent2"/>
                </a:solidFill>
                <a:latin typeface="造字工房悦黑（非商用）常规体" pitchFamily="2" charset="-122"/>
                <a:ea typeface="造字工房悦黑（非商用）常规体" pitchFamily="2" charset="-122"/>
              </a:rPr>
              <a:t>数码管</a:t>
            </a:r>
          </a:p>
        </p:txBody>
      </p:sp>
      <p:sp>
        <p:nvSpPr>
          <p:cNvPr id="47" name="矩形 46"/>
          <p:cNvSpPr/>
          <p:nvPr/>
        </p:nvSpPr>
        <p:spPr>
          <a:xfrm>
            <a:off x="4933412" y="3459375"/>
            <a:ext cx="1704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latin typeface="+mn-ea"/>
              </a:rPr>
              <a:t>工作原理</a:t>
            </a:r>
          </a:p>
        </p:txBody>
      </p:sp>
      <p:sp>
        <p:nvSpPr>
          <p:cNvPr id="48" name="矩形 47"/>
          <p:cNvSpPr/>
          <p:nvPr/>
        </p:nvSpPr>
        <p:spPr>
          <a:xfrm>
            <a:off x="4933412" y="4096751"/>
            <a:ext cx="3858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latin typeface="+mn-ea"/>
              </a:rPr>
              <a:t>共阴极型七段数码管段码</a:t>
            </a:r>
          </a:p>
        </p:txBody>
      </p:sp>
    </p:spTree>
    <p:extLst>
      <p:ext uri="{BB962C8B-B14F-4D97-AF65-F5344CB8AC3E}">
        <p14:creationId xmlns:p14="http://schemas.microsoft.com/office/powerpoint/2010/main" val="127222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4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40"/>
                            </p:stCondLst>
                            <p:childTnLst>
                              <p:par>
                                <p:cTn id="1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7" grpId="0"/>
      <p:bldP spid="4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1110134446"/>
  <p:tag name="MH_LIBRARY" val="GRAPHIC"/>
  <p:tag name="MH_TYPE" val="Other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1110134446"/>
  <p:tag name="MH_LIBRARY" val="GRAPHIC"/>
  <p:tag name="MH_TYPE" val="Desc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1110134446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主题">
  <a:themeElements>
    <a:clrScheme name="自定义 42-绿色清新">
      <a:dk1>
        <a:sysClr val="windowText" lastClr="000000"/>
      </a:dk1>
      <a:lt1>
        <a:sysClr val="window" lastClr="FFFFFF"/>
      </a:lt1>
      <a:dk2>
        <a:srgbClr val="212745"/>
      </a:dk2>
      <a:lt2>
        <a:srgbClr val="7F7F7F"/>
      </a:lt2>
      <a:accent1>
        <a:srgbClr val="138A40"/>
      </a:accent1>
      <a:accent2>
        <a:srgbClr val="138A40"/>
      </a:accent2>
      <a:accent3>
        <a:srgbClr val="138A40"/>
      </a:accent3>
      <a:accent4>
        <a:srgbClr val="138A40"/>
      </a:accent4>
      <a:accent5>
        <a:srgbClr val="138A40"/>
      </a:accent5>
      <a:accent6>
        <a:srgbClr val="138A40"/>
      </a:accent6>
      <a:hlink>
        <a:srgbClr val="56C7AA"/>
      </a:hlink>
      <a:folHlink>
        <a:srgbClr val="59A8D1"/>
      </a:folHlink>
    </a:clrScheme>
    <a:fontScheme name="自定义 6">
      <a:majorFont>
        <a:latin typeface="Arial"/>
        <a:ea typeface="微软雅黑 Light"/>
        <a:cs typeface=""/>
      </a:majorFont>
      <a:minorFont>
        <a:latin typeface="Arial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</TotalTime>
  <Words>1759</Words>
  <Application>Microsoft Office PowerPoint</Application>
  <PresentationFormat>宽屏</PresentationFormat>
  <Paragraphs>552</Paragraphs>
  <Slides>24</Slides>
  <Notes>19</Notes>
  <HiddenSlides>0</HiddenSlides>
  <MMClips>2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2" baseType="lpstr">
      <vt:lpstr>微软雅黑</vt:lpstr>
      <vt:lpstr>微软雅黑 Light</vt:lpstr>
      <vt:lpstr>造字工房悦黑（非商用）常规体</vt:lpstr>
      <vt:lpstr>Arial</vt:lpstr>
      <vt:lpstr>Calibri</vt:lpstr>
      <vt:lpstr>Times New Roman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熊猫办公ppt</dc:title>
  <dc:creator>熊猫办公</dc:creator>
  <cp:lastModifiedBy>s th</cp:lastModifiedBy>
  <cp:revision>43</cp:revision>
  <dcterms:created xsi:type="dcterms:W3CDTF">2015-10-07T07:18:26Z</dcterms:created>
  <dcterms:modified xsi:type="dcterms:W3CDTF">2021-04-25T08:37:48Z</dcterms:modified>
</cp:coreProperties>
</file>