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9" r:id="rId3"/>
    <p:sldId id="311" r:id="rId5"/>
    <p:sldId id="280" r:id="rId6"/>
    <p:sldId id="312" r:id="rId7"/>
    <p:sldId id="313" r:id="rId8"/>
    <p:sldId id="315" r:id="rId9"/>
    <p:sldId id="316" r:id="rId10"/>
    <p:sldId id="318" r:id="rId11"/>
    <p:sldId id="319" r:id="rId12"/>
    <p:sldId id="264" r:id="rId13"/>
    <p:sldId id="320" r:id="rId14"/>
    <p:sldId id="322" r:id="rId15"/>
    <p:sldId id="323" r:id="rId16"/>
    <p:sldId id="324" r:id="rId17"/>
    <p:sldId id="327" r:id="rId18"/>
    <p:sldId id="328" r:id="rId19"/>
    <p:sldId id="329" r:id="rId20"/>
    <p:sldId id="330" r:id="rId21"/>
    <p:sldId id="302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6D95A3"/>
    <a:srgbClr val="8D9E7E"/>
    <a:srgbClr val="F2F2F2"/>
    <a:srgbClr val="DDE0B5"/>
    <a:srgbClr val="2D3E47"/>
    <a:srgbClr val="2C3F46"/>
    <a:srgbClr val="427055"/>
    <a:srgbClr val="94ADA0"/>
    <a:srgbClr val="74C39C"/>
    <a:srgbClr val="E89A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11" autoAdjust="0"/>
    <p:restoredTop sz="94660"/>
  </p:normalViewPr>
  <p:slideViewPr>
    <p:cSldViewPr snapToGrid="0">
      <p:cViewPr varScale="1">
        <p:scale>
          <a:sx n="70" d="100"/>
          <a:sy n="70" d="100"/>
        </p:scale>
        <p:origin x="210" y="78"/>
      </p:cViewPr>
      <p:guideLst>
        <p:guide orient="horz" pos="2107"/>
        <p:guide pos="39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5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7A24E-42C8-40C7-B47B-F3E36A47AA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033CE-34D1-432D-A048-765D636737A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033CE-34D1-432D-A048-765D636737A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5F78B-DFE1-40D3-B597-3CB46B2870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69C76-F2CC-4FA7-974C-B74B1669029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.xml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hyperlink" Target="http://www.rapidesign.cn/" TargetMode="External"/><Relationship Id="rId2" Type="http://schemas.openxmlformats.org/officeDocument/2006/relationships/image" Target="../media/image8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tags" Target="../tags/tag3.xml"/><Relationship Id="rId3" Type="http://schemas.openxmlformats.org/officeDocument/2006/relationships/image" Target="../media/image1.jpeg"/><Relationship Id="rId2" Type="http://schemas.openxmlformats.org/officeDocument/2006/relationships/tags" Target="../tags/tag2.xml"/><Relationship Id="rId1" Type="http://schemas.openxmlformats.org/officeDocument/2006/relationships/hyperlink" Target="http://www.rapidesign.cn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tags" Target="../tags/tag6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D9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96851" y="126819"/>
            <a:ext cx="11800114" cy="66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4135467"/>
            <a:ext cx="6039556" cy="2722132"/>
          </a:xfrm>
          <a:prstGeom prst="rect">
            <a:avLst/>
          </a:prstGeom>
          <a:solidFill>
            <a:srgbClr val="6D9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5772150" y="4135756"/>
            <a:ext cx="6419849" cy="2717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390129" y="5320391"/>
            <a:ext cx="3350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 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048653" y="5571749"/>
            <a:ext cx="6096000" cy="7067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</a:rPr>
              <a:t>单位：计算机科学与技术学院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ctr"/>
            <a:r>
              <a:rPr lang="zh-CN" altLang="en-US" sz="2000" dirty="0">
                <a:solidFill>
                  <a:schemeClr val="bg1"/>
                </a:solidFill>
              </a:rPr>
              <a:t>主讲人：张彬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795478" y="4398511"/>
            <a:ext cx="874806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spc="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泰州学院</a:t>
            </a:r>
            <a:endParaRPr lang="zh-CN" altLang="en-US" sz="5400" spc="6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1868170" y="1320800"/>
            <a:ext cx="8394700" cy="2311400"/>
          </a:xfrm>
          <a:prstGeom prst="ellipse">
            <a:avLst/>
          </a:prstGeom>
          <a:solidFill>
            <a:srgbClr val="DDE0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3392805" y="1753870"/>
            <a:ext cx="50717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spc="600" dirty="0">
                <a:solidFill>
                  <a:schemeClr val="tx2">
                    <a:lumMod val="60000"/>
                    <a:lumOff val="40000"/>
                  </a:schemeClr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冒泡排序</a:t>
            </a:r>
            <a:endParaRPr lang="zh-CN" altLang="en-US" sz="8800" spc="600" dirty="0">
              <a:solidFill>
                <a:schemeClr val="tx2">
                  <a:lumMod val="60000"/>
                  <a:lumOff val="40000"/>
                </a:schemeClr>
              </a:solidFill>
              <a:latin typeface="华文琥珀" panose="02010800040101010101" charset="-122"/>
              <a:ea typeface="华文琥珀" panose="02010800040101010101" charset="-122"/>
              <a:cs typeface="华文琥珀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5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8" grpId="0" bldLvl="0" animBg="1"/>
      <p:bldP spid="13" grpId="0"/>
      <p:bldP spid="14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/>
          <p:cNvSpPr/>
          <p:nvPr/>
        </p:nvSpPr>
        <p:spPr bwMode="auto">
          <a:xfrm>
            <a:off x="3164167" y="5017682"/>
            <a:ext cx="5288491" cy="1410457"/>
          </a:xfrm>
          <a:custGeom>
            <a:avLst/>
            <a:gdLst>
              <a:gd name="T0" fmla="*/ 0 w 251"/>
              <a:gd name="T1" fmla="*/ 67 h 67"/>
              <a:gd name="T2" fmla="*/ 0 w 251"/>
              <a:gd name="T3" fmla="*/ 67 h 67"/>
              <a:gd name="T4" fmla="*/ 251 w 251"/>
              <a:gd name="T5" fmla="*/ 67 h 67"/>
              <a:gd name="T6" fmla="*/ 251 w 251"/>
              <a:gd name="T7" fmla="*/ 0 h 67"/>
              <a:gd name="T8" fmla="*/ 0 w 251"/>
              <a:gd name="T9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1" h="67">
                <a:moveTo>
                  <a:pt x="0" y="67"/>
                </a:moveTo>
                <a:cubicBezTo>
                  <a:pt x="0" y="67"/>
                  <a:pt x="0" y="67"/>
                  <a:pt x="0" y="67"/>
                </a:cubicBezTo>
                <a:cubicBezTo>
                  <a:pt x="251" y="67"/>
                  <a:pt x="251" y="67"/>
                  <a:pt x="251" y="67"/>
                </a:cubicBezTo>
                <a:cubicBezTo>
                  <a:pt x="251" y="0"/>
                  <a:pt x="251" y="0"/>
                  <a:pt x="251" y="0"/>
                </a:cubicBezTo>
                <a:cubicBezTo>
                  <a:pt x="178" y="38"/>
                  <a:pt x="92" y="62"/>
                  <a:pt x="0" y="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280" tIns="34284" rIns="68280" bIns="34284" numCol="1" anchor="t" anchorCtr="0" compatLnSpc="1"/>
          <a:lstStyle/>
          <a:p>
            <a:pPr defTabSz="682625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3" name="Freeform 7"/>
          <p:cNvSpPr/>
          <p:nvPr/>
        </p:nvSpPr>
        <p:spPr bwMode="auto">
          <a:xfrm>
            <a:off x="8580755" y="4214495"/>
            <a:ext cx="1243965" cy="2212975"/>
          </a:xfrm>
          <a:custGeom>
            <a:avLst/>
            <a:gdLst>
              <a:gd name="T0" fmla="*/ 0 w 59"/>
              <a:gd name="T1" fmla="*/ 36 h 103"/>
              <a:gd name="T2" fmla="*/ 0 w 59"/>
              <a:gd name="T3" fmla="*/ 103 h 103"/>
              <a:gd name="T4" fmla="*/ 59 w 59"/>
              <a:gd name="T5" fmla="*/ 103 h 103"/>
              <a:gd name="T6" fmla="*/ 59 w 59"/>
              <a:gd name="T7" fmla="*/ 0 h 103"/>
              <a:gd name="T8" fmla="*/ 0 w 59"/>
              <a:gd name="T9" fmla="*/ 36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" h="103">
                <a:moveTo>
                  <a:pt x="0" y="36"/>
                </a:moveTo>
                <a:cubicBezTo>
                  <a:pt x="0" y="103"/>
                  <a:pt x="0" y="103"/>
                  <a:pt x="0" y="103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9" y="0"/>
                  <a:pt x="59" y="0"/>
                  <a:pt x="59" y="0"/>
                </a:cubicBezTo>
                <a:cubicBezTo>
                  <a:pt x="41" y="13"/>
                  <a:pt x="21" y="25"/>
                  <a:pt x="0" y="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280" tIns="34284" rIns="68280" bIns="34284" numCol="1" anchor="t" anchorCtr="0" compatLnSpc="1"/>
          <a:lstStyle/>
          <a:p>
            <a:pPr defTabSz="682625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5" name="Freeform 9"/>
          <p:cNvSpPr/>
          <p:nvPr/>
        </p:nvSpPr>
        <p:spPr bwMode="auto">
          <a:xfrm>
            <a:off x="9952990" y="2772410"/>
            <a:ext cx="1557020" cy="3655060"/>
          </a:xfrm>
          <a:custGeom>
            <a:avLst/>
            <a:gdLst>
              <a:gd name="T0" fmla="*/ 0 w 74"/>
              <a:gd name="T1" fmla="*/ 66 h 169"/>
              <a:gd name="T2" fmla="*/ 0 w 74"/>
              <a:gd name="T3" fmla="*/ 169 h 169"/>
              <a:gd name="T4" fmla="*/ 74 w 74"/>
              <a:gd name="T5" fmla="*/ 169 h 169"/>
              <a:gd name="T6" fmla="*/ 74 w 74"/>
              <a:gd name="T7" fmla="*/ 0 h 169"/>
              <a:gd name="T8" fmla="*/ 0 w 74"/>
              <a:gd name="T9" fmla="*/ 66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69">
                <a:moveTo>
                  <a:pt x="0" y="66"/>
                </a:moveTo>
                <a:cubicBezTo>
                  <a:pt x="0" y="169"/>
                  <a:pt x="0" y="169"/>
                  <a:pt x="0" y="169"/>
                </a:cubicBezTo>
                <a:cubicBezTo>
                  <a:pt x="74" y="169"/>
                  <a:pt x="74" y="169"/>
                  <a:pt x="74" y="169"/>
                </a:cubicBezTo>
                <a:cubicBezTo>
                  <a:pt x="74" y="0"/>
                  <a:pt x="74" y="0"/>
                  <a:pt x="74" y="0"/>
                </a:cubicBezTo>
                <a:cubicBezTo>
                  <a:pt x="52" y="24"/>
                  <a:pt x="28" y="47"/>
                  <a:pt x="0" y="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280" tIns="34284" rIns="68280" bIns="34284" numCol="1" anchor="t" anchorCtr="0" compatLnSpc="1"/>
          <a:lstStyle/>
          <a:p>
            <a:pPr defTabSz="682625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1122680" y="2676525"/>
            <a:ext cx="644080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+mn-ea"/>
                <a:cs typeface="Times New Roman" panose="02020603050405020304" pitchFamily="18" charset="0"/>
                <a:sym typeface="+mn-ea"/>
              </a:rPr>
              <a:t>例如有下面一组数据，按从小到大排序，冒泡排序的过程如下所示。</a:t>
            </a:r>
            <a:endParaRPr lang="en-US" altLang="zh-CN" sz="24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+mn-ea"/>
                <a:cs typeface="Times New Roman" panose="02020603050405020304" pitchFamily="18" charset="0"/>
                <a:sym typeface="+mn-ea"/>
              </a:rPr>
              <a:t>第一轮排序：</a:t>
            </a:r>
            <a:endParaRPr lang="zh-CN" alt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7" name="文本框 235"/>
          <p:cNvSpPr txBox="1">
            <a:spLocks noChangeArrowheads="1"/>
          </p:cNvSpPr>
          <p:nvPr/>
        </p:nvSpPr>
        <p:spPr bwMode="auto">
          <a:xfrm>
            <a:off x="2519045" y="788035"/>
            <a:ext cx="504507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（二）冒泡排序</a:t>
            </a:r>
            <a:endParaRPr lang="zh-CN" altLang="en-US" sz="48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48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873965" y="2618051"/>
            <a:ext cx="0" cy="40011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11217478" y="6038207"/>
            <a:ext cx="7988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4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87" b="48657"/>
          <a:stretch>
            <a:fillRect/>
          </a:stretch>
        </p:blipFill>
        <p:spPr>
          <a:xfrm rot="3101896">
            <a:off x="598335" y="204686"/>
            <a:ext cx="1364777" cy="207767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08760" y="1941830"/>
            <a:ext cx="4013835" cy="10763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200" b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冒泡排序过程</a:t>
            </a:r>
            <a:endParaRPr lang="en-US" altLang="zh-CN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ea typeface="+mn-ea"/>
            </a:endParaRPr>
          </a:p>
          <a:p>
            <a:endParaRPr lang="en-US" altLang="zh-CN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ea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825625" y="3737610"/>
            <a:ext cx="5125720" cy="1925955"/>
            <a:chOff x="4658" y="4196"/>
            <a:chExt cx="7718" cy="2780"/>
          </a:xfrm>
        </p:grpSpPr>
        <p:sp>
          <p:nvSpPr>
            <p:cNvPr id="8" name="矩形 5"/>
            <p:cNvSpPr>
              <a:spLocks noChangeArrowheads="1"/>
            </p:cNvSpPr>
            <p:nvPr/>
          </p:nvSpPr>
          <p:spPr bwMode="auto">
            <a:xfrm>
              <a:off x="5766" y="6105"/>
              <a:ext cx="503" cy="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dirty="0" smtClean="0">
                  <a:latin typeface="+mn-ea"/>
                  <a:ea typeface="+mn-ea"/>
                  <a:cs typeface="Times New Roman" panose="02020603050405020304" pitchFamily="18" charset="0"/>
                </a:rPr>
                <a:t>&gt;</a:t>
              </a:r>
              <a:endParaRPr lang="en-US" altLang="zh-CN" dirty="0" smtClean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" name="椭圆 8"/>
            <p:cNvSpPr/>
            <p:nvPr/>
          </p:nvSpPr>
          <p:spPr bwMode="auto">
            <a:xfrm>
              <a:off x="4658" y="6026"/>
              <a:ext cx="1080" cy="932"/>
            </a:xfrm>
            <a:prstGeom prst="ellipse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2</a:t>
              </a: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6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0" name="椭圆 9"/>
            <p:cNvSpPr/>
            <p:nvPr/>
          </p:nvSpPr>
          <p:spPr bwMode="auto">
            <a:xfrm>
              <a:off x="6300" y="6021"/>
              <a:ext cx="1080" cy="932"/>
            </a:xfrm>
            <a:prstGeom prst="ellipse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86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1" name="椭圆 10"/>
            <p:cNvSpPr/>
            <p:nvPr/>
          </p:nvSpPr>
          <p:spPr bwMode="auto">
            <a:xfrm>
              <a:off x="7908" y="6044"/>
              <a:ext cx="1080" cy="932"/>
            </a:xfrm>
            <a:prstGeom prst="ellipse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8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2" name="矩形 5"/>
            <p:cNvSpPr>
              <a:spLocks noChangeArrowheads="1"/>
            </p:cNvSpPr>
            <p:nvPr/>
          </p:nvSpPr>
          <p:spPr bwMode="auto">
            <a:xfrm>
              <a:off x="7399" y="6042"/>
              <a:ext cx="503" cy="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dirty="0" smtClean="0">
                  <a:latin typeface="+mn-ea"/>
                  <a:ea typeface="+mn-ea"/>
                  <a:cs typeface="Times New Roman" panose="02020603050405020304" pitchFamily="18" charset="0"/>
                </a:rPr>
                <a:t>&gt;</a:t>
              </a:r>
              <a:endParaRPr lang="en-US" altLang="zh-CN" dirty="0" smtClean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3" name="云形标注 12"/>
            <p:cNvSpPr/>
            <p:nvPr/>
          </p:nvSpPr>
          <p:spPr bwMode="auto">
            <a:xfrm>
              <a:off x="9376" y="4196"/>
              <a:ext cx="3000" cy="2625"/>
            </a:xfrm>
            <a:prstGeom prst="cloudCallout">
              <a:avLst>
                <a:gd name="adj1" fmla="val -58891"/>
                <a:gd name="adj2" fmla="val 38729"/>
              </a:avLst>
            </a:prstGeom>
            <a:solidFill>
              <a:schemeClr val="bg1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zh-CN" altLang="en-US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 </a:t>
              </a:r>
              <a:r>
                <a:rPr kumimoji="1" lang="zh-CN" altLang="en-US" sz="2000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 第一轮：</a:t>
              </a:r>
              <a:endParaRPr kumimoji="1" lang="en-US" altLang="zh-CN" sz="20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zh-CN" altLang="en-US" sz="2000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 最大值已</a:t>
              </a:r>
              <a:endParaRPr kumimoji="1" lang="en-US" altLang="zh-CN" sz="20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zh-CN" altLang="en-US" sz="2000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到最后</a:t>
              </a:r>
              <a:endParaRPr kumimoji="1" lang="zh-CN" altLang="en-US" sz="20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5" grpId="0" bldLvl="0" animBg="1"/>
      <p:bldP spid="46" grpId="0"/>
      <p:bldP spid="47" grpId="0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/>
          <p:cNvSpPr/>
          <p:nvPr/>
        </p:nvSpPr>
        <p:spPr bwMode="auto">
          <a:xfrm>
            <a:off x="3164167" y="5017682"/>
            <a:ext cx="5288491" cy="1410457"/>
          </a:xfrm>
          <a:custGeom>
            <a:avLst/>
            <a:gdLst>
              <a:gd name="T0" fmla="*/ 0 w 251"/>
              <a:gd name="T1" fmla="*/ 67 h 67"/>
              <a:gd name="T2" fmla="*/ 0 w 251"/>
              <a:gd name="T3" fmla="*/ 67 h 67"/>
              <a:gd name="T4" fmla="*/ 251 w 251"/>
              <a:gd name="T5" fmla="*/ 67 h 67"/>
              <a:gd name="T6" fmla="*/ 251 w 251"/>
              <a:gd name="T7" fmla="*/ 0 h 67"/>
              <a:gd name="T8" fmla="*/ 0 w 251"/>
              <a:gd name="T9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1" h="67">
                <a:moveTo>
                  <a:pt x="0" y="67"/>
                </a:moveTo>
                <a:cubicBezTo>
                  <a:pt x="0" y="67"/>
                  <a:pt x="0" y="67"/>
                  <a:pt x="0" y="67"/>
                </a:cubicBezTo>
                <a:cubicBezTo>
                  <a:pt x="251" y="67"/>
                  <a:pt x="251" y="67"/>
                  <a:pt x="251" y="67"/>
                </a:cubicBezTo>
                <a:cubicBezTo>
                  <a:pt x="251" y="0"/>
                  <a:pt x="251" y="0"/>
                  <a:pt x="251" y="0"/>
                </a:cubicBezTo>
                <a:cubicBezTo>
                  <a:pt x="178" y="38"/>
                  <a:pt x="92" y="62"/>
                  <a:pt x="0" y="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280" tIns="34284" rIns="68280" bIns="34284" numCol="1" anchor="t" anchorCtr="0" compatLnSpc="1"/>
          <a:lstStyle/>
          <a:p>
            <a:pPr defTabSz="682625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3" name="Freeform 7"/>
          <p:cNvSpPr/>
          <p:nvPr/>
        </p:nvSpPr>
        <p:spPr bwMode="auto">
          <a:xfrm>
            <a:off x="8580755" y="4214495"/>
            <a:ext cx="1243965" cy="2212975"/>
          </a:xfrm>
          <a:custGeom>
            <a:avLst/>
            <a:gdLst>
              <a:gd name="T0" fmla="*/ 0 w 59"/>
              <a:gd name="T1" fmla="*/ 36 h 103"/>
              <a:gd name="T2" fmla="*/ 0 w 59"/>
              <a:gd name="T3" fmla="*/ 103 h 103"/>
              <a:gd name="T4" fmla="*/ 59 w 59"/>
              <a:gd name="T5" fmla="*/ 103 h 103"/>
              <a:gd name="T6" fmla="*/ 59 w 59"/>
              <a:gd name="T7" fmla="*/ 0 h 103"/>
              <a:gd name="T8" fmla="*/ 0 w 59"/>
              <a:gd name="T9" fmla="*/ 36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" h="103">
                <a:moveTo>
                  <a:pt x="0" y="36"/>
                </a:moveTo>
                <a:cubicBezTo>
                  <a:pt x="0" y="103"/>
                  <a:pt x="0" y="103"/>
                  <a:pt x="0" y="103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9" y="0"/>
                  <a:pt x="59" y="0"/>
                  <a:pt x="59" y="0"/>
                </a:cubicBezTo>
                <a:cubicBezTo>
                  <a:pt x="41" y="13"/>
                  <a:pt x="21" y="25"/>
                  <a:pt x="0" y="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280" tIns="34284" rIns="68280" bIns="34284" numCol="1" anchor="t" anchorCtr="0" compatLnSpc="1"/>
          <a:lstStyle/>
          <a:p>
            <a:pPr defTabSz="682625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5" name="Freeform 9"/>
          <p:cNvSpPr/>
          <p:nvPr/>
        </p:nvSpPr>
        <p:spPr bwMode="auto">
          <a:xfrm>
            <a:off x="9952990" y="2772410"/>
            <a:ext cx="1557020" cy="3655060"/>
          </a:xfrm>
          <a:custGeom>
            <a:avLst/>
            <a:gdLst>
              <a:gd name="T0" fmla="*/ 0 w 74"/>
              <a:gd name="T1" fmla="*/ 66 h 169"/>
              <a:gd name="T2" fmla="*/ 0 w 74"/>
              <a:gd name="T3" fmla="*/ 169 h 169"/>
              <a:gd name="T4" fmla="*/ 74 w 74"/>
              <a:gd name="T5" fmla="*/ 169 h 169"/>
              <a:gd name="T6" fmla="*/ 74 w 74"/>
              <a:gd name="T7" fmla="*/ 0 h 169"/>
              <a:gd name="T8" fmla="*/ 0 w 74"/>
              <a:gd name="T9" fmla="*/ 66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69">
                <a:moveTo>
                  <a:pt x="0" y="66"/>
                </a:moveTo>
                <a:cubicBezTo>
                  <a:pt x="0" y="169"/>
                  <a:pt x="0" y="169"/>
                  <a:pt x="0" y="169"/>
                </a:cubicBezTo>
                <a:cubicBezTo>
                  <a:pt x="74" y="169"/>
                  <a:pt x="74" y="169"/>
                  <a:pt x="74" y="169"/>
                </a:cubicBezTo>
                <a:cubicBezTo>
                  <a:pt x="74" y="0"/>
                  <a:pt x="74" y="0"/>
                  <a:pt x="74" y="0"/>
                </a:cubicBezTo>
                <a:cubicBezTo>
                  <a:pt x="52" y="24"/>
                  <a:pt x="28" y="47"/>
                  <a:pt x="0" y="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280" tIns="34284" rIns="68280" bIns="34284" numCol="1" anchor="t" anchorCtr="0" compatLnSpc="1"/>
          <a:lstStyle/>
          <a:p>
            <a:pPr defTabSz="682625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1231265" y="2618105"/>
            <a:ext cx="644080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+mn-ea"/>
                <a:cs typeface="Times New Roman" panose="02020603050405020304" pitchFamily="18" charset="0"/>
                <a:sym typeface="+mn-ea"/>
              </a:rPr>
              <a:t>第二轮排序</a:t>
            </a:r>
            <a:endParaRPr lang="zh-CN" alt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7" name="文本框 235"/>
          <p:cNvSpPr txBox="1">
            <a:spLocks noChangeArrowheads="1"/>
          </p:cNvSpPr>
          <p:nvPr/>
        </p:nvSpPr>
        <p:spPr bwMode="auto">
          <a:xfrm>
            <a:off x="2519045" y="788035"/>
            <a:ext cx="515239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（二）冒泡排序</a:t>
            </a:r>
            <a:endParaRPr lang="zh-CN" altLang="en-US" sz="48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48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873965" y="2618051"/>
            <a:ext cx="0" cy="40011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11217478" y="6038207"/>
            <a:ext cx="7988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4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87" b="48657"/>
          <a:stretch>
            <a:fillRect/>
          </a:stretch>
        </p:blipFill>
        <p:spPr>
          <a:xfrm rot="3101896">
            <a:off x="598335" y="204686"/>
            <a:ext cx="1364777" cy="207767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457960" y="1941830"/>
            <a:ext cx="4013835" cy="10763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200" b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冒泡排序过程</a:t>
            </a:r>
            <a:endParaRPr lang="en-US" altLang="zh-CN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ea typeface="+mn-ea"/>
            </a:endParaRPr>
          </a:p>
          <a:p>
            <a:endParaRPr lang="en-US" altLang="zh-CN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ea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810000" y="2352040"/>
            <a:ext cx="3551555" cy="2235835"/>
            <a:chOff x="4650" y="3586"/>
            <a:chExt cx="4919" cy="3110"/>
          </a:xfrm>
        </p:grpSpPr>
        <p:sp>
          <p:nvSpPr>
            <p:cNvPr id="5" name="椭圆 4"/>
            <p:cNvSpPr/>
            <p:nvPr/>
          </p:nvSpPr>
          <p:spPr bwMode="auto">
            <a:xfrm>
              <a:off x="4650" y="5746"/>
              <a:ext cx="1080" cy="932"/>
            </a:xfrm>
            <a:prstGeom prst="ellipse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2</a:t>
              </a: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6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6" name="椭圆 5"/>
            <p:cNvSpPr/>
            <p:nvPr/>
          </p:nvSpPr>
          <p:spPr bwMode="auto">
            <a:xfrm>
              <a:off x="6291" y="5741"/>
              <a:ext cx="1080" cy="932"/>
            </a:xfrm>
            <a:prstGeom prst="ellipse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8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7" name="椭圆 6"/>
            <p:cNvSpPr/>
            <p:nvPr/>
          </p:nvSpPr>
          <p:spPr bwMode="auto">
            <a:xfrm>
              <a:off x="7899" y="5764"/>
              <a:ext cx="1080" cy="932"/>
            </a:xfrm>
            <a:prstGeom prst="ellipse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86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4" name="矩形 5"/>
            <p:cNvSpPr>
              <a:spLocks noChangeArrowheads="1"/>
            </p:cNvSpPr>
            <p:nvPr/>
          </p:nvSpPr>
          <p:spPr bwMode="auto">
            <a:xfrm>
              <a:off x="5766" y="5878"/>
              <a:ext cx="503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dirty="0" smtClean="0">
                  <a:latin typeface="+mn-ea"/>
                  <a:ea typeface="+mn-ea"/>
                  <a:cs typeface="Times New Roman" panose="02020603050405020304" pitchFamily="18" charset="0"/>
                </a:rPr>
                <a:t>&gt;</a:t>
              </a:r>
              <a:endParaRPr lang="en-US" altLang="zh-CN" dirty="0" smtClean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" name="矩形 5"/>
            <p:cNvSpPr>
              <a:spLocks noChangeArrowheads="1"/>
            </p:cNvSpPr>
            <p:nvPr/>
          </p:nvSpPr>
          <p:spPr bwMode="auto">
            <a:xfrm>
              <a:off x="7288" y="5776"/>
              <a:ext cx="403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dirty="0" smtClean="0">
                  <a:latin typeface="+mn-ea"/>
                  <a:ea typeface="+mn-ea"/>
                  <a:cs typeface="Times New Roman" panose="02020603050405020304" pitchFamily="18" charset="0"/>
                </a:rPr>
                <a:t>&lt;</a:t>
              </a:r>
              <a:endParaRPr lang="en-US" altLang="zh-CN" dirty="0" smtClean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" name="云形标注 15"/>
            <p:cNvSpPr/>
            <p:nvPr/>
          </p:nvSpPr>
          <p:spPr bwMode="auto">
            <a:xfrm>
              <a:off x="6017" y="3586"/>
              <a:ext cx="3552" cy="1637"/>
            </a:xfrm>
            <a:prstGeom prst="cloudCallout">
              <a:avLst>
                <a:gd name="adj1" fmla="val -5770"/>
                <a:gd name="adj2" fmla="val 89905"/>
              </a:avLst>
            </a:prstGeom>
            <a:solidFill>
              <a:schemeClr val="bg1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zh-CN" altLang="en-US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不用再交换位置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789305" y="4775835"/>
            <a:ext cx="65722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dirty="0" smtClean="0">
                <a:latin typeface="+mn-ea"/>
                <a:cs typeface="Times New Roman" panose="02020603050405020304" pitchFamily="18" charset="0"/>
                <a:sym typeface="+mn-ea"/>
              </a:rPr>
              <a:t>第二轮排序完成，则这组数据排序完成，这就是冒泡排序过程。</a:t>
            </a:r>
            <a:endParaRPr lang="zh-CN" altLang="en-US" sz="2400" dirty="0" smtClean="0">
              <a:latin typeface="+mn-ea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5" grpId="0" bldLvl="0" animBg="1"/>
      <p:bldP spid="46" grpId="0"/>
      <p:bldP spid="47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248900" y="5541010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776220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535940" y="6416675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404495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960370" y="404495"/>
            <a:ext cx="42297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（二）冒泡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排序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776220" y="2823845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>
            <a:off x="2341880" y="1036320"/>
            <a:ext cx="8552815" cy="5035550"/>
            <a:chOff x="3688" y="1632"/>
            <a:chExt cx="13469" cy="7930"/>
          </a:xfrm>
        </p:grpSpPr>
        <p:sp>
          <p:nvSpPr>
            <p:cNvPr id="28" name="文本框 27"/>
            <p:cNvSpPr txBox="1"/>
            <p:nvPr/>
          </p:nvSpPr>
          <p:spPr>
            <a:xfrm>
              <a:off x="3728" y="1632"/>
              <a:ext cx="11744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342900" indent="-342900">
                <a:lnSpc>
                  <a:spcPct val="150000"/>
                </a:lnSpc>
                <a:spcBef>
                  <a:spcPct val="20000"/>
                </a:spcBef>
                <a:buFontTx/>
                <a:buChar char="•"/>
                <a:defRPr/>
              </a:pPr>
              <a:r>
                <a:rPr lang="zh-CN" altLang="en-US" sz="24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sym typeface="+mn-ea"/>
                </a:rPr>
                <a:t>冒泡排序归纳总结</a:t>
              </a:r>
              <a:endParaRPr lang="zh-CN" altLang="en-US" sz="2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sym typeface="+mn-ea"/>
              </a:endParaRPr>
            </a:p>
          </p:txBody>
        </p:sp>
        <p:grpSp>
          <p:nvGrpSpPr>
            <p:cNvPr id="99" name="组合 98"/>
            <p:cNvGrpSpPr/>
            <p:nvPr/>
          </p:nvGrpSpPr>
          <p:grpSpPr>
            <a:xfrm>
              <a:off x="3688" y="2517"/>
              <a:ext cx="13469" cy="7045"/>
              <a:chOff x="3688" y="2517"/>
              <a:chExt cx="13469" cy="7045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3688" y="2517"/>
                <a:ext cx="13469" cy="87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en-US" altLang="zh-CN" sz="2000" b="1" smtClean="0">
                    <a:sym typeface="+mn-ea"/>
                  </a:rPr>
                  <a:t>1</a:t>
                </a:r>
                <a:r>
                  <a:rPr lang="zh-CN" altLang="en-US" sz="2000" b="1" smtClean="0">
                    <a:sym typeface="+mn-ea"/>
                  </a:rPr>
                  <a:t>、冒泡排序算法程序语言描述</a:t>
                </a:r>
                <a:endParaRPr lang="zh-CN" altLang="en-US" sz="2000"/>
              </a:p>
            </p:txBody>
          </p:sp>
          <p:grpSp>
            <p:nvGrpSpPr>
              <p:cNvPr id="85" name="组合 84"/>
              <p:cNvGrpSpPr/>
              <p:nvPr/>
            </p:nvGrpSpPr>
            <p:grpSpPr>
              <a:xfrm>
                <a:off x="3688" y="3388"/>
                <a:ext cx="11983" cy="6174"/>
                <a:chOff x="1765" y="3535"/>
                <a:chExt cx="11983" cy="6174"/>
              </a:xfrm>
            </p:grpSpPr>
            <p:sp>
              <p:nvSpPr>
                <p:cNvPr id="86" name="矩形 5"/>
                <p:cNvSpPr>
                  <a:spLocks noChangeArrowheads="1"/>
                </p:cNvSpPr>
                <p:nvPr/>
              </p:nvSpPr>
              <p:spPr bwMode="auto">
                <a:xfrm>
                  <a:off x="1765" y="3535"/>
                  <a:ext cx="11960" cy="1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zh-CN" dirty="0"/>
                    <a:t>冒泡排序的基本原则是：比较两两相邻的记录的关键字，使不满足序列要求的记录交换位置，直到</a:t>
                  </a:r>
                  <a:r>
                    <a:rPr lang="en-US" altLang="zh-CN" dirty="0"/>
                    <a:t>n-1</a:t>
                  </a:r>
                  <a:r>
                    <a:rPr lang="zh-CN" altLang="zh-CN" dirty="0"/>
                    <a:t>轮循环操作结束。</a:t>
                  </a:r>
                  <a:endParaRPr lang="en-US" altLang="zh-CN" dirty="0" smtClean="0">
                    <a:latin typeface="+mn-ea"/>
                    <a:ea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" name="矩形 5"/>
                <p:cNvSpPr>
                  <a:spLocks noChangeArrowheads="1"/>
                </p:cNvSpPr>
                <p:nvPr/>
              </p:nvSpPr>
              <p:spPr bwMode="auto">
                <a:xfrm>
                  <a:off x="1765" y="4920"/>
                  <a:ext cx="11960" cy="1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zh-CN" dirty="0"/>
                    <a:t>（</a:t>
                  </a:r>
                  <a:r>
                    <a:rPr lang="en-US" altLang="zh-CN" dirty="0"/>
                    <a:t>1</a:t>
                  </a:r>
                  <a:r>
                    <a:rPr lang="zh-CN" altLang="zh-CN" dirty="0"/>
                    <a:t>）从头部开始，比较相邻的两个元素</a:t>
                  </a:r>
                  <a:r>
                    <a:rPr lang="en-US" altLang="zh-CN" dirty="0" err="1"/>
                    <a:t>arr</a:t>
                  </a:r>
                  <a:r>
                    <a:rPr lang="en-US" altLang="zh-CN" dirty="0"/>
                    <a:t>[</a:t>
                  </a:r>
                  <a:r>
                    <a:rPr lang="en-US" altLang="zh-CN" dirty="0" err="1"/>
                    <a:t>i</a:t>
                  </a:r>
                  <a:r>
                    <a:rPr lang="en-US" altLang="zh-CN" dirty="0"/>
                    <a:t>]</a:t>
                  </a:r>
                  <a:r>
                    <a:rPr lang="zh-CN" altLang="zh-CN" dirty="0"/>
                    <a:t>和</a:t>
                  </a:r>
                  <a:r>
                    <a:rPr lang="en-US" altLang="zh-CN" dirty="0" err="1"/>
                    <a:t>arr</a:t>
                  </a:r>
                  <a:r>
                    <a:rPr lang="en-US" altLang="zh-CN" dirty="0"/>
                    <a:t>[i+1]</a:t>
                  </a:r>
                  <a:r>
                    <a:rPr lang="zh-CN" altLang="zh-CN" dirty="0"/>
                    <a:t>，如果第二个元素比第一个元素大，进行数据交换。</a:t>
                  </a:r>
                  <a:endParaRPr lang="en-US" altLang="zh-CN" dirty="0" smtClean="0">
                    <a:latin typeface="+mn-ea"/>
                    <a:ea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8" name="矩形 87"/>
                <p:cNvSpPr>
                  <a:spLocks noChangeArrowheads="1"/>
                </p:cNvSpPr>
                <p:nvPr/>
              </p:nvSpPr>
              <p:spPr bwMode="auto">
                <a:xfrm>
                  <a:off x="1788" y="6275"/>
                  <a:ext cx="11960" cy="1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zh-CN" dirty="0"/>
                    <a:t>（</a:t>
                  </a:r>
                  <a:r>
                    <a:rPr lang="en-US" altLang="zh-CN" dirty="0"/>
                    <a:t>2</a:t>
                  </a:r>
                  <a:r>
                    <a:rPr lang="zh-CN" altLang="zh-CN" dirty="0"/>
                    <a:t>）指针向后移动，即使</a:t>
                  </a:r>
                  <a:r>
                    <a:rPr lang="en-US" altLang="zh-CN" dirty="0" err="1"/>
                    <a:t>i</a:t>
                  </a:r>
                  <a:r>
                    <a:rPr lang="en-US" altLang="zh-CN" dirty="0"/>
                    <a:t>=i+1</a:t>
                  </a:r>
                  <a:r>
                    <a:rPr lang="zh-CN" altLang="zh-CN" dirty="0"/>
                    <a:t>，再次比较元素</a:t>
                  </a:r>
                  <a:r>
                    <a:rPr lang="en-US" altLang="zh-CN" dirty="0" err="1"/>
                    <a:t>arr</a:t>
                  </a:r>
                  <a:r>
                    <a:rPr lang="en-US" altLang="zh-CN" dirty="0"/>
                    <a:t>[</a:t>
                  </a:r>
                  <a:r>
                    <a:rPr lang="en-US" altLang="zh-CN" dirty="0" err="1"/>
                    <a:t>i</a:t>
                  </a:r>
                  <a:r>
                    <a:rPr lang="en-US" altLang="zh-CN" dirty="0"/>
                    <a:t>]</a:t>
                  </a:r>
                  <a:r>
                    <a:rPr lang="zh-CN" altLang="zh-CN" dirty="0"/>
                    <a:t>和</a:t>
                  </a:r>
                  <a:r>
                    <a:rPr lang="en-US" altLang="zh-CN" dirty="0" err="1"/>
                    <a:t>arr</a:t>
                  </a:r>
                  <a:r>
                    <a:rPr lang="en-US" altLang="zh-CN" dirty="0"/>
                    <a:t>[i+1]</a:t>
                  </a:r>
                  <a:r>
                    <a:rPr lang="zh-CN" altLang="zh-CN" dirty="0"/>
                    <a:t>，判断是否需要交换数据。</a:t>
                  </a:r>
                  <a:endParaRPr lang="en-US" altLang="zh-CN" dirty="0" smtClean="0">
                    <a:latin typeface="+mn-ea"/>
                    <a:ea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9" name="矩形 5"/>
                <p:cNvSpPr>
                  <a:spLocks noChangeArrowheads="1"/>
                </p:cNvSpPr>
                <p:nvPr/>
              </p:nvSpPr>
              <p:spPr bwMode="auto">
                <a:xfrm>
                  <a:off x="1788" y="7661"/>
                  <a:ext cx="11960" cy="1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zh-CN" dirty="0"/>
                    <a:t>（</a:t>
                  </a:r>
                  <a:r>
                    <a:rPr lang="en-US" altLang="zh-CN" dirty="0"/>
                    <a:t>3</a:t>
                  </a:r>
                  <a:r>
                    <a:rPr lang="zh-CN" altLang="zh-CN" dirty="0"/>
                    <a:t>）针对序列中每一对两两相邻的数据重复以上步骤，直到指针指向最后一个位置。</a:t>
                  </a:r>
                  <a:endParaRPr lang="en-US" altLang="zh-CN" dirty="0" smtClean="0">
                    <a:latin typeface="+mn-ea"/>
                    <a:ea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矩形 5"/>
                <p:cNvSpPr>
                  <a:spLocks noChangeArrowheads="1"/>
                </p:cNvSpPr>
                <p:nvPr/>
              </p:nvSpPr>
              <p:spPr bwMode="auto">
                <a:xfrm>
                  <a:off x="1765" y="8995"/>
                  <a:ext cx="11960" cy="7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zh-CN" dirty="0"/>
                    <a:t>（</a:t>
                  </a:r>
                  <a:r>
                    <a:rPr lang="en-US" altLang="zh-CN" dirty="0"/>
                    <a:t>4</a:t>
                  </a:r>
                  <a:r>
                    <a:rPr lang="zh-CN" altLang="zh-CN" dirty="0"/>
                    <a:t>）在每一轮循环中重复以上步骤</a:t>
                  </a:r>
                  <a:r>
                    <a:rPr lang="en-US" altLang="zh-CN" dirty="0"/>
                    <a:t>(1)(2)(3)</a:t>
                  </a:r>
                  <a:r>
                    <a:rPr lang="zh-CN" altLang="zh-CN" dirty="0"/>
                    <a:t>，直到</a:t>
                  </a:r>
                  <a:r>
                    <a:rPr lang="en-US" altLang="zh-CN" dirty="0"/>
                    <a:t>n-1</a:t>
                  </a:r>
                  <a:r>
                    <a:rPr lang="zh-CN" altLang="zh-CN" dirty="0"/>
                    <a:t>轮循环执行完毕。</a:t>
                  </a:r>
                  <a:endParaRPr lang="en-US" altLang="zh-CN" dirty="0" smtClean="0">
                    <a:latin typeface="+mn-ea"/>
                    <a:ea typeface="+mn-ea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3" name="文本框 2"/>
          <p:cNvSpPr txBox="1"/>
          <p:nvPr/>
        </p:nvSpPr>
        <p:spPr>
          <a:xfrm>
            <a:off x="8978900" y="575945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248900" y="5541010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776220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535940" y="6416675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404495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960370" y="404495"/>
            <a:ext cx="42297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二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冒泡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排序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776220" y="2844800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>
            <a:off x="2310130" y="1036955"/>
            <a:ext cx="8552815" cy="1115060"/>
            <a:chOff x="3688" y="1632"/>
            <a:chExt cx="13469" cy="1756"/>
          </a:xfrm>
        </p:grpSpPr>
        <p:sp>
          <p:nvSpPr>
            <p:cNvPr id="28" name="文本框 27"/>
            <p:cNvSpPr txBox="1"/>
            <p:nvPr/>
          </p:nvSpPr>
          <p:spPr>
            <a:xfrm>
              <a:off x="3728" y="1632"/>
              <a:ext cx="11744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342900" indent="-342900">
                <a:lnSpc>
                  <a:spcPct val="150000"/>
                </a:lnSpc>
                <a:spcBef>
                  <a:spcPct val="20000"/>
                </a:spcBef>
                <a:buFontTx/>
                <a:buChar char="•"/>
                <a:defRPr/>
              </a:pPr>
              <a:r>
                <a:rPr lang="zh-CN" altLang="en-US" sz="24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sym typeface="+mn-ea"/>
                </a:rPr>
                <a:t>冒泡排序归纳总结</a:t>
              </a:r>
              <a:endParaRPr lang="zh-CN" altLang="en-US" sz="2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688" y="2517"/>
              <a:ext cx="13469" cy="8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sz="2000" b="1" smtClean="0">
                  <a:sym typeface="+mn-ea"/>
                </a:rPr>
                <a:t>1</a:t>
              </a:r>
              <a:r>
                <a:rPr lang="zh-CN" altLang="en-US" sz="2000" b="1" smtClean="0">
                  <a:sym typeface="+mn-ea"/>
                </a:rPr>
                <a:t>、冒泡排序算法自然语言描述</a:t>
              </a:r>
              <a:endParaRPr lang="zh-CN" altLang="en-US" sz="2000"/>
            </a:p>
          </p:txBody>
        </p:sp>
      </p:grpSp>
      <p:sp>
        <p:nvSpPr>
          <p:cNvPr id="114" name="文本框 113"/>
          <p:cNvSpPr txBox="1"/>
          <p:nvPr/>
        </p:nvSpPr>
        <p:spPr>
          <a:xfrm>
            <a:off x="2310130" y="2152015"/>
            <a:ext cx="9594850" cy="44926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#include&lt;stdio.h&gt;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//</a:t>
            </a:r>
            <a:r>
              <a:rPr lang="zh-CN" altLang="en-US" sz="2200" smtClean="0">
                <a:solidFill>
                  <a:srgbClr val="002060"/>
                </a:solidFill>
                <a:sym typeface="+mn-ea"/>
              </a:rPr>
              <a:t>冒泡排序算法</a:t>
            </a:r>
            <a:endParaRPr lang="zh-CN" altLang="en-US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void bubbleSort(int *arr, int n) {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    for (int i = 0; i&lt;n - 1; i++)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        for (int j = 0; j &lt; n - i - 1; j++)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        {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            //</a:t>
            </a:r>
            <a:r>
              <a:rPr lang="zh-CN" altLang="en-US" sz="2200" smtClean="0">
                <a:solidFill>
                  <a:srgbClr val="002060"/>
                </a:solidFill>
                <a:sym typeface="+mn-ea"/>
              </a:rPr>
              <a:t>如果前面的数比后面大，进行交换</a:t>
            </a:r>
            <a:endParaRPr lang="zh-CN" altLang="en-US" sz="2200" smtClean="0">
              <a:solidFill>
                <a:srgbClr val="002060"/>
              </a:solidFill>
            </a:endParaRPr>
          </a:p>
          <a:p>
            <a:r>
              <a:rPr lang="zh-CN" altLang="en-US" sz="2200" smtClean="0">
                <a:solidFill>
                  <a:srgbClr val="002060"/>
                </a:solidFill>
                <a:sym typeface="+mn-ea"/>
              </a:rPr>
              <a:t>            </a:t>
            </a:r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if (arr[j] &gt; arr[j + 1]) {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                int temp = arr[j]; arr[j] = arr[j + 1]; arr[j + 1] = temp;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            }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        }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r>
              <a:rPr lang="en-US" altLang="zh-CN" sz="2200" smtClean="0">
                <a:solidFill>
                  <a:srgbClr val="002060"/>
                </a:solidFill>
                <a:sym typeface="+mn-ea"/>
              </a:rPr>
              <a:t>}</a:t>
            </a:r>
            <a:endParaRPr lang="en-US" altLang="zh-CN" sz="2200" smtClean="0">
              <a:solidFill>
                <a:srgbClr val="002060"/>
              </a:solidFill>
            </a:endParaRPr>
          </a:p>
          <a:p>
            <a:endParaRPr lang="zh-CN" altLang="en-US" sz="2200"/>
          </a:p>
        </p:txBody>
      </p:sp>
      <p:sp>
        <p:nvSpPr>
          <p:cNvPr id="3" name="文本框 2"/>
          <p:cNvSpPr txBox="1"/>
          <p:nvPr/>
        </p:nvSpPr>
        <p:spPr>
          <a:xfrm>
            <a:off x="8978900" y="576580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248900" y="5541010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776220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535940" y="6416675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404495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960370" y="404495"/>
            <a:ext cx="42297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二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冒泡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排序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776220" y="2844800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>
            <a:off x="2341880" y="1036955"/>
            <a:ext cx="8552815" cy="1115060"/>
            <a:chOff x="3688" y="1632"/>
            <a:chExt cx="13469" cy="1756"/>
          </a:xfrm>
        </p:grpSpPr>
        <p:sp>
          <p:nvSpPr>
            <p:cNvPr id="28" name="文本框 27"/>
            <p:cNvSpPr txBox="1"/>
            <p:nvPr/>
          </p:nvSpPr>
          <p:spPr>
            <a:xfrm>
              <a:off x="3728" y="1632"/>
              <a:ext cx="11744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342900" indent="-342900">
                <a:lnSpc>
                  <a:spcPct val="150000"/>
                </a:lnSpc>
                <a:spcBef>
                  <a:spcPct val="20000"/>
                </a:spcBef>
                <a:buFontTx/>
                <a:buChar char="•"/>
                <a:defRPr/>
              </a:pPr>
              <a:r>
                <a:rPr lang="zh-CN" altLang="en-US" sz="24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sym typeface="+mn-ea"/>
                </a:rPr>
                <a:t>冒泡排序归纳总结</a:t>
              </a:r>
              <a:endParaRPr lang="zh-CN" altLang="en-US" sz="2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688" y="2517"/>
              <a:ext cx="13469" cy="8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sz="2000" b="1" smtClean="0">
                  <a:sym typeface="+mn-ea"/>
                </a:rPr>
                <a:t>1</a:t>
              </a:r>
              <a:r>
                <a:rPr lang="zh-CN" altLang="en-US" sz="2000" b="1" smtClean="0">
                  <a:sym typeface="+mn-ea"/>
                </a:rPr>
                <a:t>、冒泡排序算法自然语言描述</a:t>
              </a:r>
              <a:endParaRPr lang="zh-CN" altLang="en-US" sz="2000"/>
            </a:p>
          </p:txBody>
        </p:sp>
      </p:grpSp>
      <p:sp>
        <p:nvSpPr>
          <p:cNvPr id="114" name="文本框 113"/>
          <p:cNvSpPr txBox="1"/>
          <p:nvPr/>
        </p:nvSpPr>
        <p:spPr>
          <a:xfrm>
            <a:off x="2475865" y="2285365"/>
            <a:ext cx="959485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int main() {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int arr[] = { 26,8,86 };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int n = sizeof(arr) / sizeof(int);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bubbleSort(arr, n);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printf("</a:t>
            </a:r>
            <a:r>
              <a:rPr lang="zh-CN" altLang="en-US" sz="2400" smtClean="0">
                <a:solidFill>
                  <a:srgbClr val="002060"/>
                </a:solidFill>
                <a:sym typeface="+mn-ea"/>
              </a:rPr>
              <a:t>排序后的数组为：</a:t>
            </a:r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\n");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for (int j = 0; j&lt;n; j++)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    printf("%d ", arr[j]);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printf("\n"); </a:t>
            </a:r>
            <a:endParaRPr lang="en-US" altLang="zh-CN" sz="2400" smtClean="0">
              <a:solidFill>
                <a:srgbClr val="002060"/>
              </a:solidFill>
            </a:endParaRPr>
          </a:p>
          <a:p>
            <a:r>
              <a:rPr lang="en-US" altLang="zh-CN" sz="2400" smtClean="0">
                <a:solidFill>
                  <a:srgbClr val="002060"/>
                </a:solidFill>
                <a:sym typeface="+mn-ea"/>
              </a:rPr>
              <a:t>    return 0;</a:t>
            </a:r>
            <a:endParaRPr lang="zh-CN" altLang="en-US" sz="2400">
              <a:solidFill>
                <a:srgbClr val="002060"/>
              </a:solidFill>
            </a:endParaRPr>
          </a:p>
          <a:p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8978900" y="527685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248900" y="5541010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776220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535940" y="6416675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404495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874645" y="404495"/>
            <a:ext cx="42297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三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小结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776220" y="2844800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>
            <a:off x="2367280" y="1508125"/>
            <a:ext cx="8552815" cy="4056380"/>
            <a:chOff x="3610" y="2088"/>
            <a:chExt cx="13469" cy="6388"/>
          </a:xfrm>
        </p:grpSpPr>
        <p:sp>
          <p:nvSpPr>
            <p:cNvPr id="28" name="文本框 27"/>
            <p:cNvSpPr txBox="1"/>
            <p:nvPr/>
          </p:nvSpPr>
          <p:spPr>
            <a:xfrm>
              <a:off x="3610" y="2088"/>
              <a:ext cx="11744" cy="116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342900" indent="-342900">
                <a:lnSpc>
                  <a:spcPct val="150000"/>
                </a:lnSpc>
                <a:spcBef>
                  <a:spcPct val="20000"/>
                </a:spcBef>
                <a:buFontTx/>
                <a:buChar char="•"/>
                <a:defRPr/>
              </a:pPr>
              <a:r>
                <a:rPr lang="zh-CN" altLang="en-US" sz="28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sym typeface="+mn-ea"/>
                </a:rPr>
                <a:t>冒泡排序归纳总结</a:t>
              </a:r>
              <a:endParaRPr lang="zh-CN" altLang="en-US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610" y="3243"/>
              <a:ext cx="13469" cy="523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x-none" altLang="zh-CN" sz="2800" b="1" smtClean="0">
                  <a:sym typeface="+mn-ea"/>
                </a:rPr>
                <a:t>本</a:t>
              </a:r>
              <a:r>
                <a:rPr lang="zh-CN" altLang="en-US" sz="2800" b="1" smtClean="0">
                  <a:sym typeface="+mn-ea"/>
                </a:rPr>
                <a:t>节</a:t>
              </a:r>
              <a:r>
                <a:rPr lang="x-none" altLang="zh-CN" sz="2800" b="1" smtClean="0">
                  <a:sym typeface="+mn-ea"/>
                </a:rPr>
                <a:t>主要讲解了</a:t>
              </a:r>
              <a:r>
                <a:rPr lang="zh-CN" altLang="en-US" sz="2800" b="1" smtClean="0">
                  <a:solidFill>
                    <a:srgbClr val="FF0000"/>
                  </a:solidFill>
                  <a:sym typeface="+mn-ea"/>
                </a:rPr>
                <a:t>冒泡</a:t>
              </a:r>
              <a:r>
                <a:rPr lang="x-none" altLang="zh-CN" sz="2800" b="1" smtClean="0">
                  <a:solidFill>
                    <a:srgbClr val="FF0000"/>
                  </a:solidFill>
                  <a:sym typeface="+mn-ea"/>
                </a:rPr>
                <a:t>排序算法的原理和实现</a:t>
              </a:r>
              <a:r>
                <a:rPr lang="x-none" altLang="zh-CN" sz="2800" b="1" smtClean="0">
                  <a:sym typeface="+mn-ea"/>
                </a:rPr>
                <a:t>。</a:t>
              </a:r>
              <a:endParaRPr lang="en-US" altLang="zh-CN" sz="2800" b="1" smtClean="0"/>
            </a:p>
            <a:p>
              <a:pPr>
                <a:lnSpc>
                  <a:spcPct val="150000"/>
                </a:lnSpc>
              </a:pPr>
              <a:r>
                <a:rPr lang="en-US" altLang="zh-CN" sz="2800" b="1" smtClean="0">
                  <a:sym typeface="+mn-ea"/>
                </a:rPr>
                <a:t>1.</a:t>
              </a:r>
              <a:r>
                <a:rPr lang="x-none" altLang="zh-CN" sz="2800" b="1" smtClean="0">
                  <a:sym typeface="+mn-ea"/>
                </a:rPr>
                <a:t>通过本</a:t>
              </a:r>
              <a:r>
                <a:rPr lang="zh-CN" altLang="en-US" sz="2800" b="1" smtClean="0">
                  <a:sym typeface="+mn-ea"/>
                </a:rPr>
                <a:t>节</a:t>
              </a:r>
              <a:r>
                <a:rPr lang="x-none" altLang="zh-CN" sz="2800" b="1" smtClean="0">
                  <a:sym typeface="+mn-ea"/>
                </a:rPr>
                <a:t>的学习</a:t>
              </a:r>
              <a:r>
                <a:rPr lang="x-none" altLang="zh-CN" sz="2800" b="1">
                  <a:sym typeface="+mn-ea"/>
                </a:rPr>
                <a:t>，</a:t>
              </a:r>
              <a:r>
                <a:rPr lang="x-none" altLang="zh-CN" sz="2800" b="1" smtClean="0">
                  <a:sym typeface="+mn-ea"/>
                </a:rPr>
                <a:t>应熟练掌握</a:t>
              </a:r>
              <a:r>
                <a:rPr lang="zh-CN" altLang="en-US" sz="2800" b="1" smtClean="0">
                  <a:sym typeface="+mn-ea"/>
                </a:rPr>
                <a:t>冒泡</a:t>
              </a:r>
              <a:r>
                <a:rPr lang="x-none" altLang="zh-CN" sz="2800" b="1" smtClean="0">
                  <a:sym typeface="+mn-ea"/>
                </a:rPr>
                <a:t>排序算法的</a:t>
              </a:r>
              <a:r>
                <a:rPr lang="x-none" altLang="zh-CN" sz="2800" b="1" smtClean="0">
                  <a:solidFill>
                    <a:srgbClr val="0070C0"/>
                  </a:solidFill>
                  <a:sym typeface="+mn-ea"/>
                </a:rPr>
                <a:t>核心思想</a:t>
              </a:r>
              <a:r>
                <a:rPr lang="x-none" altLang="zh-CN" sz="2800" b="1" smtClean="0">
                  <a:sym typeface="+mn-ea"/>
                </a:rPr>
                <a:t>。</a:t>
              </a:r>
              <a:endParaRPr lang="en-US" altLang="zh-CN" sz="2800" b="1" smtClean="0"/>
            </a:p>
            <a:p>
              <a:pPr>
                <a:lnSpc>
                  <a:spcPct val="150000"/>
                </a:lnSpc>
              </a:pPr>
              <a:r>
                <a:rPr lang="en-US" altLang="zh-CN" sz="2800" b="1" smtClean="0">
                  <a:sym typeface="+mn-ea"/>
                </a:rPr>
                <a:t>2.</a:t>
              </a:r>
              <a:r>
                <a:rPr lang="x-none" altLang="zh-CN" sz="2800" b="1" smtClean="0">
                  <a:sym typeface="+mn-ea"/>
                </a:rPr>
                <a:t>另外也应以本</a:t>
              </a:r>
              <a:r>
                <a:rPr lang="zh-CN" altLang="en-US" sz="2800" b="1" smtClean="0">
                  <a:sym typeface="+mn-ea"/>
                </a:rPr>
                <a:t>节</a:t>
              </a:r>
              <a:r>
                <a:rPr lang="x-none" altLang="zh-CN" sz="2800" b="1" smtClean="0">
                  <a:sym typeface="+mn-ea"/>
                </a:rPr>
                <a:t>算法为引导</a:t>
              </a:r>
              <a:r>
                <a:rPr lang="x-none" altLang="zh-CN" sz="2800" b="1" dirty="0">
                  <a:sym typeface="+mn-ea"/>
                </a:rPr>
                <a:t>，</a:t>
              </a:r>
              <a:r>
                <a:rPr lang="x-none" altLang="zh-CN" sz="2800" b="1">
                  <a:sym typeface="+mn-ea"/>
                </a:rPr>
                <a:t>学习掌握解决问题的思路以及</a:t>
              </a:r>
              <a:r>
                <a:rPr lang="x-none" altLang="zh-CN" sz="2800" b="1">
                  <a:solidFill>
                    <a:srgbClr val="0070C0"/>
                  </a:solidFill>
                  <a:sym typeface="+mn-ea"/>
                </a:rPr>
                <a:t>算法实现的方式</a:t>
              </a:r>
              <a:r>
                <a:rPr lang="x-none" altLang="zh-CN" sz="2800" b="1" smtClean="0">
                  <a:sym typeface="+mn-ea"/>
                </a:rPr>
                <a:t>。</a:t>
              </a:r>
              <a:endParaRPr lang="zh-CN" altLang="en-US" sz="2800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78900" y="582295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 flipV="1">
            <a:off x="527559" y="5204455"/>
            <a:ext cx="11349216" cy="1653545"/>
            <a:chOff x="422147" y="100027"/>
            <a:chExt cx="11349216" cy="1653545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87" b="48657"/>
            <a:stretch>
              <a:fillRect/>
            </a:stretch>
          </p:blipFill>
          <p:spPr>
            <a:xfrm rot="5893929">
              <a:off x="854012" y="-331836"/>
              <a:ext cx="1653543" cy="2517273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87" b="48657"/>
            <a:stretch>
              <a:fillRect/>
            </a:stretch>
          </p:blipFill>
          <p:spPr>
            <a:xfrm rot="15706071" flipH="1">
              <a:off x="9685955" y="-331838"/>
              <a:ext cx="1653543" cy="2517273"/>
            </a:xfrm>
            <a:prstGeom prst="rect">
              <a:avLst/>
            </a:prstGeom>
          </p:spPr>
        </p:pic>
      </p:grpSp>
      <p:sp>
        <p:nvSpPr>
          <p:cNvPr id="30" name="矩形 22"/>
          <p:cNvSpPr>
            <a:spLocks noChangeArrowheads="1"/>
          </p:cNvSpPr>
          <p:nvPr/>
        </p:nvSpPr>
        <p:spPr bwMode="auto">
          <a:xfrm>
            <a:off x="1742925" y="2137721"/>
            <a:ext cx="9139238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285750" indent="-285750" latinLnBrk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b="1" smtClean="0">
                <a:sym typeface="+mn-ea"/>
              </a:rPr>
              <a:t>编程实现</a:t>
            </a:r>
            <a:r>
              <a:rPr lang="en-US" altLang="zh-CN" b="1" smtClean="0">
                <a:sym typeface="+mn-ea"/>
              </a:rPr>
              <a:t>2020</a:t>
            </a:r>
            <a:r>
              <a:rPr lang="zh-CN" altLang="en-US" b="1" smtClean="0">
                <a:sym typeface="+mn-ea"/>
              </a:rPr>
              <a:t>年江苏各地级市</a:t>
            </a:r>
            <a:r>
              <a:rPr lang="en-US" altLang="zh-CN" b="1" smtClean="0">
                <a:sym typeface="+mn-ea"/>
              </a:rPr>
              <a:t>GDP</a:t>
            </a:r>
            <a:r>
              <a:rPr lang="zh-CN" altLang="en-US" b="1" smtClean="0">
                <a:sym typeface="+mn-ea"/>
              </a:rPr>
              <a:t>排名</a:t>
            </a:r>
            <a:r>
              <a:rPr lang="zh-CN" altLang="en-US" sz="1400" smtClean="0">
                <a:sym typeface="+mn-ea"/>
              </a:rPr>
              <a:t> </a:t>
            </a:r>
            <a:endParaRPr lang="en-US" altLang="zh-CN" sz="1400" dirty="0">
              <a:solidFill>
                <a:schemeClr val="bg2">
                  <a:lumMod val="25000"/>
                </a:schemeClr>
              </a:solidFill>
              <a:latin typeface="+mn-lt"/>
              <a:ea typeface="微软雅黑" panose="020B0503020204020204" pitchFamily="34" charset="-122"/>
            </a:endParaRPr>
          </a:p>
          <a:p>
            <a:pPr marL="285750" indent="-285750" latinLnBrk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zh-CN" sz="1400" dirty="0">
              <a:solidFill>
                <a:schemeClr val="bg2">
                  <a:lumMod val="25000"/>
                </a:schemeClr>
              </a:solidFill>
              <a:latin typeface="+mn-lt"/>
              <a:ea typeface="微软雅黑" panose="020B0503020204020204" pitchFamily="34" charset="-122"/>
            </a:endParaRPr>
          </a:p>
        </p:txBody>
      </p:sp>
      <p:grpSp>
        <p:nvGrpSpPr>
          <p:cNvPr id="31" name="组合 1208"/>
          <p:cNvGrpSpPr/>
          <p:nvPr/>
        </p:nvGrpSpPr>
        <p:grpSpPr bwMode="auto">
          <a:xfrm>
            <a:off x="1363345" y="617855"/>
            <a:ext cx="3949065" cy="1685925"/>
            <a:chOff x="0" y="0"/>
            <a:chExt cx="3531800" cy="1280271"/>
          </a:xfrm>
        </p:grpSpPr>
        <p:sp>
          <p:nvSpPr>
            <p:cNvPr id="32" name="文本框 23"/>
            <p:cNvSpPr txBox="1">
              <a:spLocks noChangeArrowheads="1"/>
            </p:cNvSpPr>
            <p:nvPr/>
          </p:nvSpPr>
          <p:spPr bwMode="auto">
            <a:xfrm>
              <a:off x="879344" y="395275"/>
              <a:ext cx="1815901" cy="4899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3600" b="1" smtClean="0">
                  <a:solidFill>
                    <a:srgbClr val="0070C0"/>
                  </a:solidFill>
                  <a:sym typeface="+mn-ea"/>
                </a:rPr>
                <a:t>近景目标</a:t>
              </a:r>
              <a:endParaRPr lang="en-US" altLang="zh-CN" sz="3600" dirty="0">
                <a:solidFill>
                  <a:srgbClr val="2C2710"/>
                </a:solidFill>
                <a:latin typeface="+mn-lt"/>
                <a:ea typeface="微软雅黑" panose="020B0503020204020204" pitchFamily="34" charset="-122"/>
              </a:endParaRPr>
            </a:p>
          </p:txBody>
        </p:sp>
        <p:grpSp>
          <p:nvGrpSpPr>
            <p:cNvPr id="33" name="组合 1207"/>
            <p:cNvGrpSpPr>
              <a:grpSpLocks noChangeAspect="1"/>
            </p:cNvGrpSpPr>
            <p:nvPr/>
          </p:nvGrpSpPr>
          <p:grpSpPr bwMode="auto">
            <a:xfrm>
              <a:off x="0" y="0"/>
              <a:ext cx="3531800" cy="1280271"/>
              <a:chOff x="0" y="0"/>
              <a:chExt cx="3531800" cy="1280271"/>
            </a:xfrm>
          </p:grpSpPr>
          <p:pic>
            <p:nvPicPr>
              <p:cNvPr id="34" name="图片 25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24217" cy="1280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图片 25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507584" y="0"/>
                <a:ext cx="1024216" cy="1280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7" name="组合 1208"/>
          <p:cNvGrpSpPr/>
          <p:nvPr/>
        </p:nvGrpSpPr>
        <p:grpSpPr bwMode="auto">
          <a:xfrm>
            <a:off x="1403350" y="3036570"/>
            <a:ext cx="4011930" cy="1492250"/>
            <a:chOff x="0" y="0"/>
            <a:chExt cx="3573070" cy="1280271"/>
          </a:xfrm>
        </p:grpSpPr>
        <p:sp>
          <p:nvSpPr>
            <p:cNvPr id="38" name="文本框 23"/>
            <p:cNvSpPr txBox="1">
              <a:spLocks noChangeArrowheads="1"/>
            </p:cNvSpPr>
            <p:nvPr/>
          </p:nvSpPr>
          <p:spPr bwMode="auto">
            <a:xfrm>
              <a:off x="878590" y="347866"/>
              <a:ext cx="1815901" cy="55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3600" b="1" smtClean="0">
                  <a:solidFill>
                    <a:srgbClr val="0070C0"/>
                  </a:solidFill>
                  <a:sym typeface="+mn-ea"/>
                </a:rPr>
                <a:t>远景目标</a:t>
              </a:r>
              <a:endParaRPr lang="en-US" altLang="zh-CN" sz="3600" dirty="0">
                <a:solidFill>
                  <a:srgbClr val="2C2710"/>
                </a:solidFill>
                <a:latin typeface="+mn-lt"/>
                <a:ea typeface="微软雅黑" panose="020B0503020204020204" pitchFamily="34" charset="-122"/>
              </a:endParaRPr>
            </a:p>
          </p:txBody>
        </p:sp>
        <p:grpSp>
          <p:nvGrpSpPr>
            <p:cNvPr id="39" name="组合 1207"/>
            <p:cNvGrpSpPr>
              <a:grpSpLocks noChangeAspect="1"/>
            </p:cNvGrpSpPr>
            <p:nvPr/>
          </p:nvGrpSpPr>
          <p:grpSpPr bwMode="auto">
            <a:xfrm>
              <a:off x="0" y="0"/>
              <a:ext cx="3573070" cy="1280271"/>
              <a:chOff x="0" y="0"/>
              <a:chExt cx="3573070" cy="1280271"/>
            </a:xfrm>
          </p:grpSpPr>
          <p:pic>
            <p:nvPicPr>
              <p:cNvPr id="40" name="图片 25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24217" cy="1280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图片 25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548854" y="0"/>
                <a:ext cx="1024216" cy="1280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2" name="矩形 22"/>
          <p:cNvSpPr>
            <a:spLocks noChangeArrowheads="1"/>
          </p:cNvSpPr>
          <p:nvPr/>
        </p:nvSpPr>
        <p:spPr bwMode="auto">
          <a:xfrm>
            <a:off x="1742925" y="4295768"/>
            <a:ext cx="8961411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latinLnBrk="1">
              <a:lnSpc>
                <a:spcPct val="150000"/>
              </a:lnSpc>
              <a:spcBef>
                <a:spcPct val="0"/>
              </a:spcBef>
            </a:pPr>
            <a:r>
              <a:rPr lang="zh-CN" altLang="en-US" b="1" smtClean="0">
                <a:sym typeface="+mn-ea"/>
              </a:rPr>
              <a:t>考虑动车调度算法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2275" y="477520"/>
            <a:ext cx="1013460" cy="29330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540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作业</a:t>
            </a:r>
            <a:endParaRPr lang="zh-CN" altLang="en-US" sz="5400"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utoUpdateAnimBg="0"/>
      <p:bldP spid="4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248900" y="5541010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776220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535940" y="6416675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404495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960370" y="404495"/>
            <a:ext cx="50844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eaLnBrk="1" hangingPunct="1">
              <a:buFont typeface="Wingdings" panose="05000000000000000000" pitchFamily="2" charset="2"/>
              <a:buNone/>
            </a:pPr>
            <a:r>
              <a:rPr lang="zh-CN" altLang="en-US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三、思政融入</a:t>
            </a:r>
            <a:endParaRPr lang="zh-CN" altLang="en-US" sz="4000" b="1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776220" y="2844800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>
            <a:off x="2287905" y="852805"/>
            <a:ext cx="8552815" cy="1115060"/>
            <a:chOff x="3688" y="1632"/>
            <a:chExt cx="13469" cy="1756"/>
          </a:xfrm>
        </p:grpSpPr>
        <p:sp>
          <p:nvSpPr>
            <p:cNvPr id="28" name="文本框 27"/>
            <p:cNvSpPr txBox="1"/>
            <p:nvPr/>
          </p:nvSpPr>
          <p:spPr>
            <a:xfrm>
              <a:off x="3728" y="1632"/>
              <a:ext cx="11744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342900" indent="-342900">
                <a:lnSpc>
                  <a:spcPct val="150000"/>
                </a:lnSpc>
                <a:spcBef>
                  <a:spcPct val="20000"/>
                </a:spcBef>
                <a:buFontTx/>
                <a:buChar char="•"/>
                <a:defRPr/>
              </a:pPr>
              <a:endParaRPr lang="zh-CN" altLang="en-US" sz="2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688" y="2517"/>
              <a:ext cx="13469" cy="8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endParaRPr lang="zh-CN" altLang="en-US" sz="2000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78900" y="527685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940" y="1689100"/>
            <a:ext cx="6561455" cy="4039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本框 3"/>
          <p:cNvSpPr txBox="1"/>
          <p:nvPr/>
        </p:nvSpPr>
        <p:spPr>
          <a:xfrm>
            <a:off x="7614285" y="1414780"/>
            <a:ext cx="3661410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80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习近平总书记关于互联网系列重要讲话精神综述</a:t>
            </a:r>
            <a:r>
              <a:rPr lang="zh-CN" sz="280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：</a:t>
            </a:r>
            <a:r>
              <a:rPr lang="zh-CN" altLang="en-US" sz="280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“当今世界，科技进步日新月异，互联网、云计算、大数据等现代信息技术深刻改变着人类的思维、生产、生活、学习方式，深刻展示了世界发展的前景。”</a:t>
            </a:r>
            <a:endParaRPr lang="zh-CN" altLang="en-US" sz="28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345420" y="5722620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776220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417830" y="6619875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404495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960370" y="404495"/>
            <a:ext cx="50844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/>
            <a:r>
              <a:rPr lang="zh-CN" altLang="en-US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四、课程反思</a:t>
            </a:r>
            <a:endParaRPr lang="zh-CN" altLang="en-US" sz="4000" b="1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776220" y="2865755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>
            <a:off x="2341880" y="1111250"/>
            <a:ext cx="8552815" cy="1115060"/>
            <a:chOff x="3688" y="1632"/>
            <a:chExt cx="13469" cy="1756"/>
          </a:xfrm>
        </p:grpSpPr>
        <p:sp>
          <p:nvSpPr>
            <p:cNvPr id="28" name="文本框 27"/>
            <p:cNvSpPr txBox="1"/>
            <p:nvPr/>
          </p:nvSpPr>
          <p:spPr>
            <a:xfrm>
              <a:off x="3728" y="1632"/>
              <a:ext cx="11744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342900" indent="-342900">
                <a:lnSpc>
                  <a:spcPct val="150000"/>
                </a:lnSpc>
                <a:spcBef>
                  <a:spcPct val="20000"/>
                </a:spcBef>
                <a:buFontTx/>
                <a:buChar char="•"/>
                <a:defRPr/>
              </a:pPr>
              <a:endParaRPr lang="zh-CN" altLang="en-US" sz="2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688" y="2517"/>
              <a:ext cx="13469" cy="8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endParaRPr lang="zh-CN" altLang="en-US" sz="2000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78900" y="527685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  <p:grpSp>
        <p:nvGrpSpPr>
          <p:cNvPr id="5" name="Group 37"/>
          <p:cNvGrpSpPr/>
          <p:nvPr/>
        </p:nvGrpSpPr>
        <p:grpSpPr bwMode="auto">
          <a:xfrm>
            <a:off x="3487420" y="1134110"/>
            <a:ext cx="4622800" cy="4154805"/>
            <a:chOff x="672" y="1288"/>
            <a:chExt cx="3176" cy="2433"/>
          </a:xfrm>
        </p:grpSpPr>
        <p:sp>
          <p:nvSpPr>
            <p:cNvPr id="14364" name="AutoShape 12"/>
            <p:cNvSpPr>
              <a:spLocks noChangeArrowheads="1"/>
            </p:cNvSpPr>
            <p:nvPr/>
          </p:nvSpPr>
          <p:spPr bwMode="auto">
            <a:xfrm>
              <a:off x="3039" y="3139"/>
              <a:ext cx="686" cy="564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FF"/>
            </a:solidFill>
            <a:ln w="6350">
              <a:solidFill>
                <a:srgbClr val="FF00FF"/>
              </a:solidFill>
              <a:miter lim="800000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vert="eaVert" anchor="ctr"/>
            <a:p>
              <a:pPr>
                <a:defRPr/>
              </a:pPr>
              <a:endParaRPr lang="zh-CN" altLang="zh-CN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62" name="AutoShape 15"/>
            <p:cNvSpPr>
              <a:spLocks noChangeArrowheads="1"/>
            </p:cNvSpPr>
            <p:nvPr/>
          </p:nvSpPr>
          <p:spPr bwMode="auto">
            <a:xfrm>
              <a:off x="2077" y="3139"/>
              <a:ext cx="686" cy="563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FF"/>
            </a:solidFill>
            <a:ln w="6350">
              <a:solidFill>
                <a:srgbClr val="FF00FF"/>
              </a:solidFill>
              <a:miter lim="800000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vert="eaVert" anchor="ctr"/>
            <a:p>
              <a:pPr>
                <a:defRPr/>
              </a:pPr>
              <a:endParaRPr lang="zh-CN" altLang="zh-CN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60" name="AutoShape 18"/>
            <p:cNvSpPr>
              <a:spLocks noChangeArrowheads="1"/>
            </p:cNvSpPr>
            <p:nvPr/>
          </p:nvSpPr>
          <p:spPr bwMode="auto">
            <a:xfrm>
              <a:off x="887" y="3139"/>
              <a:ext cx="686" cy="58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FF"/>
            </a:solidFill>
            <a:ln w="6350">
              <a:solidFill>
                <a:srgbClr val="FF00FF"/>
              </a:solidFill>
              <a:miter lim="800000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vert="eaVert" anchor="ctr"/>
            <a:p>
              <a:pPr>
                <a:defRPr/>
              </a:pPr>
              <a:endParaRPr lang="zh-CN" altLang="zh-CN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7" name="Group 20"/>
            <p:cNvGrpSpPr/>
            <p:nvPr/>
          </p:nvGrpSpPr>
          <p:grpSpPr bwMode="auto">
            <a:xfrm>
              <a:off x="696" y="2010"/>
              <a:ext cx="3152" cy="1101"/>
              <a:chOff x="1183" y="1732"/>
              <a:chExt cx="3116" cy="1152"/>
            </a:xfrm>
          </p:grpSpPr>
          <p:sp>
            <p:nvSpPr>
              <p:cNvPr id="14358" name="AutoShape 21"/>
              <p:cNvSpPr>
                <a:spLocks noChangeArrowheads="1"/>
              </p:cNvSpPr>
              <p:nvPr/>
            </p:nvSpPr>
            <p:spPr bwMode="auto">
              <a:xfrm>
                <a:off x="2336" y="1732"/>
                <a:ext cx="680" cy="587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00FF"/>
              </a:solidFill>
              <a:ln w="6350">
                <a:solidFill>
                  <a:srgbClr val="FF00FF"/>
                </a:solidFill>
                <a:miter lim="800000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eaVert" anchor="ctr"/>
              <a:p>
                <a:pPr>
                  <a:defRPr/>
                </a:pPr>
                <a:endParaRPr lang="zh-CN" altLang="zh-CN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4359" name="Rectangle 22"/>
              <p:cNvSpPr>
                <a:spLocks noChangeArrowheads="1"/>
              </p:cNvSpPr>
              <p:nvPr/>
            </p:nvSpPr>
            <p:spPr bwMode="auto">
              <a:xfrm>
                <a:off x="1183" y="2320"/>
                <a:ext cx="3116" cy="564"/>
              </a:xfrm>
              <a:prstGeom prst="rect">
                <a:avLst/>
              </a:prstGeom>
              <a:solidFill>
                <a:srgbClr val="009999"/>
              </a:solidFill>
              <a:ln w="38100">
                <a:solidFill>
                  <a:srgbClr val="FFFFFF"/>
                </a:solidFill>
                <a:miter lim="800000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lIns="63094" tIns="31547" rIns="63094" bIns="31547" anchor="ctr"/>
              <a:p>
                <a:pPr>
                  <a:defRPr/>
                </a:pPr>
                <a:r>
                  <a:rPr lang="en-US" altLang="zh-CN" sz="1200" smtClean="0">
                    <a:solidFill>
                      <a:srgbClr val="FFFF00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1.</a:t>
                </a:r>
                <a:r>
                  <a:rPr lang="zh-CN" altLang="en-US" sz="1200" smtClean="0">
                    <a:solidFill>
                      <a:srgbClr val="FFFF00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在教学中可灵活运用小组合作、分组讨论、小组间竞赛等手段进行教学，通过发散性思维的培养，增强学生的动手操作能力。</a:t>
                </a:r>
                <a:endParaRPr lang="en-US" altLang="zh-CN" sz="1200" smtClean="0">
                  <a:solidFill>
                    <a:srgbClr val="FFFF00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  <a:p>
                <a:pPr>
                  <a:defRPr/>
                </a:pPr>
                <a:r>
                  <a:rPr lang="en-US" altLang="zh-CN" sz="1200" smtClean="0">
                    <a:solidFill>
                      <a:srgbClr val="FFFF00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2.</a:t>
                </a:r>
                <a:r>
                  <a:rPr lang="zh-CN" altLang="en-US" sz="1200" smtClean="0">
                    <a:solidFill>
                      <a:srgbClr val="FFFF00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在课程中设置创新成绩，增强大家创新意识。</a:t>
                </a:r>
                <a:endParaRPr lang="zh-CN" altLang="en-US" sz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8" name="Group 24"/>
            <p:cNvGrpSpPr/>
            <p:nvPr/>
          </p:nvGrpSpPr>
          <p:grpSpPr bwMode="auto">
            <a:xfrm>
              <a:off x="672" y="1288"/>
              <a:ext cx="3067" cy="663"/>
              <a:chOff x="1156" y="1076"/>
              <a:chExt cx="3039" cy="844"/>
            </a:xfrm>
          </p:grpSpPr>
          <p:sp>
            <p:nvSpPr>
              <p:cNvPr id="14356" name="AutoShape 25"/>
              <p:cNvSpPr>
                <a:spLocks noChangeArrowheads="1"/>
              </p:cNvSpPr>
              <p:nvPr/>
            </p:nvSpPr>
            <p:spPr bwMode="auto">
              <a:xfrm>
                <a:off x="1156" y="1076"/>
                <a:ext cx="3039" cy="844"/>
              </a:xfrm>
              <a:prstGeom prst="flowChartPunchedCard">
                <a:avLst/>
              </a:prstGeom>
              <a:solidFill>
                <a:srgbClr val="009999"/>
              </a:solidFill>
              <a:ln w="38100">
                <a:solidFill>
                  <a:srgbClr val="FFFFFF"/>
                </a:solidFill>
                <a:miter lim="800000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lIns="63094" tIns="31547" rIns="63094" bIns="31547" anchor="ctr"/>
              <a:p>
                <a:pPr algn="ctr">
                  <a:defRPr/>
                </a:pPr>
                <a:endParaRPr lang="zh-CN" altLang="zh-CN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333" name="Text Box 26"/>
              <p:cNvSpPr txBox="1">
                <a:spLocks noChangeArrowheads="1"/>
              </p:cNvSpPr>
              <p:nvPr/>
            </p:nvSpPr>
            <p:spPr bwMode="auto">
              <a:xfrm>
                <a:off x="1733" y="1163"/>
                <a:ext cx="1355" cy="33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63094" tIns="31547" rIns="63094" bIns="31547"/>
              <a:p>
                <a:endParaRPr lang="zh-CN" altLang="zh-CN"/>
              </a:p>
            </p:txBody>
          </p:sp>
        </p:grpSp>
        <p:sp>
          <p:nvSpPr>
            <p:cNvPr id="13323" name="Text Box 28"/>
            <p:cNvSpPr txBox="1">
              <a:spLocks noChangeArrowheads="1"/>
            </p:cNvSpPr>
            <p:nvPr/>
          </p:nvSpPr>
          <p:spPr bwMode="auto">
            <a:xfrm>
              <a:off x="795" y="1455"/>
              <a:ext cx="2927" cy="1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63094" tIns="31547" rIns="63094" bIns="31547">
              <a:spAutoFit/>
            </a:bodyPr>
            <a:p>
              <a:pPr algn="just"/>
              <a:r>
                <a:rPr lang="en-US" altLang="zh-CN" sz="1400" b="1" smtClean="0">
                  <a:solidFill>
                    <a:srgbClr val="FFFFFF"/>
                  </a:solidFill>
                </a:rPr>
                <a:t>●</a:t>
              </a:r>
              <a:r>
                <a:rPr lang="zh-CN" altLang="en-US" sz="1400" b="1" smtClean="0">
                  <a:solidFill>
                    <a:srgbClr val="FFFFFF"/>
                  </a:solidFill>
                </a:rPr>
                <a:t>学生动手操作能力有待提高</a:t>
              </a:r>
              <a:endParaRPr lang="zh-CN" altLang="en-US" sz="1400">
                <a:solidFill>
                  <a:srgbClr val="000000"/>
                </a:solidFill>
              </a:endParaRPr>
            </a:p>
          </p:txBody>
        </p:sp>
        <p:sp>
          <p:nvSpPr>
            <p:cNvPr id="13324" name="Text Box 29"/>
            <p:cNvSpPr txBox="1">
              <a:spLocks noChangeArrowheads="1"/>
            </p:cNvSpPr>
            <p:nvPr/>
          </p:nvSpPr>
          <p:spPr bwMode="auto">
            <a:xfrm>
              <a:off x="795" y="1698"/>
              <a:ext cx="3022" cy="25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63094" tIns="31547" rIns="63094" bIns="31547"/>
            <a:p>
              <a:pPr algn="just"/>
              <a:r>
                <a:rPr lang="en-US" altLang="zh-CN" sz="1400" b="1" smtClean="0">
                  <a:solidFill>
                    <a:srgbClr val="FFFFFF"/>
                  </a:solidFill>
                </a:rPr>
                <a:t>●</a:t>
              </a:r>
              <a:r>
                <a:rPr lang="zh-CN" altLang="en-US" sz="1400" b="1" smtClean="0">
                  <a:solidFill>
                    <a:srgbClr val="FFFFFF"/>
                  </a:solidFill>
                </a:rPr>
                <a:t>学生主动思考能力有待提高</a:t>
              </a:r>
              <a:endParaRPr lang="zh-CN" altLang="en-US" sz="1400" b="1">
                <a:solidFill>
                  <a:srgbClr val="FFFFFF"/>
                </a:solidFill>
              </a:endParaRPr>
            </a:p>
          </p:txBody>
        </p:sp>
      </p:grpSp>
      <p:sp>
        <p:nvSpPr>
          <p:cNvPr id="34" name="Rectangle 22"/>
          <p:cNvSpPr>
            <a:spLocks noChangeArrowheads="1"/>
          </p:cNvSpPr>
          <p:nvPr/>
        </p:nvSpPr>
        <p:spPr bwMode="auto">
          <a:xfrm>
            <a:off x="3600450" y="5392420"/>
            <a:ext cx="4510405" cy="1124585"/>
          </a:xfrm>
          <a:prstGeom prst="rect">
            <a:avLst/>
          </a:prstGeom>
          <a:solidFill>
            <a:srgbClr val="009999"/>
          </a:solidFill>
          <a:ln w="38100">
            <a:solidFill>
              <a:srgbClr val="FFFFFF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63094" tIns="31547" rIns="63094" bIns="31547" anchor="ctr"/>
          <a:p>
            <a:pPr>
              <a:defRPr/>
            </a:pPr>
            <a:r>
              <a:rPr lang="en-US" altLang="zh-CN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1.</a:t>
            </a:r>
            <a:r>
              <a:rPr lang="zh-CN" altLang="en-US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提高学生综合素质</a:t>
            </a:r>
            <a:endParaRPr lang="en-US" altLang="zh-CN" smtClean="0">
              <a:solidFill>
                <a:srgbClr val="FF0000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defRPr/>
            </a:pPr>
            <a:r>
              <a:rPr lang="en-US" altLang="zh-CN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2.</a:t>
            </a:r>
            <a:r>
              <a:rPr lang="zh-CN" altLang="en-US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用黄桥决战精神育人，为地方</a:t>
            </a:r>
            <a:r>
              <a:rPr lang="zh-CN" altLang="en-US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经济服务</a:t>
            </a:r>
            <a:endParaRPr lang="zh-CN" altLang="en-US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87" b="48657"/>
          <a:stretch>
            <a:fillRect/>
          </a:stretch>
        </p:blipFill>
        <p:spPr>
          <a:xfrm rot="3101896">
            <a:off x="716947" y="4517841"/>
            <a:ext cx="1364777" cy="207767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87" b="48657"/>
          <a:stretch>
            <a:fillRect/>
          </a:stretch>
        </p:blipFill>
        <p:spPr>
          <a:xfrm rot="3101896">
            <a:off x="1696784" y="5476281"/>
            <a:ext cx="730403" cy="111193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475515" y="5092074"/>
            <a:ext cx="4296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Lovers forget your love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And list to the love of these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</a:rPr>
              <a:t>She a window flower And he a winter breeze 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762774" y="2821058"/>
            <a:ext cx="77218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ea"/>
              </a:rPr>
              <a:t>THANK YOU</a:t>
            </a:r>
            <a:endParaRPr lang="en-US" altLang="zh-CN" sz="5400" b="1" spc="600" dirty="0">
              <a:solidFill>
                <a:schemeClr val="accent1">
                  <a:lumMod val="60000"/>
                  <a:lumOff val="40000"/>
                </a:schemeClr>
              </a:solidFill>
              <a:latin typeface="+mj-ea"/>
            </a:endParaRPr>
          </a:p>
          <a:p>
            <a:pPr algn="ctr"/>
            <a:r>
              <a:rPr lang="en-US" altLang="zh-CN" sz="5400" b="1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FOR WATCHING</a:t>
            </a:r>
            <a:endParaRPr lang="zh-CN" altLang="en-US" sz="5400" b="1" spc="600" dirty="0">
              <a:solidFill>
                <a:schemeClr val="accent1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99480" y="1891030"/>
            <a:ext cx="3544570" cy="64516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spc="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冒泡排序</a:t>
            </a:r>
            <a:endParaRPr lang="zh-CN" altLang="en-US" sz="3600" spc="600" dirty="0" smtClean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12192000" cy="330200"/>
          </a:xfrm>
          <a:prstGeom prst="rect">
            <a:avLst/>
          </a:prstGeom>
          <a:solidFill>
            <a:srgbClr val="6D95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6527800"/>
            <a:ext cx="121920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6527800"/>
            <a:ext cx="12192000" cy="330200"/>
          </a:xfrm>
          <a:prstGeom prst="rect">
            <a:avLst/>
          </a:prstGeom>
          <a:solidFill>
            <a:srgbClr val="6D95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9" name="直线连接符 18"/>
          <p:cNvCxnSpPr/>
          <p:nvPr/>
        </p:nvCxnSpPr>
        <p:spPr>
          <a:xfrm>
            <a:off x="4914379" y="4843391"/>
            <a:ext cx="4876800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 rot="5400000">
            <a:off x="-667723" y="-1029929"/>
            <a:ext cx="4969740" cy="4969740"/>
          </a:xfrm>
          <a:prstGeom prst="ellipse">
            <a:avLst/>
          </a:prstGeom>
          <a:solidFill>
            <a:srgbClr val="6D95A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80085" y="2114550"/>
            <a:ext cx="24091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000" dirty="0">
                <a:solidFill>
                  <a:schemeClr val="bg1"/>
                </a:solidFill>
              </a:rPr>
              <a:t>泰州学院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15" name="Freeform 24">
            <a:hlinkClick r:id="rId3"/>
          </p:cNvPr>
          <p:cNvSpPr>
            <a:spLocks noEditPoints="1" noChangeArrowheads="1"/>
          </p:cNvSpPr>
          <p:nvPr/>
        </p:nvSpPr>
        <p:spPr bwMode="auto">
          <a:xfrm>
            <a:off x="1300093" y="1215411"/>
            <a:ext cx="799156" cy="479060"/>
          </a:xfrm>
          <a:custGeom>
            <a:avLst/>
            <a:gdLst>
              <a:gd name="T0" fmla="*/ 2147483647 w 183"/>
              <a:gd name="T1" fmla="*/ 2147483647 h 110"/>
              <a:gd name="T2" fmla="*/ 2147483647 w 183"/>
              <a:gd name="T3" fmla="*/ 2147483647 h 110"/>
              <a:gd name="T4" fmla="*/ 2147483647 w 183"/>
              <a:gd name="T5" fmla="*/ 2147483647 h 110"/>
              <a:gd name="T6" fmla="*/ 2147483647 w 183"/>
              <a:gd name="T7" fmla="*/ 2147483647 h 110"/>
              <a:gd name="T8" fmla="*/ 2147483647 w 183"/>
              <a:gd name="T9" fmla="*/ 2147483647 h 110"/>
              <a:gd name="T10" fmla="*/ 2147483647 w 183"/>
              <a:gd name="T11" fmla="*/ 2147483647 h 110"/>
              <a:gd name="T12" fmla="*/ 2147483647 w 183"/>
              <a:gd name="T13" fmla="*/ 2147483647 h 110"/>
              <a:gd name="T14" fmla="*/ 2147483647 w 183"/>
              <a:gd name="T15" fmla="*/ 2147483647 h 110"/>
              <a:gd name="T16" fmla="*/ 2147483647 w 183"/>
              <a:gd name="T17" fmla="*/ 2147483647 h 110"/>
              <a:gd name="T18" fmla="*/ 2147483647 w 183"/>
              <a:gd name="T19" fmla="*/ 2147483647 h 110"/>
              <a:gd name="T20" fmla="*/ 2147483647 w 183"/>
              <a:gd name="T21" fmla="*/ 2147483647 h 110"/>
              <a:gd name="T22" fmla="*/ 2147483647 w 183"/>
              <a:gd name="T23" fmla="*/ 2147483647 h 110"/>
              <a:gd name="T24" fmla="*/ 2147483647 w 183"/>
              <a:gd name="T25" fmla="*/ 2147483647 h 110"/>
              <a:gd name="T26" fmla="*/ 2147483647 w 183"/>
              <a:gd name="T27" fmla="*/ 2147483647 h 110"/>
              <a:gd name="T28" fmla="*/ 2147483647 w 183"/>
              <a:gd name="T29" fmla="*/ 2147483647 h 110"/>
              <a:gd name="T30" fmla="*/ 2147483647 w 183"/>
              <a:gd name="T31" fmla="*/ 2147483647 h 110"/>
              <a:gd name="T32" fmla="*/ 2147483647 w 183"/>
              <a:gd name="T33" fmla="*/ 2147483647 h 110"/>
              <a:gd name="T34" fmla="*/ 2147483647 w 183"/>
              <a:gd name="T35" fmla="*/ 2147483647 h 110"/>
              <a:gd name="T36" fmla="*/ 2147483647 w 183"/>
              <a:gd name="T37" fmla="*/ 2147483647 h 110"/>
              <a:gd name="T38" fmla="*/ 2147483647 w 183"/>
              <a:gd name="T39" fmla="*/ 2147483647 h 110"/>
              <a:gd name="T40" fmla="*/ 2147483647 w 183"/>
              <a:gd name="T41" fmla="*/ 2147483647 h 110"/>
              <a:gd name="T42" fmla="*/ 2147483647 w 183"/>
              <a:gd name="T43" fmla="*/ 2147483647 h 110"/>
              <a:gd name="T44" fmla="*/ 2147483647 w 183"/>
              <a:gd name="T45" fmla="*/ 2147483647 h 110"/>
              <a:gd name="T46" fmla="*/ 2147483647 w 183"/>
              <a:gd name="T47" fmla="*/ 2147483647 h 110"/>
              <a:gd name="T48" fmla="*/ 2147483647 w 183"/>
              <a:gd name="T49" fmla="*/ 2147483647 h 110"/>
              <a:gd name="T50" fmla="*/ 2147483647 w 183"/>
              <a:gd name="T51" fmla="*/ 2147483647 h 110"/>
              <a:gd name="T52" fmla="*/ 2147483647 w 183"/>
              <a:gd name="T53" fmla="*/ 2147483647 h 110"/>
              <a:gd name="T54" fmla="*/ 2147483647 w 183"/>
              <a:gd name="T55" fmla="*/ 2147483647 h 110"/>
              <a:gd name="T56" fmla="*/ 2147483647 w 183"/>
              <a:gd name="T57" fmla="*/ 2147483647 h 110"/>
              <a:gd name="T58" fmla="*/ 2147483647 w 183"/>
              <a:gd name="T59" fmla="*/ 2147483647 h 110"/>
              <a:gd name="T60" fmla="*/ 2147483647 w 183"/>
              <a:gd name="T61" fmla="*/ 2147483647 h 110"/>
              <a:gd name="T62" fmla="*/ 2147483647 w 183"/>
              <a:gd name="T63" fmla="*/ 2147483647 h 110"/>
              <a:gd name="T64" fmla="*/ 2147483647 w 183"/>
              <a:gd name="T65" fmla="*/ 2147483647 h 110"/>
              <a:gd name="T66" fmla="*/ 2147483647 w 183"/>
              <a:gd name="T67" fmla="*/ 2147483647 h 110"/>
              <a:gd name="T68" fmla="*/ 2147483647 w 183"/>
              <a:gd name="T69" fmla="*/ 2147483647 h 110"/>
              <a:gd name="T70" fmla="*/ 2147483647 w 183"/>
              <a:gd name="T71" fmla="*/ 2147483647 h 110"/>
              <a:gd name="T72" fmla="*/ 2147483647 w 183"/>
              <a:gd name="T73" fmla="*/ 2147483647 h 110"/>
              <a:gd name="T74" fmla="*/ 2147483647 w 183"/>
              <a:gd name="T75" fmla="*/ 2147483647 h 110"/>
              <a:gd name="T76" fmla="*/ 2147483647 w 183"/>
              <a:gd name="T77" fmla="*/ 2147483647 h 110"/>
              <a:gd name="T78" fmla="*/ 2147483647 w 183"/>
              <a:gd name="T79" fmla="*/ 2147483647 h 110"/>
              <a:gd name="T80" fmla="*/ 2147483647 w 183"/>
              <a:gd name="T81" fmla="*/ 2147483647 h 110"/>
              <a:gd name="T82" fmla="*/ 2147483647 w 183"/>
              <a:gd name="T83" fmla="*/ 2147483647 h 110"/>
              <a:gd name="T84" fmla="*/ 2147483647 w 183"/>
              <a:gd name="T85" fmla="*/ 2147483647 h 11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83"/>
              <a:gd name="T130" fmla="*/ 0 h 110"/>
              <a:gd name="T131" fmla="*/ 183 w 183"/>
              <a:gd name="T132" fmla="*/ 110 h 11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83" h="110">
                <a:moveTo>
                  <a:pt x="145" y="68"/>
                </a:moveTo>
                <a:cubicBezTo>
                  <a:pt x="146" y="67"/>
                  <a:pt x="146" y="66"/>
                  <a:pt x="147" y="65"/>
                </a:cubicBezTo>
                <a:cubicBezTo>
                  <a:pt x="151" y="73"/>
                  <a:pt x="151" y="73"/>
                  <a:pt x="151" y="73"/>
                </a:cubicBezTo>
                <a:cubicBezTo>
                  <a:pt x="183" y="59"/>
                  <a:pt x="183" y="59"/>
                  <a:pt x="183" y="59"/>
                </a:cubicBezTo>
                <a:cubicBezTo>
                  <a:pt x="156" y="0"/>
                  <a:pt x="156" y="0"/>
                  <a:pt x="156" y="0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1" y="17"/>
                  <a:pt x="121" y="17"/>
                  <a:pt x="121" y="17"/>
                </a:cubicBezTo>
                <a:cubicBezTo>
                  <a:pt x="121" y="17"/>
                  <a:pt x="121" y="17"/>
                  <a:pt x="121" y="17"/>
                </a:cubicBezTo>
                <a:cubicBezTo>
                  <a:pt x="121" y="17"/>
                  <a:pt x="120" y="17"/>
                  <a:pt x="120" y="17"/>
                </a:cubicBezTo>
                <a:cubicBezTo>
                  <a:pt x="117" y="16"/>
                  <a:pt x="117" y="16"/>
                  <a:pt x="117" y="16"/>
                </a:cubicBezTo>
                <a:cubicBezTo>
                  <a:pt x="116" y="16"/>
                  <a:pt x="115" y="16"/>
                  <a:pt x="115" y="16"/>
                </a:cubicBezTo>
                <a:cubicBezTo>
                  <a:pt x="106" y="14"/>
                  <a:pt x="91" y="13"/>
                  <a:pt x="81" y="20"/>
                </a:cubicBezTo>
                <a:cubicBezTo>
                  <a:pt x="80" y="20"/>
                  <a:pt x="79" y="21"/>
                  <a:pt x="78" y="22"/>
                </a:cubicBezTo>
                <a:cubicBezTo>
                  <a:pt x="75" y="20"/>
                  <a:pt x="72" y="19"/>
                  <a:pt x="69" y="20"/>
                </a:cubicBezTo>
                <a:cubicBezTo>
                  <a:pt x="56" y="23"/>
                  <a:pt x="56" y="23"/>
                  <a:pt x="56" y="23"/>
                </a:cubicBezTo>
                <a:cubicBezTo>
                  <a:pt x="55" y="22"/>
                  <a:pt x="55" y="22"/>
                  <a:pt x="55" y="22"/>
                </a:cubicBezTo>
                <a:cubicBezTo>
                  <a:pt x="59" y="14"/>
                  <a:pt x="59" y="14"/>
                  <a:pt x="59" y="14"/>
                </a:cubicBezTo>
                <a:cubicBezTo>
                  <a:pt x="27" y="0"/>
                  <a:pt x="27" y="0"/>
                  <a:pt x="27" y="0"/>
                </a:cubicBezTo>
                <a:cubicBezTo>
                  <a:pt x="0" y="59"/>
                  <a:pt x="0" y="59"/>
                  <a:pt x="0" y="59"/>
                </a:cubicBezTo>
                <a:cubicBezTo>
                  <a:pt x="32" y="73"/>
                  <a:pt x="32" y="73"/>
                  <a:pt x="32" y="73"/>
                </a:cubicBezTo>
                <a:cubicBezTo>
                  <a:pt x="36" y="65"/>
                  <a:pt x="36" y="65"/>
                  <a:pt x="36" y="65"/>
                </a:cubicBezTo>
                <a:cubicBezTo>
                  <a:pt x="37" y="68"/>
                  <a:pt x="39" y="70"/>
                  <a:pt x="41" y="72"/>
                </a:cubicBezTo>
                <a:cubicBezTo>
                  <a:pt x="40" y="74"/>
                  <a:pt x="39" y="76"/>
                  <a:pt x="39" y="79"/>
                </a:cubicBezTo>
                <a:cubicBezTo>
                  <a:pt x="40" y="83"/>
                  <a:pt x="44" y="87"/>
                  <a:pt x="49" y="87"/>
                </a:cubicBezTo>
                <a:cubicBezTo>
                  <a:pt x="49" y="87"/>
                  <a:pt x="49" y="87"/>
                  <a:pt x="50" y="87"/>
                </a:cubicBezTo>
                <a:cubicBezTo>
                  <a:pt x="51" y="86"/>
                  <a:pt x="51" y="86"/>
                  <a:pt x="52" y="86"/>
                </a:cubicBezTo>
                <a:cubicBezTo>
                  <a:pt x="52" y="87"/>
                  <a:pt x="52" y="87"/>
                  <a:pt x="52" y="88"/>
                </a:cubicBezTo>
                <a:cubicBezTo>
                  <a:pt x="53" y="92"/>
                  <a:pt x="57" y="96"/>
                  <a:pt x="61" y="96"/>
                </a:cubicBezTo>
                <a:cubicBezTo>
                  <a:pt x="62" y="96"/>
                  <a:pt x="62" y="96"/>
                  <a:pt x="63" y="96"/>
                </a:cubicBezTo>
                <a:cubicBezTo>
                  <a:pt x="63" y="96"/>
                  <a:pt x="64" y="95"/>
                  <a:pt x="65" y="95"/>
                </a:cubicBezTo>
                <a:cubicBezTo>
                  <a:pt x="65" y="96"/>
                  <a:pt x="65" y="96"/>
                  <a:pt x="65" y="97"/>
                </a:cubicBezTo>
                <a:cubicBezTo>
                  <a:pt x="66" y="101"/>
                  <a:pt x="69" y="105"/>
                  <a:pt x="74" y="105"/>
                </a:cubicBezTo>
                <a:cubicBezTo>
                  <a:pt x="74" y="105"/>
                  <a:pt x="75" y="105"/>
                  <a:pt x="75" y="105"/>
                </a:cubicBezTo>
                <a:cubicBezTo>
                  <a:pt x="78" y="104"/>
                  <a:pt x="80" y="103"/>
                  <a:pt x="82" y="100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8" y="110"/>
                  <a:pt x="102" y="109"/>
                  <a:pt x="104" y="106"/>
                </a:cubicBezTo>
                <a:cubicBezTo>
                  <a:pt x="106" y="103"/>
                  <a:pt x="105" y="99"/>
                  <a:pt x="102" y="97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102" y="97"/>
                  <a:pt x="103" y="96"/>
                  <a:pt x="104" y="96"/>
                </a:cubicBezTo>
                <a:cubicBezTo>
                  <a:pt x="110" y="100"/>
                  <a:pt x="110" y="100"/>
                  <a:pt x="110" y="100"/>
                </a:cubicBezTo>
                <a:cubicBezTo>
                  <a:pt x="111" y="101"/>
                  <a:pt x="113" y="101"/>
                  <a:pt x="114" y="101"/>
                </a:cubicBezTo>
                <a:cubicBezTo>
                  <a:pt x="116" y="101"/>
                  <a:pt x="118" y="100"/>
                  <a:pt x="119" y="98"/>
                </a:cubicBezTo>
                <a:cubicBezTo>
                  <a:pt x="120" y="96"/>
                  <a:pt x="121" y="94"/>
                  <a:pt x="120" y="93"/>
                </a:cubicBezTo>
                <a:cubicBezTo>
                  <a:pt x="120" y="91"/>
                  <a:pt x="119" y="89"/>
                  <a:pt x="117" y="89"/>
                </a:cubicBezTo>
                <a:cubicBezTo>
                  <a:pt x="116" y="88"/>
                  <a:pt x="116" y="88"/>
                  <a:pt x="116" y="88"/>
                </a:cubicBezTo>
                <a:cubicBezTo>
                  <a:pt x="116" y="87"/>
                  <a:pt x="117" y="87"/>
                  <a:pt x="117" y="86"/>
                </a:cubicBezTo>
                <a:cubicBezTo>
                  <a:pt x="123" y="90"/>
                  <a:pt x="123" y="90"/>
                  <a:pt x="123" y="90"/>
                </a:cubicBezTo>
                <a:cubicBezTo>
                  <a:pt x="124" y="91"/>
                  <a:pt x="125" y="91"/>
                  <a:pt x="127" y="91"/>
                </a:cubicBezTo>
                <a:cubicBezTo>
                  <a:pt x="129" y="91"/>
                  <a:pt x="131" y="90"/>
                  <a:pt x="132" y="88"/>
                </a:cubicBezTo>
                <a:cubicBezTo>
                  <a:pt x="134" y="85"/>
                  <a:pt x="133" y="81"/>
                  <a:pt x="130" y="79"/>
                </a:cubicBezTo>
                <a:cubicBezTo>
                  <a:pt x="132" y="78"/>
                  <a:pt x="132" y="78"/>
                  <a:pt x="132" y="78"/>
                </a:cubicBezTo>
                <a:cubicBezTo>
                  <a:pt x="135" y="79"/>
                  <a:pt x="135" y="79"/>
                  <a:pt x="135" y="79"/>
                </a:cubicBezTo>
                <a:cubicBezTo>
                  <a:pt x="136" y="80"/>
                  <a:pt x="137" y="80"/>
                  <a:pt x="138" y="80"/>
                </a:cubicBezTo>
                <a:cubicBezTo>
                  <a:pt x="140" y="80"/>
                  <a:pt x="143" y="79"/>
                  <a:pt x="144" y="77"/>
                </a:cubicBezTo>
                <a:cubicBezTo>
                  <a:pt x="145" y="75"/>
                  <a:pt x="145" y="72"/>
                  <a:pt x="143" y="70"/>
                </a:cubicBezTo>
                <a:cubicBezTo>
                  <a:pt x="144" y="69"/>
                  <a:pt x="144" y="69"/>
                  <a:pt x="144" y="69"/>
                </a:cubicBezTo>
                <a:lnTo>
                  <a:pt x="145" y="68"/>
                </a:lnTo>
                <a:close/>
                <a:moveTo>
                  <a:pt x="29" y="66"/>
                </a:moveTo>
                <a:cubicBezTo>
                  <a:pt x="8" y="56"/>
                  <a:pt x="8" y="56"/>
                  <a:pt x="8" y="56"/>
                </a:cubicBezTo>
                <a:cubicBezTo>
                  <a:pt x="30" y="7"/>
                  <a:pt x="30" y="7"/>
                  <a:pt x="30" y="7"/>
                </a:cubicBezTo>
                <a:cubicBezTo>
                  <a:pt x="51" y="17"/>
                  <a:pt x="51" y="17"/>
                  <a:pt x="51" y="17"/>
                </a:cubicBezTo>
                <a:lnTo>
                  <a:pt x="29" y="66"/>
                </a:lnTo>
                <a:close/>
                <a:moveTo>
                  <a:pt x="153" y="7"/>
                </a:moveTo>
                <a:cubicBezTo>
                  <a:pt x="175" y="56"/>
                  <a:pt x="175" y="56"/>
                  <a:pt x="175" y="56"/>
                </a:cubicBezTo>
                <a:cubicBezTo>
                  <a:pt x="154" y="66"/>
                  <a:pt x="154" y="66"/>
                  <a:pt x="154" y="66"/>
                </a:cubicBezTo>
                <a:cubicBezTo>
                  <a:pt x="132" y="17"/>
                  <a:pt x="132" y="17"/>
                  <a:pt x="132" y="17"/>
                </a:cubicBezTo>
                <a:lnTo>
                  <a:pt x="153" y="7"/>
                </a:lnTo>
                <a:close/>
                <a:moveTo>
                  <a:pt x="85" y="23"/>
                </a:moveTo>
                <a:cubicBezTo>
                  <a:pt x="86" y="23"/>
                  <a:pt x="87" y="23"/>
                  <a:pt x="87" y="23"/>
                </a:cubicBezTo>
                <a:cubicBezTo>
                  <a:pt x="88" y="22"/>
                  <a:pt x="89" y="22"/>
                  <a:pt x="89" y="22"/>
                </a:cubicBezTo>
                <a:cubicBezTo>
                  <a:pt x="90" y="22"/>
                  <a:pt x="91" y="21"/>
                  <a:pt x="91" y="21"/>
                </a:cubicBezTo>
                <a:cubicBezTo>
                  <a:pt x="92" y="21"/>
                  <a:pt x="93" y="21"/>
                  <a:pt x="94" y="21"/>
                </a:cubicBezTo>
                <a:cubicBezTo>
                  <a:pt x="95" y="21"/>
                  <a:pt x="95" y="21"/>
                  <a:pt x="96" y="21"/>
                </a:cubicBezTo>
                <a:cubicBezTo>
                  <a:pt x="97" y="21"/>
                  <a:pt x="98" y="20"/>
                  <a:pt x="100" y="20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105" y="20"/>
                  <a:pt x="110" y="21"/>
                  <a:pt x="114" y="22"/>
                </a:cubicBezTo>
                <a:cubicBezTo>
                  <a:pt x="114" y="22"/>
                  <a:pt x="114" y="22"/>
                  <a:pt x="114" y="22"/>
                </a:cubicBezTo>
                <a:cubicBezTo>
                  <a:pt x="116" y="22"/>
                  <a:pt x="118" y="22"/>
                  <a:pt x="119" y="23"/>
                </a:cubicBezTo>
                <a:cubicBezTo>
                  <a:pt x="129" y="25"/>
                  <a:pt x="129" y="25"/>
                  <a:pt x="129" y="25"/>
                </a:cubicBezTo>
                <a:cubicBezTo>
                  <a:pt x="129" y="25"/>
                  <a:pt x="129" y="25"/>
                  <a:pt x="129" y="25"/>
                </a:cubicBezTo>
                <a:cubicBezTo>
                  <a:pt x="144" y="59"/>
                  <a:pt x="144" y="59"/>
                  <a:pt x="144" y="59"/>
                </a:cubicBezTo>
                <a:cubicBezTo>
                  <a:pt x="143" y="61"/>
                  <a:pt x="142" y="63"/>
                  <a:pt x="140" y="64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39" y="65"/>
                  <a:pt x="139" y="66"/>
                  <a:pt x="138" y="66"/>
                </a:cubicBezTo>
                <a:cubicBezTo>
                  <a:pt x="99" y="42"/>
                  <a:pt x="99" y="42"/>
                  <a:pt x="99" y="42"/>
                </a:cubicBezTo>
                <a:cubicBezTo>
                  <a:pt x="98" y="42"/>
                  <a:pt x="98" y="41"/>
                  <a:pt x="97" y="41"/>
                </a:cubicBezTo>
                <a:cubicBezTo>
                  <a:pt x="96" y="41"/>
                  <a:pt x="95" y="40"/>
                  <a:pt x="94" y="40"/>
                </a:cubicBezTo>
                <a:cubicBezTo>
                  <a:pt x="94" y="40"/>
                  <a:pt x="94" y="40"/>
                  <a:pt x="94" y="40"/>
                </a:cubicBezTo>
                <a:cubicBezTo>
                  <a:pt x="94" y="40"/>
                  <a:pt x="94" y="40"/>
                  <a:pt x="94" y="40"/>
                </a:cubicBezTo>
                <a:cubicBezTo>
                  <a:pt x="93" y="40"/>
                  <a:pt x="93" y="40"/>
                  <a:pt x="93" y="40"/>
                </a:cubicBezTo>
                <a:cubicBezTo>
                  <a:pt x="92" y="40"/>
                  <a:pt x="91" y="40"/>
                  <a:pt x="91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89" y="40"/>
                  <a:pt x="89" y="40"/>
                  <a:pt x="88" y="40"/>
                </a:cubicBezTo>
                <a:cubicBezTo>
                  <a:pt x="88" y="40"/>
                  <a:pt x="88" y="40"/>
                  <a:pt x="87" y="40"/>
                </a:cubicBezTo>
                <a:cubicBezTo>
                  <a:pt x="86" y="40"/>
                  <a:pt x="84" y="40"/>
                  <a:pt x="83" y="40"/>
                </a:cubicBezTo>
                <a:cubicBezTo>
                  <a:pt x="83" y="41"/>
                  <a:pt x="83" y="41"/>
                  <a:pt x="83" y="41"/>
                </a:cubicBezTo>
                <a:cubicBezTo>
                  <a:pt x="82" y="41"/>
                  <a:pt x="82" y="41"/>
                  <a:pt x="81" y="41"/>
                </a:cubicBezTo>
                <a:cubicBezTo>
                  <a:pt x="81" y="41"/>
                  <a:pt x="81" y="41"/>
                  <a:pt x="81" y="41"/>
                </a:cubicBezTo>
                <a:cubicBezTo>
                  <a:pt x="80" y="42"/>
                  <a:pt x="80" y="42"/>
                  <a:pt x="79" y="42"/>
                </a:cubicBezTo>
                <a:cubicBezTo>
                  <a:pt x="79" y="42"/>
                  <a:pt x="78" y="43"/>
                  <a:pt x="77" y="43"/>
                </a:cubicBezTo>
                <a:cubicBezTo>
                  <a:pt x="71" y="46"/>
                  <a:pt x="66" y="46"/>
                  <a:pt x="63" y="45"/>
                </a:cubicBezTo>
                <a:cubicBezTo>
                  <a:pt x="62" y="44"/>
                  <a:pt x="62" y="44"/>
                  <a:pt x="61" y="44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0" y="43"/>
                </a:cubicBezTo>
                <a:cubicBezTo>
                  <a:pt x="60" y="42"/>
                  <a:pt x="60" y="42"/>
                  <a:pt x="60" y="42"/>
                </a:cubicBezTo>
                <a:cubicBezTo>
                  <a:pt x="60" y="41"/>
                  <a:pt x="58" y="35"/>
                  <a:pt x="61" y="34"/>
                </a:cubicBezTo>
                <a:cubicBezTo>
                  <a:pt x="63" y="34"/>
                  <a:pt x="73" y="31"/>
                  <a:pt x="82" y="25"/>
                </a:cubicBezTo>
                <a:cubicBezTo>
                  <a:pt x="83" y="24"/>
                  <a:pt x="84" y="24"/>
                  <a:pt x="85" y="23"/>
                </a:cubicBezTo>
                <a:close/>
                <a:moveTo>
                  <a:pt x="49" y="82"/>
                </a:moveTo>
                <a:cubicBezTo>
                  <a:pt x="47" y="83"/>
                  <a:pt x="44" y="81"/>
                  <a:pt x="44" y="78"/>
                </a:cubicBezTo>
                <a:cubicBezTo>
                  <a:pt x="43" y="77"/>
                  <a:pt x="44" y="76"/>
                  <a:pt x="45" y="74"/>
                </a:cubicBezTo>
                <a:cubicBezTo>
                  <a:pt x="45" y="73"/>
                  <a:pt x="47" y="73"/>
                  <a:pt x="48" y="73"/>
                </a:cubicBezTo>
                <a:cubicBezTo>
                  <a:pt x="48" y="73"/>
                  <a:pt x="48" y="72"/>
                  <a:pt x="49" y="72"/>
                </a:cubicBezTo>
                <a:cubicBezTo>
                  <a:pt x="51" y="72"/>
                  <a:pt x="53" y="74"/>
                  <a:pt x="53" y="77"/>
                </a:cubicBezTo>
                <a:cubicBezTo>
                  <a:pt x="54" y="79"/>
                  <a:pt x="52" y="82"/>
                  <a:pt x="49" y="82"/>
                </a:cubicBezTo>
                <a:close/>
                <a:moveTo>
                  <a:pt x="62" y="91"/>
                </a:moveTo>
                <a:cubicBezTo>
                  <a:pt x="59" y="92"/>
                  <a:pt x="57" y="90"/>
                  <a:pt x="56" y="87"/>
                </a:cubicBezTo>
                <a:cubicBezTo>
                  <a:pt x="56" y="86"/>
                  <a:pt x="57" y="85"/>
                  <a:pt x="57" y="84"/>
                </a:cubicBezTo>
                <a:cubicBezTo>
                  <a:pt x="58" y="82"/>
                  <a:pt x="59" y="82"/>
                  <a:pt x="61" y="82"/>
                </a:cubicBezTo>
                <a:cubicBezTo>
                  <a:pt x="61" y="82"/>
                  <a:pt x="61" y="82"/>
                  <a:pt x="61" y="82"/>
                </a:cubicBezTo>
                <a:cubicBezTo>
                  <a:pt x="64" y="82"/>
                  <a:pt x="66" y="83"/>
                  <a:pt x="66" y="86"/>
                </a:cubicBezTo>
                <a:cubicBezTo>
                  <a:pt x="67" y="89"/>
                  <a:pt x="65" y="91"/>
                  <a:pt x="62" y="91"/>
                </a:cubicBezTo>
                <a:close/>
                <a:moveTo>
                  <a:pt x="75" y="100"/>
                </a:moveTo>
                <a:cubicBezTo>
                  <a:pt x="72" y="101"/>
                  <a:pt x="70" y="99"/>
                  <a:pt x="69" y="96"/>
                </a:cubicBezTo>
                <a:cubicBezTo>
                  <a:pt x="69" y="95"/>
                  <a:pt x="69" y="94"/>
                  <a:pt x="70" y="93"/>
                </a:cubicBezTo>
                <a:cubicBezTo>
                  <a:pt x="71" y="92"/>
                  <a:pt x="72" y="91"/>
                  <a:pt x="73" y="91"/>
                </a:cubicBezTo>
                <a:cubicBezTo>
                  <a:pt x="74" y="91"/>
                  <a:pt x="74" y="91"/>
                  <a:pt x="74" y="91"/>
                </a:cubicBezTo>
                <a:cubicBezTo>
                  <a:pt x="76" y="91"/>
                  <a:pt x="79" y="92"/>
                  <a:pt x="79" y="95"/>
                </a:cubicBezTo>
                <a:cubicBezTo>
                  <a:pt x="79" y="98"/>
                  <a:pt x="77" y="100"/>
                  <a:pt x="75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rot="5400000">
            <a:off x="10792664" y="5458664"/>
            <a:ext cx="2138272" cy="2138272"/>
          </a:xfrm>
          <a:prstGeom prst="ellipse">
            <a:avLst/>
          </a:prstGeom>
          <a:solidFill>
            <a:srgbClr val="6D95A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87" b="48657"/>
          <a:stretch>
            <a:fillRect/>
          </a:stretch>
        </p:blipFill>
        <p:spPr>
          <a:xfrm rot="15706071" flipH="1">
            <a:off x="11074259" y="346757"/>
            <a:ext cx="940843" cy="1432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3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3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39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39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39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39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39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1" grpId="0" bldLvl="0" animBg="1"/>
      <p:bldP spid="12" grpId="0" bldLvl="0" animBg="1"/>
      <p:bldP spid="13" grpId="0"/>
      <p:bldP spid="15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任意多边形 5"/>
          <p:cNvSpPr/>
          <p:nvPr/>
        </p:nvSpPr>
        <p:spPr>
          <a:xfrm rot="2700000">
            <a:off x="1802130" y="2535555"/>
            <a:ext cx="1114425" cy="1114425"/>
          </a:xfrm>
          <a:custGeom>
            <a:avLst/>
            <a:gdLst>
              <a:gd name="connsiteX0" fmla="*/ 395 w 1755"/>
              <a:gd name="connsiteY0" fmla="*/ 404 h 1755"/>
              <a:gd name="connsiteX1" fmla="*/ 1755 w 1755"/>
              <a:gd name="connsiteY1" fmla="*/ 0 h 1755"/>
              <a:gd name="connsiteX2" fmla="*/ 1314 w 1755"/>
              <a:gd name="connsiteY2" fmla="*/ 1341 h 1755"/>
              <a:gd name="connsiteX3" fmla="*/ 0 w 1755"/>
              <a:gd name="connsiteY3" fmla="*/ 1755 h 1755"/>
              <a:gd name="connsiteX4" fmla="*/ 395 w 1755"/>
              <a:gd name="connsiteY4" fmla="*/ 404 h 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5" h="1755">
                <a:moveTo>
                  <a:pt x="395" y="404"/>
                </a:moveTo>
                <a:lnTo>
                  <a:pt x="1755" y="0"/>
                </a:lnTo>
                <a:lnTo>
                  <a:pt x="1314" y="1341"/>
                </a:lnTo>
                <a:lnTo>
                  <a:pt x="0" y="1755"/>
                </a:lnTo>
                <a:lnTo>
                  <a:pt x="395" y="404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1572260" y="3088640"/>
            <a:ext cx="771525" cy="1235710"/>
          </a:xfrm>
          <a:custGeom>
            <a:avLst/>
            <a:gdLst>
              <a:gd name="connsiteX0" fmla="*/ 0 w 1215"/>
              <a:gd name="connsiteY0" fmla="*/ 0 h 1946"/>
              <a:gd name="connsiteX1" fmla="*/ 1215 w 1215"/>
              <a:gd name="connsiteY1" fmla="*/ 641 h 1946"/>
              <a:gd name="connsiteX2" fmla="*/ 1215 w 1215"/>
              <a:gd name="connsiteY2" fmla="*/ 1946 h 1946"/>
              <a:gd name="connsiteX3" fmla="*/ 0 w 1215"/>
              <a:gd name="connsiteY3" fmla="*/ 1286 h 1946"/>
              <a:gd name="connsiteX4" fmla="*/ 0 w 1215"/>
              <a:gd name="connsiteY4" fmla="*/ 0 h 1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5" h="1946">
                <a:moveTo>
                  <a:pt x="0" y="0"/>
                </a:moveTo>
                <a:lnTo>
                  <a:pt x="1215" y="641"/>
                </a:lnTo>
                <a:lnTo>
                  <a:pt x="1215" y="1946"/>
                </a:lnTo>
                <a:lnTo>
                  <a:pt x="0" y="1286"/>
                </a:lnTo>
                <a:lnTo>
                  <a:pt x="0" y="0"/>
                </a:lnTo>
                <a:close/>
              </a:path>
            </a:pathLst>
          </a:custGeom>
          <a:solidFill>
            <a:srgbClr val="6D9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54835" y="2273300"/>
            <a:ext cx="1009015" cy="1014730"/>
          </a:xfrm>
          <a:prstGeom prst="rect">
            <a:avLst/>
          </a:prstGeom>
          <a:noFill/>
          <a:effectLst/>
          <a:scene3d>
            <a:camera prst="perspectiveBelow"/>
            <a:lightRig rig="threePt" dir="t"/>
          </a:scene3d>
          <a:sp3d extrusionH="76200">
            <a:contourClr>
              <a:srgbClr val="FFFFFF"/>
            </a:contourClr>
          </a:sp3d>
        </p:spPr>
        <p:txBody>
          <a:bodyPr wrap="square" rtlCol="0">
            <a:spAutoFit/>
            <a:sp3d prstMaterial="metal"/>
          </a:bodyPr>
          <a:p>
            <a:r>
              <a:rPr lang="zh-CN" altLang="en-US" sz="6000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目</a:t>
            </a:r>
            <a:endParaRPr lang="zh-CN" altLang="en-US" sz="6000">
              <a:solidFill>
                <a:schemeClr val="tx1">
                  <a:lumMod val="65000"/>
                  <a:lumOff val="35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 rot="2700000">
            <a:off x="3462655" y="2535555"/>
            <a:ext cx="1114425" cy="1114425"/>
          </a:xfrm>
          <a:custGeom>
            <a:avLst/>
            <a:gdLst>
              <a:gd name="connsiteX0" fmla="*/ 395 w 1755"/>
              <a:gd name="connsiteY0" fmla="*/ 404 h 1755"/>
              <a:gd name="connsiteX1" fmla="*/ 1755 w 1755"/>
              <a:gd name="connsiteY1" fmla="*/ 0 h 1755"/>
              <a:gd name="connsiteX2" fmla="*/ 1314 w 1755"/>
              <a:gd name="connsiteY2" fmla="*/ 1341 h 1755"/>
              <a:gd name="connsiteX3" fmla="*/ 0 w 1755"/>
              <a:gd name="connsiteY3" fmla="*/ 1755 h 1755"/>
              <a:gd name="connsiteX4" fmla="*/ 395 w 1755"/>
              <a:gd name="connsiteY4" fmla="*/ 404 h 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5" h="1755">
                <a:moveTo>
                  <a:pt x="395" y="404"/>
                </a:moveTo>
                <a:lnTo>
                  <a:pt x="1755" y="0"/>
                </a:lnTo>
                <a:lnTo>
                  <a:pt x="1314" y="1341"/>
                </a:lnTo>
                <a:lnTo>
                  <a:pt x="0" y="1755"/>
                </a:lnTo>
                <a:lnTo>
                  <a:pt x="395" y="404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3232785" y="3088640"/>
            <a:ext cx="771525" cy="1235710"/>
          </a:xfrm>
          <a:custGeom>
            <a:avLst/>
            <a:gdLst>
              <a:gd name="connsiteX0" fmla="*/ 0 w 1215"/>
              <a:gd name="connsiteY0" fmla="*/ 0 h 1946"/>
              <a:gd name="connsiteX1" fmla="*/ 1215 w 1215"/>
              <a:gd name="connsiteY1" fmla="*/ 641 h 1946"/>
              <a:gd name="connsiteX2" fmla="*/ 1215 w 1215"/>
              <a:gd name="connsiteY2" fmla="*/ 1946 h 1946"/>
              <a:gd name="connsiteX3" fmla="*/ 0 w 1215"/>
              <a:gd name="connsiteY3" fmla="*/ 1286 h 1946"/>
              <a:gd name="connsiteX4" fmla="*/ 0 w 1215"/>
              <a:gd name="connsiteY4" fmla="*/ 0 h 1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5" h="1946">
                <a:moveTo>
                  <a:pt x="0" y="0"/>
                </a:moveTo>
                <a:lnTo>
                  <a:pt x="1215" y="641"/>
                </a:lnTo>
                <a:lnTo>
                  <a:pt x="1215" y="1946"/>
                </a:lnTo>
                <a:lnTo>
                  <a:pt x="0" y="1286"/>
                </a:lnTo>
                <a:lnTo>
                  <a:pt x="0" y="0"/>
                </a:lnTo>
                <a:close/>
              </a:path>
            </a:pathLst>
          </a:custGeom>
          <a:solidFill>
            <a:srgbClr val="6D9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15360" y="2273300"/>
            <a:ext cx="1009015" cy="1014730"/>
          </a:xfrm>
          <a:prstGeom prst="rect">
            <a:avLst/>
          </a:prstGeom>
          <a:noFill/>
          <a:effectLst/>
          <a:scene3d>
            <a:camera prst="perspectiveBelow"/>
            <a:lightRig rig="threePt" dir="t"/>
          </a:scene3d>
          <a:sp3d extrusionH="76200">
            <a:contourClr>
              <a:srgbClr val="FFFFFF"/>
            </a:contourClr>
          </a:sp3d>
        </p:spPr>
        <p:txBody>
          <a:bodyPr wrap="square" rtlCol="0">
            <a:spAutoFit/>
            <a:sp3d prstMaterial="metal"/>
          </a:bodyPr>
          <a:p>
            <a:r>
              <a:rPr lang="zh-CN" altLang="en-US" sz="6000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录</a:t>
            </a:r>
            <a:endParaRPr lang="zh-CN" altLang="en-US" sz="6000">
              <a:solidFill>
                <a:schemeClr val="tx1">
                  <a:lumMod val="65000"/>
                  <a:lumOff val="35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H="1" flipV="1">
            <a:off x="2555240" y="1151255"/>
            <a:ext cx="8862060" cy="25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774383" y="6188710"/>
            <a:ext cx="10643235" cy="0"/>
          </a:xfrm>
          <a:prstGeom prst="line">
            <a:avLst/>
          </a:prstGeom>
          <a:ln w="19050">
            <a:solidFill>
              <a:srgbClr val="BEBE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6869430" y="1630680"/>
            <a:ext cx="3397250" cy="980440"/>
          </a:xfrm>
          <a:prstGeom prst="rect">
            <a:avLst/>
          </a:prstGeom>
          <a:noFill/>
        </p:spPr>
        <p:txBody>
          <a:bodyPr wrap="square" lIns="136525" tIns="136525" rIns="136525" bIns="136525" rtlCol="0">
            <a:spAutoFit/>
          </a:bodyPr>
          <a:p>
            <a:pPr algn="dist"/>
            <a:r>
              <a:rPr lang="zh-CN" altLang="en-US" sz="2800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壹</a:t>
            </a:r>
            <a:r>
              <a:rPr lang="zh-CN" altLang="en-US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en-US" altLang="zh-CN">
                <a:solidFill>
                  <a:srgbClr val="6D9FCC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|</a:t>
            </a:r>
            <a:r>
              <a:rPr lang="en-US" altLang="zh-CN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zh-CN" altLang="en-US" sz="2800"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教学目标</a:t>
            </a:r>
            <a:endParaRPr lang="zh-CN" altLang="en-US">
              <a:uFillTx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dist"/>
            <a:endParaRPr lang="zh-CN" altLang="en-US">
              <a:solidFill>
                <a:schemeClr val="tx1"/>
              </a:solidFill>
              <a:uFillTx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869430" y="2505710"/>
            <a:ext cx="3397250" cy="980440"/>
          </a:xfrm>
          <a:prstGeom prst="rect">
            <a:avLst/>
          </a:prstGeom>
          <a:noFill/>
        </p:spPr>
        <p:txBody>
          <a:bodyPr wrap="square" lIns="136525" tIns="136525" rIns="136525" bIns="136525" rtlCol="0">
            <a:spAutoFit/>
          </a:bodyPr>
          <a:p>
            <a:pPr algn="dist"/>
            <a:r>
              <a:rPr lang="zh-CN" altLang="en-US" sz="2800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贰</a:t>
            </a:r>
            <a:r>
              <a:rPr lang="zh-CN" altLang="en-US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en-US" altLang="zh-CN">
                <a:solidFill>
                  <a:srgbClr val="6D9FCC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|</a:t>
            </a:r>
            <a:r>
              <a:rPr lang="en-US" altLang="zh-CN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zh-CN" altLang="en-US" sz="2800"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教学内容</a:t>
            </a:r>
            <a:endParaRPr lang="zh-CN" altLang="en-US" sz="2800">
              <a:uFillTx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dist"/>
            <a:endParaRPr lang="zh-CN" altLang="en-US">
              <a:solidFill>
                <a:schemeClr val="tx1"/>
              </a:solidFill>
              <a:uFillTx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869430" y="3383280"/>
            <a:ext cx="3342640" cy="703580"/>
          </a:xfrm>
          <a:prstGeom prst="rect">
            <a:avLst/>
          </a:prstGeom>
          <a:noFill/>
        </p:spPr>
        <p:txBody>
          <a:bodyPr wrap="square" lIns="136525" tIns="136525" rIns="136525" bIns="136525" rtlCol="0">
            <a:spAutoFit/>
          </a:bodyPr>
          <a:p>
            <a:pPr algn="dist"/>
            <a:r>
              <a:rPr lang="zh-CN" altLang="en-US" sz="2800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叁</a:t>
            </a:r>
            <a:r>
              <a:rPr lang="zh-CN" altLang="en-US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en-US" altLang="zh-CN">
                <a:solidFill>
                  <a:srgbClr val="6D9FCC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|</a:t>
            </a:r>
            <a:r>
              <a:rPr lang="en-US" altLang="zh-CN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zh-CN" altLang="en-US" sz="2800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思政融入</a:t>
            </a:r>
            <a:endParaRPr lang="zh-CN" altLang="en-US" sz="2800">
              <a:solidFill>
                <a:schemeClr val="tx1"/>
              </a:solidFill>
              <a:uFillTx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848475" y="4265930"/>
            <a:ext cx="3418205" cy="703580"/>
          </a:xfrm>
          <a:prstGeom prst="rect">
            <a:avLst/>
          </a:prstGeom>
          <a:noFill/>
        </p:spPr>
        <p:txBody>
          <a:bodyPr wrap="square" lIns="136525" tIns="136525" rIns="136525" bIns="136525" rtlCol="0">
            <a:spAutoFit/>
          </a:bodyPr>
          <a:p>
            <a:pPr algn="dist"/>
            <a:r>
              <a:rPr lang="zh-CN" altLang="en-US" sz="2800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肆</a:t>
            </a:r>
            <a:r>
              <a:rPr lang="zh-CN" altLang="en-US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en-US" altLang="zh-CN">
                <a:solidFill>
                  <a:srgbClr val="6D9FCC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|</a:t>
            </a:r>
            <a:r>
              <a:rPr lang="en-US" altLang="zh-CN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lang="zh-CN" altLang="en-US" sz="2800">
                <a:solidFill>
                  <a:schemeClr val="tx1"/>
                </a:solidFill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教学反思</a:t>
            </a:r>
            <a:endParaRPr lang="zh-CN" altLang="en-US" sz="2800">
              <a:solidFill>
                <a:schemeClr val="tx1"/>
              </a:solidFill>
              <a:uFillTx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449695" y="1873885"/>
            <a:ext cx="398780" cy="2791460"/>
            <a:chOff x="11076" y="3757"/>
            <a:chExt cx="628" cy="3408"/>
          </a:xfrm>
        </p:grpSpPr>
        <p:cxnSp>
          <p:nvCxnSpPr>
            <p:cNvPr id="21" name="直接连接符 20"/>
            <p:cNvCxnSpPr/>
            <p:nvPr/>
          </p:nvCxnSpPr>
          <p:spPr>
            <a:xfrm>
              <a:off x="11077" y="3757"/>
              <a:ext cx="3" cy="3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11076" y="3760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11076" y="4894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11076" y="6028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flipH="1">
              <a:off x="11076" y="7162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 flipH="1">
            <a:off x="10287635" y="1878330"/>
            <a:ext cx="398780" cy="2784475"/>
            <a:chOff x="11076" y="3757"/>
            <a:chExt cx="628" cy="3408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11077" y="3757"/>
              <a:ext cx="3" cy="3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 flipH="1">
              <a:off x="11076" y="3760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>
              <a:off x="11076" y="4894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>
              <a:off x="11076" y="6028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>
              <a:off x="11076" y="7162"/>
              <a:ext cx="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8195310" y="683895"/>
            <a:ext cx="38747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敦尚行实，明体达用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椭圆 279"/>
          <p:cNvSpPr/>
          <p:nvPr/>
        </p:nvSpPr>
        <p:spPr>
          <a:xfrm rot="5400000">
            <a:off x="8195310" y="-886460"/>
            <a:ext cx="4763135" cy="4807585"/>
          </a:xfrm>
          <a:prstGeom prst="ellipse">
            <a:avLst/>
          </a:prstGeom>
          <a:solidFill>
            <a:srgbClr val="6D95A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6" name="文本框 285"/>
          <p:cNvSpPr txBox="1"/>
          <p:nvPr/>
        </p:nvSpPr>
        <p:spPr>
          <a:xfrm>
            <a:off x="2480700" y="4388731"/>
            <a:ext cx="561097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dirty="0">
                <a:solidFill>
                  <a:schemeClr val="tx2"/>
                </a:solidFill>
                <a:latin typeface="Calibri Light" panose="020F0302020204030204" pitchFamily="34" charset="0"/>
              </a:rPr>
              <a:t>.</a:t>
            </a:r>
            <a:endParaRPr lang="zh-CN" altLang="en-US" sz="1400" dirty="0">
              <a:solidFill>
                <a:schemeClr val="tx2"/>
              </a:solidFill>
              <a:latin typeface="Calibri Light" panose="020F0302020204030204" pitchFamily="34" charset="0"/>
            </a:endParaRPr>
          </a:p>
          <a:p>
            <a:pPr algn="r"/>
            <a:endParaRPr lang="zh-CN" altLang="en-US" sz="1400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sp>
        <p:nvSpPr>
          <p:cNvPr id="287" name="文本框 286"/>
          <p:cNvSpPr txBox="1"/>
          <p:nvPr/>
        </p:nvSpPr>
        <p:spPr>
          <a:xfrm>
            <a:off x="9727542" y="1109750"/>
            <a:ext cx="1698003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</a:rPr>
              <a:t>案例引入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88" name="Freeform 24">
            <a:hlinkClick r:id="rId1"/>
          </p:cNvPr>
          <p:cNvSpPr>
            <a:spLocks noEditPoints="1" noChangeArrowheads="1"/>
          </p:cNvSpPr>
          <p:nvPr/>
        </p:nvSpPr>
        <p:spPr bwMode="auto">
          <a:xfrm>
            <a:off x="10176330" y="235221"/>
            <a:ext cx="799156" cy="479060"/>
          </a:xfrm>
          <a:custGeom>
            <a:avLst/>
            <a:gdLst>
              <a:gd name="T0" fmla="*/ 2147483647 w 183"/>
              <a:gd name="T1" fmla="*/ 2147483647 h 110"/>
              <a:gd name="T2" fmla="*/ 2147483647 w 183"/>
              <a:gd name="T3" fmla="*/ 2147483647 h 110"/>
              <a:gd name="T4" fmla="*/ 2147483647 w 183"/>
              <a:gd name="T5" fmla="*/ 2147483647 h 110"/>
              <a:gd name="T6" fmla="*/ 2147483647 w 183"/>
              <a:gd name="T7" fmla="*/ 2147483647 h 110"/>
              <a:gd name="T8" fmla="*/ 2147483647 w 183"/>
              <a:gd name="T9" fmla="*/ 2147483647 h 110"/>
              <a:gd name="T10" fmla="*/ 2147483647 w 183"/>
              <a:gd name="T11" fmla="*/ 2147483647 h 110"/>
              <a:gd name="T12" fmla="*/ 2147483647 w 183"/>
              <a:gd name="T13" fmla="*/ 2147483647 h 110"/>
              <a:gd name="T14" fmla="*/ 2147483647 w 183"/>
              <a:gd name="T15" fmla="*/ 2147483647 h 110"/>
              <a:gd name="T16" fmla="*/ 2147483647 w 183"/>
              <a:gd name="T17" fmla="*/ 2147483647 h 110"/>
              <a:gd name="T18" fmla="*/ 2147483647 w 183"/>
              <a:gd name="T19" fmla="*/ 2147483647 h 110"/>
              <a:gd name="T20" fmla="*/ 2147483647 w 183"/>
              <a:gd name="T21" fmla="*/ 2147483647 h 110"/>
              <a:gd name="T22" fmla="*/ 2147483647 w 183"/>
              <a:gd name="T23" fmla="*/ 2147483647 h 110"/>
              <a:gd name="T24" fmla="*/ 2147483647 w 183"/>
              <a:gd name="T25" fmla="*/ 2147483647 h 110"/>
              <a:gd name="T26" fmla="*/ 2147483647 w 183"/>
              <a:gd name="T27" fmla="*/ 2147483647 h 110"/>
              <a:gd name="T28" fmla="*/ 2147483647 w 183"/>
              <a:gd name="T29" fmla="*/ 2147483647 h 110"/>
              <a:gd name="T30" fmla="*/ 2147483647 w 183"/>
              <a:gd name="T31" fmla="*/ 2147483647 h 110"/>
              <a:gd name="T32" fmla="*/ 2147483647 w 183"/>
              <a:gd name="T33" fmla="*/ 2147483647 h 110"/>
              <a:gd name="T34" fmla="*/ 2147483647 w 183"/>
              <a:gd name="T35" fmla="*/ 2147483647 h 110"/>
              <a:gd name="T36" fmla="*/ 2147483647 w 183"/>
              <a:gd name="T37" fmla="*/ 2147483647 h 110"/>
              <a:gd name="T38" fmla="*/ 2147483647 w 183"/>
              <a:gd name="T39" fmla="*/ 2147483647 h 110"/>
              <a:gd name="T40" fmla="*/ 2147483647 w 183"/>
              <a:gd name="T41" fmla="*/ 2147483647 h 110"/>
              <a:gd name="T42" fmla="*/ 2147483647 w 183"/>
              <a:gd name="T43" fmla="*/ 2147483647 h 110"/>
              <a:gd name="T44" fmla="*/ 2147483647 w 183"/>
              <a:gd name="T45" fmla="*/ 2147483647 h 110"/>
              <a:gd name="T46" fmla="*/ 2147483647 w 183"/>
              <a:gd name="T47" fmla="*/ 2147483647 h 110"/>
              <a:gd name="T48" fmla="*/ 2147483647 w 183"/>
              <a:gd name="T49" fmla="*/ 2147483647 h 110"/>
              <a:gd name="T50" fmla="*/ 2147483647 w 183"/>
              <a:gd name="T51" fmla="*/ 2147483647 h 110"/>
              <a:gd name="T52" fmla="*/ 2147483647 w 183"/>
              <a:gd name="T53" fmla="*/ 2147483647 h 110"/>
              <a:gd name="T54" fmla="*/ 2147483647 w 183"/>
              <a:gd name="T55" fmla="*/ 2147483647 h 110"/>
              <a:gd name="T56" fmla="*/ 2147483647 w 183"/>
              <a:gd name="T57" fmla="*/ 2147483647 h 110"/>
              <a:gd name="T58" fmla="*/ 2147483647 w 183"/>
              <a:gd name="T59" fmla="*/ 2147483647 h 110"/>
              <a:gd name="T60" fmla="*/ 2147483647 w 183"/>
              <a:gd name="T61" fmla="*/ 2147483647 h 110"/>
              <a:gd name="T62" fmla="*/ 2147483647 w 183"/>
              <a:gd name="T63" fmla="*/ 2147483647 h 110"/>
              <a:gd name="T64" fmla="*/ 2147483647 w 183"/>
              <a:gd name="T65" fmla="*/ 2147483647 h 110"/>
              <a:gd name="T66" fmla="*/ 2147483647 w 183"/>
              <a:gd name="T67" fmla="*/ 2147483647 h 110"/>
              <a:gd name="T68" fmla="*/ 2147483647 w 183"/>
              <a:gd name="T69" fmla="*/ 2147483647 h 110"/>
              <a:gd name="T70" fmla="*/ 2147483647 w 183"/>
              <a:gd name="T71" fmla="*/ 2147483647 h 110"/>
              <a:gd name="T72" fmla="*/ 2147483647 w 183"/>
              <a:gd name="T73" fmla="*/ 2147483647 h 110"/>
              <a:gd name="T74" fmla="*/ 2147483647 w 183"/>
              <a:gd name="T75" fmla="*/ 2147483647 h 110"/>
              <a:gd name="T76" fmla="*/ 2147483647 w 183"/>
              <a:gd name="T77" fmla="*/ 2147483647 h 110"/>
              <a:gd name="T78" fmla="*/ 2147483647 w 183"/>
              <a:gd name="T79" fmla="*/ 2147483647 h 110"/>
              <a:gd name="T80" fmla="*/ 2147483647 w 183"/>
              <a:gd name="T81" fmla="*/ 2147483647 h 110"/>
              <a:gd name="T82" fmla="*/ 2147483647 w 183"/>
              <a:gd name="T83" fmla="*/ 2147483647 h 110"/>
              <a:gd name="T84" fmla="*/ 2147483647 w 183"/>
              <a:gd name="T85" fmla="*/ 2147483647 h 11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83"/>
              <a:gd name="T130" fmla="*/ 0 h 110"/>
              <a:gd name="T131" fmla="*/ 183 w 183"/>
              <a:gd name="T132" fmla="*/ 110 h 11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83" h="110">
                <a:moveTo>
                  <a:pt x="145" y="68"/>
                </a:moveTo>
                <a:cubicBezTo>
                  <a:pt x="146" y="67"/>
                  <a:pt x="146" y="66"/>
                  <a:pt x="147" y="65"/>
                </a:cubicBezTo>
                <a:cubicBezTo>
                  <a:pt x="151" y="73"/>
                  <a:pt x="151" y="73"/>
                  <a:pt x="151" y="73"/>
                </a:cubicBezTo>
                <a:cubicBezTo>
                  <a:pt x="183" y="59"/>
                  <a:pt x="183" y="59"/>
                  <a:pt x="183" y="59"/>
                </a:cubicBezTo>
                <a:cubicBezTo>
                  <a:pt x="156" y="0"/>
                  <a:pt x="156" y="0"/>
                  <a:pt x="156" y="0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1" y="17"/>
                  <a:pt x="121" y="17"/>
                  <a:pt x="121" y="17"/>
                </a:cubicBezTo>
                <a:cubicBezTo>
                  <a:pt x="121" y="17"/>
                  <a:pt x="121" y="17"/>
                  <a:pt x="121" y="17"/>
                </a:cubicBezTo>
                <a:cubicBezTo>
                  <a:pt x="121" y="17"/>
                  <a:pt x="120" y="17"/>
                  <a:pt x="120" y="17"/>
                </a:cubicBezTo>
                <a:cubicBezTo>
                  <a:pt x="117" y="16"/>
                  <a:pt x="117" y="16"/>
                  <a:pt x="117" y="16"/>
                </a:cubicBezTo>
                <a:cubicBezTo>
                  <a:pt x="116" y="16"/>
                  <a:pt x="115" y="16"/>
                  <a:pt x="115" y="16"/>
                </a:cubicBezTo>
                <a:cubicBezTo>
                  <a:pt x="106" y="14"/>
                  <a:pt x="91" y="13"/>
                  <a:pt x="81" y="20"/>
                </a:cubicBezTo>
                <a:cubicBezTo>
                  <a:pt x="80" y="20"/>
                  <a:pt x="79" y="21"/>
                  <a:pt x="78" y="22"/>
                </a:cubicBezTo>
                <a:cubicBezTo>
                  <a:pt x="75" y="20"/>
                  <a:pt x="72" y="19"/>
                  <a:pt x="69" y="20"/>
                </a:cubicBezTo>
                <a:cubicBezTo>
                  <a:pt x="56" y="23"/>
                  <a:pt x="56" y="23"/>
                  <a:pt x="56" y="23"/>
                </a:cubicBezTo>
                <a:cubicBezTo>
                  <a:pt x="55" y="22"/>
                  <a:pt x="55" y="22"/>
                  <a:pt x="55" y="22"/>
                </a:cubicBezTo>
                <a:cubicBezTo>
                  <a:pt x="59" y="14"/>
                  <a:pt x="59" y="14"/>
                  <a:pt x="59" y="14"/>
                </a:cubicBezTo>
                <a:cubicBezTo>
                  <a:pt x="27" y="0"/>
                  <a:pt x="27" y="0"/>
                  <a:pt x="27" y="0"/>
                </a:cubicBezTo>
                <a:cubicBezTo>
                  <a:pt x="0" y="59"/>
                  <a:pt x="0" y="59"/>
                  <a:pt x="0" y="59"/>
                </a:cubicBezTo>
                <a:cubicBezTo>
                  <a:pt x="32" y="73"/>
                  <a:pt x="32" y="73"/>
                  <a:pt x="32" y="73"/>
                </a:cubicBezTo>
                <a:cubicBezTo>
                  <a:pt x="36" y="65"/>
                  <a:pt x="36" y="65"/>
                  <a:pt x="36" y="65"/>
                </a:cubicBezTo>
                <a:cubicBezTo>
                  <a:pt x="37" y="68"/>
                  <a:pt x="39" y="70"/>
                  <a:pt x="41" y="72"/>
                </a:cubicBezTo>
                <a:cubicBezTo>
                  <a:pt x="40" y="74"/>
                  <a:pt x="39" y="76"/>
                  <a:pt x="39" y="79"/>
                </a:cubicBezTo>
                <a:cubicBezTo>
                  <a:pt x="40" y="83"/>
                  <a:pt x="44" y="87"/>
                  <a:pt x="49" y="87"/>
                </a:cubicBezTo>
                <a:cubicBezTo>
                  <a:pt x="49" y="87"/>
                  <a:pt x="49" y="87"/>
                  <a:pt x="50" y="87"/>
                </a:cubicBezTo>
                <a:cubicBezTo>
                  <a:pt x="51" y="86"/>
                  <a:pt x="51" y="86"/>
                  <a:pt x="52" y="86"/>
                </a:cubicBezTo>
                <a:cubicBezTo>
                  <a:pt x="52" y="87"/>
                  <a:pt x="52" y="87"/>
                  <a:pt x="52" y="88"/>
                </a:cubicBezTo>
                <a:cubicBezTo>
                  <a:pt x="53" y="92"/>
                  <a:pt x="57" y="96"/>
                  <a:pt x="61" y="96"/>
                </a:cubicBezTo>
                <a:cubicBezTo>
                  <a:pt x="62" y="96"/>
                  <a:pt x="62" y="96"/>
                  <a:pt x="63" y="96"/>
                </a:cubicBezTo>
                <a:cubicBezTo>
                  <a:pt x="63" y="96"/>
                  <a:pt x="64" y="95"/>
                  <a:pt x="65" y="95"/>
                </a:cubicBezTo>
                <a:cubicBezTo>
                  <a:pt x="65" y="96"/>
                  <a:pt x="65" y="96"/>
                  <a:pt x="65" y="97"/>
                </a:cubicBezTo>
                <a:cubicBezTo>
                  <a:pt x="66" y="101"/>
                  <a:pt x="69" y="105"/>
                  <a:pt x="74" y="105"/>
                </a:cubicBezTo>
                <a:cubicBezTo>
                  <a:pt x="74" y="105"/>
                  <a:pt x="75" y="105"/>
                  <a:pt x="75" y="105"/>
                </a:cubicBezTo>
                <a:cubicBezTo>
                  <a:pt x="78" y="104"/>
                  <a:pt x="80" y="103"/>
                  <a:pt x="82" y="100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8" y="110"/>
                  <a:pt x="102" y="109"/>
                  <a:pt x="104" y="106"/>
                </a:cubicBezTo>
                <a:cubicBezTo>
                  <a:pt x="106" y="103"/>
                  <a:pt x="105" y="99"/>
                  <a:pt x="102" y="97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102" y="97"/>
                  <a:pt x="103" y="96"/>
                  <a:pt x="104" y="96"/>
                </a:cubicBezTo>
                <a:cubicBezTo>
                  <a:pt x="110" y="100"/>
                  <a:pt x="110" y="100"/>
                  <a:pt x="110" y="100"/>
                </a:cubicBezTo>
                <a:cubicBezTo>
                  <a:pt x="111" y="101"/>
                  <a:pt x="113" y="101"/>
                  <a:pt x="114" y="101"/>
                </a:cubicBezTo>
                <a:cubicBezTo>
                  <a:pt x="116" y="101"/>
                  <a:pt x="118" y="100"/>
                  <a:pt x="119" y="98"/>
                </a:cubicBezTo>
                <a:cubicBezTo>
                  <a:pt x="120" y="96"/>
                  <a:pt x="121" y="94"/>
                  <a:pt x="120" y="93"/>
                </a:cubicBezTo>
                <a:cubicBezTo>
                  <a:pt x="120" y="91"/>
                  <a:pt x="119" y="89"/>
                  <a:pt x="117" y="89"/>
                </a:cubicBezTo>
                <a:cubicBezTo>
                  <a:pt x="116" y="88"/>
                  <a:pt x="116" y="88"/>
                  <a:pt x="116" y="88"/>
                </a:cubicBezTo>
                <a:cubicBezTo>
                  <a:pt x="116" y="87"/>
                  <a:pt x="117" y="87"/>
                  <a:pt x="117" y="86"/>
                </a:cubicBezTo>
                <a:cubicBezTo>
                  <a:pt x="123" y="90"/>
                  <a:pt x="123" y="90"/>
                  <a:pt x="123" y="90"/>
                </a:cubicBezTo>
                <a:cubicBezTo>
                  <a:pt x="124" y="91"/>
                  <a:pt x="125" y="91"/>
                  <a:pt x="127" y="91"/>
                </a:cubicBezTo>
                <a:cubicBezTo>
                  <a:pt x="129" y="91"/>
                  <a:pt x="131" y="90"/>
                  <a:pt x="132" y="88"/>
                </a:cubicBezTo>
                <a:cubicBezTo>
                  <a:pt x="134" y="85"/>
                  <a:pt x="133" y="81"/>
                  <a:pt x="130" y="79"/>
                </a:cubicBezTo>
                <a:cubicBezTo>
                  <a:pt x="132" y="78"/>
                  <a:pt x="132" y="78"/>
                  <a:pt x="132" y="78"/>
                </a:cubicBezTo>
                <a:cubicBezTo>
                  <a:pt x="135" y="79"/>
                  <a:pt x="135" y="79"/>
                  <a:pt x="135" y="79"/>
                </a:cubicBezTo>
                <a:cubicBezTo>
                  <a:pt x="136" y="80"/>
                  <a:pt x="137" y="80"/>
                  <a:pt x="138" y="80"/>
                </a:cubicBezTo>
                <a:cubicBezTo>
                  <a:pt x="140" y="80"/>
                  <a:pt x="143" y="79"/>
                  <a:pt x="144" y="77"/>
                </a:cubicBezTo>
                <a:cubicBezTo>
                  <a:pt x="145" y="75"/>
                  <a:pt x="145" y="72"/>
                  <a:pt x="143" y="70"/>
                </a:cubicBezTo>
                <a:cubicBezTo>
                  <a:pt x="144" y="69"/>
                  <a:pt x="144" y="69"/>
                  <a:pt x="144" y="69"/>
                </a:cubicBezTo>
                <a:lnTo>
                  <a:pt x="145" y="68"/>
                </a:lnTo>
                <a:close/>
                <a:moveTo>
                  <a:pt x="29" y="66"/>
                </a:moveTo>
                <a:cubicBezTo>
                  <a:pt x="8" y="56"/>
                  <a:pt x="8" y="56"/>
                  <a:pt x="8" y="56"/>
                </a:cubicBezTo>
                <a:cubicBezTo>
                  <a:pt x="30" y="7"/>
                  <a:pt x="30" y="7"/>
                  <a:pt x="30" y="7"/>
                </a:cubicBezTo>
                <a:cubicBezTo>
                  <a:pt x="51" y="17"/>
                  <a:pt x="51" y="17"/>
                  <a:pt x="51" y="17"/>
                </a:cubicBezTo>
                <a:lnTo>
                  <a:pt x="29" y="66"/>
                </a:lnTo>
                <a:close/>
                <a:moveTo>
                  <a:pt x="153" y="7"/>
                </a:moveTo>
                <a:cubicBezTo>
                  <a:pt x="175" y="56"/>
                  <a:pt x="175" y="56"/>
                  <a:pt x="175" y="56"/>
                </a:cubicBezTo>
                <a:cubicBezTo>
                  <a:pt x="154" y="66"/>
                  <a:pt x="154" y="66"/>
                  <a:pt x="154" y="66"/>
                </a:cubicBezTo>
                <a:cubicBezTo>
                  <a:pt x="132" y="17"/>
                  <a:pt x="132" y="17"/>
                  <a:pt x="132" y="17"/>
                </a:cubicBezTo>
                <a:lnTo>
                  <a:pt x="153" y="7"/>
                </a:lnTo>
                <a:close/>
                <a:moveTo>
                  <a:pt x="85" y="23"/>
                </a:moveTo>
                <a:cubicBezTo>
                  <a:pt x="86" y="23"/>
                  <a:pt x="87" y="23"/>
                  <a:pt x="87" y="23"/>
                </a:cubicBezTo>
                <a:cubicBezTo>
                  <a:pt x="88" y="22"/>
                  <a:pt x="89" y="22"/>
                  <a:pt x="89" y="22"/>
                </a:cubicBezTo>
                <a:cubicBezTo>
                  <a:pt x="90" y="22"/>
                  <a:pt x="91" y="21"/>
                  <a:pt x="91" y="21"/>
                </a:cubicBezTo>
                <a:cubicBezTo>
                  <a:pt x="92" y="21"/>
                  <a:pt x="93" y="21"/>
                  <a:pt x="94" y="21"/>
                </a:cubicBezTo>
                <a:cubicBezTo>
                  <a:pt x="95" y="21"/>
                  <a:pt x="95" y="21"/>
                  <a:pt x="96" y="21"/>
                </a:cubicBezTo>
                <a:cubicBezTo>
                  <a:pt x="97" y="21"/>
                  <a:pt x="98" y="20"/>
                  <a:pt x="100" y="20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105" y="20"/>
                  <a:pt x="110" y="21"/>
                  <a:pt x="114" y="22"/>
                </a:cubicBezTo>
                <a:cubicBezTo>
                  <a:pt x="114" y="22"/>
                  <a:pt x="114" y="22"/>
                  <a:pt x="114" y="22"/>
                </a:cubicBezTo>
                <a:cubicBezTo>
                  <a:pt x="116" y="22"/>
                  <a:pt x="118" y="22"/>
                  <a:pt x="119" y="23"/>
                </a:cubicBezTo>
                <a:cubicBezTo>
                  <a:pt x="129" y="25"/>
                  <a:pt x="129" y="25"/>
                  <a:pt x="129" y="25"/>
                </a:cubicBezTo>
                <a:cubicBezTo>
                  <a:pt x="129" y="25"/>
                  <a:pt x="129" y="25"/>
                  <a:pt x="129" y="25"/>
                </a:cubicBezTo>
                <a:cubicBezTo>
                  <a:pt x="144" y="59"/>
                  <a:pt x="144" y="59"/>
                  <a:pt x="144" y="59"/>
                </a:cubicBezTo>
                <a:cubicBezTo>
                  <a:pt x="143" y="61"/>
                  <a:pt x="142" y="63"/>
                  <a:pt x="140" y="64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39" y="65"/>
                  <a:pt x="139" y="66"/>
                  <a:pt x="138" y="66"/>
                </a:cubicBezTo>
                <a:cubicBezTo>
                  <a:pt x="99" y="42"/>
                  <a:pt x="99" y="42"/>
                  <a:pt x="99" y="42"/>
                </a:cubicBezTo>
                <a:cubicBezTo>
                  <a:pt x="98" y="42"/>
                  <a:pt x="98" y="41"/>
                  <a:pt x="97" y="41"/>
                </a:cubicBezTo>
                <a:cubicBezTo>
                  <a:pt x="96" y="41"/>
                  <a:pt x="95" y="40"/>
                  <a:pt x="94" y="40"/>
                </a:cubicBezTo>
                <a:cubicBezTo>
                  <a:pt x="94" y="40"/>
                  <a:pt x="94" y="40"/>
                  <a:pt x="94" y="40"/>
                </a:cubicBezTo>
                <a:cubicBezTo>
                  <a:pt x="94" y="40"/>
                  <a:pt x="94" y="40"/>
                  <a:pt x="94" y="40"/>
                </a:cubicBezTo>
                <a:cubicBezTo>
                  <a:pt x="93" y="40"/>
                  <a:pt x="93" y="40"/>
                  <a:pt x="93" y="40"/>
                </a:cubicBezTo>
                <a:cubicBezTo>
                  <a:pt x="92" y="40"/>
                  <a:pt x="91" y="40"/>
                  <a:pt x="91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89" y="40"/>
                  <a:pt x="89" y="40"/>
                  <a:pt x="88" y="40"/>
                </a:cubicBezTo>
                <a:cubicBezTo>
                  <a:pt x="88" y="40"/>
                  <a:pt x="88" y="40"/>
                  <a:pt x="87" y="40"/>
                </a:cubicBezTo>
                <a:cubicBezTo>
                  <a:pt x="86" y="40"/>
                  <a:pt x="84" y="40"/>
                  <a:pt x="83" y="40"/>
                </a:cubicBezTo>
                <a:cubicBezTo>
                  <a:pt x="83" y="41"/>
                  <a:pt x="83" y="41"/>
                  <a:pt x="83" y="41"/>
                </a:cubicBezTo>
                <a:cubicBezTo>
                  <a:pt x="82" y="41"/>
                  <a:pt x="82" y="41"/>
                  <a:pt x="81" y="41"/>
                </a:cubicBezTo>
                <a:cubicBezTo>
                  <a:pt x="81" y="41"/>
                  <a:pt x="81" y="41"/>
                  <a:pt x="81" y="41"/>
                </a:cubicBezTo>
                <a:cubicBezTo>
                  <a:pt x="80" y="42"/>
                  <a:pt x="80" y="42"/>
                  <a:pt x="79" y="42"/>
                </a:cubicBezTo>
                <a:cubicBezTo>
                  <a:pt x="79" y="42"/>
                  <a:pt x="78" y="43"/>
                  <a:pt x="77" y="43"/>
                </a:cubicBezTo>
                <a:cubicBezTo>
                  <a:pt x="71" y="46"/>
                  <a:pt x="66" y="46"/>
                  <a:pt x="63" y="45"/>
                </a:cubicBezTo>
                <a:cubicBezTo>
                  <a:pt x="62" y="44"/>
                  <a:pt x="62" y="44"/>
                  <a:pt x="61" y="44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0" y="43"/>
                </a:cubicBezTo>
                <a:cubicBezTo>
                  <a:pt x="60" y="42"/>
                  <a:pt x="60" y="42"/>
                  <a:pt x="60" y="42"/>
                </a:cubicBezTo>
                <a:cubicBezTo>
                  <a:pt x="60" y="41"/>
                  <a:pt x="58" y="35"/>
                  <a:pt x="61" y="34"/>
                </a:cubicBezTo>
                <a:cubicBezTo>
                  <a:pt x="63" y="34"/>
                  <a:pt x="73" y="31"/>
                  <a:pt x="82" y="25"/>
                </a:cubicBezTo>
                <a:cubicBezTo>
                  <a:pt x="83" y="24"/>
                  <a:pt x="84" y="24"/>
                  <a:pt x="85" y="23"/>
                </a:cubicBezTo>
                <a:close/>
                <a:moveTo>
                  <a:pt x="49" y="82"/>
                </a:moveTo>
                <a:cubicBezTo>
                  <a:pt x="47" y="83"/>
                  <a:pt x="44" y="81"/>
                  <a:pt x="44" y="78"/>
                </a:cubicBezTo>
                <a:cubicBezTo>
                  <a:pt x="43" y="77"/>
                  <a:pt x="44" y="76"/>
                  <a:pt x="45" y="74"/>
                </a:cubicBezTo>
                <a:cubicBezTo>
                  <a:pt x="45" y="73"/>
                  <a:pt x="47" y="73"/>
                  <a:pt x="48" y="73"/>
                </a:cubicBezTo>
                <a:cubicBezTo>
                  <a:pt x="48" y="73"/>
                  <a:pt x="48" y="72"/>
                  <a:pt x="49" y="72"/>
                </a:cubicBezTo>
                <a:cubicBezTo>
                  <a:pt x="51" y="72"/>
                  <a:pt x="53" y="74"/>
                  <a:pt x="53" y="77"/>
                </a:cubicBezTo>
                <a:cubicBezTo>
                  <a:pt x="54" y="79"/>
                  <a:pt x="52" y="82"/>
                  <a:pt x="49" y="82"/>
                </a:cubicBezTo>
                <a:close/>
                <a:moveTo>
                  <a:pt x="62" y="91"/>
                </a:moveTo>
                <a:cubicBezTo>
                  <a:pt x="59" y="92"/>
                  <a:pt x="57" y="90"/>
                  <a:pt x="56" y="87"/>
                </a:cubicBezTo>
                <a:cubicBezTo>
                  <a:pt x="56" y="86"/>
                  <a:pt x="57" y="85"/>
                  <a:pt x="57" y="84"/>
                </a:cubicBezTo>
                <a:cubicBezTo>
                  <a:pt x="58" y="82"/>
                  <a:pt x="59" y="82"/>
                  <a:pt x="61" y="82"/>
                </a:cubicBezTo>
                <a:cubicBezTo>
                  <a:pt x="61" y="82"/>
                  <a:pt x="61" y="82"/>
                  <a:pt x="61" y="82"/>
                </a:cubicBezTo>
                <a:cubicBezTo>
                  <a:pt x="64" y="82"/>
                  <a:pt x="66" y="83"/>
                  <a:pt x="66" y="86"/>
                </a:cubicBezTo>
                <a:cubicBezTo>
                  <a:pt x="67" y="89"/>
                  <a:pt x="65" y="91"/>
                  <a:pt x="62" y="91"/>
                </a:cubicBezTo>
                <a:close/>
                <a:moveTo>
                  <a:pt x="75" y="100"/>
                </a:moveTo>
                <a:cubicBezTo>
                  <a:pt x="72" y="101"/>
                  <a:pt x="70" y="99"/>
                  <a:pt x="69" y="96"/>
                </a:cubicBezTo>
                <a:cubicBezTo>
                  <a:pt x="69" y="95"/>
                  <a:pt x="69" y="94"/>
                  <a:pt x="70" y="93"/>
                </a:cubicBezTo>
                <a:cubicBezTo>
                  <a:pt x="71" y="92"/>
                  <a:pt x="72" y="91"/>
                  <a:pt x="73" y="91"/>
                </a:cubicBezTo>
                <a:cubicBezTo>
                  <a:pt x="74" y="91"/>
                  <a:pt x="74" y="91"/>
                  <a:pt x="74" y="91"/>
                </a:cubicBezTo>
                <a:cubicBezTo>
                  <a:pt x="76" y="91"/>
                  <a:pt x="79" y="92"/>
                  <a:pt x="79" y="95"/>
                </a:cubicBezTo>
                <a:cubicBezTo>
                  <a:pt x="79" y="98"/>
                  <a:pt x="77" y="100"/>
                  <a:pt x="75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89" name="图片 288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87" b="48657"/>
          <a:stretch>
            <a:fillRect/>
          </a:stretch>
        </p:blipFill>
        <p:spPr>
          <a:xfrm rot="5893929" flipH="1" flipV="1">
            <a:off x="9619282" y="4965630"/>
            <a:ext cx="1653543" cy="251727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317865" y="4006850"/>
            <a:ext cx="38741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smtClean="0">
                <a:sym typeface="+mn-ea"/>
              </a:rPr>
              <a:t>——</a:t>
            </a:r>
            <a:r>
              <a:rPr lang="zh-CN" altLang="zh-CN" sz="2400" smtClean="0">
                <a:sym typeface="+mn-ea"/>
              </a:rPr>
              <a:t>请</a:t>
            </a:r>
            <a:r>
              <a:rPr lang="zh-CN" altLang="en-US" sz="2400" smtClean="0">
                <a:sym typeface="+mn-ea"/>
              </a:rPr>
              <a:t>思考如何用程序对</a:t>
            </a:r>
            <a:r>
              <a:rPr lang="en-US" altLang="zh-CN" sz="2400" smtClean="0">
                <a:sym typeface="+mn-ea"/>
              </a:rPr>
              <a:t>2020</a:t>
            </a:r>
            <a:r>
              <a:rPr lang="zh-CN" altLang="en-US" sz="2400" smtClean="0">
                <a:sym typeface="+mn-ea"/>
              </a:rPr>
              <a:t>年江苏十三个地级市</a:t>
            </a:r>
            <a:r>
              <a:rPr lang="en-US" altLang="zh-CN" sz="2400" smtClean="0">
                <a:sym typeface="+mn-ea"/>
              </a:rPr>
              <a:t>GDP</a:t>
            </a:r>
            <a:r>
              <a:rPr lang="zh-CN" altLang="en-US" sz="2400" smtClean="0">
                <a:sym typeface="+mn-ea"/>
              </a:rPr>
              <a:t>总量排序</a:t>
            </a:r>
            <a:endParaRPr lang="zh-CN" altLang="en-US" sz="2400"/>
          </a:p>
        </p:txBody>
      </p:sp>
      <p:pic>
        <p:nvPicPr>
          <p:cNvPr id="4" name="图片 3" descr="226EK(]{N(6ML1F3R0`$S~J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47850" y="89535"/>
            <a:ext cx="4639310" cy="6679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" grpId="0" bldLvl="0" animBg="1"/>
      <p:bldP spid="286" grpId="0"/>
      <p:bldP spid="287" grpId="0"/>
      <p:bldP spid="28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组合 94"/>
          <p:cNvGrpSpPr/>
          <p:nvPr/>
        </p:nvGrpSpPr>
        <p:grpSpPr>
          <a:xfrm>
            <a:off x="4059124" y="3421535"/>
            <a:ext cx="1916879" cy="1441024"/>
            <a:chOff x="4102667" y="3885992"/>
            <a:chExt cx="1916879" cy="1441024"/>
          </a:xfrm>
        </p:grpSpPr>
        <p:sp>
          <p:nvSpPr>
            <p:cNvPr id="96" name="Freeform 6"/>
            <p:cNvSpPr/>
            <p:nvPr/>
          </p:nvSpPr>
          <p:spPr bwMode="auto">
            <a:xfrm>
              <a:off x="4102667" y="3885992"/>
              <a:ext cx="1916879" cy="1441024"/>
            </a:xfrm>
            <a:custGeom>
              <a:avLst/>
              <a:gdLst>
                <a:gd name="T0" fmla="*/ 249 w 663"/>
                <a:gd name="T1" fmla="*/ 0 h 498"/>
                <a:gd name="T2" fmla="*/ 663 w 663"/>
                <a:gd name="T3" fmla="*/ 249 h 498"/>
                <a:gd name="T4" fmla="*/ 249 w 663"/>
                <a:gd name="T5" fmla="*/ 498 h 498"/>
                <a:gd name="T6" fmla="*/ 0 w 663"/>
                <a:gd name="T7" fmla="*/ 249 h 498"/>
                <a:gd name="T8" fmla="*/ 249 w 663"/>
                <a:gd name="T9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3" h="498">
                  <a:moveTo>
                    <a:pt x="249" y="0"/>
                  </a:moveTo>
                  <a:cubicBezTo>
                    <a:pt x="386" y="0"/>
                    <a:pt x="663" y="249"/>
                    <a:pt x="663" y="249"/>
                  </a:cubicBezTo>
                  <a:cubicBezTo>
                    <a:pt x="663" y="249"/>
                    <a:pt x="386" y="498"/>
                    <a:pt x="249" y="498"/>
                  </a:cubicBezTo>
                  <a:cubicBezTo>
                    <a:pt x="112" y="498"/>
                    <a:pt x="0" y="386"/>
                    <a:pt x="0" y="249"/>
                  </a:cubicBezTo>
                  <a:cubicBezTo>
                    <a:pt x="0" y="111"/>
                    <a:pt x="112" y="0"/>
                    <a:pt x="2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文本框 96"/>
            <p:cNvSpPr txBox="1"/>
            <p:nvPr/>
          </p:nvSpPr>
          <p:spPr>
            <a:xfrm>
              <a:off x="4528843" y="4388295"/>
              <a:ext cx="10645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01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6131357" y="3421535"/>
            <a:ext cx="2029082" cy="1441024"/>
            <a:chOff x="6174900" y="3885992"/>
            <a:chExt cx="2029082" cy="1441024"/>
          </a:xfrm>
        </p:grpSpPr>
        <p:sp>
          <p:nvSpPr>
            <p:cNvPr id="99" name="Freeform 7"/>
            <p:cNvSpPr/>
            <p:nvPr/>
          </p:nvSpPr>
          <p:spPr bwMode="auto">
            <a:xfrm>
              <a:off x="6174900" y="3885992"/>
              <a:ext cx="1914432" cy="1441024"/>
            </a:xfrm>
            <a:custGeom>
              <a:avLst/>
              <a:gdLst>
                <a:gd name="T0" fmla="*/ 414 w 662"/>
                <a:gd name="T1" fmla="*/ 0 h 498"/>
                <a:gd name="T2" fmla="*/ 0 w 662"/>
                <a:gd name="T3" fmla="*/ 249 h 498"/>
                <a:gd name="T4" fmla="*/ 414 w 662"/>
                <a:gd name="T5" fmla="*/ 498 h 498"/>
                <a:gd name="T6" fmla="*/ 662 w 662"/>
                <a:gd name="T7" fmla="*/ 249 h 498"/>
                <a:gd name="T8" fmla="*/ 414 w 662"/>
                <a:gd name="T9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2" h="498">
                  <a:moveTo>
                    <a:pt x="414" y="0"/>
                  </a:moveTo>
                  <a:cubicBezTo>
                    <a:pt x="276" y="0"/>
                    <a:pt x="0" y="249"/>
                    <a:pt x="0" y="249"/>
                  </a:cubicBezTo>
                  <a:cubicBezTo>
                    <a:pt x="0" y="249"/>
                    <a:pt x="276" y="498"/>
                    <a:pt x="414" y="498"/>
                  </a:cubicBezTo>
                  <a:cubicBezTo>
                    <a:pt x="551" y="498"/>
                    <a:pt x="662" y="386"/>
                    <a:pt x="662" y="249"/>
                  </a:cubicBezTo>
                  <a:cubicBezTo>
                    <a:pt x="662" y="111"/>
                    <a:pt x="551" y="0"/>
                    <a:pt x="4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7139457" y="4388295"/>
              <a:ext cx="10645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02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5298080" y="2115276"/>
            <a:ext cx="1541195" cy="1916878"/>
            <a:chOff x="5380993" y="2640693"/>
            <a:chExt cx="1541195" cy="1916878"/>
          </a:xfrm>
        </p:grpSpPr>
        <p:sp>
          <p:nvSpPr>
            <p:cNvPr id="102" name="Freeform 5"/>
            <p:cNvSpPr/>
            <p:nvPr/>
          </p:nvSpPr>
          <p:spPr bwMode="auto">
            <a:xfrm>
              <a:off x="5380993" y="2640693"/>
              <a:ext cx="1438577" cy="1916878"/>
            </a:xfrm>
            <a:custGeom>
              <a:avLst/>
              <a:gdLst>
                <a:gd name="T0" fmla="*/ 498 w 498"/>
                <a:gd name="T1" fmla="*/ 249 h 662"/>
                <a:gd name="T2" fmla="*/ 249 w 498"/>
                <a:gd name="T3" fmla="*/ 662 h 662"/>
                <a:gd name="T4" fmla="*/ 0 w 498"/>
                <a:gd name="T5" fmla="*/ 249 h 662"/>
                <a:gd name="T6" fmla="*/ 249 w 498"/>
                <a:gd name="T7" fmla="*/ 0 h 662"/>
                <a:gd name="T8" fmla="*/ 498 w 498"/>
                <a:gd name="T9" fmla="*/ 249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8" h="662">
                  <a:moveTo>
                    <a:pt x="498" y="249"/>
                  </a:moveTo>
                  <a:cubicBezTo>
                    <a:pt x="498" y="386"/>
                    <a:pt x="249" y="662"/>
                    <a:pt x="249" y="662"/>
                  </a:cubicBezTo>
                  <a:cubicBezTo>
                    <a:pt x="249" y="662"/>
                    <a:pt x="0" y="386"/>
                    <a:pt x="0" y="249"/>
                  </a:cubicBezTo>
                  <a:cubicBezTo>
                    <a:pt x="0" y="111"/>
                    <a:pt x="111" y="0"/>
                    <a:pt x="249" y="0"/>
                  </a:cubicBezTo>
                  <a:cubicBezTo>
                    <a:pt x="386" y="0"/>
                    <a:pt x="498" y="111"/>
                    <a:pt x="498" y="2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5857663" y="3208403"/>
              <a:ext cx="10645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03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4268329" y="635258"/>
            <a:ext cx="3453106" cy="1355099"/>
            <a:chOff x="4391247" y="1099715"/>
            <a:chExt cx="3453106" cy="1355099"/>
          </a:xfrm>
        </p:grpSpPr>
        <p:grpSp>
          <p:nvGrpSpPr>
            <p:cNvPr id="105" name="组合 104"/>
            <p:cNvGrpSpPr/>
            <p:nvPr/>
          </p:nvGrpSpPr>
          <p:grpSpPr>
            <a:xfrm>
              <a:off x="4391247" y="1099715"/>
              <a:ext cx="3453106" cy="1355099"/>
              <a:chOff x="4391247" y="1099715"/>
              <a:chExt cx="3453106" cy="1355099"/>
            </a:xfrm>
          </p:grpSpPr>
          <p:sp>
            <p:nvSpPr>
              <p:cNvPr id="107" name="矩形 106"/>
              <p:cNvSpPr/>
              <p:nvPr/>
            </p:nvSpPr>
            <p:spPr>
              <a:xfrm>
                <a:off x="4391247" y="1871249"/>
                <a:ext cx="3409506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3200" dirty="0"/>
                  <a:t>冒泡排序的概念</a:t>
                </a:r>
                <a:endParaRPr lang="zh-CN" altLang="en-US" sz="3200" dirty="0"/>
              </a:p>
            </p:txBody>
          </p:sp>
          <p:sp>
            <p:nvSpPr>
              <p:cNvPr id="108" name="矩形 107"/>
              <p:cNvSpPr/>
              <p:nvPr/>
            </p:nvSpPr>
            <p:spPr>
              <a:xfrm>
                <a:off x="4434847" y="1099715"/>
                <a:ext cx="3409506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buClrTx/>
                  <a:buSzTx/>
                  <a:buFontTx/>
                </a:pPr>
                <a:r>
                  <a:rPr lang="zh-CN" altLang="en-US" sz="3200" dirty="0"/>
                  <a:t>了解</a:t>
                </a:r>
                <a:endParaRPr lang="zh-CN" altLang="en-US" sz="3200" dirty="0"/>
              </a:p>
            </p:txBody>
          </p:sp>
        </p:grpSp>
        <p:cxnSp>
          <p:nvCxnSpPr>
            <p:cNvPr id="106" name="直接连接符 105"/>
            <p:cNvCxnSpPr/>
            <p:nvPr/>
          </p:nvCxnSpPr>
          <p:spPr>
            <a:xfrm>
              <a:off x="4467588" y="1752237"/>
              <a:ext cx="311531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组合 108"/>
          <p:cNvGrpSpPr/>
          <p:nvPr/>
        </p:nvGrpSpPr>
        <p:grpSpPr>
          <a:xfrm>
            <a:off x="1451169" y="4703535"/>
            <a:ext cx="3581171" cy="1331604"/>
            <a:chOff x="1522652" y="5179422"/>
            <a:chExt cx="3581171" cy="1331604"/>
          </a:xfrm>
        </p:grpSpPr>
        <p:grpSp>
          <p:nvGrpSpPr>
            <p:cNvPr id="110" name="组合 109"/>
            <p:cNvGrpSpPr/>
            <p:nvPr/>
          </p:nvGrpSpPr>
          <p:grpSpPr>
            <a:xfrm>
              <a:off x="1522652" y="5179422"/>
              <a:ext cx="3581171" cy="1331604"/>
              <a:chOff x="4219582" y="1254655"/>
              <a:chExt cx="3581171" cy="1331604"/>
            </a:xfrm>
          </p:grpSpPr>
          <p:sp>
            <p:nvSpPr>
              <p:cNvPr id="112" name="矩形 111"/>
              <p:cNvSpPr/>
              <p:nvPr/>
            </p:nvSpPr>
            <p:spPr>
              <a:xfrm>
                <a:off x="4391247" y="2002694"/>
                <a:ext cx="3409506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3200" dirty="0"/>
                  <a:t>冒泡排序思想</a:t>
                </a:r>
                <a:endParaRPr lang="zh-CN" altLang="en-US" sz="3200" dirty="0"/>
              </a:p>
            </p:txBody>
          </p:sp>
          <p:sp>
            <p:nvSpPr>
              <p:cNvPr id="113" name="矩形 112"/>
              <p:cNvSpPr/>
              <p:nvPr/>
            </p:nvSpPr>
            <p:spPr>
              <a:xfrm>
                <a:off x="4219582" y="1254655"/>
                <a:ext cx="3409506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3200" dirty="0"/>
                  <a:t>重点</a:t>
                </a:r>
                <a:endParaRPr lang="zh-CN" altLang="en-US" sz="3200" dirty="0"/>
              </a:p>
            </p:txBody>
          </p:sp>
        </p:grpSp>
        <p:cxnSp>
          <p:nvCxnSpPr>
            <p:cNvPr id="111" name="直接连接符 110"/>
            <p:cNvCxnSpPr/>
            <p:nvPr/>
          </p:nvCxnSpPr>
          <p:spPr>
            <a:xfrm flipV="1">
              <a:off x="1951083" y="5841002"/>
              <a:ext cx="2718435" cy="1016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组合 113"/>
          <p:cNvGrpSpPr/>
          <p:nvPr/>
        </p:nvGrpSpPr>
        <p:grpSpPr>
          <a:xfrm>
            <a:off x="7460263" y="4781745"/>
            <a:ext cx="4038600" cy="1253490"/>
            <a:chOff x="6732916" y="5220167"/>
            <a:chExt cx="4038600" cy="1253490"/>
          </a:xfrm>
        </p:grpSpPr>
        <p:grpSp>
          <p:nvGrpSpPr>
            <p:cNvPr id="115" name="组合 114"/>
            <p:cNvGrpSpPr/>
            <p:nvPr/>
          </p:nvGrpSpPr>
          <p:grpSpPr>
            <a:xfrm>
              <a:off x="6732916" y="5220167"/>
              <a:ext cx="4038600" cy="1253490"/>
              <a:chOff x="4276947" y="1299105"/>
              <a:chExt cx="4038600" cy="1253490"/>
            </a:xfrm>
          </p:grpSpPr>
          <p:sp>
            <p:nvSpPr>
              <p:cNvPr id="117" name="矩形 116"/>
              <p:cNvSpPr/>
              <p:nvPr/>
            </p:nvSpPr>
            <p:spPr>
              <a:xfrm>
                <a:off x="4276947" y="1969030"/>
                <a:ext cx="4038600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buClrTx/>
                  <a:buSzTx/>
                  <a:buFontTx/>
                  <a:buNone/>
                </a:pPr>
                <a:r>
                  <a:rPr lang="zh-CN" altLang="en-US" sz="3200" dirty="0">
                    <a:sym typeface="宋体" panose="02010600030101010101" pitchFamily="2" charset="-122"/>
                  </a:rPr>
                  <a:t>冒泡排序算法实现</a:t>
                </a:r>
                <a:endParaRPr lang="zh-CN" altLang="en-US" sz="3200" dirty="0"/>
              </a:p>
            </p:txBody>
          </p:sp>
          <p:sp>
            <p:nvSpPr>
              <p:cNvPr id="118" name="矩形 117"/>
              <p:cNvSpPr/>
              <p:nvPr/>
            </p:nvSpPr>
            <p:spPr>
              <a:xfrm>
                <a:off x="4427227" y="1299105"/>
                <a:ext cx="3409506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buClrTx/>
                  <a:buSzTx/>
                  <a:buFontTx/>
                </a:pPr>
                <a:r>
                  <a:rPr lang="zh-CN" altLang="en-US" sz="3200" dirty="0"/>
                  <a:t>掌握</a:t>
                </a:r>
                <a:endParaRPr lang="zh-CN" altLang="en-US" sz="3200" dirty="0"/>
              </a:p>
            </p:txBody>
          </p:sp>
        </p:grpSp>
        <p:cxnSp>
          <p:nvCxnSpPr>
            <p:cNvPr id="116" name="直接连接符 115"/>
            <p:cNvCxnSpPr/>
            <p:nvPr/>
          </p:nvCxnSpPr>
          <p:spPr>
            <a:xfrm flipV="1">
              <a:off x="6883128" y="5849892"/>
              <a:ext cx="3783330" cy="4445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10621010" y="836930"/>
            <a:ext cx="1013460" cy="37630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教学目标</a:t>
            </a:r>
            <a:endParaRPr lang="zh-CN" altLang="en-US" sz="54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1019155" y="410845"/>
            <a:ext cx="233680" cy="2228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文本框 23"/>
          <p:cNvSpPr txBox="1"/>
          <p:nvPr/>
        </p:nvSpPr>
        <p:spPr>
          <a:xfrm>
            <a:off x="2367280" y="4190365"/>
            <a:ext cx="745744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smtClean="0">
                <a:sym typeface="+mn-ea"/>
              </a:rPr>
              <a:t>排序</a:t>
            </a:r>
            <a:r>
              <a:rPr lang="zh-CN" altLang="zh-CN" sz="2000" dirty="0" smtClean="0">
                <a:sym typeface="+mn-ea"/>
              </a:rPr>
              <a:t>中</a:t>
            </a:r>
            <a:r>
              <a:rPr lang="zh-CN" altLang="zh-CN" sz="2000" dirty="0">
                <a:sym typeface="+mn-ea"/>
              </a:rPr>
              <a:t>的关键字，可以是记录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序列</a:t>
            </a:r>
            <a:r>
              <a:rPr lang="zh-CN" altLang="zh-CN" sz="2000" dirty="0">
                <a:sym typeface="+mn-ea"/>
              </a:rPr>
              <a:t>的关键字，也可以是记录序列的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次关键字</a:t>
            </a:r>
            <a:r>
              <a:rPr lang="zh-CN" altLang="zh-CN" sz="2000" dirty="0">
                <a:sym typeface="+mn-ea"/>
              </a:rPr>
              <a:t>，或者是关键字的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组合</a:t>
            </a:r>
            <a:r>
              <a:rPr lang="zh-CN" altLang="zh-CN" sz="2000" dirty="0" smtClean="0">
                <a:solidFill>
                  <a:srgbClr val="0070C0"/>
                </a:solidFill>
                <a:sym typeface="+mn-ea"/>
              </a:rPr>
              <a:t>序列</a:t>
            </a:r>
            <a:r>
              <a:rPr lang="zh-CN" altLang="en-US" sz="2000" dirty="0">
                <a:sym typeface="+mn-ea"/>
              </a:rPr>
              <a:t>。</a:t>
            </a:r>
            <a:endParaRPr lang="zh-CN" altLang="en-US" sz="2000"/>
          </a:p>
        </p:txBody>
      </p:sp>
      <p:sp>
        <p:nvSpPr>
          <p:cNvPr id="26" name="文本框 25"/>
          <p:cNvSpPr txBox="1"/>
          <p:nvPr/>
        </p:nvSpPr>
        <p:spPr>
          <a:xfrm>
            <a:off x="2367280" y="3461385"/>
            <a:ext cx="74574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b="1" dirty="0" smtClean="0">
                <a:sym typeface="+mn-ea"/>
              </a:rPr>
              <a:t>2.关键字</a:t>
            </a:r>
            <a:endParaRPr lang="zh-CN" altLang="en-US" sz="2400" b="1" dirty="0" smtClean="0"/>
          </a:p>
        </p:txBody>
      </p:sp>
      <p:sp>
        <p:nvSpPr>
          <p:cNvPr id="27" name="文本框 26"/>
          <p:cNvSpPr txBox="1"/>
          <p:nvPr/>
        </p:nvSpPr>
        <p:spPr>
          <a:xfrm>
            <a:off x="2367280" y="1901190"/>
            <a:ext cx="745744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zh-CN" sz="2000" smtClean="0">
                <a:sym typeface="+mn-ea"/>
              </a:rPr>
              <a:t>对于</a:t>
            </a:r>
            <a:r>
              <a:rPr lang="zh-CN" altLang="zh-CN" sz="2000" dirty="0">
                <a:sym typeface="+mn-ea"/>
              </a:rPr>
              <a:t>计算机中存储的数据来说，排序就是将一组“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无序</a:t>
            </a:r>
            <a:r>
              <a:rPr lang="zh-CN" altLang="zh-CN" sz="2000" dirty="0">
                <a:sym typeface="+mn-ea"/>
              </a:rPr>
              <a:t>”的记录，通过一定的方式，按照某种关键字顺序排列调整为“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有序</a:t>
            </a:r>
            <a:r>
              <a:rPr lang="zh-CN" altLang="zh-CN" sz="2000" dirty="0">
                <a:sym typeface="+mn-ea"/>
              </a:rPr>
              <a:t>”的记录，从而</a:t>
            </a:r>
            <a:r>
              <a:rPr lang="zh-CN" altLang="zh-CN" sz="2000" dirty="0">
                <a:sym typeface="+mn-ea"/>
              </a:rPr>
              <a:t>提高</a:t>
            </a:r>
            <a:r>
              <a:rPr lang="zh-CN" altLang="zh-CN" sz="2000" dirty="0">
                <a:sym typeface="+mn-ea"/>
              </a:rPr>
              <a:t>数据查找的</a:t>
            </a:r>
            <a:r>
              <a:rPr lang="zh-CN" altLang="zh-CN" sz="2000" dirty="0" smtClean="0">
                <a:sym typeface="+mn-ea"/>
              </a:rPr>
              <a:t>效率</a:t>
            </a:r>
            <a:r>
              <a:rPr lang="zh-CN" altLang="en-US" sz="2000" dirty="0" smtClean="0">
                <a:sym typeface="+mn-ea"/>
              </a:rPr>
              <a:t>。</a:t>
            </a:r>
            <a:endParaRPr lang="zh-CN" altLang="en-US" sz="2000"/>
          </a:p>
        </p:txBody>
      </p:sp>
      <p:sp>
        <p:nvSpPr>
          <p:cNvPr id="28" name="文本框 27"/>
          <p:cNvSpPr txBox="1"/>
          <p:nvPr/>
        </p:nvSpPr>
        <p:spPr>
          <a:xfrm>
            <a:off x="2367280" y="1256030"/>
            <a:ext cx="74574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 smtClean="0">
                <a:sym typeface="+mn-ea"/>
              </a:rPr>
              <a:t>1.</a:t>
            </a:r>
            <a:r>
              <a:rPr lang="zh-CN" altLang="en-US" sz="2400" b="1" dirty="0" smtClean="0">
                <a:sym typeface="+mn-ea"/>
              </a:rPr>
              <a:t>排序的定义</a:t>
            </a:r>
            <a:endParaRPr lang="zh-CN" altLang="en-US" sz="2400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088880" y="4885055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814955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238125" y="593471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396240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596515" y="396240"/>
            <a:ext cx="51244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（一）排序的概念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9017635" y="582295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7" grpId="0"/>
      <p:bldP spid="26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文本框 26"/>
          <p:cNvSpPr txBox="1"/>
          <p:nvPr/>
        </p:nvSpPr>
        <p:spPr>
          <a:xfrm>
            <a:off x="2367280" y="1785620"/>
            <a:ext cx="855281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zh-CN" sz="2000" smtClean="0">
                <a:sym typeface="+mn-ea"/>
              </a:rPr>
              <a:t>若</a:t>
            </a:r>
            <a:r>
              <a:rPr lang="zh-CN" altLang="zh-CN" sz="2000" dirty="0">
                <a:sym typeface="+mn-ea"/>
              </a:rPr>
              <a:t>在原始记录序列中，</a:t>
            </a:r>
            <a:r>
              <a:rPr lang="en-US" altLang="zh-CN" sz="2000" dirty="0" err="1">
                <a:sym typeface="+mn-ea"/>
              </a:rPr>
              <a:t>a</a:t>
            </a:r>
            <a:r>
              <a:rPr lang="en-US" altLang="zh-CN" sz="2000" baseline="-25000" dirty="0" err="1">
                <a:sym typeface="+mn-ea"/>
              </a:rPr>
              <a:t>i</a:t>
            </a:r>
            <a:r>
              <a:rPr lang="zh-CN" altLang="zh-CN" sz="2000" dirty="0">
                <a:sym typeface="+mn-ea"/>
              </a:rPr>
              <a:t>和</a:t>
            </a:r>
            <a:r>
              <a:rPr lang="en-US" altLang="zh-CN" sz="2000" dirty="0" err="1">
                <a:sym typeface="+mn-ea"/>
              </a:rPr>
              <a:t>a</a:t>
            </a:r>
            <a:r>
              <a:rPr lang="en-US" altLang="zh-CN" sz="2000" baseline="-25000" dirty="0" err="1">
                <a:sym typeface="+mn-ea"/>
              </a:rPr>
              <a:t>j</a:t>
            </a:r>
            <a:r>
              <a:rPr lang="zh-CN" altLang="zh-CN" sz="2000" dirty="0">
                <a:sym typeface="+mn-ea"/>
              </a:rPr>
              <a:t>的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关键字相同</a:t>
            </a:r>
            <a:r>
              <a:rPr lang="zh-CN" altLang="zh-CN" sz="2000" dirty="0">
                <a:sym typeface="+mn-ea"/>
              </a:rPr>
              <a:t>，</a:t>
            </a:r>
            <a:r>
              <a:rPr lang="en-US" altLang="zh-CN" sz="2000" dirty="0" err="1">
                <a:sym typeface="+mn-ea"/>
              </a:rPr>
              <a:t>a</a:t>
            </a:r>
            <a:r>
              <a:rPr lang="en-US" altLang="zh-CN" sz="2000" baseline="-25000" dirty="0" err="1">
                <a:sym typeface="+mn-ea"/>
              </a:rPr>
              <a:t>i</a:t>
            </a:r>
            <a:r>
              <a:rPr lang="zh-CN" altLang="zh-CN" sz="2000" dirty="0">
                <a:sym typeface="+mn-ea"/>
              </a:rPr>
              <a:t>出现在</a:t>
            </a:r>
            <a:r>
              <a:rPr lang="en-US" altLang="zh-CN" sz="2000" dirty="0" err="1">
                <a:sym typeface="+mn-ea"/>
              </a:rPr>
              <a:t>a</a:t>
            </a:r>
            <a:r>
              <a:rPr lang="en-US" altLang="zh-CN" sz="2000" baseline="-25000" dirty="0" err="1">
                <a:sym typeface="+mn-ea"/>
              </a:rPr>
              <a:t>j</a:t>
            </a:r>
            <a:r>
              <a:rPr lang="zh-CN" altLang="zh-CN" sz="2000" dirty="0">
                <a:sym typeface="+mn-ea"/>
              </a:rPr>
              <a:t>之前，经过某种方法排序后，</a:t>
            </a:r>
            <a:r>
              <a:rPr lang="en-US" altLang="zh-CN" sz="2000" dirty="0" err="1">
                <a:solidFill>
                  <a:srgbClr val="0070C0"/>
                </a:solidFill>
                <a:sym typeface="+mn-ea"/>
              </a:rPr>
              <a:t>a</a:t>
            </a:r>
            <a:r>
              <a:rPr lang="en-US" altLang="zh-CN" sz="2000" baseline="-25000" dirty="0" err="1">
                <a:solidFill>
                  <a:srgbClr val="0070C0"/>
                </a:solidFill>
                <a:sym typeface="+mn-ea"/>
              </a:rPr>
              <a:t>i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的位置仍在</a:t>
            </a:r>
            <a:r>
              <a:rPr lang="en-US" altLang="zh-CN" sz="2000" dirty="0" err="1">
                <a:solidFill>
                  <a:srgbClr val="0070C0"/>
                </a:solidFill>
                <a:sym typeface="+mn-ea"/>
              </a:rPr>
              <a:t>a</a:t>
            </a:r>
            <a:r>
              <a:rPr lang="en-US" altLang="zh-CN" sz="2000" baseline="-25000" dirty="0" err="1">
                <a:solidFill>
                  <a:srgbClr val="0070C0"/>
                </a:solidFill>
                <a:sym typeface="+mn-ea"/>
              </a:rPr>
              <a:t>j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之前</a:t>
            </a:r>
            <a:r>
              <a:rPr lang="zh-CN" altLang="zh-CN" sz="2000" dirty="0">
                <a:sym typeface="+mn-ea"/>
              </a:rPr>
              <a:t>，则称这种排序方法是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稳定的</a:t>
            </a:r>
            <a:r>
              <a:rPr lang="zh-CN" altLang="zh-CN" sz="2000" dirty="0">
                <a:sym typeface="+mn-ea"/>
              </a:rPr>
              <a:t>；反之，若经过该方法排序后，</a:t>
            </a:r>
            <a:r>
              <a:rPr lang="en-US" altLang="zh-CN" sz="2000" dirty="0" err="1">
                <a:solidFill>
                  <a:srgbClr val="0070C0"/>
                </a:solidFill>
                <a:sym typeface="+mn-ea"/>
              </a:rPr>
              <a:t>a</a:t>
            </a:r>
            <a:r>
              <a:rPr lang="en-US" altLang="zh-CN" sz="2000" baseline="-25000" dirty="0" err="1">
                <a:solidFill>
                  <a:srgbClr val="0070C0"/>
                </a:solidFill>
                <a:sym typeface="+mn-ea"/>
              </a:rPr>
              <a:t>i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的位置在</a:t>
            </a:r>
            <a:r>
              <a:rPr lang="en-US" altLang="zh-CN" sz="2000" dirty="0" err="1">
                <a:solidFill>
                  <a:srgbClr val="0070C0"/>
                </a:solidFill>
                <a:sym typeface="+mn-ea"/>
              </a:rPr>
              <a:t>a</a:t>
            </a:r>
            <a:r>
              <a:rPr lang="en-US" altLang="zh-CN" sz="2000" baseline="-25000" dirty="0" err="1">
                <a:solidFill>
                  <a:srgbClr val="0070C0"/>
                </a:solidFill>
                <a:sym typeface="+mn-ea"/>
              </a:rPr>
              <a:t>j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之后</a:t>
            </a:r>
            <a:r>
              <a:rPr lang="zh-CN" altLang="zh-CN" sz="2000" dirty="0">
                <a:sym typeface="+mn-ea"/>
              </a:rPr>
              <a:t>，即相同关键字记录的领先关系发生变化，则称这种排序方法是</a:t>
            </a:r>
            <a:r>
              <a:rPr lang="zh-CN" altLang="zh-CN" sz="2000" dirty="0">
                <a:solidFill>
                  <a:srgbClr val="0070C0"/>
                </a:solidFill>
                <a:sym typeface="+mn-ea"/>
              </a:rPr>
              <a:t>不稳定的</a:t>
            </a:r>
            <a:r>
              <a:rPr lang="zh-CN" altLang="zh-CN" sz="2000" dirty="0">
                <a:sym typeface="+mn-ea"/>
              </a:rPr>
              <a:t>。</a:t>
            </a:r>
            <a:endParaRPr lang="zh-CN" altLang="en-US" sz="2000"/>
          </a:p>
        </p:txBody>
      </p:sp>
      <p:sp>
        <p:nvSpPr>
          <p:cNvPr id="28" name="文本框 27"/>
          <p:cNvSpPr txBox="1"/>
          <p:nvPr/>
        </p:nvSpPr>
        <p:spPr>
          <a:xfrm>
            <a:off x="2367280" y="1140460"/>
            <a:ext cx="74574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>
                <a:sym typeface="+mn-ea"/>
              </a:rPr>
              <a:t>3</a:t>
            </a:r>
            <a:r>
              <a:rPr lang="en-US" altLang="zh-CN" sz="2400" b="1" dirty="0" smtClean="0">
                <a:sym typeface="+mn-ea"/>
              </a:rPr>
              <a:t>.</a:t>
            </a:r>
            <a:r>
              <a:rPr lang="zh-CN" altLang="en-US" sz="2400" b="1" dirty="0" smtClean="0">
                <a:sym typeface="+mn-ea"/>
              </a:rPr>
              <a:t>稳定性</a:t>
            </a:r>
            <a:endParaRPr lang="zh-CN" altLang="en-US" sz="2400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088880" y="4885055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864870" y="58229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814955" y="111125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238125" y="593471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396240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735580" y="404495"/>
            <a:ext cx="54521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（一）排序的概念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641261" y="3994623"/>
            <a:ext cx="1951127" cy="626182"/>
            <a:chOff x="2248424" y="3855898"/>
            <a:chExt cx="1951127" cy="407795"/>
          </a:xfrm>
        </p:grpSpPr>
        <p:sp>
          <p:nvSpPr>
            <p:cNvPr id="13" name="矩形 12"/>
            <p:cNvSpPr/>
            <p:nvPr/>
          </p:nvSpPr>
          <p:spPr bwMode="auto">
            <a:xfrm>
              <a:off x="2248424" y="3859532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…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623663" y="3859532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a</a:t>
              </a:r>
              <a:r>
                <a:rPr kumimoji="1" lang="en-US" altLang="zh-CN" kern="0" baseline="-250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i</a:t>
              </a:r>
              <a:endParaRPr kumimoji="1" lang="zh-CN" altLang="en-US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3017635" y="3859532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…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3411607" y="3859531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a</a:t>
              </a:r>
              <a:r>
                <a:rPr kumimoji="1" lang="en-US" altLang="zh-CN" kern="0" baseline="-250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j</a:t>
              </a:r>
              <a:endParaRPr kumimoji="1" lang="zh-CN" altLang="en-US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805579" y="3855898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…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805555" y="3989070"/>
            <a:ext cx="868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 smtClean="0">
                <a:sym typeface="+mn-ea"/>
              </a:rPr>
              <a:t>排序后</a:t>
            </a:r>
            <a:endParaRPr lang="zh-CN" altLang="en-US"/>
          </a:p>
        </p:txBody>
      </p:sp>
      <p:cxnSp>
        <p:nvCxnSpPr>
          <p:cNvPr id="10" name="直接箭头连接符 9"/>
          <p:cNvCxnSpPr/>
          <p:nvPr/>
        </p:nvCxnSpPr>
        <p:spPr bwMode="auto">
          <a:xfrm>
            <a:off x="3839689" y="4434961"/>
            <a:ext cx="799620" cy="0"/>
          </a:xfrm>
          <a:prstGeom prst="straightConnector1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组合 3"/>
          <p:cNvGrpSpPr/>
          <p:nvPr/>
        </p:nvGrpSpPr>
        <p:grpSpPr>
          <a:xfrm>
            <a:off x="4889375" y="3994440"/>
            <a:ext cx="1951127" cy="620739"/>
            <a:chOff x="2248424" y="3859531"/>
            <a:chExt cx="1951127" cy="404250"/>
          </a:xfrm>
        </p:grpSpPr>
        <p:sp>
          <p:nvSpPr>
            <p:cNvPr id="5" name="矩形 4"/>
            <p:cNvSpPr/>
            <p:nvPr/>
          </p:nvSpPr>
          <p:spPr bwMode="auto">
            <a:xfrm>
              <a:off x="2248424" y="3859532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…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6" name="矩形 5"/>
            <p:cNvSpPr/>
            <p:nvPr/>
          </p:nvSpPr>
          <p:spPr bwMode="auto">
            <a:xfrm>
              <a:off x="2623663" y="3859532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a</a:t>
              </a:r>
              <a:r>
                <a:rPr kumimoji="1" lang="en-US" altLang="zh-CN" kern="0" baseline="-250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i</a:t>
              </a:r>
              <a:endParaRPr kumimoji="1" lang="zh-CN" altLang="en-US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7" name="矩形 6"/>
            <p:cNvSpPr/>
            <p:nvPr/>
          </p:nvSpPr>
          <p:spPr bwMode="auto">
            <a:xfrm>
              <a:off x="3017635" y="3859532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…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3411607" y="3859531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a</a:t>
              </a:r>
              <a:r>
                <a:rPr kumimoji="1" lang="en-US" altLang="zh-CN" kern="0" baseline="-250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j</a:t>
              </a:r>
              <a:endParaRPr kumimoji="1" lang="zh-CN" altLang="en-US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1" name="矩形 10"/>
            <p:cNvSpPr/>
            <p:nvPr/>
          </p:nvSpPr>
          <p:spPr bwMode="auto">
            <a:xfrm>
              <a:off x="3805579" y="3859620"/>
              <a:ext cx="393972" cy="404161"/>
            </a:xfrm>
            <a:prstGeom prst="rect">
              <a:avLst/>
            </a:prstGeom>
            <a:solidFill>
              <a:srgbClr val="D1ECFF"/>
            </a:solidFill>
            <a:ln w="9525" cmpd="sng" algn="ctr">
              <a:solidFill>
                <a:srgbClr val="21A5FF"/>
              </a:solidFill>
              <a:round/>
            </a:ln>
            <a:effectLst/>
          </p:spPr>
          <p:txBody>
            <a:bodyPr wrap="none" rtlCol="0" anchor="ctr"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zh-CN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rPr>
                <a:t>…</a:t>
              </a:r>
              <a:endPara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</p:grpSp>
      <p:sp>
        <p:nvSpPr>
          <p:cNvPr id="25" name="圆角矩形标注 24"/>
          <p:cNvSpPr/>
          <p:nvPr/>
        </p:nvSpPr>
        <p:spPr bwMode="auto">
          <a:xfrm>
            <a:off x="7091005" y="3496192"/>
            <a:ext cx="1321611" cy="497694"/>
          </a:xfrm>
          <a:prstGeom prst="wedgeRoundRectCallout">
            <a:avLst>
              <a:gd name="adj1" fmla="val -49332"/>
              <a:gd name="adj2" fmla="val 102308"/>
              <a:gd name="adj3" fmla="val 16667"/>
            </a:avLst>
          </a:prstGeom>
          <a:solidFill>
            <a:schemeClr val="bg1"/>
          </a:solidFill>
          <a:ln w="9525" cmpd="sng" algn="ctr">
            <a:solidFill>
              <a:srgbClr val="21A5FF"/>
            </a:solidFill>
            <a:round/>
          </a:ln>
          <a:effectLst/>
        </p:spPr>
        <p:txBody>
          <a:bodyPr wrap="none" rtlCol="0" anchor="ctr"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kumimoji="1" lang="zh-CN" altLang="en-US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lim" panose="020B0600000101010101" pitchFamily="34" charset="-127"/>
                <a:ea typeface="Gulim" panose="020B0600000101010101" pitchFamily="34" charset="-127"/>
              </a:rPr>
              <a:t>稳定排序</a:t>
            </a:r>
            <a:endParaRPr kumimoji="1" lang="zh-CN" altLang="en-US" kern="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3339465" y="4565650"/>
            <a:ext cx="6324600" cy="1117600"/>
            <a:chOff x="5259" y="7190"/>
            <a:chExt cx="9960" cy="1760"/>
          </a:xfrm>
        </p:grpSpPr>
        <p:grpSp>
          <p:nvGrpSpPr>
            <p:cNvPr id="34" name="组合 33"/>
            <p:cNvGrpSpPr/>
            <p:nvPr/>
          </p:nvGrpSpPr>
          <p:grpSpPr>
            <a:xfrm>
              <a:off x="5259" y="7190"/>
              <a:ext cx="9960" cy="1761"/>
              <a:chOff x="2185" y="6995"/>
              <a:chExt cx="9960" cy="1761"/>
            </a:xfrm>
          </p:grpSpPr>
          <p:grpSp>
            <p:nvGrpSpPr>
              <p:cNvPr id="30" name="组合 29"/>
              <p:cNvGrpSpPr/>
              <p:nvPr/>
            </p:nvGrpSpPr>
            <p:grpSpPr>
              <a:xfrm>
                <a:off x="6882" y="7754"/>
                <a:ext cx="3073" cy="987"/>
                <a:chOff x="2248424" y="3859531"/>
                <a:chExt cx="1951127" cy="407972"/>
              </a:xfrm>
            </p:grpSpPr>
            <p:sp>
              <p:nvSpPr>
                <p:cNvPr id="31" name="矩形 30"/>
                <p:cNvSpPr/>
                <p:nvPr/>
              </p:nvSpPr>
              <p:spPr bwMode="auto">
                <a:xfrm>
                  <a:off x="2248424" y="3859532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…</a:t>
                  </a:r>
                  <a:endParaRPr kumimoji="1" lang="zh-CN" altLang="en-US" kern="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32" name="矩形 31"/>
                <p:cNvSpPr/>
                <p:nvPr/>
              </p:nvSpPr>
              <p:spPr bwMode="auto">
                <a:xfrm>
                  <a:off x="2623663" y="3859532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err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a</a:t>
                  </a:r>
                  <a:r>
                    <a:rPr kumimoji="1" lang="en-US" altLang="zh-CN" kern="0" baseline="-25000" dirty="0" err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j</a:t>
                  </a:r>
                  <a:endParaRPr kumimoji="1" lang="zh-CN" altLang="en-US" kern="0" baseline="-25000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33" name="矩形 32"/>
                <p:cNvSpPr/>
                <p:nvPr/>
              </p:nvSpPr>
              <p:spPr bwMode="auto">
                <a:xfrm>
                  <a:off x="3017635" y="3859532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…</a:t>
                  </a:r>
                  <a:endParaRPr kumimoji="1" lang="zh-CN" altLang="en-US" kern="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35" name="矩形 34"/>
                <p:cNvSpPr/>
                <p:nvPr/>
              </p:nvSpPr>
              <p:spPr bwMode="auto">
                <a:xfrm>
                  <a:off x="3411607" y="3859531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err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a</a:t>
                  </a:r>
                  <a:r>
                    <a:rPr kumimoji="1" lang="en-US" altLang="zh-CN" kern="0" baseline="-25000" dirty="0" err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i</a:t>
                  </a:r>
                  <a:endParaRPr kumimoji="1" lang="zh-CN" altLang="en-US" kern="0" baseline="-25000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36" name="矩形 35"/>
                <p:cNvSpPr/>
                <p:nvPr/>
              </p:nvSpPr>
              <p:spPr bwMode="auto">
                <a:xfrm>
                  <a:off x="3805579" y="3863342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…</a:t>
                  </a:r>
                  <a:endParaRPr kumimoji="1" lang="zh-CN" altLang="en-US" kern="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</p:grpSp>
          <p:sp>
            <p:nvSpPr>
              <p:cNvPr id="41" name="矩形 5"/>
              <p:cNvSpPr>
                <a:spLocks noChangeArrowheads="1"/>
              </p:cNvSpPr>
              <p:nvPr/>
            </p:nvSpPr>
            <p:spPr bwMode="auto">
              <a:xfrm>
                <a:off x="5344" y="7731"/>
                <a:ext cx="1512" cy="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zh-CN" altLang="en-US" dirty="0" smtClean="0"/>
                  <a:t>排序后</a:t>
                </a:r>
                <a:endParaRPr lang="en-US" altLang="zh-CN" dirty="0" smtClean="0"/>
              </a:p>
            </p:txBody>
          </p:sp>
          <p:grpSp>
            <p:nvGrpSpPr>
              <p:cNvPr id="42" name="组合 41"/>
              <p:cNvGrpSpPr/>
              <p:nvPr/>
            </p:nvGrpSpPr>
            <p:grpSpPr>
              <a:xfrm>
                <a:off x="2185" y="7770"/>
                <a:ext cx="3073" cy="986"/>
                <a:chOff x="2248424" y="3855898"/>
                <a:chExt cx="1951127" cy="407795"/>
              </a:xfrm>
            </p:grpSpPr>
            <p:sp>
              <p:nvSpPr>
                <p:cNvPr id="43" name="矩形 42"/>
                <p:cNvSpPr/>
                <p:nvPr/>
              </p:nvSpPr>
              <p:spPr bwMode="auto">
                <a:xfrm>
                  <a:off x="2248424" y="3859532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…</a:t>
                  </a:r>
                  <a:endParaRPr kumimoji="1" lang="zh-CN" altLang="en-US" kern="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44" name="矩形 43"/>
                <p:cNvSpPr/>
                <p:nvPr/>
              </p:nvSpPr>
              <p:spPr bwMode="auto">
                <a:xfrm>
                  <a:off x="2623663" y="3859532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err="1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a</a:t>
                  </a:r>
                  <a:r>
                    <a:rPr kumimoji="1" lang="en-US" altLang="zh-CN" kern="0" baseline="-25000" dirty="0" err="1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i</a:t>
                  </a:r>
                  <a:endParaRPr kumimoji="1" lang="zh-CN" altLang="en-US" kern="0" baseline="-2500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45" name="矩形 44"/>
                <p:cNvSpPr/>
                <p:nvPr/>
              </p:nvSpPr>
              <p:spPr bwMode="auto">
                <a:xfrm>
                  <a:off x="3017635" y="3859532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…</a:t>
                  </a:r>
                  <a:endParaRPr kumimoji="1" lang="zh-CN" altLang="en-US" kern="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46" name="矩形 45"/>
                <p:cNvSpPr/>
                <p:nvPr/>
              </p:nvSpPr>
              <p:spPr bwMode="auto">
                <a:xfrm>
                  <a:off x="3411607" y="3859531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err="1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a</a:t>
                  </a:r>
                  <a:r>
                    <a:rPr kumimoji="1" lang="en-US" altLang="zh-CN" kern="0" baseline="-25000" dirty="0" err="1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j</a:t>
                  </a:r>
                  <a:endParaRPr kumimoji="1" lang="zh-CN" altLang="en-US" kern="0" baseline="-2500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  <p:sp>
              <p:nvSpPr>
                <p:cNvPr id="47" name="矩形 46"/>
                <p:cNvSpPr/>
                <p:nvPr/>
              </p:nvSpPr>
              <p:spPr bwMode="auto">
                <a:xfrm>
                  <a:off x="3805579" y="3855898"/>
                  <a:ext cx="393972" cy="404161"/>
                </a:xfrm>
                <a:prstGeom prst="rect">
                  <a:avLst/>
                </a:prstGeom>
                <a:solidFill>
                  <a:srgbClr val="D1ECFF"/>
                </a:solidFill>
                <a:ln w="9525" cmpd="sng" algn="ctr">
                  <a:solidFill>
                    <a:srgbClr val="21A5FF"/>
                  </a:solidFill>
                  <a:round/>
                </a:ln>
                <a:effectLst/>
              </p:spPr>
              <p:txBody>
                <a:bodyPr wrap="none" rtlCol="0" anchor="ctr"/>
                <a:p>
                  <a:pPr algn="ctr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1" lang="en-US" altLang="zh-CN" kern="0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Gulim" panose="020B0600000101010101" pitchFamily="34" charset="-127"/>
                      <a:ea typeface="Gulim" panose="020B0600000101010101" pitchFamily="34" charset="-127"/>
                    </a:rPr>
                    <a:t>…</a:t>
                  </a:r>
                  <a:endParaRPr kumimoji="1" lang="zh-CN" altLang="en-US" kern="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endParaRPr>
                </a:p>
              </p:txBody>
            </p:sp>
          </p:grpSp>
          <p:sp>
            <p:nvSpPr>
              <p:cNvPr id="48" name="圆角矩形标注 47"/>
              <p:cNvSpPr/>
              <p:nvPr/>
            </p:nvSpPr>
            <p:spPr bwMode="auto">
              <a:xfrm>
                <a:off x="10065" y="6995"/>
                <a:ext cx="2081" cy="784"/>
              </a:xfrm>
              <a:prstGeom prst="wedgeRoundRectCallout">
                <a:avLst>
                  <a:gd name="adj1" fmla="val -47602"/>
                  <a:gd name="adj2" fmla="val 102309"/>
                  <a:gd name="adj3" fmla="val 16667"/>
                </a:avLst>
              </a:prstGeom>
              <a:solidFill>
                <a:schemeClr val="bg1"/>
              </a:solidFill>
              <a:ln w="9525" cmpd="sng" algn="ctr">
                <a:solidFill>
                  <a:srgbClr val="21A5FF"/>
                </a:solidFill>
                <a:round/>
              </a:ln>
              <a:effectLst/>
            </p:spPr>
            <p:txBody>
              <a:bodyPr wrap="none" rtlCol="0" anchor="ctr"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1" lang="zh-CN" altLang="en-US" kern="0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rPr>
                  <a:t>不</a:t>
                </a:r>
                <a:r>
                  <a:rPr kumimoji="1" lang="zh-CN" altLang="en-US" kern="0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ulim" panose="020B0600000101010101" pitchFamily="34" charset="-127"/>
                    <a:ea typeface="Gulim" panose="020B0600000101010101" pitchFamily="34" charset="-127"/>
                  </a:rPr>
                  <a:t>稳定排序</a:t>
                </a:r>
                <a:endParaRPr kumimoji="1" lang="zh-CN" altLang="en-US" kern="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ulim" panose="020B0600000101010101" pitchFamily="34" charset="-127"/>
                  <a:ea typeface="Gulim" panose="020B0600000101010101" pitchFamily="34" charset="-127"/>
                </a:endParaRPr>
              </a:p>
            </p:txBody>
          </p:sp>
        </p:grpSp>
        <p:cxnSp>
          <p:nvCxnSpPr>
            <p:cNvPr id="49" name="直接箭头连接符 48"/>
            <p:cNvCxnSpPr/>
            <p:nvPr/>
          </p:nvCxnSpPr>
          <p:spPr bwMode="auto">
            <a:xfrm>
              <a:off x="8544" y="8726"/>
              <a:ext cx="1259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1" name="文本框 50"/>
          <p:cNvSpPr txBox="1"/>
          <p:nvPr/>
        </p:nvSpPr>
        <p:spPr>
          <a:xfrm>
            <a:off x="9017635" y="519430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5" grpId="0" bldLvl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文本框 27"/>
          <p:cNvSpPr txBox="1"/>
          <p:nvPr/>
        </p:nvSpPr>
        <p:spPr>
          <a:xfrm>
            <a:off x="2442210" y="1018540"/>
            <a:ext cx="74574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zh-CN" altLang="zh-CN" sz="2400" dirty="0">
                <a:solidFill>
                  <a:schemeClr val="tx1"/>
                </a:solidFill>
                <a:sym typeface="+mn-ea"/>
              </a:rPr>
              <a:t>冒泡排序演示</a:t>
            </a:r>
            <a:endParaRPr lang="zh-CN" altLang="zh-CN" sz="2400" dirty="0">
              <a:solidFill>
                <a:schemeClr val="tx1"/>
              </a:solidFill>
              <a:sym typeface="+mn-ea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 rot="10800000">
            <a:off x="10688320" y="5463540"/>
            <a:ext cx="1162050" cy="1203325"/>
          </a:xfrm>
          <a:prstGeom prst="rect">
            <a:avLst/>
          </a:prstGeom>
          <a:noFill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lum bright="12000"/>
          </a:blip>
          <a:srcRect t="20322" b="32714"/>
          <a:stretch>
            <a:fillRect/>
          </a:stretch>
        </p:blipFill>
        <p:spPr>
          <a:xfrm>
            <a:off x="415290" y="147955"/>
            <a:ext cx="1162050" cy="1203325"/>
          </a:xfrm>
          <a:prstGeom prst="rect">
            <a:avLst/>
          </a:prstGeom>
          <a:noFill/>
        </p:spPr>
      </p:pic>
      <p:cxnSp>
        <p:nvCxnSpPr>
          <p:cNvPr id="39" name="直接连接符 38"/>
          <p:cNvCxnSpPr/>
          <p:nvPr/>
        </p:nvCxnSpPr>
        <p:spPr>
          <a:xfrm flipH="1">
            <a:off x="2814955" y="1018540"/>
            <a:ext cx="9128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960370" y="396240"/>
            <a:ext cx="5274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280285" y="227330"/>
            <a:ext cx="47644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eaLnBrk="1" hangingPunct="1">
              <a:buFont typeface="Wingdings" panose="05000000000000000000" pitchFamily="2" charset="2"/>
              <a:buNone/>
            </a:pPr>
            <a:r>
              <a:rPr lang="zh-CN" altLang="en-US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（</a:t>
            </a:r>
            <a:r>
              <a:rPr lang="zh-CN" altLang="en-US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二）冒泡排序</a:t>
            </a:r>
            <a:endParaRPr lang="zh-CN" altLang="en-US" sz="4000" b="1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3" name="冒泡排序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91055" y="1663700"/>
            <a:ext cx="8009255" cy="48596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924290" y="519430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ym typeface="+mn-ea"/>
              </a:rPr>
              <a:t>敦尚行实，明体达用</a:t>
            </a:r>
            <a:endParaRPr lang="zh-CN" altLang="en-US" sz="2400"/>
          </a:p>
        </p:txBody>
      </p:sp>
    </p:spTree>
    <p:custDataLst>
      <p:tags r:id="rId6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100000">
                <p:cTn id="9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弧形 23"/>
          <p:cNvSpPr/>
          <p:nvPr/>
        </p:nvSpPr>
        <p:spPr>
          <a:xfrm rot="14700000">
            <a:off x="-372110" y="622300"/>
            <a:ext cx="4025900" cy="4697730"/>
          </a:xfrm>
          <a:prstGeom prst="arc">
            <a:avLst>
              <a:gd name="adj1" fmla="val 13148650"/>
              <a:gd name="adj2" fmla="val 36175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44015" y="1200237"/>
            <a:ext cx="9336755" cy="5148606"/>
            <a:chOff x="2336" y="1346"/>
            <a:chExt cx="14704" cy="8108"/>
          </a:xfrm>
        </p:grpSpPr>
        <p:sp>
          <p:nvSpPr>
            <p:cNvPr id="2" name="任意多边形 1"/>
            <p:cNvSpPr/>
            <p:nvPr/>
          </p:nvSpPr>
          <p:spPr>
            <a:xfrm rot="20880000">
              <a:off x="6272" y="1346"/>
              <a:ext cx="10768" cy="8108"/>
            </a:xfrm>
            <a:custGeom>
              <a:avLst/>
              <a:gdLst>
                <a:gd name="connsiteX0" fmla="*/ 16 w 10768"/>
                <a:gd name="connsiteY0" fmla="*/ 1801 h 8108"/>
                <a:gd name="connsiteX1" fmla="*/ 6756 w 10768"/>
                <a:gd name="connsiteY1" fmla="*/ 0 h 8108"/>
                <a:gd name="connsiteX2" fmla="*/ 10768 w 10768"/>
                <a:gd name="connsiteY2" fmla="*/ 4048 h 8108"/>
                <a:gd name="connsiteX3" fmla="*/ 6755 w 10768"/>
                <a:gd name="connsiteY3" fmla="*/ 8108 h 8108"/>
                <a:gd name="connsiteX4" fmla="*/ 0 w 10768"/>
                <a:gd name="connsiteY4" fmla="*/ 6462 h 8108"/>
                <a:gd name="connsiteX5" fmla="*/ 16 w 10768"/>
                <a:gd name="connsiteY5" fmla="*/ 1801 h 8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8" h="8108">
                  <a:moveTo>
                    <a:pt x="16" y="1801"/>
                  </a:moveTo>
                  <a:cubicBezTo>
                    <a:pt x="3325" y="1766"/>
                    <a:pt x="4692" y="10"/>
                    <a:pt x="6756" y="0"/>
                  </a:cubicBezTo>
                  <a:cubicBezTo>
                    <a:pt x="8820" y="-10"/>
                    <a:pt x="10768" y="1797"/>
                    <a:pt x="10768" y="4048"/>
                  </a:cubicBezTo>
                  <a:cubicBezTo>
                    <a:pt x="10768" y="6299"/>
                    <a:pt x="8806" y="8109"/>
                    <a:pt x="6755" y="8108"/>
                  </a:cubicBezTo>
                  <a:cubicBezTo>
                    <a:pt x="4704" y="8107"/>
                    <a:pt x="3256" y="6481"/>
                    <a:pt x="0" y="6462"/>
                  </a:cubicBezTo>
                  <a:cubicBezTo>
                    <a:pt x="16" y="4852"/>
                    <a:pt x="16" y="3755"/>
                    <a:pt x="16" y="1801"/>
                  </a:cubicBezTo>
                  <a:close/>
                </a:path>
              </a:pathLst>
            </a:custGeom>
            <a:noFill/>
            <a:ln>
              <a:solidFill>
                <a:srgbClr val="6D9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任意多边形 2"/>
            <p:cNvSpPr/>
            <p:nvPr/>
          </p:nvSpPr>
          <p:spPr>
            <a:xfrm rot="600000">
              <a:off x="3161" y="4285"/>
              <a:ext cx="3905" cy="4986"/>
            </a:xfrm>
            <a:custGeom>
              <a:avLst/>
              <a:gdLst>
                <a:gd name="connsiteX0" fmla="*/ 3905 w 3904"/>
                <a:gd name="connsiteY0" fmla="*/ 4318 h 4985"/>
                <a:gd name="connsiteX1" fmla="*/ 1329 w 3904"/>
                <a:gd name="connsiteY1" fmla="*/ 4702 h 4985"/>
                <a:gd name="connsiteX2" fmla="*/ 34 w 3904"/>
                <a:gd name="connsiteY2" fmla="*/ 1501 h 4985"/>
                <a:gd name="connsiteX3" fmla="*/ 2156 w 3904"/>
                <a:gd name="connsiteY3" fmla="*/ 0 h 4985"/>
                <a:gd name="connsiteX4" fmla="*/ 3905 w 3904"/>
                <a:gd name="connsiteY4" fmla="*/ 4318 h 4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5" h="4986">
                  <a:moveTo>
                    <a:pt x="3905" y="4318"/>
                  </a:moveTo>
                  <a:cubicBezTo>
                    <a:pt x="2379" y="4935"/>
                    <a:pt x="1565" y="5253"/>
                    <a:pt x="1329" y="4702"/>
                  </a:cubicBezTo>
                  <a:cubicBezTo>
                    <a:pt x="694" y="3073"/>
                    <a:pt x="338" y="2439"/>
                    <a:pt x="34" y="1501"/>
                  </a:cubicBezTo>
                  <a:cubicBezTo>
                    <a:pt x="-201" y="759"/>
                    <a:pt x="812" y="598"/>
                    <a:pt x="2156" y="0"/>
                  </a:cubicBezTo>
                  <a:lnTo>
                    <a:pt x="3905" y="4318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任意多边形 3"/>
            <p:cNvSpPr/>
            <p:nvPr/>
          </p:nvSpPr>
          <p:spPr>
            <a:xfrm rot="600000">
              <a:off x="2336" y="6217"/>
              <a:ext cx="1676" cy="2286"/>
            </a:xfrm>
            <a:custGeom>
              <a:avLst/>
              <a:gdLst>
                <a:gd name="connsiteX0" fmla="*/ 1676 w 1675"/>
                <a:gd name="connsiteY0" fmla="*/ 2012 h 2286"/>
                <a:gd name="connsiteX1" fmla="*/ 601 w 1675"/>
                <a:gd name="connsiteY1" fmla="*/ 2121 h 2286"/>
                <a:gd name="connsiteX2" fmla="*/ 25 w 1675"/>
                <a:gd name="connsiteY2" fmla="*/ 699 h 2286"/>
                <a:gd name="connsiteX3" fmla="*/ 825 w 1675"/>
                <a:gd name="connsiteY3" fmla="*/ 0 h 2286"/>
                <a:gd name="connsiteX4" fmla="*/ 1676 w 1675"/>
                <a:gd name="connsiteY4" fmla="*/ 2012 h 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" h="2286">
                  <a:moveTo>
                    <a:pt x="1676" y="2012"/>
                  </a:moveTo>
                  <a:cubicBezTo>
                    <a:pt x="931" y="2327"/>
                    <a:pt x="714" y="2381"/>
                    <a:pt x="601" y="2121"/>
                  </a:cubicBezTo>
                  <a:cubicBezTo>
                    <a:pt x="297" y="1356"/>
                    <a:pt x="171" y="1140"/>
                    <a:pt x="25" y="699"/>
                  </a:cubicBezTo>
                  <a:cubicBezTo>
                    <a:pt x="-87" y="350"/>
                    <a:pt x="182" y="281"/>
                    <a:pt x="825" y="0"/>
                  </a:cubicBezTo>
                  <a:lnTo>
                    <a:pt x="1676" y="2012"/>
                  </a:lnTo>
                  <a:close/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" name="任意多边形 4"/>
            <p:cNvSpPr/>
            <p:nvPr/>
          </p:nvSpPr>
          <p:spPr>
            <a:xfrm>
              <a:off x="3713" y="4377"/>
              <a:ext cx="2708" cy="4841"/>
            </a:xfrm>
            <a:custGeom>
              <a:avLst/>
              <a:gdLst>
                <a:gd name="connsiteX0" fmla="*/ 1929 w 2707"/>
                <a:gd name="connsiteY0" fmla="*/ 0 h 4841"/>
                <a:gd name="connsiteX1" fmla="*/ 2701 w 2707"/>
                <a:gd name="connsiteY1" fmla="*/ 4613 h 4841"/>
                <a:gd name="connsiteX2" fmla="*/ 1572 w 2707"/>
                <a:gd name="connsiteY2" fmla="*/ 101 h 4841"/>
                <a:gd name="connsiteX3" fmla="*/ 2315 w 2707"/>
                <a:gd name="connsiteY3" fmla="*/ 4682 h 4841"/>
                <a:gd name="connsiteX4" fmla="*/ 1140 w 2707"/>
                <a:gd name="connsiteY4" fmla="*/ 173 h 4841"/>
                <a:gd name="connsiteX5" fmla="*/ 1906 w 2707"/>
                <a:gd name="connsiteY5" fmla="*/ 4750 h 4841"/>
                <a:gd name="connsiteX6" fmla="*/ 732 w 2707"/>
                <a:gd name="connsiteY6" fmla="*/ 269 h 4841"/>
                <a:gd name="connsiteX7" fmla="*/ 1474 w 2707"/>
                <a:gd name="connsiteY7" fmla="*/ 4795 h 4841"/>
                <a:gd name="connsiteX8" fmla="*/ 360 w 2707"/>
                <a:gd name="connsiteY8" fmla="*/ 365 h 4841"/>
                <a:gd name="connsiteX9" fmla="*/ 984 w 2707"/>
                <a:gd name="connsiteY9" fmla="*/ 4841 h 4841"/>
                <a:gd name="connsiteX10" fmla="*/ 12 w 2707"/>
                <a:gd name="connsiteY10" fmla="*/ 497 h 4841"/>
                <a:gd name="connsiteX11" fmla="*/ 497 w 2707"/>
                <a:gd name="connsiteY11" fmla="*/ 4682 h 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8" h="4841">
                  <a:moveTo>
                    <a:pt x="1929" y="0"/>
                  </a:moveTo>
                  <a:cubicBezTo>
                    <a:pt x="2107" y="1013"/>
                    <a:pt x="2778" y="4599"/>
                    <a:pt x="2701" y="4613"/>
                  </a:cubicBezTo>
                  <a:cubicBezTo>
                    <a:pt x="2624" y="4627"/>
                    <a:pt x="1649" y="87"/>
                    <a:pt x="1572" y="101"/>
                  </a:cubicBezTo>
                  <a:cubicBezTo>
                    <a:pt x="1495" y="115"/>
                    <a:pt x="2392" y="4664"/>
                    <a:pt x="2315" y="4682"/>
                  </a:cubicBezTo>
                  <a:cubicBezTo>
                    <a:pt x="2238" y="4700"/>
                    <a:pt x="1222" y="159"/>
                    <a:pt x="1140" y="173"/>
                  </a:cubicBezTo>
                  <a:cubicBezTo>
                    <a:pt x="1058" y="187"/>
                    <a:pt x="1992" y="4736"/>
                    <a:pt x="1906" y="4750"/>
                  </a:cubicBezTo>
                  <a:cubicBezTo>
                    <a:pt x="1820" y="4764"/>
                    <a:pt x="818" y="260"/>
                    <a:pt x="732" y="269"/>
                  </a:cubicBezTo>
                  <a:cubicBezTo>
                    <a:pt x="646" y="278"/>
                    <a:pt x="1547" y="4777"/>
                    <a:pt x="1474" y="4795"/>
                  </a:cubicBezTo>
                  <a:cubicBezTo>
                    <a:pt x="1401" y="4813"/>
                    <a:pt x="455" y="351"/>
                    <a:pt x="360" y="365"/>
                  </a:cubicBezTo>
                  <a:cubicBezTo>
                    <a:pt x="265" y="379"/>
                    <a:pt x="1061" y="4814"/>
                    <a:pt x="984" y="4841"/>
                  </a:cubicBezTo>
                  <a:cubicBezTo>
                    <a:pt x="907" y="4868"/>
                    <a:pt x="112" y="533"/>
                    <a:pt x="12" y="497"/>
                  </a:cubicBezTo>
                  <a:cubicBezTo>
                    <a:pt x="-88" y="461"/>
                    <a:pt x="447" y="3832"/>
                    <a:pt x="497" y="4682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cxnSp>
        <p:nvCxnSpPr>
          <p:cNvPr id="7" name="直接连接符 6"/>
          <p:cNvCxnSpPr/>
          <p:nvPr/>
        </p:nvCxnSpPr>
        <p:spPr>
          <a:xfrm flipV="1">
            <a:off x="10944860" y="2317750"/>
            <a:ext cx="1274445" cy="417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10352405" y="-12700"/>
            <a:ext cx="1826260" cy="1680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9385935" y="-27305"/>
            <a:ext cx="293370" cy="9734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 flipV="1">
            <a:off x="8075930" y="-27305"/>
            <a:ext cx="23495" cy="815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0981055" y="3868420"/>
            <a:ext cx="1203960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0749915" y="4886960"/>
            <a:ext cx="1443355" cy="591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9999345" y="5788660"/>
            <a:ext cx="1039495" cy="10433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8960485" y="6240780"/>
            <a:ext cx="130175" cy="5911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6339205" y="2036445"/>
            <a:ext cx="4410710" cy="40925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80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冒泡</a:t>
            </a: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排序的</a:t>
            </a:r>
            <a:r>
              <a:rPr lang="zh-CN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核心</a:t>
            </a:r>
            <a:r>
              <a:rPr lang="zh-CN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思想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zh-CN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根据序列中两条记录键值的比较结果，判断是否需要交换记录在序列中的位置。其特点是将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键</a:t>
            </a: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值较小的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记录向序列的前端移动，将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键</a:t>
            </a: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值较大的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记录向序列的后端移动。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/>
          </a:p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049270" y="788670"/>
            <a:ext cx="469455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（二）冒泡排序</a:t>
            </a:r>
            <a:endParaRPr lang="zh-CN" altLang="en-US" sz="4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514600" y="351790"/>
            <a:ext cx="810260" cy="1080135"/>
            <a:chOff x="2962" y="1046"/>
            <a:chExt cx="1505" cy="2006"/>
          </a:xfrm>
        </p:grpSpPr>
        <p:sp>
          <p:nvSpPr>
            <p:cNvPr id="18" name="任意多边形 17"/>
            <p:cNvSpPr/>
            <p:nvPr/>
          </p:nvSpPr>
          <p:spPr>
            <a:xfrm rot="13500000">
              <a:off x="2961" y="1803"/>
              <a:ext cx="1250" cy="1249"/>
            </a:xfrm>
            <a:custGeom>
              <a:avLst/>
              <a:gdLst>
                <a:gd name="connsiteX0" fmla="*/ 395 w 1755"/>
                <a:gd name="connsiteY0" fmla="*/ 404 h 1755"/>
                <a:gd name="connsiteX1" fmla="*/ 1755 w 1755"/>
                <a:gd name="connsiteY1" fmla="*/ 0 h 1755"/>
                <a:gd name="connsiteX2" fmla="*/ 1314 w 1755"/>
                <a:gd name="connsiteY2" fmla="*/ 1341 h 1755"/>
                <a:gd name="connsiteX3" fmla="*/ 0 w 1755"/>
                <a:gd name="connsiteY3" fmla="*/ 1755 h 1755"/>
                <a:gd name="connsiteX4" fmla="*/ 395 w 1755"/>
                <a:gd name="connsiteY4" fmla="*/ 404 h 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" h="1755">
                  <a:moveTo>
                    <a:pt x="395" y="404"/>
                  </a:moveTo>
                  <a:lnTo>
                    <a:pt x="1755" y="0"/>
                  </a:lnTo>
                  <a:lnTo>
                    <a:pt x="1314" y="1341"/>
                  </a:lnTo>
                  <a:lnTo>
                    <a:pt x="0" y="1755"/>
                  </a:lnTo>
                  <a:lnTo>
                    <a:pt x="395" y="40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任意多边形 18"/>
            <p:cNvSpPr/>
            <p:nvPr/>
          </p:nvSpPr>
          <p:spPr>
            <a:xfrm rot="10800000">
              <a:off x="3603" y="1046"/>
              <a:ext cx="865" cy="1386"/>
            </a:xfrm>
            <a:custGeom>
              <a:avLst/>
              <a:gdLst>
                <a:gd name="connsiteX0" fmla="*/ 0 w 1215"/>
                <a:gd name="connsiteY0" fmla="*/ 0 h 1946"/>
                <a:gd name="connsiteX1" fmla="*/ 1215 w 1215"/>
                <a:gd name="connsiteY1" fmla="*/ 641 h 1946"/>
                <a:gd name="connsiteX2" fmla="*/ 1215 w 1215"/>
                <a:gd name="connsiteY2" fmla="*/ 1946 h 1946"/>
                <a:gd name="connsiteX3" fmla="*/ 0 w 1215"/>
                <a:gd name="connsiteY3" fmla="*/ 1286 h 1946"/>
                <a:gd name="connsiteX4" fmla="*/ 0 w 1215"/>
                <a:gd name="connsiteY4" fmla="*/ 0 h 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5" h="1946">
                  <a:moveTo>
                    <a:pt x="0" y="0"/>
                  </a:moveTo>
                  <a:lnTo>
                    <a:pt x="1215" y="641"/>
                  </a:lnTo>
                  <a:lnTo>
                    <a:pt x="1215" y="1946"/>
                  </a:lnTo>
                  <a:lnTo>
                    <a:pt x="0" y="1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9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22147" y="100027"/>
            <a:ext cx="11349216" cy="1653545"/>
            <a:chOff x="422147" y="100027"/>
            <a:chExt cx="11349216" cy="1653545"/>
          </a:xfrm>
        </p:grpSpPr>
        <p:pic>
          <p:nvPicPr>
            <p:cNvPr id="70" name="图片 69"/>
            <p:cNvPicPr>
              <a:picLocks noChangeAspect="1"/>
            </p:cNvPicPr>
            <p:nvPr/>
          </p:nvPicPr>
          <p:blipFill rotWithShape="1"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87" b="48657"/>
            <a:stretch>
              <a:fillRect/>
            </a:stretch>
          </p:blipFill>
          <p:spPr>
            <a:xfrm rot="5893929">
              <a:off x="854012" y="-331836"/>
              <a:ext cx="1653543" cy="2517273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 rotWithShape="1"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87" b="48657"/>
            <a:stretch>
              <a:fillRect/>
            </a:stretch>
          </p:blipFill>
          <p:spPr>
            <a:xfrm rot="15706071" flipH="1">
              <a:off x="9685955" y="-331838"/>
              <a:ext cx="1653543" cy="2517273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/>
        </p:nvGrpSpPr>
        <p:grpSpPr>
          <a:xfrm>
            <a:off x="1474351" y="2927623"/>
            <a:ext cx="5688330" cy="837457"/>
            <a:chOff x="2384566" y="1758250"/>
            <a:chExt cx="5688330" cy="837457"/>
          </a:xfrm>
        </p:grpSpPr>
        <p:sp>
          <p:nvSpPr>
            <p:cNvPr id="25" name="矩形 24"/>
            <p:cNvSpPr/>
            <p:nvPr/>
          </p:nvSpPr>
          <p:spPr>
            <a:xfrm>
              <a:off x="2576971" y="2258522"/>
              <a:ext cx="4125198" cy="337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文本框 235"/>
            <p:cNvSpPr txBox="1">
              <a:spLocks noChangeArrowheads="1"/>
            </p:cNvSpPr>
            <p:nvPr/>
          </p:nvSpPr>
          <p:spPr bwMode="auto">
            <a:xfrm>
              <a:off x="2384566" y="1758250"/>
              <a:ext cx="5688330" cy="82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400" b="1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做游戏</a:t>
              </a:r>
              <a:r>
                <a:rPr lang="zh-CN" altLang="en-US" sz="240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：邀请三个同学到讲台来进行个子比大小，然后请同学们复述比个子的过程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09301" y="4395170"/>
            <a:ext cx="4125198" cy="837457"/>
            <a:chOff x="2576971" y="3891749"/>
            <a:chExt cx="4125198" cy="837457"/>
          </a:xfrm>
        </p:grpSpPr>
        <p:sp>
          <p:nvSpPr>
            <p:cNvPr id="29" name="矩形 28"/>
            <p:cNvSpPr/>
            <p:nvPr/>
          </p:nvSpPr>
          <p:spPr>
            <a:xfrm>
              <a:off x="2576971" y="4392021"/>
              <a:ext cx="4125198" cy="337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" name="文本框 235"/>
            <p:cNvSpPr txBox="1">
              <a:spLocks noChangeArrowheads="1"/>
            </p:cNvSpPr>
            <p:nvPr/>
          </p:nvSpPr>
          <p:spPr bwMode="auto">
            <a:xfrm>
              <a:off x="3479372" y="3891749"/>
              <a:ext cx="309880" cy="398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3790950" y="1028700"/>
            <a:ext cx="46101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（二）冒泡排序</a:t>
            </a:r>
            <a:endParaRPr lang="zh-CN" alt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4" name="图片 3" descr="6dfab478628a2ac24f8b0d76470a6b0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731" y="2635250"/>
            <a:ext cx="3041922" cy="287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15.xml><?xml version="1.0" encoding="utf-8"?>
<p:tagLst xmlns:p="http://schemas.openxmlformats.org/presentationml/2006/main">
  <p:tag name="ISPRING_FIRST_PUBLISH" val="1"/>
  <p:tag name="ISPRING_PRESENTATION_TITLE" val="蓝绿小清新淡雅植物个人述职PPT模板"/>
</p:tagLst>
</file>

<file path=ppt/tags/tag2.xml><?xml version="1.0" encoding="utf-8"?>
<p:tagLst xmlns:p="http://schemas.openxmlformats.org/presentationml/2006/main">
  <p:tag name="KSO_WM_UNIT_PLACING_PICTURE_USER_VIEWPORT" val="{&quot;height&quot;:3964.2094488188977,&quot;width&quot;:2604.004724409449}"/>
</p:tagLst>
</file>

<file path=ppt/tags/tag3.xml><?xml version="1.0" encoding="utf-8"?>
<p:tagLst xmlns:p="http://schemas.openxmlformats.org/presentationml/2006/main">
  <p:tag name="KSO_WM_UNIT_PLACING_PICTURE_USER_VIEWPORT" val="{&quot;height&quot;:10800,&quot;width&quot;:7502}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6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6306*3826*0*0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heme/theme1.xml><?xml version="1.0" encoding="utf-8"?>
<a:theme xmlns:a="http://schemas.openxmlformats.org/drawingml/2006/main" name="主题9">
  <a:themeElements>
    <a:clrScheme name="自定义 2">
      <a:dk1>
        <a:sysClr val="windowText" lastClr="000000"/>
      </a:dk1>
      <a:lt1>
        <a:sysClr val="window" lastClr="FFFFFF"/>
      </a:lt1>
      <a:dk2>
        <a:srgbClr val="2C3F46"/>
      </a:dk2>
      <a:lt2>
        <a:srgbClr val="E7E6E6"/>
      </a:lt2>
      <a:accent1>
        <a:srgbClr val="788661"/>
      </a:accent1>
      <a:accent2>
        <a:srgbClr val="7CC898"/>
      </a:accent2>
      <a:accent3>
        <a:srgbClr val="C9829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4-海维提卡">
      <a:majorFont>
        <a:latin typeface="Helvetica-Condensed-Light-Li"/>
        <a:ea typeface="微软雅黑"/>
        <a:cs typeface=""/>
      </a:majorFont>
      <a:minorFont>
        <a:latin typeface="华文细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7150">
          <a:solidFill>
            <a:srgbClr val="74C39C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主题9</Template>
  <TotalTime>0</TotalTime>
  <Words>2167</Words>
  <Application>WPS 演示</Application>
  <PresentationFormat>宽屏</PresentationFormat>
  <Paragraphs>297</Paragraphs>
  <Slides>19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Arial</vt:lpstr>
      <vt:lpstr>宋体</vt:lpstr>
      <vt:lpstr>Wingdings</vt:lpstr>
      <vt:lpstr>华文琥珀</vt:lpstr>
      <vt:lpstr>微软雅黑 Light</vt:lpstr>
      <vt:lpstr>Calibri Light</vt:lpstr>
      <vt:lpstr>楷体</vt:lpstr>
      <vt:lpstr>Gulim</vt:lpstr>
      <vt:lpstr>Malgun Gothic</vt:lpstr>
      <vt:lpstr>微软雅黑</vt:lpstr>
      <vt:lpstr>Calibri</vt:lpstr>
      <vt:lpstr>Times New Roman</vt:lpstr>
      <vt:lpstr>黑体</vt:lpstr>
      <vt:lpstr>华文细黑</vt:lpstr>
      <vt:lpstr>Helvetica-Condensed-Light-Li</vt:lpstr>
      <vt:lpstr>Segoe Print</vt:lpstr>
      <vt:lpstr>Arial Unicode MS</vt:lpstr>
      <vt:lpstr>主题9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蓝绿小清新淡雅植物个人述职PPT模板</dc:title>
  <dc:creator>izzieyee</dc:creator>
  <cp:lastModifiedBy>47638</cp:lastModifiedBy>
  <cp:revision>24</cp:revision>
  <dcterms:created xsi:type="dcterms:W3CDTF">2016-05-07T06:26:00Z</dcterms:created>
  <dcterms:modified xsi:type="dcterms:W3CDTF">2021-04-20T01:12:15Z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0AB84EDEDC47431C98AB6DFE11FAE4D7</vt:lpwstr>
  </property>
  <property fmtid="{D5CDD505-2E9C-101B-9397-08002B2CF9AE}" pid="3" name="KSOProductBuildVer">
    <vt:lpwstr>2052-11.1.0.10356</vt:lpwstr>
  </property>
</Properties>
</file>