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678" r:id="rId3"/>
    <p:sldMasterId id="2147483783" r:id="rId4"/>
    <p:sldMasterId id="2147483798" r:id="rId5"/>
  </p:sldMasterIdLst>
  <p:notesMasterIdLst>
    <p:notesMasterId r:id="rId19"/>
  </p:notesMasterIdLst>
  <p:handoutMasterIdLst>
    <p:handoutMasterId r:id="rId20"/>
  </p:handoutMasterIdLst>
  <p:sldIdLst>
    <p:sldId id="343" r:id="rId6"/>
    <p:sldId id="463" r:id="rId7"/>
    <p:sldId id="461" r:id="rId8"/>
    <p:sldId id="469" r:id="rId9"/>
    <p:sldId id="457" r:id="rId10"/>
    <p:sldId id="452" r:id="rId11"/>
    <p:sldId id="464" r:id="rId12"/>
    <p:sldId id="465" r:id="rId13"/>
    <p:sldId id="460" r:id="rId14"/>
    <p:sldId id="454" r:id="rId15"/>
    <p:sldId id="466" r:id="rId16"/>
    <p:sldId id="473" r:id="rId17"/>
    <p:sldId id="471" r:id="rId18"/>
  </p:sldIdLst>
  <p:sldSz cx="9144000" cy="5145088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BA8"/>
    <a:srgbClr val="0F6FC6"/>
    <a:srgbClr val="003399"/>
    <a:srgbClr val="F6F6F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19" autoAdjust="0"/>
    <p:restoredTop sz="94660"/>
  </p:normalViewPr>
  <p:slideViewPr>
    <p:cSldViewPr snapToGrid="0">
      <p:cViewPr>
        <p:scale>
          <a:sx n="140" d="100"/>
          <a:sy n="140" d="100"/>
        </p:scale>
        <p:origin x="-72" y="-72"/>
      </p:cViewPr>
      <p:guideLst>
        <p:guide orient="horz" pos="1564"/>
        <p:guide pos="14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4758"/>
    </p:cViewPr>
  </p:sorterViewPr>
  <p:notesViewPr>
    <p:cSldViewPr snapToGrid="0">
      <p:cViewPr varScale="1">
        <p:scale>
          <a:sx n="83" d="100"/>
          <a:sy n="83" d="100"/>
        </p:scale>
        <p:origin x="3690" y="96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CF5B0-95FC-486C-96AC-AD5552ED0ABA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4213F-C648-4A8F-B04E-F77925547C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504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31844-757F-4497-A6B9-29138D45B0D0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ABFAC-0D77-4680-9C08-FA0DD250B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5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BEBE-EF13-4983-B182-046B37A0370C}" type="datetime1">
              <a:rPr lang="zh-CN" altLang="en-US"/>
              <a:t>2021/4/22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5E6F-D1B7-49E0-9AB3-789D9698C190}" type="slidenum">
              <a:rPr lang="zh-CN" altLang="en-US"/>
              <a:t>‹#›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74188"/>
            <a:ext cx="6858000" cy="523279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43000" y="918257"/>
            <a:ext cx="6858000" cy="28074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1503977"/>
            <a:ext cx="3942159" cy="3538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69220"/>
            <a:ext cx="3942159" cy="132005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9841" y="3288332"/>
            <a:ext cx="3940969" cy="370398"/>
          </a:xfrm>
        </p:spPr>
        <p:txBody>
          <a:bodyPr>
            <a:normAutofit/>
          </a:bodyPr>
          <a:lstStyle>
            <a:lvl1pPr marL="0" indent="0">
              <a:buNone/>
              <a:defRPr sz="1200" b="1" i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29841" y="3658730"/>
            <a:ext cx="3940969" cy="370399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29841" y="4029128"/>
            <a:ext cx="3942159" cy="270355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722F6D6F-DD99-46DF-A9EA-728D63EA6A31}" type="datetimeFigureOut">
              <a:rPr lang="en-AU" smtClean="0"/>
              <a:t>22/04/2021</a:t>
            </a:fld>
            <a:endParaRPr lang="en-AU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84AD2E7E-F7BA-4F6B-9D0C-0B2331C2AE06}" type="slidenum">
              <a:rPr lang="en-AU" smtClean="0"/>
              <a:t>‹#›</a:t>
            </a:fld>
            <a:endParaRPr lang="en-AU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112544" y="1504225"/>
            <a:ext cx="3251597" cy="35372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112544" y="1868668"/>
            <a:ext cx="3251597" cy="703876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253" y="196280"/>
            <a:ext cx="144049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800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BEBE-EF13-4983-B182-046B37A0370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5E6F-D1B7-49E0-9AB3-789D9698C19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74188"/>
            <a:ext cx="6858000" cy="523279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43000" y="918257"/>
            <a:ext cx="6858000" cy="28074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1503977"/>
            <a:ext cx="3942159" cy="3538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69220"/>
            <a:ext cx="3942159" cy="132005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9841" y="3288332"/>
            <a:ext cx="3940969" cy="370398"/>
          </a:xfrm>
        </p:spPr>
        <p:txBody>
          <a:bodyPr>
            <a:normAutofit/>
          </a:bodyPr>
          <a:lstStyle>
            <a:lvl1pPr marL="0" indent="0">
              <a:buNone/>
              <a:defRPr sz="1200" b="1" i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29841" y="3658730"/>
            <a:ext cx="3940969" cy="370399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29841" y="4029128"/>
            <a:ext cx="3942159" cy="270355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722F6D6F-DD99-46DF-A9EA-728D63EA6A31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t>22/04/2021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84AD2E7E-F7BA-4F6B-9D0C-0B2331C2AE0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112544" y="1504225"/>
            <a:ext cx="3251597" cy="35372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112544" y="1868668"/>
            <a:ext cx="3251597" cy="703876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253" y="196280"/>
            <a:ext cx="144049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800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BEBE-EF13-4983-B182-046B37A0370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5E6F-D1B7-49E0-9AB3-789D9698C19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74188"/>
            <a:ext cx="6858000" cy="523279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43000" y="918257"/>
            <a:ext cx="6858000" cy="28074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1503977"/>
            <a:ext cx="3942159" cy="3538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69220"/>
            <a:ext cx="3942159" cy="132005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9841" y="3288332"/>
            <a:ext cx="3940969" cy="370398"/>
          </a:xfrm>
        </p:spPr>
        <p:txBody>
          <a:bodyPr>
            <a:normAutofit/>
          </a:bodyPr>
          <a:lstStyle>
            <a:lvl1pPr marL="0" indent="0">
              <a:buNone/>
              <a:defRPr sz="1200" b="1" i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29841" y="3658730"/>
            <a:ext cx="3940969" cy="370399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29841" y="4029128"/>
            <a:ext cx="3942159" cy="270355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722F6D6F-DD99-46DF-A9EA-728D63EA6A31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t>22/04/2021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84AD2E7E-F7BA-4F6B-9D0C-0B2331C2AE0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112544" y="1504225"/>
            <a:ext cx="3251597" cy="35372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112544" y="1868668"/>
            <a:ext cx="3251597" cy="703876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253" y="196280"/>
            <a:ext cx="144049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800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BEBE-EF13-4983-B182-046B37A0370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5E6F-D1B7-49E0-9AB3-789D9698C19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74188"/>
            <a:ext cx="6858000" cy="523279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43000" y="918257"/>
            <a:ext cx="6858000" cy="28074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1503977"/>
            <a:ext cx="3942159" cy="3538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69220"/>
            <a:ext cx="3942159" cy="132005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9841" y="3288332"/>
            <a:ext cx="3940969" cy="370398"/>
          </a:xfrm>
        </p:spPr>
        <p:txBody>
          <a:bodyPr>
            <a:normAutofit/>
          </a:bodyPr>
          <a:lstStyle>
            <a:lvl1pPr marL="0" indent="0">
              <a:buNone/>
              <a:defRPr sz="1200" b="1" i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29841" y="3658730"/>
            <a:ext cx="3940969" cy="370399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29841" y="4029128"/>
            <a:ext cx="3942159" cy="270355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722F6D6F-DD99-46DF-A9EA-728D63EA6A31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t>22/04/2021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84AD2E7E-F7BA-4F6B-9D0C-0B2331C2AE0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112544" y="1504225"/>
            <a:ext cx="3251597" cy="35372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112544" y="1868668"/>
            <a:ext cx="3251597" cy="703876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253" y="196280"/>
            <a:ext cx="144049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800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ABEBE-EF13-4983-B182-046B37A0370C}" type="datetime1">
              <a:rPr lang="zh-CN" altLang="en-US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5E6F-D1B7-49E0-9AB3-789D9698C19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sz="14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253" y="196280"/>
            <a:ext cx="144049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800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43000" y="374188"/>
            <a:ext cx="6858000" cy="523279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143000" y="918257"/>
            <a:ext cx="6858000" cy="28074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8650" y="1503977"/>
            <a:ext cx="3942159" cy="3538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69220"/>
            <a:ext cx="3942159" cy="1320052"/>
          </a:xfrm>
        </p:spPr>
        <p:txBody>
          <a:bodyPr>
            <a:normAutofit/>
          </a:bodyPr>
          <a:lstStyle>
            <a:lvl1pPr marL="0" indent="0">
              <a:buNone/>
              <a:defRPr sz="11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629841" y="3288332"/>
            <a:ext cx="3940969" cy="370398"/>
          </a:xfrm>
        </p:spPr>
        <p:txBody>
          <a:bodyPr>
            <a:normAutofit/>
          </a:bodyPr>
          <a:lstStyle>
            <a:lvl1pPr marL="0" indent="0">
              <a:buNone/>
              <a:defRPr sz="1200" b="1" i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629841" y="3658730"/>
            <a:ext cx="3940969" cy="370399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629841" y="4029128"/>
            <a:ext cx="3942159" cy="270355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722F6D6F-DD99-46DF-A9EA-728D63EA6A31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t>22/04/2021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8735"/>
            <a:ext cx="30861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8735"/>
            <a:ext cx="2057400" cy="273928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fld id="{84AD2E7E-F7BA-4F6B-9D0C-0B2331C2AE06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112544" y="1504225"/>
            <a:ext cx="3251597" cy="35372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/>
          </p:nvPr>
        </p:nvSpPr>
        <p:spPr>
          <a:xfrm>
            <a:off x="5112544" y="1868668"/>
            <a:ext cx="3251597" cy="703876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Lato Light" panose="020F0302020204030203" pitchFamily="34" charset="0"/>
              </a:defRPr>
            </a:lvl1pPr>
          </a:lstStyle>
          <a:p>
            <a:pPr lvl="0"/>
            <a:endParaRPr lang="en-A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2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A747-1217-4325-A876-522190C71555}" type="datetimeFigureOut">
              <a:rPr lang="zh-CN" altLang="en-US" smtClean="0"/>
              <a:t>2021/4/22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C9F-4B06-4ABB-A28A-559A77B7DC5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0A747-1217-4325-A876-522190C7155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2021/4/22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FC9F-4B06-4ABB-A28A-559A77B7DC5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3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3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slideLayout" Target="../slideLayouts/slideLayout63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jpeg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3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4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5" Type="http://schemas.openxmlformats.org/officeDocument/2006/relationships/image" Target="../media/image12.png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4"/>
          <a:stretch>
            <a:fillRect/>
          </a:stretch>
        </p:blipFill>
        <p:spPr>
          <a:xfrm>
            <a:off x="4224" y="1133312"/>
            <a:ext cx="3523982" cy="4018760"/>
          </a:xfrm>
          <a:prstGeom prst="rect">
            <a:avLst/>
          </a:prstGeom>
          <a:solidFill>
            <a:srgbClr val="2A5BA8"/>
          </a:solidFill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64" b="51735"/>
          <a:stretch>
            <a:fillRect/>
          </a:stretch>
        </p:blipFill>
        <p:spPr>
          <a:xfrm flipV="1">
            <a:off x="7180313" y="794"/>
            <a:ext cx="1952652" cy="1727659"/>
          </a:xfrm>
          <a:prstGeom prst="rect">
            <a:avLst/>
          </a:prstGeom>
        </p:spPr>
      </p:pic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3951027" y="2102943"/>
            <a:ext cx="4667534" cy="80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12" tIns="32506" rIns="65012" bIns="3250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4800" b="1" cap="all" spc="213" dirty="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函数</a:t>
            </a:r>
            <a:r>
              <a:rPr lang="zh-CN" altLang="en-US" sz="4800" b="1" cap="all" spc="213" dirty="0" smtClean="0">
                <a:solidFill>
                  <a:schemeClr val="accent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的递归调用</a:t>
            </a:r>
            <a:endParaRPr lang="zh-CN" altLang="en-US" sz="4800" b="1" cap="all" spc="213" dirty="0">
              <a:solidFill>
                <a:schemeClr val="accent2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 advTm="29786"/>
    </mc:Choice>
    <mc:Fallback xmlns="">
      <p:transition spd="slow" advTm="29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07359" y="819033"/>
            <a:ext cx="4567751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递归算法的两个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基本要素：</a:t>
            </a:r>
            <a:endParaRPr lang="en-US" altLang="zh-CN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83401" y="934487"/>
            <a:ext cx="387225" cy="387344"/>
            <a:chOff x="806388" y="998934"/>
            <a:chExt cx="387225" cy="387344"/>
          </a:xfrm>
        </p:grpSpPr>
        <p:sp>
          <p:nvSpPr>
            <p:cNvPr id="12" name="Rounded Rectangle 59"/>
            <p:cNvSpPr/>
            <p:nvPr/>
          </p:nvSpPr>
          <p:spPr>
            <a:xfrm>
              <a:off x="806388" y="998934"/>
              <a:ext cx="387225" cy="38734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" name="燕尾形 2"/>
            <p:cNvSpPr/>
            <p:nvPr/>
          </p:nvSpPr>
          <p:spPr>
            <a:xfrm>
              <a:off x="870480" y="1111421"/>
              <a:ext cx="145279" cy="16237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燕尾形 19"/>
            <p:cNvSpPr/>
            <p:nvPr/>
          </p:nvSpPr>
          <p:spPr>
            <a:xfrm>
              <a:off x="995727" y="1111421"/>
              <a:ext cx="145279" cy="16237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2" name="Oval 16"/>
          <p:cNvSpPr>
            <a:spLocks noChangeAspect="1"/>
          </p:cNvSpPr>
          <p:nvPr/>
        </p:nvSpPr>
        <p:spPr>
          <a:xfrm>
            <a:off x="3759599" y="1993204"/>
            <a:ext cx="1159481" cy="1159839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900" b="1" dirty="0">
              <a:solidFill>
                <a:prstClr val="white"/>
              </a:solidFill>
            </a:endParaRPr>
          </a:p>
        </p:txBody>
      </p:sp>
      <p:sp>
        <p:nvSpPr>
          <p:cNvPr id="43" name="Oval 21"/>
          <p:cNvSpPr>
            <a:spLocks noChangeAspect="1"/>
          </p:cNvSpPr>
          <p:nvPr/>
        </p:nvSpPr>
        <p:spPr>
          <a:xfrm>
            <a:off x="4667553" y="1993204"/>
            <a:ext cx="1159481" cy="1159839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100" b="1" dirty="0">
              <a:solidFill>
                <a:prstClr val="white"/>
              </a:solidFill>
            </a:endParaRPr>
          </a:p>
        </p:txBody>
      </p:sp>
      <p:cxnSp>
        <p:nvCxnSpPr>
          <p:cNvPr id="44" name="Elbow Connector 42"/>
          <p:cNvCxnSpPr/>
          <p:nvPr/>
        </p:nvCxnSpPr>
        <p:spPr>
          <a:xfrm rot="10800000">
            <a:off x="2784576" y="1673125"/>
            <a:ext cx="1544442" cy="321167"/>
          </a:xfrm>
          <a:prstGeom prst="bentConnector3">
            <a:avLst>
              <a:gd name="adj1" fmla="val -878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1"/>
          <p:cNvSpPr txBox="1"/>
          <p:nvPr/>
        </p:nvSpPr>
        <p:spPr>
          <a:xfrm>
            <a:off x="3751679" y="2403064"/>
            <a:ext cx="1159480" cy="453917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endParaRPr lang="en-AU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47" name="Title 1"/>
          <p:cNvSpPr txBox="1"/>
          <p:nvPr/>
        </p:nvSpPr>
        <p:spPr>
          <a:xfrm>
            <a:off x="4667552" y="2403064"/>
            <a:ext cx="1159480" cy="453917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endParaRPr lang="en-AU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48" name="Elbow Connector 52"/>
          <p:cNvCxnSpPr/>
          <p:nvPr/>
        </p:nvCxnSpPr>
        <p:spPr>
          <a:xfrm>
            <a:off x="5257615" y="3150567"/>
            <a:ext cx="907955" cy="412337"/>
          </a:xfrm>
          <a:prstGeom prst="bentConnector3">
            <a:avLst>
              <a:gd name="adj1" fmla="val 1013"/>
            </a:avLst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/>
          <p:cNvSpPr txBox="1"/>
          <p:nvPr/>
        </p:nvSpPr>
        <p:spPr>
          <a:xfrm>
            <a:off x="956362" y="1417742"/>
            <a:ext cx="260043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FF0000"/>
                </a:solidFill>
              </a:rPr>
              <a:t>递推归纳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：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把</a:t>
            </a: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问题转化为比原问题规模小的同类问题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6165569" y="3255401"/>
            <a:ext cx="27259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FF0000"/>
                </a:solidFill>
              </a:rPr>
              <a:t>递归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终止：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当</a:t>
            </a: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问题小到一定规模，结束递归，逐层返回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 advTm="131552"/>
    </mc:Choice>
    <mc:Fallback xmlns="">
      <p:transition spd="slow" advTm="131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2" grpId="0" animBg="1"/>
      <p:bldP spid="43" grpId="0" animBg="1"/>
      <p:bldP spid="46" grpId="0"/>
      <p:bldP spid="47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779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递归函数举例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跳格子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6" name="文本框 48"/>
          <p:cNvSpPr txBox="1"/>
          <p:nvPr/>
        </p:nvSpPr>
        <p:spPr>
          <a:xfrm>
            <a:off x="569206" y="703774"/>
            <a:ext cx="7994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例：小明参加了学校的趣味运动会，其中的一个项目是：跳格子。地上画着一些格子，每个格子里写一个字，如下所示：</a:t>
            </a:r>
            <a:endParaRPr lang="en-US" altLang="zh-CN" sz="8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87530"/>
              </p:ext>
            </p:extLst>
          </p:nvPr>
        </p:nvGraphicFramePr>
        <p:xfrm>
          <a:off x="657370" y="2088104"/>
          <a:ext cx="2502090" cy="2169996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500418"/>
                <a:gridCol w="500418"/>
                <a:gridCol w="500418"/>
                <a:gridCol w="500418"/>
                <a:gridCol w="500418"/>
              </a:tblGrid>
              <a:tr h="54249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从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做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起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振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4249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做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起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振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兴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4249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做</a:t>
                      </a:r>
                      <a:endParaRPr lang="zh-CN" altLang="en-US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起</a:t>
                      </a:r>
                      <a:endParaRPr lang="zh-CN" altLang="en-US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振</a:t>
                      </a:r>
                      <a:endParaRPr lang="zh-CN" altLang="en-US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兴</a:t>
                      </a:r>
                      <a:endParaRPr lang="zh-CN" altLang="en-US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中</a:t>
                      </a:r>
                      <a:endParaRPr lang="zh-CN" altLang="en-US" b="1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54249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起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振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兴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中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华</a:t>
                      </a:r>
                      <a:endParaRPr lang="zh-CN" altLang="en-US" dirty="0"/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4026089" y="2067878"/>
            <a:ext cx="46948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          比赛</a:t>
            </a:r>
            <a:r>
              <a:rPr lang="zh-CN" altLang="en-US" dirty="0"/>
              <a:t>时，先站在左上角的写着“从”字的格子里，可以横向或纵向跳到相邻的格子里，但不能跳到对角的格子或其它位置。一直要跳到“华”字结束。要求跳过的路线刚好构成“从我做起振兴中华”这句话。请你帮助小明算一算他一共有多少种可能的跳跃路线呢？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181" y="1999397"/>
            <a:ext cx="434323" cy="37314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2" y="1763621"/>
            <a:ext cx="364979" cy="4715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633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15045"/>
    </mc:Choice>
    <mc:Fallback xmlns="">
      <p:transition advTm="11504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779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递归函数举例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跳格子</a:t>
            </a:r>
          </a:p>
        </p:txBody>
      </p:sp>
      <p:sp>
        <p:nvSpPr>
          <p:cNvPr id="46" name="Title 1"/>
          <p:cNvSpPr txBox="1"/>
          <p:nvPr/>
        </p:nvSpPr>
        <p:spPr>
          <a:xfrm>
            <a:off x="3751679" y="2403064"/>
            <a:ext cx="1159480" cy="453917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endParaRPr lang="en-AU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47" name="Title 1"/>
          <p:cNvSpPr txBox="1"/>
          <p:nvPr/>
        </p:nvSpPr>
        <p:spPr>
          <a:xfrm>
            <a:off x="4667552" y="2403064"/>
            <a:ext cx="1159480" cy="453917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endParaRPr lang="en-AU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808042" y="1194567"/>
            <a:ext cx="6897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FF0000"/>
                </a:solidFill>
              </a:rPr>
              <a:t>递推归纳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20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jump(row-1,col)+jump(row,col-1)</a:t>
            </a:r>
            <a:endParaRPr lang="zh-CN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08042" y="1910621"/>
            <a:ext cx="6897925" cy="453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FF0000"/>
                </a:solidFill>
              </a:rPr>
              <a:t>递归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终止：</a:t>
            </a:r>
            <a:r>
              <a:rPr lang="zh-CN" altLang="en-US" sz="2000" dirty="0" smtClean="0"/>
              <a:t>出口</a:t>
            </a:r>
            <a:r>
              <a:rPr lang="en-US" altLang="zh-CN" sz="2000" dirty="0"/>
              <a:t>row==0||col==0</a:t>
            </a:r>
            <a:endParaRPr lang="zh-CN" altLang="en-US" sz="2000" dirty="0"/>
          </a:p>
        </p:txBody>
      </p:sp>
      <p:sp>
        <p:nvSpPr>
          <p:cNvPr id="16" name="文本框 48"/>
          <p:cNvSpPr txBox="1"/>
          <p:nvPr/>
        </p:nvSpPr>
        <p:spPr>
          <a:xfrm>
            <a:off x="425905" y="702124"/>
            <a:ext cx="6897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000" b="1" dirty="0" smtClean="0"/>
              <a:t>定义函数</a:t>
            </a:r>
            <a:r>
              <a:rPr lang="en-US" altLang="zh-CN" sz="2000" b="1" dirty="0"/>
              <a:t>jump(</a:t>
            </a:r>
            <a:r>
              <a:rPr lang="en-US" altLang="zh-CN" sz="2000" b="1" dirty="0" err="1"/>
              <a:t>int</a:t>
            </a:r>
            <a:r>
              <a:rPr lang="en-US" altLang="zh-CN" sz="2000" b="1" dirty="0"/>
              <a:t> </a:t>
            </a:r>
            <a:r>
              <a:rPr lang="en-US" altLang="zh-CN" sz="2000" b="1" dirty="0" err="1"/>
              <a:t>row,int</a:t>
            </a:r>
            <a:r>
              <a:rPr lang="en-US" altLang="zh-CN" sz="2000" b="1" dirty="0"/>
              <a:t> col)</a:t>
            </a:r>
            <a:endParaRPr lang="zh-CN" altLang="en-US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7" name="右箭头 16"/>
          <p:cNvSpPr/>
          <p:nvPr/>
        </p:nvSpPr>
        <p:spPr>
          <a:xfrm rot="5400000">
            <a:off x="1026981" y="2522401"/>
            <a:ext cx="566531" cy="508542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4983998" y="3846235"/>
            <a:ext cx="566531" cy="508542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3059938"/>
                <a:ext cx="5555367" cy="649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/>
                  <a:t>jump(int row,int col)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CN" b="0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zh-CN" altLang="en-US" i="1">
                                <a:latin typeface="Cambria Math"/>
                              </a:rPr>
                              <m:t>输出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1              </m:t>
                            </m:r>
                            <m:r>
                              <a:rPr lang="zh-CN" altLang="en-US" i="1">
                                <a:latin typeface="Cambria Math"/>
                              </a:rPr>
                              <m:t>起始点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                      </m:t>
                            </m:r>
                          </m:e>
                          <m:e>
                            <m:r>
                              <a:rPr lang="zh-CN" altLang="en-US" b="0" i="1" smtClean="0">
                                <a:latin typeface="Cambria Math"/>
                              </a:rPr>
                              <m:t>？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            </m:t>
                            </m:r>
                            <m:r>
                              <a:rPr lang="zh-CN" altLang="en-US" i="1">
                                <a:latin typeface="Cambria Math"/>
                              </a:rPr>
                              <m:t>格子</m:t>
                            </m:r>
                            <m:r>
                              <a:rPr lang="zh-CN" altLang="en-US" b="0" i="1" smtClean="0">
                                <a:latin typeface="Cambria Math"/>
                              </a:rPr>
                              <m:t>中</m:t>
                            </m:r>
                            <m:r>
                              <a:rPr lang="zh-CN" altLang="en-US" i="1">
                                <a:latin typeface="Cambria Math"/>
                              </a:rPr>
                              <m:t>任意</m:t>
                            </m:r>
                            <m:r>
                              <a:rPr lang="zh-CN" altLang="en-US" b="0" i="1" smtClean="0">
                                <a:latin typeface="Cambria Math"/>
                              </a:rPr>
                              <m:t>字的</m:t>
                            </m:r>
                            <m:r>
                              <a:rPr lang="zh-CN" altLang="en-US" i="1">
                                <a:latin typeface="Cambria Math"/>
                              </a:rPr>
                              <m:t>路径</m:t>
                            </m:r>
                          </m:e>
                        </m:eqArr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59938"/>
                <a:ext cx="5555367" cy="649730"/>
              </a:xfrm>
              <a:prstGeom prst="rect">
                <a:avLst/>
              </a:prstGeom>
              <a:blipFill rotWithShape="1">
                <a:blip r:embed="rId3"/>
                <a:stretch>
                  <a:fillRect l="-8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/>
          <p:cNvSpPr/>
          <p:nvPr/>
        </p:nvSpPr>
        <p:spPr>
          <a:xfrm>
            <a:off x="5550529" y="258357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zh-CN" sz="1400" dirty="0" err="1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int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 jump(</a:t>
            </a:r>
            <a:r>
              <a:rPr lang="en-US" altLang="zh-CN" sz="1400" dirty="0" err="1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int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 </a:t>
            </a:r>
            <a:r>
              <a:rPr lang="en-US" altLang="zh-CN" sz="1400" dirty="0" err="1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row,int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 col)</a:t>
            </a:r>
          </a:p>
          <a:p>
            <a:pPr lvl="0"/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{</a:t>
            </a:r>
          </a:p>
          <a:p>
            <a:pPr lvl="0"/>
            <a:r>
              <a:rPr lang="en-US" altLang="zh-CN" sz="1400" dirty="0" smtClean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   if(row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==0||col==0){</a:t>
            </a:r>
          </a:p>
          <a:p>
            <a:pPr lvl="0"/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return 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1;</a:t>
            </a:r>
          </a:p>
          <a:p>
            <a:pPr lvl="0"/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	</a:t>
            </a:r>
            <a:r>
              <a:rPr lang="en-US" altLang="zh-CN" sz="1400" dirty="0" smtClean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}</a:t>
            </a:r>
          </a:p>
          <a:p>
            <a:pPr lvl="0"/>
            <a:r>
              <a:rPr lang="en-US" altLang="zh-CN" sz="1400" dirty="0" smtClean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else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{</a:t>
            </a:r>
          </a:p>
          <a:p>
            <a:pPr lvl="0"/>
            <a:r>
              <a:rPr lang="en-US" altLang="zh-CN" sz="1400" dirty="0" smtClean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 return </a:t>
            </a:r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jump(row-1,col)+jump(row,col-1);</a:t>
            </a:r>
          </a:p>
          <a:p>
            <a:pPr lvl="0"/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	}	</a:t>
            </a:r>
          </a:p>
          <a:p>
            <a:pPr lvl="0"/>
            <a:r>
              <a:rPr lang="en-US" altLang="zh-CN" sz="1400" dirty="0">
                <a:solidFill>
                  <a:srgbClr val="000000"/>
                </a:solidFill>
                <a:latin typeface="Microsoft Yahei"/>
                <a:ea typeface="Microsoft Yahei"/>
                <a:sym typeface="Microsoft Yahei"/>
              </a:rPr>
              <a:t>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997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115893"/>
    </mc:Choice>
    <mc:Fallback xmlns="">
      <p:transition advTm="115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9" grpId="0"/>
      <p:bldP spid="50" grpId="0"/>
      <p:bldP spid="16" grpId="0"/>
      <p:bldP spid="17" grpId="0" animBg="1"/>
      <p:bldP spid="21" grpId="0" animBg="1"/>
      <p:bldP spid="10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</a:t>
            </a:r>
            <a:r>
              <a:rPr lang="zh-CN" alt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总结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30346" y="1565316"/>
            <a:ext cx="7001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        递归</a:t>
            </a:r>
            <a:r>
              <a:rPr lang="zh-CN" altLang="en-US" sz="2400" dirty="0"/>
              <a:t>算法结构清晰，可读性强，而且容易用数学归纳法来证明算法的正确性，因此，它为设计算法和调试程序带来很大方便，是算法设计中的一种强有力的工具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  <p:sp>
        <p:nvSpPr>
          <p:cNvPr id="12" name="Rounded Rectangle 59"/>
          <p:cNvSpPr/>
          <p:nvPr/>
        </p:nvSpPr>
        <p:spPr>
          <a:xfrm>
            <a:off x="759604" y="1594315"/>
            <a:ext cx="387225" cy="38734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823696" y="1706802"/>
            <a:ext cx="145279" cy="16237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燕尾形 19"/>
          <p:cNvSpPr/>
          <p:nvPr/>
        </p:nvSpPr>
        <p:spPr>
          <a:xfrm>
            <a:off x="948943" y="1706802"/>
            <a:ext cx="145279" cy="16237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695" y="2678971"/>
            <a:ext cx="2294676" cy="229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0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 advTm="675"/>
    </mc:Choice>
    <mc:Fallback xmlns="">
      <p:transition advTm="67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什么是递归？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39027" y="938072"/>
            <a:ext cx="700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        </a:t>
            </a:r>
            <a:r>
              <a:rPr lang="zh-CN" altLang="zh-CN" sz="2400" dirty="0" smtClean="0"/>
              <a:t>若</a:t>
            </a:r>
            <a:r>
              <a:rPr lang="zh-CN" altLang="zh-CN" sz="2400" dirty="0"/>
              <a:t>一个对象部分的包含自己，或用它自己给自己定义，我们就说这个对象是</a:t>
            </a:r>
            <a:r>
              <a:rPr lang="zh-CN" altLang="zh-CN" sz="2400" b="1" dirty="0">
                <a:solidFill>
                  <a:srgbClr val="FF0000"/>
                </a:solidFill>
              </a:rPr>
              <a:t>递归</a:t>
            </a:r>
            <a:r>
              <a:rPr lang="zh-CN" altLang="zh-CN" sz="2400" dirty="0"/>
              <a:t>的。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55479" y="1941310"/>
            <a:ext cx="3833297" cy="2914213"/>
            <a:chOff x="555479" y="1941310"/>
            <a:chExt cx="3833297" cy="2914213"/>
          </a:xfrm>
        </p:grpSpPr>
        <p:pic>
          <p:nvPicPr>
            <p:cNvPr id="12" name="图片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8"/>
            <a:stretch/>
          </p:blipFill>
          <p:spPr bwMode="auto">
            <a:xfrm>
              <a:off x="555479" y="2172143"/>
              <a:ext cx="3833297" cy="2683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组合 20"/>
            <p:cNvGrpSpPr/>
            <p:nvPr/>
          </p:nvGrpSpPr>
          <p:grpSpPr>
            <a:xfrm>
              <a:off x="1018697" y="1941310"/>
              <a:ext cx="2906859" cy="461665"/>
              <a:chOff x="1760906" y="942225"/>
              <a:chExt cx="2031325" cy="461665"/>
            </a:xfrm>
          </p:grpSpPr>
          <p:sp>
            <p:nvSpPr>
              <p:cNvPr id="22" name="圆角矩形 21"/>
              <p:cNvSpPr/>
              <p:nvPr/>
            </p:nvSpPr>
            <p:spPr>
              <a:xfrm>
                <a:off x="2068682" y="942225"/>
                <a:ext cx="1415772" cy="461665"/>
              </a:xfrm>
              <a:prstGeom prst="roundRect">
                <a:avLst/>
              </a:prstGeom>
              <a:solidFill>
                <a:schemeClr val="accent1">
                  <a:alpha val="9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文本框 6"/>
              <p:cNvSpPr txBox="1">
                <a:spLocks noChangeArrowheads="1"/>
              </p:cNvSpPr>
              <p:nvPr/>
            </p:nvSpPr>
            <p:spPr bwMode="auto">
              <a:xfrm>
                <a:off x="1760906" y="942225"/>
                <a:ext cx="203132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w Cen MT" panose="020B0602020104020603" pitchFamily="34" charset="0"/>
                  </a:defRPr>
                </a:lvl9pPr>
              </a:lstStyle>
              <a:p>
                <a:pPr algn="ctr"/>
                <a:r>
                  <a:rPr lang="zh-CN" altLang="en-US" sz="2400" dirty="0">
                    <a:solidFill>
                      <a:schemeClr val="bg1"/>
                    </a:solidFill>
                    <a:latin typeface="+mn-ea"/>
                  </a:rPr>
                  <a:t>老和尚讲故事</a:t>
                </a:r>
              </a:p>
            </p:txBody>
          </p:sp>
        </p:grpSp>
      </p:grpSp>
      <p:pic>
        <p:nvPicPr>
          <p:cNvPr id="14" name="Picture 2" descr="t3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375" y="1941310"/>
            <a:ext cx="3685358" cy="292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30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60917"/>
    </mc:Choice>
    <mc:Fallback xmlns="">
      <p:transition advTm="60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30346" y="883480"/>
            <a:ext cx="700180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在调用一个函数的过程中又出现直接或间接地调用函数本身的情况，称为函数的</a:t>
            </a:r>
            <a:r>
              <a:rPr lang="zh-CN" altLang="en-US" sz="2400" b="1" dirty="0">
                <a:solidFill>
                  <a:srgbClr val="FF0000"/>
                </a:solidFill>
              </a:rPr>
              <a:t>递归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调用</a:t>
            </a:r>
            <a:r>
              <a:rPr lang="zh-CN" alt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。</a:t>
            </a:r>
            <a:endParaRPr lang="zh-CN" alt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Rounded Rectangle 59"/>
          <p:cNvSpPr/>
          <p:nvPr/>
        </p:nvSpPr>
        <p:spPr>
          <a:xfrm>
            <a:off x="806388" y="998934"/>
            <a:ext cx="387225" cy="38734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燕尾形 2"/>
          <p:cNvSpPr/>
          <p:nvPr/>
        </p:nvSpPr>
        <p:spPr>
          <a:xfrm>
            <a:off x="870480" y="1111421"/>
            <a:ext cx="145279" cy="16237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燕尾形 19"/>
          <p:cNvSpPr/>
          <p:nvPr/>
        </p:nvSpPr>
        <p:spPr>
          <a:xfrm>
            <a:off x="995727" y="1111421"/>
            <a:ext cx="145279" cy="16237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30346" y="2133171"/>
            <a:ext cx="2074558" cy="2537383"/>
            <a:chOff x="1330346" y="2133171"/>
            <a:chExt cx="2074558" cy="2537383"/>
          </a:xfrm>
        </p:grpSpPr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1865716" y="2133171"/>
              <a:ext cx="1539188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f</a:t>
              </a:r>
              <a:r>
                <a:rPr kumimoji="1" lang="zh-CN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函数</a:t>
              </a: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1531109" y="3202516"/>
              <a:ext cx="1539188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调用</a:t>
              </a:r>
              <a:r>
                <a:rPr kumimoji="1" lang="en-US" altLang="zh-CN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f</a:t>
              </a:r>
              <a:r>
                <a:rPr kumimoji="1" lang="zh-CN" altLang="en-U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函数</a:t>
              </a:r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1483785" y="4270444"/>
              <a:ext cx="1279012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000" b="1" dirty="0">
                  <a:solidFill>
                    <a:srgbClr val="0F6FC6"/>
                  </a:solidFill>
                  <a:latin typeface="微软雅黑" panose="020B0503020204020204" pitchFamily="34" charset="-122"/>
                </a:rPr>
                <a:t>直接调用</a:t>
              </a:r>
            </a:p>
          </p:txBody>
        </p:sp>
        <p:sp>
          <p:nvSpPr>
            <p:cNvPr id="25" name="Line 8"/>
            <p:cNvSpPr>
              <a:spLocks noChangeShapeType="1"/>
            </p:cNvSpPr>
            <p:nvPr/>
          </p:nvSpPr>
          <p:spPr bwMode="auto">
            <a:xfrm>
              <a:off x="2200322" y="2534698"/>
              <a:ext cx="0" cy="66921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>
              <a:off x="2200322" y="3605437"/>
              <a:ext cx="0" cy="33460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H="1">
              <a:off x="1330346" y="3940043"/>
              <a:ext cx="869976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1355441" y="2354847"/>
              <a:ext cx="0" cy="158519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9" name="Line 12"/>
            <p:cNvSpPr>
              <a:spLocks noChangeShapeType="1"/>
            </p:cNvSpPr>
            <p:nvPr/>
          </p:nvSpPr>
          <p:spPr bwMode="auto">
            <a:xfrm>
              <a:off x="1345683" y="2364607"/>
              <a:ext cx="53537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98411" y="2043233"/>
            <a:ext cx="3847969" cy="2626005"/>
            <a:chOff x="4698411" y="2043233"/>
            <a:chExt cx="3847969" cy="2626005"/>
          </a:xfrm>
        </p:grpSpPr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4888021" y="2110154"/>
              <a:ext cx="1539188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f1</a:t>
              </a:r>
              <a:r>
                <a:rPr kumimoji="1"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函数</a:t>
              </a:r>
            </a:p>
          </p:txBody>
        </p: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4765333" y="3175317"/>
              <a:ext cx="1137660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kumimoji="1"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调用</a:t>
              </a:r>
              <a:r>
                <a:rPr kumimoji="1"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f2</a:t>
              </a:r>
            </a:p>
          </p:txBody>
        </p:sp>
        <p:sp>
          <p:nvSpPr>
            <p:cNvPr id="32" name="Text Box 15"/>
            <p:cNvSpPr txBox="1">
              <a:spLocks noChangeArrowheads="1"/>
            </p:cNvSpPr>
            <p:nvPr/>
          </p:nvSpPr>
          <p:spPr bwMode="auto">
            <a:xfrm>
              <a:off x="6839890" y="2043233"/>
              <a:ext cx="1472266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f2</a:t>
              </a:r>
              <a:r>
                <a:rPr kumimoji="1"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函数</a:t>
              </a:r>
            </a:p>
          </p:txBody>
        </p:sp>
        <p:sp>
          <p:nvSpPr>
            <p:cNvPr id="33" name="Text Box 16"/>
            <p:cNvSpPr txBox="1">
              <a:spLocks noChangeArrowheads="1"/>
            </p:cNvSpPr>
            <p:nvPr/>
          </p:nvSpPr>
          <p:spPr bwMode="auto">
            <a:xfrm>
              <a:off x="6605665" y="3003855"/>
              <a:ext cx="1940715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调用</a:t>
              </a:r>
              <a:r>
                <a:rPr kumimoji="1" lang="en-US" altLang="zh-CN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f1</a:t>
              </a:r>
              <a:r>
                <a:rPr kumimoji="1" lang="zh-CN" altLang="en-US" sz="20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函数</a:t>
              </a:r>
            </a:p>
          </p:txBody>
        </p:sp>
        <p:sp>
          <p:nvSpPr>
            <p:cNvPr id="34" name="Text Box 17"/>
            <p:cNvSpPr txBox="1">
              <a:spLocks noChangeArrowheads="1"/>
            </p:cNvSpPr>
            <p:nvPr/>
          </p:nvSpPr>
          <p:spPr bwMode="auto">
            <a:xfrm>
              <a:off x="5657615" y="4269128"/>
              <a:ext cx="1873794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000" b="1" dirty="0">
                  <a:solidFill>
                    <a:srgbClr val="0F6FC6"/>
                  </a:solidFill>
                  <a:latin typeface="微软雅黑" panose="020B0503020204020204" pitchFamily="34" charset="-122"/>
                </a:rPr>
                <a:t>间接调用</a:t>
              </a:r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5367623" y="2511681"/>
              <a:ext cx="0" cy="66921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6" name="Line 19"/>
            <p:cNvSpPr>
              <a:spLocks noChangeShapeType="1"/>
            </p:cNvSpPr>
            <p:nvPr/>
          </p:nvSpPr>
          <p:spPr bwMode="auto">
            <a:xfrm>
              <a:off x="7241417" y="2444760"/>
              <a:ext cx="0" cy="53537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7" name="Line 20"/>
            <p:cNvSpPr>
              <a:spLocks noChangeShapeType="1"/>
            </p:cNvSpPr>
            <p:nvPr/>
          </p:nvSpPr>
          <p:spPr bwMode="auto">
            <a:xfrm>
              <a:off x="7241417" y="3381657"/>
              <a:ext cx="0" cy="736133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8" name="Line 21"/>
            <p:cNvSpPr>
              <a:spLocks noChangeShapeType="1"/>
            </p:cNvSpPr>
            <p:nvPr/>
          </p:nvSpPr>
          <p:spPr bwMode="auto">
            <a:xfrm flipH="1">
              <a:off x="4698411" y="4117790"/>
              <a:ext cx="2543006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9" name="Line 22"/>
            <p:cNvSpPr>
              <a:spLocks noChangeShapeType="1"/>
            </p:cNvSpPr>
            <p:nvPr/>
          </p:nvSpPr>
          <p:spPr bwMode="auto">
            <a:xfrm>
              <a:off x="4703988" y="2377839"/>
              <a:ext cx="0" cy="1739951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40" name="Line 23"/>
            <p:cNvSpPr>
              <a:spLocks noChangeShapeType="1"/>
            </p:cNvSpPr>
            <p:nvPr/>
          </p:nvSpPr>
          <p:spPr bwMode="auto">
            <a:xfrm>
              <a:off x="4698411" y="2377839"/>
              <a:ext cx="200764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41" name="Line 24"/>
            <p:cNvSpPr>
              <a:spLocks noChangeShapeType="1"/>
            </p:cNvSpPr>
            <p:nvPr/>
          </p:nvSpPr>
          <p:spPr bwMode="auto">
            <a:xfrm flipV="1">
              <a:off x="5769151" y="2667831"/>
              <a:ext cx="1070739" cy="736133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200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55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80834"/>
    </mc:Choice>
    <mc:Fallback xmlns="">
      <p:transition advTm="8083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7188" y="787400"/>
            <a:ext cx="8429625" cy="4357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zh-CN" altLang="zh-CN" dirty="0" smtClean="0">
                <a:ea typeface="宋体" charset="-122"/>
              </a:rPr>
              <a:t>例</a:t>
            </a:r>
            <a:r>
              <a:rPr lang="en-US" altLang="zh-CN" dirty="0" smtClean="0">
                <a:ea typeface="宋体" charset="-122"/>
              </a:rPr>
              <a:t> </a:t>
            </a:r>
            <a:r>
              <a:rPr lang="zh-CN" altLang="zh-CN" dirty="0" smtClean="0">
                <a:ea typeface="宋体" charset="-122"/>
              </a:rPr>
              <a:t>有</a:t>
            </a:r>
            <a:r>
              <a:rPr lang="en-US" altLang="zh-CN" dirty="0" smtClean="0">
                <a:ea typeface="宋体" charset="-122"/>
              </a:rPr>
              <a:t>5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 smtClean="0"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坐在一起</a:t>
            </a:r>
            <a:endParaRPr lang="en-US" altLang="zh-CN" sz="800" dirty="0">
              <a:ea typeface="宋体" charset="-122"/>
            </a:endParaRPr>
          </a:p>
          <a:p>
            <a:pPr>
              <a:buFont typeface="Wingdings" pitchFamily="2" charset="2"/>
              <a:buNone/>
            </a:pPr>
            <a:endParaRPr lang="en-US" altLang="zh-CN" sz="800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问第</a:t>
            </a:r>
            <a:r>
              <a:rPr lang="en-US" altLang="zh-CN" dirty="0" smtClean="0">
                <a:ea typeface="宋体" charset="-122"/>
              </a:rPr>
              <a:t>5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多少岁？他说比第</a:t>
            </a:r>
            <a:r>
              <a:rPr lang="en-US" altLang="zh-CN" dirty="0" smtClean="0">
                <a:ea typeface="宋体" charset="-122"/>
              </a:rPr>
              <a:t>4</a:t>
            </a:r>
            <a:r>
              <a:rPr lang="zh-CN" altLang="zh-CN" dirty="0" smtClean="0">
                <a:ea typeface="宋体" charset="-122"/>
              </a:rPr>
              <a:t>个同学大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岁</a:t>
            </a: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问第</a:t>
            </a:r>
            <a:r>
              <a:rPr lang="en-US" altLang="zh-CN" dirty="0" smtClean="0">
                <a:ea typeface="宋体" charset="-122"/>
              </a:rPr>
              <a:t>4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岁数，他说比第</a:t>
            </a:r>
            <a:r>
              <a:rPr lang="en-US" altLang="zh-CN" dirty="0" smtClean="0">
                <a:ea typeface="宋体" charset="-122"/>
              </a:rPr>
              <a:t>3</a:t>
            </a:r>
            <a:r>
              <a:rPr lang="zh-CN" altLang="zh-CN" dirty="0" smtClean="0">
                <a:ea typeface="宋体" charset="-122"/>
              </a:rPr>
              <a:t>个同学大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岁</a:t>
            </a: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问第</a:t>
            </a:r>
            <a:r>
              <a:rPr lang="en-US" altLang="zh-CN" dirty="0" smtClean="0">
                <a:ea typeface="宋体" charset="-122"/>
              </a:rPr>
              <a:t>3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，又说比第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个同学大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岁</a:t>
            </a: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问第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，说比第</a:t>
            </a:r>
            <a:r>
              <a:rPr lang="en-US" altLang="zh-CN" dirty="0" smtClean="0">
                <a:ea typeface="宋体" charset="-122"/>
              </a:rPr>
              <a:t>1</a:t>
            </a:r>
            <a:r>
              <a:rPr lang="zh-CN" altLang="zh-CN" dirty="0" smtClean="0">
                <a:ea typeface="宋体" charset="-122"/>
              </a:rPr>
              <a:t>个同学大</a:t>
            </a:r>
            <a:r>
              <a:rPr lang="en-US" altLang="zh-CN" dirty="0" smtClean="0">
                <a:ea typeface="宋体" charset="-122"/>
              </a:rPr>
              <a:t>2</a:t>
            </a:r>
            <a:r>
              <a:rPr lang="zh-CN" altLang="zh-CN" dirty="0" smtClean="0">
                <a:ea typeface="宋体" charset="-122"/>
              </a:rPr>
              <a:t>岁</a:t>
            </a: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最后问第</a:t>
            </a:r>
            <a:r>
              <a:rPr lang="en-US" altLang="zh-CN" dirty="0" smtClean="0">
                <a:ea typeface="宋体" charset="-122"/>
              </a:rPr>
              <a:t>1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，他说是</a:t>
            </a:r>
            <a:r>
              <a:rPr lang="en-US" altLang="zh-CN" dirty="0" smtClean="0">
                <a:ea typeface="宋体" charset="-122"/>
              </a:rPr>
              <a:t>3</a:t>
            </a:r>
            <a:r>
              <a:rPr lang="zh-CN" altLang="zh-CN" dirty="0" smtClean="0">
                <a:ea typeface="宋体" charset="-122"/>
              </a:rPr>
              <a:t>岁</a:t>
            </a: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endParaRPr lang="en-US" altLang="zh-CN" dirty="0" smtClean="0">
              <a:ea typeface="宋体" charset="-122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u"/>
            </a:pPr>
            <a:r>
              <a:rPr lang="zh-CN" altLang="zh-CN" dirty="0" smtClean="0">
                <a:ea typeface="宋体" charset="-122"/>
              </a:rPr>
              <a:t>请问第</a:t>
            </a:r>
            <a:r>
              <a:rPr lang="en-US" altLang="zh-CN" dirty="0" smtClean="0">
                <a:ea typeface="宋体" charset="-122"/>
              </a:rPr>
              <a:t>5</a:t>
            </a:r>
            <a:r>
              <a:rPr lang="zh-CN" altLang="zh-CN" dirty="0" smtClean="0">
                <a:ea typeface="宋体" charset="-122"/>
              </a:rPr>
              <a:t>个</a:t>
            </a:r>
            <a:r>
              <a:rPr lang="zh-CN" altLang="en-US" dirty="0">
                <a:solidFill>
                  <a:prstClr val="black"/>
                </a:solidFill>
                <a:ea typeface="宋体" charset="-122"/>
              </a:rPr>
              <a:t>小朋友</a:t>
            </a:r>
            <a:r>
              <a:rPr lang="zh-CN" altLang="zh-CN" dirty="0" smtClean="0">
                <a:ea typeface="宋体" charset="-122"/>
              </a:rPr>
              <a:t>多大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137" y="2740386"/>
            <a:ext cx="2294676" cy="229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99" advTm="40768"/>
    </mc:Choice>
    <mc:Fallback xmlns="">
      <p:transition spd="slow" advTm="4076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12181" y="1007682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我</a:t>
            </a:r>
            <a:r>
              <a:rPr lang="en-US" altLang="zh-CN" sz="1600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1600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岁</a:t>
            </a:r>
            <a:endParaRPr lang="zh-CN" altLang="en-US" sz="160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800736" y="1007682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比第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人大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岁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11628" y="969894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比第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人大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岁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31783" y="953957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比第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人大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岁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378399" y="969894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比第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4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人大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岁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679179" y="3794901"/>
            <a:ext cx="5699220" cy="997112"/>
            <a:chOff x="2321526" y="3794901"/>
            <a:chExt cx="4244236" cy="997112"/>
          </a:xfrm>
        </p:grpSpPr>
        <p:sp>
          <p:nvSpPr>
            <p:cNvPr id="70" name="TextBox 69"/>
            <p:cNvSpPr txBox="1"/>
            <p:nvPr/>
          </p:nvSpPr>
          <p:spPr>
            <a:xfrm>
              <a:off x="2932646" y="3837906"/>
              <a:ext cx="363311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问：第</a:t>
              </a: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个小朋友年龄是多少？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71" name="Picture 14" descr="思考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1526" y="3794901"/>
              <a:ext cx="485775" cy="649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416558" y="1431753"/>
            <a:ext cx="1001956" cy="1883704"/>
            <a:chOff x="183629" y="1396686"/>
            <a:chExt cx="1001956" cy="1883704"/>
          </a:xfrm>
        </p:grpSpPr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29" y="1396686"/>
              <a:ext cx="1001956" cy="134473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06148" y="2757170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171367" y="1503404"/>
            <a:ext cx="1156192" cy="1835476"/>
            <a:chOff x="2212088" y="1473679"/>
            <a:chExt cx="1156192" cy="1835476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2088" y="1473679"/>
              <a:ext cx="1156192" cy="1260877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570076" y="2785935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37174" y="1431752"/>
            <a:ext cx="1242151" cy="1888940"/>
            <a:chOff x="3952212" y="1431752"/>
            <a:chExt cx="1242151" cy="1888940"/>
          </a:xfrm>
        </p:grpSpPr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2212" y="1431752"/>
              <a:ext cx="1242151" cy="134786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394828" y="2797472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850959" y="1419806"/>
            <a:ext cx="952798" cy="1900886"/>
            <a:chOff x="5850959" y="1419806"/>
            <a:chExt cx="952798" cy="190088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959" y="1419806"/>
              <a:ext cx="952798" cy="142807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48900" y="2797472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716029" y="1503404"/>
            <a:ext cx="920048" cy="1812053"/>
            <a:chOff x="7929290" y="1485551"/>
            <a:chExt cx="920048" cy="1812053"/>
          </a:xfrm>
        </p:grpSpPr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9290" y="1485551"/>
              <a:ext cx="920048" cy="127704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8265446" y="2774384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95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19969"/>
    </mc:Choice>
    <mc:Fallback xmlns="">
      <p:transition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568728" y="1361542"/>
            <a:ext cx="2562637" cy="2311668"/>
            <a:chOff x="6568728" y="1361542"/>
            <a:chExt cx="2562637" cy="2311668"/>
          </a:xfrm>
        </p:grpSpPr>
        <p:sp>
          <p:nvSpPr>
            <p:cNvPr id="53" name="弧形 52"/>
            <p:cNvSpPr/>
            <p:nvPr/>
          </p:nvSpPr>
          <p:spPr>
            <a:xfrm rot="7590865" flipH="1" flipV="1">
              <a:off x="6733734" y="1653552"/>
              <a:ext cx="1854652" cy="2184663"/>
            </a:xfrm>
            <a:prstGeom prst="arc">
              <a:avLst/>
            </a:prstGeom>
            <a:noFill/>
            <a:ln w="2857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 type="triangl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215456" y="1361542"/>
              <a:ext cx="19159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dirty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a</a:t>
              </a:r>
              <a:r>
                <a:rPr lang="en-US" altLang="zh-CN" dirty="0" smtClea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ge(5)=age(4)+2</a:t>
              </a:r>
              <a:endPara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645153" y="1379845"/>
            <a:ext cx="2518766" cy="2236267"/>
            <a:chOff x="4645153" y="1329828"/>
            <a:chExt cx="2518766" cy="2236267"/>
          </a:xfrm>
        </p:grpSpPr>
        <p:sp>
          <p:nvSpPr>
            <p:cNvPr id="64" name="弧形 63"/>
            <p:cNvSpPr/>
            <p:nvPr/>
          </p:nvSpPr>
          <p:spPr>
            <a:xfrm rot="7591062" flipH="1" flipV="1">
              <a:off x="4961887" y="1561279"/>
              <a:ext cx="1688082" cy="2321550"/>
            </a:xfrm>
            <a:prstGeom prst="arc">
              <a:avLst/>
            </a:prstGeom>
            <a:noFill/>
            <a:ln w="2857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 type="triangl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222362" y="1329828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dirty="0" smtClea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age(4)=age(3)+2</a:t>
              </a:r>
              <a:endPara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84160" y="1412891"/>
            <a:ext cx="2438202" cy="2090530"/>
            <a:chOff x="2723496" y="1377393"/>
            <a:chExt cx="2438202" cy="2090530"/>
          </a:xfrm>
        </p:grpSpPr>
        <p:sp>
          <p:nvSpPr>
            <p:cNvPr id="66" name="弧形 65"/>
            <p:cNvSpPr/>
            <p:nvPr/>
          </p:nvSpPr>
          <p:spPr>
            <a:xfrm rot="7703407" flipH="1" flipV="1">
              <a:off x="2904892" y="1710094"/>
              <a:ext cx="1576433" cy="1939226"/>
            </a:xfrm>
            <a:prstGeom prst="arc">
              <a:avLst>
                <a:gd name="adj1" fmla="val 16200000"/>
                <a:gd name="adj2" fmla="val 459456"/>
              </a:avLst>
            </a:prstGeom>
            <a:noFill/>
            <a:ln w="2857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 type="triangl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220141" y="1377393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dirty="0" smtClea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age(3)=age(2)+2</a:t>
              </a:r>
              <a:endPara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8" name="弧形 67"/>
          <p:cNvSpPr/>
          <p:nvPr/>
        </p:nvSpPr>
        <p:spPr>
          <a:xfrm rot="18841315" flipH="1" flipV="1">
            <a:off x="957540" y="2081783"/>
            <a:ext cx="1757006" cy="2098026"/>
          </a:xfrm>
          <a:prstGeom prst="arc">
            <a:avLst/>
          </a:prstGeom>
          <a:noFill/>
          <a:ln w="2857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0264" y="1443669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age(1)=3</a:t>
            </a:r>
            <a:endParaRPr lang="zh-CN" altLang="en-US" sz="16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553" y="807627"/>
            <a:ext cx="4006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计算第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个小朋友的年龄，归纳如下：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90653" y="2098335"/>
            <a:ext cx="8381838" cy="1970646"/>
            <a:chOff x="490653" y="2098335"/>
            <a:chExt cx="8381838" cy="1970646"/>
          </a:xfrm>
        </p:grpSpPr>
        <p:grpSp>
          <p:nvGrpSpPr>
            <p:cNvPr id="7" name="组合 6"/>
            <p:cNvGrpSpPr/>
            <p:nvPr/>
          </p:nvGrpSpPr>
          <p:grpSpPr>
            <a:xfrm>
              <a:off x="490653" y="2152758"/>
              <a:ext cx="1001956" cy="1916223"/>
              <a:chOff x="299585" y="2133404"/>
              <a:chExt cx="1001956" cy="1916223"/>
            </a:xfrm>
          </p:grpSpPr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585" y="2133404"/>
                <a:ext cx="1001956" cy="1344731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698923" y="352640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1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2379831" y="2283430"/>
              <a:ext cx="1064227" cy="1766197"/>
              <a:chOff x="2232862" y="2283430"/>
              <a:chExt cx="1064227" cy="1766197"/>
            </a:xfrm>
          </p:grpSpPr>
          <p:pic>
            <p:nvPicPr>
              <p:cNvPr id="56" name="图片 5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2862" y="2283430"/>
                <a:ext cx="1064227" cy="1160585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2556547" y="352640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2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278641" y="2161386"/>
              <a:ext cx="1242151" cy="1907595"/>
              <a:chOff x="4108748" y="2142032"/>
              <a:chExt cx="1242151" cy="1907595"/>
            </a:xfrm>
          </p:grpSpPr>
          <p:pic>
            <p:nvPicPr>
              <p:cNvPr id="55" name="图片 5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8748" y="2142032"/>
                <a:ext cx="1242151" cy="1347867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4293623" y="352640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3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6141810" y="2098335"/>
              <a:ext cx="952798" cy="1951292"/>
              <a:chOff x="6010343" y="2098335"/>
              <a:chExt cx="952798" cy="1951292"/>
            </a:xfrm>
          </p:grpSpPr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10343" y="2098335"/>
                <a:ext cx="952798" cy="1428071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6294221" y="352640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4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7952443" y="2153130"/>
              <a:ext cx="920048" cy="1896496"/>
              <a:chOff x="7864840" y="2153131"/>
              <a:chExt cx="920048" cy="1896496"/>
            </a:xfrm>
          </p:grpSpPr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64840" y="2153131"/>
                <a:ext cx="920048" cy="1277047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8085808" y="3526407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8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5</a:t>
                </a:r>
                <a:endParaRPr lang="zh-CN" altLang="en-US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832760" y="1411246"/>
            <a:ext cx="2413833" cy="2330980"/>
            <a:chOff x="680360" y="1258846"/>
            <a:chExt cx="2413833" cy="2330980"/>
          </a:xfrm>
        </p:grpSpPr>
        <p:sp>
          <p:nvSpPr>
            <p:cNvPr id="38" name="弧形 37"/>
            <p:cNvSpPr/>
            <p:nvPr/>
          </p:nvSpPr>
          <p:spPr>
            <a:xfrm rot="8041315" flipH="1" flipV="1">
              <a:off x="850870" y="1662310"/>
              <a:ext cx="1757006" cy="2098026"/>
            </a:xfrm>
            <a:prstGeom prst="arc">
              <a:avLst/>
            </a:prstGeom>
            <a:noFill/>
            <a:ln w="28575" cap="flat" cmpd="sng" algn="ctr">
              <a:solidFill>
                <a:srgbClr val="F79646">
                  <a:shade val="95000"/>
                  <a:satMod val="105000"/>
                </a:srgbClr>
              </a:solidFill>
              <a:prstDash val="solid"/>
              <a:headEnd type="triangl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52636" y="1258846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dirty="0" smtClean="0">
                  <a:solidFill>
                    <a:prstClr val="black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age(2)=age(1)+2</a:t>
              </a:r>
              <a:endParaRPr lang="zh-CN" altLang="en-US" dirty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0" name="弧形 39"/>
          <p:cNvSpPr/>
          <p:nvPr/>
        </p:nvSpPr>
        <p:spPr>
          <a:xfrm rot="18841315" flipH="1" flipV="1">
            <a:off x="2875270" y="2159120"/>
            <a:ext cx="1757006" cy="2098026"/>
          </a:xfrm>
          <a:prstGeom prst="arc">
            <a:avLst/>
          </a:prstGeom>
          <a:noFill/>
          <a:ln w="2857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弧形 40"/>
          <p:cNvSpPr/>
          <p:nvPr/>
        </p:nvSpPr>
        <p:spPr>
          <a:xfrm rot="18841315" flipH="1" flipV="1">
            <a:off x="4779940" y="2092269"/>
            <a:ext cx="1757006" cy="2098026"/>
          </a:xfrm>
          <a:prstGeom prst="arc">
            <a:avLst/>
          </a:prstGeom>
          <a:noFill/>
          <a:ln w="2857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弧形 41"/>
          <p:cNvSpPr/>
          <p:nvPr/>
        </p:nvSpPr>
        <p:spPr>
          <a:xfrm rot="18841315" flipH="1" flipV="1">
            <a:off x="6629168" y="2193683"/>
            <a:ext cx="1757006" cy="2098026"/>
          </a:xfrm>
          <a:prstGeom prst="arc">
            <a:avLst/>
          </a:prstGeom>
          <a:noFill/>
          <a:ln w="2857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52897"/>
    </mc:Choice>
    <mc:Fallback xmlns="">
      <p:transition advTm="52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4" grpId="1"/>
      <p:bldP spid="22" grpId="0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553" y="807627"/>
            <a:ext cx="6122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定义函数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age(n),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用于计算第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个小朋友的年龄。归纳如下：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" name="右箭头 35"/>
          <p:cNvSpPr/>
          <p:nvPr/>
        </p:nvSpPr>
        <p:spPr>
          <a:xfrm>
            <a:off x="977520" y="3737573"/>
            <a:ext cx="566531" cy="508542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878301" y="3643258"/>
                <a:ext cx="3891450" cy="602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𝑎𝑔𝑒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3                                  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𝑎𝑔𝑒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altLang="zh-CN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zh-CN" b="0" i="1" smtClean="0">
                                  <a:latin typeface="Cambria Math"/>
                                </a:rPr>
                                <m:t>+2        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/>
                                  <a:ea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301" y="3643258"/>
                <a:ext cx="3891450" cy="6028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36" y="1211575"/>
            <a:ext cx="6959858" cy="236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9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25256"/>
    </mc:Choice>
    <mc:Fallback xmlns="">
      <p:transition advTm="2525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8" y="178904"/>
            <a:ext cx="508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2792" y="1579285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根据公式，定义函数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age(n)</a:t>
            </a:r>
            <a:r>
              <a:rPr lang="zh-CN" altLang="en-US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如下</a:t>
            </a:r>
            <a:r>
              <a:rPr lang="en-US" altLang="zh-CN" dirty="0" smtClean="0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:</a:t>
            </a:r>
            <a:endParaRPr lang="zh-CN" altLang="en-US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2930" y="862024"/>
                <a:ext cx="3891450" cy="602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𝑎𝑔𝑒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3                                  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𝑎𝑔𝑒</m:t>
                              </m:r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b="0" i="1" smtClean="0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altLang="zh-CN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altLang="zh-CN" b="0" i="1" smtClean="0">
                                  <a:latin typeface="Cambria Math"/>
                                </a:rPr>
                                <m:t>+2        </m:t>
                              </m:r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altLang="zh-CN" b="0" i="1" smtClean="0">
                                  <a:latin typeface="Cambria Math"/>
                                  <a:ea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30" y="862024"/>
                <a:ext cx="3891450" cy="6028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372930" y="2071403"/>
            <a:ext cx="4417194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int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age(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int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n)               //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求年龄函数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{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}</a:t>
            </a:r>
          </a:p>
        </p:txBody>
      </p:sp>
      <p:sp>
        <p:nvSpPr>
          <p:cNvPr id="39" name="Text Box 48"/>
          <p:cNvSpPr txBox="1">
            <a:spLocks noChangeArrowheads="1"/>
          </p:cNvSpPr>
          <p:nvPr/>
        </p:nvSpPr>
        <p:spPr bwMode="auto">
          <a:xfrm>
            <a:off x="692187" y="2460832"/>
            <a:ext cx="19526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defRPr/>
            </a:pPr>
            <a:r>
              <a:rPr lang="en-US" altLang="zh-CN" sz="1600" dirty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if(n==1)</a:t>
            </a:r>
          </a:p>
          <a:p>
            <a:pPr defTabSz="914400" eaLnBrk="1" hangingPunct="1">
              <a:defRPr/>
            </a:pPr>
            <a:r>
              <a:rPr lang="en-US" altLang="zh-CN" sz="1600" dirty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return 3;</a:t>
            </a:r>
          </a:p>
        </p:txBody>
      </p:sp>
      <p:sp>
        <p:nvSpPr>
          <p:cNvPr id="40" name="Text Box 48"/>
          <p:cNvSpPr txBox="1">
            <a:spLocks noChangeArrowheads="1"/>
          </p:cNvSpPr>
          <p:nvPr/>
        </p:nvSpPr>
        <p:spPr bwMode="auto">
          <a:xfrm>
            <a:off x="692187" y="3040263"/>
            <a:ext cx="49579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defRPr/>
            </a:pPr>
            <a:r>
              <a:rPr lang="en-US" altLang="zh-CN" sz="1600" dirty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else</a:t>
            </a:r>
          </a:p>
          <a:p>
            <a:pPr lvl="0" defTabSz="914400" eaLnBrk="1" hangingPunct="1">
              <a:defRPr/>
            </a:pPr>
            <a:r>
              <a:rPr lang="en-US" altLang="zh-CN" sz="1600" dirty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return 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age(n-1)</a:t>
            </a:r>
            <a:r>
              <a:rPr lang="en-US" altLang="zh-CN" sz="1600" dirty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+2</a:t>
            </a:r>
            <a:r>
              <a:rPr lang="en-US" altLang="zh-CN" sz="1600" dirty="0" smtClean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; </a:t>
            </a:r>
            <a:r>
              <a:rPr lang="en-US" altLang="zh-CN" sz="1600" kern="0" dirty="0" smtClean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//</a:t>
            </a:r>
            <a:r>
              <a:rPr lang="zh-CN" altLang="en-US" sz="1600" kern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递归调用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 Box 51"/>
          <p:cNvSpPr txBox="1">
            <a:spLocks noChangeArrowheads="1"/>
          </p:cNvSpPr>
          <p:nvPr/>
        </p:nvSpPr>
        <p:spPr bwMode="auto">
          <a:xfrm>
            <a:off x="4421822" y="2745840"/>
            <a:ext cx="48245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main()                                //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主函数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{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int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fage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  <a:p>
            <a:pPr defTabSz="914400" eaLnBrk="1" hangingPunct="1"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kumimoji="0" lang="en-US" altLang="zh-CN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fage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=age(5</a:t>
            </a:r>
            <a:r>
              <a:rPr lang="en-US" altLang="zh-CN" sz="1600" kern="0" dirty="0" smtClean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);      //</a:t>
            </a:r>
            <a:r>
              <a:rPr lang="zh-CN" altLang="en-US" sz="1600" kern="0" dirty="0" smtClean="0">
                <a:solidFill>
                  <a:srgbClr val="076E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函数调用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kumimoji="0" lang="pt-B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printf(“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第五个小朋友的年龄为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kumimoji="0" lang="pt-B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岁</a:t>
            </a:r>
            <a:r>
              <a:rPr kumimoji="0" lang="pt-B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\n</a:t>
            </a:r>
            <a:r>
              <a:rPr kumimoji="0" lang="pt-BR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",</a:t>
            </a:r>
            <a:r>
              <a: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kumimoji="0" lang="pt-BR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age</a:t>
            </a:r>
            <a:r>
              <a:rPr kumimoji="0" lang="pt-B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);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76EA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76EA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} </a:t>
            </a:r>
          </a:p>
        </p:txBody>
      </p:sp>
      <p:sp>
        <p:nvSpPr>
          <p:cNvPr id="3" name="椭圆 2"/>
          <p:cNvSpPr/>
          <p:nvPr/>
        </p:nvSpPr>
        <p:spPr>
          <a:xfrm>
            <a:off x="5650174" y="3452971"/>
            <a:ext cx="510363" cy="344133"/>
          </a:xfrm>
          <a:prstGeom prst="ellipse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231036" y="241777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smtClea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11</a:t>
            </a:r>
            <a:r>
              <a:rPr lang="zh-CN" altLang="en-US" b="1" dirty="0" smtClean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岁</a:t>
            </a:r>
            <a:r>
              <a:rPr lang="zh-CN" altLang="en-US" b="1" dirty="0">
                <a:solidFill>
                  <a:prstClr val="black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啦</a:t>
            </a:r>
          </a:p>
        </p:txBody>
      </p:sp>
      <p:grpSp>
        <p:nvGrpSpPr>
          <p:cNvPr id="12" name="组合 11"/>
          <p:cNvGrpSpPr/>
          <p:nvPr/>
        </p:nvGrpSpPr>
        <p:grpSpPr>
          <a:xfrm rot="319155">
            <a:off x="6188816" y="2900055"/>
            <a:ext cx="920048" cy="1817288"/>
            <a:chOff x="7929290" y="1485551"/>
            <a:chExt cx="920048" cy="181728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24664">
              <a:off x="7929290" y="1485551"/>
              <a:ext cx="920048" cy="1277047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 rot="21280845">
              <a:off x="8210855" y="2779619"/>
              <a:ext cx="3569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</a:t>
              </a:r>
              <a:endPara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257" y="504967"/>
            <a:ext cx="4251665" cy="14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340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109302"/>
    </mc:Choice>
    <mc:Fallback xmlns="">
      <p:transition advTm="109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7" grpId="0"/>
      <p:bldP spid="39" grpId="0"/>
      <p:bldP spid="40" grpId="0"/>
      <p:bldP spid="41" grpId="0"/>
      <p:bldP spid="3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659" y="178904"/>
            <a:ext cx="5185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递归函数</a:t>
            </a:r>
            <a:r>
              <a:rPr lang="en-US" altLang="zh-CN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——</a:t>
            </a:r>
            <a:r>
              <a:rPr lang="zh-CN" altLang="en-US" sz="2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计算年龄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450348" y="784182"/>
            <a:ext cx="3200400" cy="34624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68580" tIns="34290" rIns="68580" bIns="34290">
            <a:sp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1500" dirty="0" smtClean="0">
                <a:latin typeface="长城特粗宋体" pitchFamily="49" charset="-122"/>
                <a:ea typeface="长城特粗宋体" pitchFamily="49" charset="-122"/>
              </a:rPr>
              <a:t>执行过程</a:t>
            </a:r>
            <a:r>
              <a:rPr lang="zh-CN" altLang="en-US" sz="1500" dirty="0">
                <a:latin typeface="长城特粗宋体" pitchFamily="49" charset="-122"/>
                <a:ea typeface="长城特粗宋体" pitchFamily="49" charset="-122"/>
              </a:rPr>
              <a:t>如下：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258705" y="708841"/>
            <a:ext cx="4183038" cy="376156"/>
            <a:chOff x="2258705" y="708841"/>
            <a:chExt cx="4183038" cy="376156"/>
          </a:xfrm>
        </p:grpSpPr>
        <p:cxnSp>
          <p:nvCxnSpPr>
            <p:cNvPr id="12" name="直接箭头连接符 11"/>
            <p:cNvCxnSpPr/>
            <p:nvPr/>
          </p:nvCxnSpPr>
          <p:spPr>
            <a:xfrm flipV="1">
              <a:off x="2258705" y="1071349"/>
              <a:ext cx="4183038" cy="1364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3703893" y="708841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递推</a:t>
              </a:r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258705" y="4483290"/>
            <a:ext cx="4394579" cy="416363"/>
            <a:chOff x="2258705" y="4483290"/>
            <a:chExt cx="4394579" cy="416363"/>
          </a:xfrm>
        </p:grpSpPr>
        <p:cxnSp>
          <p:nvCxnSpPr>
            <p:cNvPr id="14" name="直接箭头连接符 13"/>
            <p:cNvCxnSpPr/>
            <p:nvPr/>
          </p:nvCxnSpPr>
          <p:spPr>
            <a:xfrm flipH="1">
              <a:off x="2258705" y="4483290"/>
              <a:ext cx="4394579" cy="34119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739459" y="4530321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回归</a:t>
              </a:r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801429" y="1848039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27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30799" y="2667613"/>
            <a:ext cx="1101052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age(5)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29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819966" y="3099235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0" name="Line 2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 flipV="1">
            <a:off x="997914" y="1823942"/>
            <a:ext cx="711791" cy="89529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1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622427" y="1436535"/>
            <a:ext cx="1409355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 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32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2045210" y="1801699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3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765590" y="2672336"/>
            <a:ext cx="1447679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age(4)+2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34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2069308" y="3082552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5" name="Line 2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 flipV="1">
            <a:off x="2453007" y="1790577"/>
            <a:ext cx="711791" cy="89715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6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086018" y="1436535"/>
            <a:ext cx="1453239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 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37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3554059" y="1790577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38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4539258" y="1423286"/>
            <a:ext cx="1382960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 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39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290845" y="2672901"/>
            <a:ext cx="1423582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age(3)+2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40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3544791" y="3047334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41" name="Line 2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 flipV="1">
            <a:off x="3906247" y="1785016"/>
            <a:ext cx="711791" cy="895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42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5031397" y="1783163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43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4714427" y="2689878"/>
            <a:ext cx="1319779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age(2)+2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44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5031586" y="3080362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45" name="Line 2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 flipV="1">
            <a:off x="5302026" y="1777601"/>
            <a:ext cx="711791" cy="895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47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922218" y="1393902"/>
            <a:ext cx="1101052" cy="396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 )</a:t>
            </a:r>
            <a:endParaRPr kumimoji="1" lang="zh-CN" altLang="en-US" sz="2000" dirty="0">
              <a:latin typeface="+mn-ea"/>
            </a:endParaRPr>
          </a:p>
        </p:txBody>
      </p:sp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5353927" y="3047334"/>
            <a:ext cx="852667" cy="841545"/>
            <a:chOff x="4827255" y="5523304"/>
            <a:chExt cx="729482" cy="720968"/>
          </a:xfrm>
        </p:grpSpPr>
        <p:sp>
          <p:nvSpPr>
            <p:cNvPr id="49" name="Line 18">
              <a:extLst>
                <a:ext uri="{FF2B5EF4-FFF2-40B4-BE49-F238E27FC236}"/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27255" y="5523304"/>
              <a:ext cx="729482" cy="72096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+mn-ea"/>
              </a:endParaRPr>
            </a:p>
          </p:txBody>
        </p:sp>
        <p:sp>
          <p:nvSpPr>
            <p:cNvPr id="50" name="Text Box 13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3813" y="5764685"/>
              <a:ext cx="268006" cy="2900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1600" b="1" dirty="0" smtClean="0">
                  <a:latin typeface="+mn-ea"/>
                </a:rPr>
                <a:t>5</a:t>
              </a:r>
              <a:endParaRPr kumimoji="1" lang="zh-CN" altLang="en-US" sz="1600" b="1" dirty="0">
                <a:latin typeface="+mn-ea"/>
              </a:endParaRP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2460421" y="3019529"/>
            <a:ext cx="850813" cy="841545"/>
            <a:chOff x="4827255" y="5523304"/>
            <a:chExt cx="729482" cy="720968"/>
          </a:xfrm>
        </p:grpSpPr>
        <p:sp>
          <p:nvSpPr>
            <p:cNvPr id="52" name="Line 18">
              <a:extLst>
                <a:ext uri="{FF2B5EF4-FFF2-40B4-BE49-F238E27FC236}"/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27255" y="5523304"/>
              <a:ext cx="729482" cy="72096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+mn-ea"/>
              </a:endParaRPr>
            </a:p>
          </p:txBody>
        </p:sp>
        <p:sp>
          <p:nvSpPr>
            <p:cNvPr id="53" name="Text Box 13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0497" y="5773418"/>
              <a:ext cx="268589" cy="2900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1600" b="1" dirty="0" smtClean="0">
                  <a:latin typeface="+mn-ea"/>
                </a:rPr>
                <a:t>9</a:t>
              </a:r>
              <a:endParaRPr kumimoji="1" lang="zh-CN" altLang="en-US" sz="1600" b="1" dirty="0">
                <a:latin typeface="+mn-ea"/>
              </a:endParaRP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974578" y="3052894"/>
            <a:ext cx="874145" cy="841545"/>
            <a:chOff x="4807249" y="5523304"/>
            <a:chExt cx="749488" cy="720968"/>
          </a:xfrm>
        </p:grpSpPr>
        <p:sp>
          <p:nvSpPr>
            <p:cNvPr id="55" name="Line 18">
              <a:extLst>
                <a:ext uri="{FF2B5EF4-FFF2-40B4-BE49-F238E27FC236}"/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27255" y="5523304"/>
              <a:ext cx="729482" cy="72096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+mn-ea"/>
              </a:endParaRPr>
            </a:p>
          </p:txBody>
        </p:sp>
        <p:sp>
          <p:nvSpPr>
            <p:cNvPr id="56" name="Text Box 13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249" y="5775007"/>
              <a:ext cx="400500" cy="2900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1600" b="1" dirty="0" smtClean="0">
                  <a:latin typeface="+mn-ea"/>
                </a:rPr>
                <a:t>11</a:t>
              </a:r>
              <a:endParaRPr kumimoji="1" lang="zh-CN" altLang="en-US" sz="1600" b="1" dirty="0">
                <a:latin typeface="+mn-ea"/>
              </a:endParaRPr>
            </a:p>
          </p:txBody>
        </p:sp>
      </p:grpSp>
      <p:grpSp>
        <p:nvGrpSpPr>
          <p:cNvPr id="57" name="组合 56"/>
          <p:cNvGrpSpPr>
            <a:grpSpLocks/>
          </p:cNvGrpSpPr>
          <p:nvPr/>
        </p:nvGrpSpPr>
        <p:grpSpPr bwMode="auto">
          <a:xfrm>
            <a:off x="4002636" y="3047334"/>
            <a:ext cx="852667" cy="841545"/>
            <a:chOff x="4827255" y="5523304"/>
            <a:chExt cx="729482" cy="720968"/>
          </a:xfrm>
        </p:grpSpPr>
        <p:sp>
          <p:nvSpPr>
            <p:cNvPr id="58" name="Line 18">
              <a:extLst>
                <a:ext uri="{FF2B5EF4-FFF2-40B4-BE49-F238E27FC236}"/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27255" y="5523304"/>
              <a:ext cx="729482" cy="72096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+mn-ea"/>
              </a:endParaRPr>
            </a:p>
          </p:txBody>
        </p:sp>
        <p:sp>
          <p:nvSpPr>
            <p:cNvPr id="59" name="Text Box 13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1169" y="5764685"/>
              <a:ext cx="268005" cy="2900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1600" b="1" dirty="0" smtClean="0">
                  <a:latin typeface="+mn-ea"/>
                </a:rPr>
                <a:t>7</a:t>
              </a:r>
              <a:endParaRPr kumimoji="1" lang="zh-CN" altLang="en-US" sz="1600" b="1" dirty="0">
                <a:latin typeface="+mn-ea"/>
              </a:endParaRPr>
            </a:p>
          </p:txBody>
        </p:sp>
      </p:grpSp>
      <p:sp>
        <p:nvSpPr>
          <p:cNvPr id="60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24119" y="1377491"/>
            <a:ext cx="1099198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main(  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61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6562221" y="1777601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62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6013817" y="2680316"/>
            <a:ext cx="1319779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age(1)+2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63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6592558" y="3099235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grpSp>
        <p:nvGrpSpPr>
          <p:cNvPr id="65" name="组合 64"/>
          <p:cNvGrpSpPr>
            <a:grpSpLocks/>
          </p:cNvGrpSpPr>
          <p:nvPr/>
        </p:nvGrpSpPr>
        <p:grpSpPr bwMode="auto">
          <a:xfrm>
            <a:off x="6887675" y="3089988"/>
            <a:ext cx="852667" cy="841545"/>
            <a:chOff x="4827255" y="5523304"/>
            <a:chExt cx="729482" cy="720968"/>
          </a:xfrm>
        </p:grpSpPr>
        <p:sp>
          <p:nvSpPr>
            <p:cNvPr id="66" name="Line 18">
              <a:extLst>
                <a:ext uri="{FF2B5EF4-FFF2-40B4-BE49-F238E27FC236}"/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27255" y="5523304"/>
              <a:ext cx="729482" cy="72096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 sz="1600">
                <a:latin typeface="+mn-ea"/>
              </a:endParaRPr>
            </a:p>
          </p:txBody>
        </p:sp>
        <p:sp>
          <p:nvSpPr>
            <p:cNvPr id="67" name="Text Box 13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93813" y="5764685"/>
              <a:ext cx="268006" cy="29004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en-US" altLang="zh-CN" sz="1600" b="1" dirty="0" smtClean="0">
                  <a:latin typeface="+mn-ea"/>
                </a:rPr>
                <a:t>3</a:t>
              </a:r>
              <a:endParaRPr kumimoji="1" lang="zh-CN" altLang="en-US" sz="1600" b="1" dirty="0">
                <a:latin typeface="+mn-ea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754414" y="1130431"/>
            <a:ext cx="8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n=5</a:t>
            </a:r>
            <a:endParaRPr lang="zh-CN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197469" y="1104903"/>
            <a:ext cx="8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n=4</a:t>
            </a:r>
            <a:endParaRPr lang="zh-CN" alt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682189" y="1126988"/>
            <a:ext cx="8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n=3</a:t>
            </a:r>
            <a:endParaRPr lang="zh-CN" alt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6034206" y="1130431"/>
            <a:ext cx="8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n=2</a:t>
            </a:r>
            <a:endParaRPr lang="zh-CN" altLang="en-US" dirty="0"/>
          </a:p>
        </p:txBody>
      </p:sp>
      <p:sp>
        <p:nvSpPr>
          <p:cNvPr id="70" name="Line 24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 flipV="1">
            <a:off x="6958112" y="1791503"/>
            <a:ext cx="711791" cy="895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71" name="Text Box 1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151889" y="1377491"/>
            <a:ext cx="1101052" cy="396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000" dirty="0" smtClean="0">
                <a:latin typeface="+mn-ea"/>
              </a:rPr>
              <a:t>age( )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294560" y="1101521"/>
            <a:ext cx="89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n=1</a:t>
            </a:r>
            <a:endParaRPr lang="zh-CN" altLang="en-US" dirty="0"/>
          </a:p>
        </p:txBody>
      </p:sp>
      <p:sp>
        <p:nvSpPr>
          <p:cNvPr id="73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7848172" y="1848039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389795" y="2576015"/>
            <a:ext cx="2116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</a:rPr>
              <a:t>a</a:t>
            </a:r>
            <a:r>
              <a:rPr lang="en-US" altLang="zh-CN" sz="3200" dirty="0" smtClean="0">
                <a:solidFill>
                  <a:srgbClr val="FF0000"/>
                </a:solidFill>
              </a:rPr>
              <a:t>ge(1)=3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5" name="Line 1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7848172" y="3096145"/>
            <a:ext cx="0" cy="8897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CN" altLang="en-US" sz="1600">
              <a:latin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8" advTm="201260"/>
    </mc:Choice>
    <mc:Fallback xmlns="">
      <p:transition advTm="201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 animBg="1"/>
      <p:bldP spid="27" grpId="0"/>
      <p:bldP spid="29" grpId="0" animBg="1"/>
      <p:bldP spid="30" grpId="0" animBg="1"/>
      <p:bldP spid="31" grpId="0"/>
      <p:bldP spid="32" grpId="0" animBg="1"/>
      <p:bldP spid="33" grpId="0"/>
      <p:bldP spid="34" grpId="0" animBg="1"/>
      <p:bldP spid="35" grpId="0" animBg="1"/>
      <p:bldP spid="36" grpId="0"/>
      <p:bldP spid="37" grpId="0" animBg="1"/>
      <p:bldP spid="38" grpId="0"/>
      <p:bldP spid="39" grpId="0"/>
      <p:bldP spid="40" grpId="0" animBg="1"/>
      <p:bldP spid="41" grpId="0" animBg="1"/>
      <p:bldP spid="42" grpId="0" animBg="1"/>
      <p:bldP spid="43" grpId="0"/>
      <p:bldP spid="44" grpId="0" animBg="1"/>
      <p:bldP spid="45" grpId="0" animBg="1"/>
      <p:bldP spid="47" grpId="0"/>
      <p:bldP spid="60" grpId="0"/>
      <p:bldP spid="61" grpId="0" animBg="1"/>
      <p:bldP spid="62" grpId="0"/>
      <p:bldP spid="63" grpId="0" animBg="1"/>
      <p:bldP spid="3" grpId="0"/>
      <p:bldP spid="64" grpId="0"/>
      <p:bldP spid="68" grpId="0"/>
      <p:bldP spid="69" grpId="0"/>
      <p:bldP spid="70" grpId="0" animBg="1"/>
      <p:bldP spid="71" grpId="0"/>
      <p:bldP spid="72" grpId="0"/>
      <p:bldP spid="73" grpId="0" animBg="1"/>
      <p:bldP spid="74" grpId="0"/>
      <p:bldP spid="7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4fb0a9c3-70f8-4d3d-9849-785dc25912d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7|1.1|5.6|0.9|2.2|1.2|1.2|1.1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1|2.6|4.7|4.6|3.1|3.1|8.8|4.8|3.3|9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8|13.6|9|17.8|6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5.1|4.8|1.4|1.2|1.1|6.4|5|1|1.1|3.6|5.2|1|2.7|1.9|2.9|1.5|6|1.1|4.6|2.6|5.7|1.3|4.8|2.2|3|0.9|4.6|1|18.4|1.3|24.6|0.9|13.4|1.9|4.9|1.7|5.3|1.7|5.3|1.3|7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2.5|3.1|1|26.4|1.2|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7|0.8|1.7|5.7|3.2|1.9|14.1|4.8|8.1|1.7|0.9|2.7|1.3|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5|23.7|4.7|25.2|59.3"/>
</p:tagLst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6853</TotalTime>
  <Words>766</Words>
  <Application>Microsoft Office PowerPoint</Application>
  <PresentationFormat>自定义</PresentationFormat>
  <Paragraphs>152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Office 主题​​</vt:lpstr>
      <vt:lpstr>1_Office 主题​​</vt:lpstr>
      <vt:lpstr>2_Office 主题​​</vt:lpstr>
      <vt:lpstr>10_Office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yan_a</cp:lastModifiedBy>
  <cp:revision>445</cp:revision>
  <dcterms:created xsi:type="dcterms:W3CDTF">2017-06-21T11:46:00Z</dcterms:created>
  <dcterms:modified xsi:type="dcterms:W3CDTF">2021-04-22T04:17:16Z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