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294" r:id="rId3"/>
    <p:sldId id="300" r:id="rId4"/>
    <p:sldId id="301" r:id="rId5"/>
    <p:sldId id="422" r:id="rId6"/>
    <p:sldId id="302" r:id="rId7"/>
    <p:sldId id="303" r:id="rId8"/>
    <p:sldId id="308" r:id="rId9"/>
    <p:sldId id="309" r:id="rId10"/>
    <p:sldId id="423" r:id="rId11"/>
    <p:sldId id="424" r:id="rId12"/>
    <p:sldId id="425" r:id="rId13"/>
    <p:sldId id="426" r:id="rId14"/>
    <p:sldId id="427" r:id="rId15"/>
    <p:sldId id="430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lang="zh-CN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CN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CN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CN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CN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CN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CN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CN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CN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79CC93D-E52E-4D84-901B-11D7331DD495}">
          <p14:sldIdLst>
            <p14:sldId id="259"/>
            <p14:sldId id="294"/>
            <p14:sldId id="300"/>
            <p14:sldId id="301"/>
            <p14:sldId id="422"/>
            <p14:sldId id="302"/>
            <p14:sldId id="303"/>
            <p14:sldId id="308"/>
            <p14:sldId id="309"/>
            <p14:sldId id="423"/>
            <p14:sldId id="424"/>
            <p14:sldId id="425"/>
            <p14:sldId id="426"/>
            <p14:sldId id="427"/>
            <p14:sldId id="430"/>
          </p14:sldIdLst>
        </p14:section>
        <p14:section name="概述和目标" id="{ABA716BF-3A5C-4ADB-94C9-CFEF84EBA240}">
          <p14:sldIdLst/>
        </p14:section>
        <p14:section name="标题 1" id="{6D9936A3-3945-4757-BC8B-B5C252D8E036}">
          <p14:sldIdLst/>
        </p14:section>
        <p14:section name="视觉的示例幻灯片" id="{BAB3A466-96C9-4230-9978-795378D75699}">
          <p14:sldIdLst/>
        </p14:section>
        <p14:section name="案例研究" id="{8C0305C9-B152-4FBA-A789-FE1976D53990}">
          <p14:sldIdLst/>
        </p14:section>
        <p14:section name="结论和摘要" id="{790CEF5B-569A-4C2F-BED5-750B08C0E5AD}">
          <p14:sldIdLst/>
        </p14:section>
        <p14:section name="附录" id="{3F78B471-41DA-46F2-A8E4-97E471896AB3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52" autoAdjust="0"/>
    <p:restoredTop sz="83902" autoAdjust="0"/>
  </p:normalViewPr>
  <p:slideViewPr>
    <p:cSldViewPr>
      <p:cViewPr varScale="1">
        <p:scale>
          <a:sx n="71" d="100"/>
          <a:sy n="71" d="100"/>
        </p:scale>
        <p:origin x="-1320" y="-96"/>
      </p:cViewPr>
      <p:guideLst>
        <p:guide orient="horz" pos="216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CN" sz="1200"/>
            </a:lvl1pPr>
          </a:lstStyle>
          <a:p>
            <a:endParaRPr lang="zh-C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CN" sz="1200"/>
            </a:lvl1pPr>
          </a:lstStyle>
          <a:p>
            <a:fld id="{D83FDC75-7F73-4A4A-A77C-09AADF00E0EA}" type="datetimeFigureOut">
              <a:rPr lang="en-US" altLang="zh-CN" smtClean="0"/>
              <a:t>4/12/2021</a:t>
            </a:fld>
            <a:endParaRPr lang="zh-C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CN" sz="1200"/>
            </a:lvl1pPr>
          </a:lstStyle>
          <a:p>
            <a:endParaRPr lang="zh-C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CN" sz="1200"/>
            </a:lvl1pPr>
          </a:lstStyle>
          <a:p>
            <a:fld id="{459226BF-1F13-42D3-80DC-373E7ADD1EBC}" type="slidenum">
              <a:rPr lang="en-US" altLang="zh-CN" smtClean="0"/>
              <a:t>‹#›</a:t>
            </a:fld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1146064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CN" sz="1200"/>
            </a:lvl1pPr>
          </a:lstStyle>
          <a:p>
            <a:endParaRPr lang="zh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CN" sz="1200"/>
            </a:lvl1pPr>
          </a:lstStyle>
          <a:p>
            <a:fld id="{48AEF76B-3757-4A0B-AF93-28494465C1DD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CN" sz="1200"/>
            </a:lvl1pPr>
          </a:lstStyle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CN" sz="1200"/>
            </a:lvl1pPr>
          </a:lstStyle>
          <a:p>
            <a:fld id="{75693FD4-8F83-4EF7-AC3F-0DC0388986B0}" type="slidenum">
              <a:r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565114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zh-CN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CN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CN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CN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CN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CN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CN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CN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CN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lang="zh-CN"/>
            </a:pPr>
            <a:r>
              <a:rPr lang="zh-CN" dirty="0"/>
              <a:t>在组设置中可使用此模板作为演示培训材料的起始文件。</a:t>
            </a:r>
          </a:p>
          <a:p>
            <a:endParaRPr lang="zh-CN" dirty="0"/>
          </a:p>
          <a:p>
            <a:pPr lvl="0"/>
            <a:r>
              <a:rPr lang="zh-CN" sz="1200" b="1" dirty="0"/>
              <a:t>节</a:t>
            </a:r>
            <a:endParaRPr lang="zh-CN" sz="1200" b="0" dirty="0"/>
          </a:p>
          <a:p>
            <a:pPr lvl="0"/>
            <a:r>
              <a:rPr lang="zh-CN" sz="1200" b="0" dirty="0"/>
              <a:t>右键单击幻灯片以添加节。</a:t>
            </a:r>
            <a:r>
              <a:rPr lang="zh-CN" sz="1200" b="0" baseline="0" dirty="0"/>
              <a:t> 节可以帮助您组织幻灯片或促进多个作者之间的协作。</a:t>
            </a:r>
            <a:endParaRPr lang="zh-CN" sz="1200" b="0" dirty="0"/>
          </a:p>
          <a:p>
            <a:pPr lvl="0"/>
            <a:endParaRPr lang="zh-CN" sz="1200" b="1" dirty="0"/>
          </a:p>
          <a:p>
            <a:pPr lvl="0"/>
            <a:r>
              <a:rPr lang="zh-CN" sz="1200" b="1" dirty="0"/>
              <a:t>备注</a:t>
            </a:r>
          </a:p>
          <a:p>
            <a:pPr lvl="0"/>
            <a:r>
              <a:rPr lang="zh-CN" sz="1200" dirty="0"/>
              <a:t>使用“备注”节传递备注或为受众提供其他详细信息。</a:t>
            </a:r>
            <a:r>
              <a:rPr lang="zh-CN" sz="1200" baseline="0" dirty="0"/>
              <a:t> 演示过程中，可在“演示文稿视图”中查看这些备注。 </a:t>
            </a:r>
          </a:p>
          <a:p>
            <a:pPr lvl="0">
              <a:buFontTx/>
              <a:buNone/>
            </a:pPr>
            <a:r>
              <a:rPr lang="zh-CN" sz="1200" dirty="0"/>
              <a:t>请记住字体大小(对于可访问性、可见性、录像和联机生产都非常重要)</a:t>
            </a:r>
          </a:p>
          <a:p>
            <a:pPr lvl="0"/>
            <a:endParaRPr lang="zh-CN" sz="1200" dirty="0"/>
          </a:p>
          <a:p>
            <a:pPr lvl="0">
              <a:buFontTx/>
              <a:buNone/>
            </a:pPr>
            <a:r>
              <a:rPr lang="zh-CN" sz="1200" b="1" dirty="0"/>
              <a:t>协调的色彩 </a:t>
            </a:r>
          </a:p>
          <a:p>
            <a:pPr lvl="0">
              <a:buFontTx/>
              <a:buNone/>
            </a:pPr>
            <a:r>
              <a:rPr lang="zh-CN" sz="1200" dirty="0"/>
              <a:t>特别注意图形、图表和文本框。</a:t>
            </a:r>
            <a:r>
              <a:rPr lang="zh-CN" sz="1200" baseline="0" dirty="0"/>
              <a:t> </a:t>
            </a:r>
            <a:endParaRPr lang="zh-CN" sz="1200" dirty="0"/>
          </a:p>
          <a:p>
            <a:pPr lvl="0"/>
            <a:r>
              <a:rPr lang="zh-CN" sz="1200" dirty="0"/>
              <a:t>请考虑与会者将以黑白或 </a:t>
            </a:r>
            <a:r>
              <a:rPr lang="zh-CN" sz="1200" dirty="0" err="1"/>
              <a:t>灰色调</a:t>
            </a:r>
            <a:r>
              <a:rPr lang="zh-CN" sz="1200" dirty="0"/>
              <a:t>打印。请运行测试打印，以确保当以纯黑白和 </a:t>
            </a:r>
            <a:r>
              <a:rPr lang="zh-CN" sz="1200" dirty="0" err="1"/>
              <a:t>灰色调</a:t>
            </a:r>
            <a:r>
              <a:rPr lang="zh-CN" sz="1200" dirty="0"/>
              <a:t>打印时，您的颜色工作正常。</a:t>
            </a:r>
          </a:p>
          <a:p>
            <a:pPr lvl="0">
              <a:buFontTx/>
              <a:buNone/>
            </a:pPr>
            <a:endParaRPr lang="zh-CN" sz="1200" dirty="0"/>
          </a:p>
          <a:p>
            <a:pPr lvl="0">
              <a:buFontTx/>
              <a:buNone/>
            </a:pPr>
            <a:r>
              <a:rPr lang="zh-CN" sz="1200" b="1" dirty="0"/>
              <a:t>图形、表格和图表</a:t>
            </a:r>
          </a:p>
          <a:p>
            <a:pPr lvl="0"/>
            <a:r>
              <a:rPr lang="zh-CN" sz="1200" dirty="0"/>
              <a:t>保持简单: 如果可能，请使用一致的、不分散的样式和颜色。</a:t>
            </a:r>
          </a:p>
          <a:p>
            <a:pPr lvl="0"/>
            <a:r>
              <a:rPr lang="zh-CN" sz="1200" dirty="0"/>
              <a:t>标记所有图表和表格。</a:t>
            </a:r>
          </a:p>
          <a:p>
            <a:endParaRPr lang="zh-CN" dirty="0"/>
          </a:p>
          <a:p>
            <a:endParaRPr lang="zh-CN" dirty="0"/>
          </a:p>
          <a:p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altLang="zh-CN" smtClean="0"/>
              <a:t>1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1261885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altLang="zh-CN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26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altLang="zh-CN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26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altLang="zh-CN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071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altLang="zh-CN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07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latinLnBrk="0">
              <a:defRPr lang="zh-CN" b="1" cap="small" baseline="0">
                <a:solidFill>
                  <a:srgbClr val="003300"/>
                </a:solidFill>
              </a:defRPr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latinLnBrk="0">
              <a:buNone/>
              <a:defRPr lang="zh-CN" sz="2000" b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/>
          <a:srcRect/>
          <a:stretch>
            <a:fillRect/>
          </a:stretch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latinLnBrk="0">
              <a:buNone/>
              <a:defRPr lang="zh-CN" sz="2000" baseline="0"/>
            </a:lvl1pPr>
          </a:lstStyle>
          <a:p>
            <a:r>
              <a:rPr lang="zh-CN"/>
              <a:t>公司徽标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显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/>
          <a:srcRect/>
          <a:stretch>
            <a:fillRect/>
          </a:stretch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latinLnBrk="0">
              <a:defRPr lang="zh-CN"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latinLnBrk="0">
              <a:buNone/>
              <a:defRPr lang="zh-CN" sz="1800"/>
            </a:lvl1pPr>
          </a:lstStyle>
          <a:p>
            <a:r>
              <a:rPr lang="zh-CN"/>
              <a:t>公司徽标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latinLnBrk="0">
              <a:defRPr lang="zh-CN"/>
            </a:lvl1pPr>
          </a:lstStyle>
          <a:p>
            <a:r>
              <a:rPr lang="zh-CN"/>
              <a:t>单击此处可编辑母版标题样式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latinLnBrk="0">
              <a:defRPr lang="zh-CN" sz="3200">
                <a:latin typeface="+mn-lt"/>
              </a:defRPr>
            </a:lvl1pPr>
            <a:lvl2pPr latinLnBrk="0">
              <a:defRPr lang="zh-CN" sz="2800">
                <a:latin typeface="+mn-lt"/>
              </a:defRPr>
            </a:lvl2pPr>
            <a:lvl3pPr latinLnBrk="0">
              <a:defRPr lang="zh-CN" sz="2400">
                <a:latin typeface="+mn-lt"/>
              </a:defRPr>
            </a:lvl3pPr>
            <a:lvl4pPr latinLnBrk="0">
              <a:defRPr lang="zh-CN" sz="2400">
                <a:latin typeface="+mn-lt"/>
              </a:defRPr>
            </a:lvl4pPr>
            <a:lvl5pPr latinLnBrk="0">
              <a:defRPr lang="zh-CN" sz="2400">
                <a:latin typeface="+mn-lt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latinLnBrk="0">
              <a:defRPr lang="zh-CN" sz="2800"/>
            </a:lvl1pPr>
            <a:lvl2pPr latinLnBrk="0">
              <a:defRPr lang="zh-CN" sz="2400"/>
            </a:lvl2pPr>
            <a:lvl3pPr latinLnBrk="0">
              <a:defRPr lang="zh-CN" sz="2000"/>
            </a:lvl3pPr>
            <a:lvl4pPr latinLnBrk="0">
              <a:defRPr lang="zh-CN" sz="1800"/>
            </a:lvl4pPr>
            <a:lvl5pPr latinLnBrk="0">
              <a:defRPr lang="zh-CN" sz="1800"/>
            </a:lvl5pPr>
            <a:lvl6pPr latinLnBrk="0">
              <a:defRPr lang="zh-CN" sz="1800"/>
            </a:lvl6pPr>
            <a:lvl7pPr latinLnBrk="0">
              <a:defRPr lang="zh-CN" sz="1800"/>
            </a:lvl7pPr>
            <a:lvl8pPr latinLnBrk="0">
              <a:defRPr lang="zh-CN" sz="1800"/>
            </a:lvl8pPr>
            <a:lvl9pPr latinLnBrk="0">
              <a:defRPr lang="zh-CN"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latinLnBrk="0">
              <a:defRPr lang="zh-CN" sz="2800"/>
            </a:lvl1pPr>
            <a:lvl2pPr latinLnBrk="0">
              <a:defRPr lang="zh-CN" sz="2400"/>
            </a:lvl2pPr>
            <a:lvl3pPr latinLnBrk="0">
              <a:defRPr lang="zh-CN" sz="2000"/>
            </a:lvl3pPr>
            <a:lvl4pPr latinLnBrk="0">
              <a:defRPr lang="zh-CN" sz="1800"/>
            </a:lvl4pPr>
            <a:lvl5pPr latinLnBrk="0">
              <a:defRPr lang="zh-CN" sz="1800"/>
            </a:lvl5pPr>
            <a:lvl6pPr latinLnBrk="0">
              <a:defRPr lang="zh-CN" sz="1800"/>
            </a:lvl6pPr>
            <a:lvl7pPr latinLnBrk="0">
              <a:defRPr lang="zh-CN" sz="1800"/>
            </a:lvl7pPr>
            <a:lvl8pPr latinLnBrk="0">
              <a:defRPr lang="zh-CN" sz="1800"/>
            </a:lvl8pPr>
            <a:lvl9pPr latinLnBrk="0">
              <a:defRPr lang="zh-CN"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CN"/>
            </a:lvl1pPr>
          </a:lstStyle>
          <a:p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zh-CN" sz="2400" b="1"/>
            </a:lvl1pPr>
            <a:lvl2pPr marL="457200" indent="0" latinLnBrk="0">
              <a:buNone/>
              <a:defRPr lang="zh-CN" sz="2000" b="1"/>
            </a:lvl2pPr>
            <a:lvl3pPr marL="914400" indent="0" latinLnBrk="0">
              <a:buNone/>
              <a:defRPr lang="zh-CN" sz="1800" b="1"/>
            </a:lvl3pPr>
            <a:lvl4pPr marL="1371600" indent="0" latinLnBrk="0">
              <a:buNone/>
              <a:defRPr lang="zh-CN" sz="1600" b="1"/>
            </a:lvl4pPr>
            <a:lvl5pPr marL="1828800" indent="0" latinLnBrk="0">
              <a:buNone/>
              <a:defRPr lang="zh-CN" sz="1600" b="1"/>
            </a:lvl5pPr>
            <a:lvl6pPr marL="2286000" indent="0" latinLnBrk="0">
              <a:buNone/>
              <a:defRPr lang="zh-CN" sz="1600" b="1"/>
            </a:lvl6pPr>
            <a:lvl7pPr marL="2743200" indent="0" latinLnBrk="0">
              <a:buNone/>
              <a:defRPr lang="zh-CN" sz="1600" b="1"/>
            </a:lvl7pPr>
            <a:lvl8pPr marL="3200400" indent="0" latinLnBrk="0">
              <a:buNone/>
              <a:defRPr lang="zh-CN" sz="1600" b="1"/>
            </a:lvl8pPr>
            <a:lvl9pPr marL="3657600" indent="0" latinLnBrk="0">
              <a:buNone/>
              <a:defRPr lang="zh-CN"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latinLnBrk="0">
              <a:defRPr lang="zh-CN" sz="2400"/>
            </a:lvl1pPr>
            <a:lvl2pPr latinLnBrk="0">
              <a:defRPr lang="zh-CN" sz="2000"/>
            </a:lvl2pPr>
            <a:lvl3pPr latinLnBrk="0">
              <a:defRPr lang="zh-CN" sz="1800"/>
            </a:lvl3pPr>
            <a:lvl4pPr latinLnBrk="0">
              <a:defRPr lang="zh-CN" sz="1600"/>
            </a:lvl4pPr>
            <a:lvl5pPr latinLnBrk="0">
              <a:defRPr lang="zh-CN" sz="1600"/>
            </a:lvl5pPr>
            <a:lvl6pPr latinLnBrk="0">
              <a:defRPr lang="zh-CN" sz="1600"/>
            </a:lvl6pPr>
            <a:lvl7pPr latinLnBrk="0">
              <a:defRPr lang="zh-CN" sz="1600"/>
            </a:lvl7pPr>
            <a:lvl8pPr latinLnBrk="0">
              <a:defRPr lang="zh-CN" sz="1600"/>
            </a:lvl8pPr>
            <a:lvl9pPr latinLnBrk="0">
              <a:defRPr lang="zh-CN"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zh-CN" sz="2400" b="1"/>
            </a:lvl1pPr>
            <a:lvl2pPr marL="457200" indent="0" latinLnBrk="0">
              <a:buNone/>
              <a:defRPr lang="zh-CN" sz="2000" b="1"/>
            </a:lvl2pPr>
            <a:lvl3pPr marL="914400" indent="0" latinLnBrk="0">
              <a:buNone/>
              <a:defRPr lang="zh-CN" sz="1800" b="1"/>
            </a:lvl3pPr>
            <a:lvl4pPr marL="1371600" indent="0" latinLnBrk="0">
              <a:buNone/>
              <a:defRPr lang="zh-CN" sz="1600" b="1"/>
            </a:lvl4pPr>
            <a:lvl5pPr marL="1828800" indent="0" latinLnBrk="0">
              <a:buNone/>
              <a:defRPr lang="zh-CN" sz="1600" b="1"/>
            </a:lvl5pPr>
            <a:lvl6pPr marL="2286000" indent="0" latinLnBrk="0">
              <a:buNone/>
              <a:defRPr lang="zh-CN" sz="1600" b="1"/>
            </a:lvl6pPr>
            <a:lvl7pPr marL="2743200" indent="0" latinLnBrk="0">
              <a:buNone/>
              <a:defRPr lang="zh-CN" sz="1600" b="1"/>
            </a:lvl7pPr>
            <a:lvl8pPr marL="3200400" indent="0" latinLnBrk="0">
              <a:buNone/>
              <a:defRPr lang="zh-CN" sz="1600" b="1"/>
            </a:lvl8pPr>
            <a:lvl9pPr marL="3657600" indent="0" latinLnBrk="0">
              <a:buNone/>
              <a:defRPr lang="zh-CN"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latinLnBrk="0">
              <a:defRPr lang="zh-CN" sz="2400"/>
            </a:lvl1pPr>
            <a:lvl2pPr latinLnBrk="0">
              <a:defRPr lang="zh-CN" sz="2000"/>
            </a:lvl2pPr>
            <a:lvl3pPr latinLnBrk="0">
              <a:defRPr lang="zh-CN" sz="1800"/>
            </a:lvl3pPr>
            <a:lvl4pPr latinLnBrk="0">
              <a:defRPr lang="zh-CN" sz="1600"/>
            </a:lvl4pPr>
            <a:lvl5pPr latinLnBrk="0">
              <a:defRPr lang="zh-CN" sz="1600"/>
            </a:lvl5pPr>
            <a:lvl6pPr latinLnBrk="0">
              <a:defRPr lang="zh-CN" sz="1600"/>
            </a:lvl6pPr>
            <a:lvl7pPr latinLnBrk="0">
              <a:defRPr lang="zh-CN" sz="1600"/>
            </a:lvl7pPr>
            <a:lvl8pPr latinLnBrk="0">
              <a:defRPr lang="zh-CN" sz="1600"/>
            </a:lvl8pPr>
            <a:lvl9pPr latinLnBrk="0">
              <a:defRPr lang="zh-CN"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latinLnBrk="0">
              <a:defRPr lang="zh-CN" sz="2000" b="1"/>
            </a:lvl1pPr>
          </a:lstStyle>
          <a:p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latinLnBrk="0">
              <a:defRPr lang="zh-CN" sz="3200"/>
            </a:lvl1pPr>
            <a:lvl2pPr latinLnBrk="0">
              <a:defRPr lang="zh-CN" sz="2800"/>
            </a:lvl2pPr>
            <a:lvl3pPr latinLnBrk="0">
              <a:defRPr lang="zh-CN" sz="2400"/>
            </a:lvl3pPr>
            <a:lvl4pPr latinLnBrk="0">
              <a:defRPr lang="zh-CN" sz="2000"/>
            </a:lvl4pPr>
            <a:lvl5pPr latinLnBrk="0">
              <a:defRPr lang="zh-CN" sz="2000"/>
            </a:lvl5pPr>
            <a:lvl6pPr latinLnBrk="0">
              <a:defRPr lang="zh-CN" sz="2000"/>
            </a:lvl6pPr>
            <a:lvl7pPr latinLnBrk="0">
              <a:defRPr lang="zh-CN" sz="2000"/>
            </a:lvl7pPr>
            <a:lvl8pPr latinLnBrk="0">
              <a:defRPr lang="zh-CN" sz="2000"/>
            </a:lvl8pPr>
            <a:lvl9pPr latinLnBrk="0">
              <a:defRPr lang="zh-CN"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zh-CN" sz="1400"/>
            </a:lvl1pPr>
            <a:lvl2pPr marL="457200" indent="0" latinLnBrk="0">
              <a:buNone/>
              <a:defRPr lang="zh-CN" sz="1200"/>
            </a:lvl2pPr>
            <a:lvl3pPr marL="914400" indent="0" latinLnBrk="0">
              <a:buNone/>
              <a:defRPr lang="zh-CN" sz="1000"/>
            </a:lvl3pPr>
            <a:lvl4pPr marL="1371600" indent="0" latinLnBrk="0">
              <a:buNone/>
              <a:defRPr lang="zh-CN" sz="900"/>
            </a:lvl4pPr>
            <a:lvl5pPr marL="1828800" indent="0" latinLnBrk="0">
              <a:buNone/>
              <a:defRPr lang="zh-CN" sz="900"/>
            </a:lvl5pPr>
            <a:lvl6pPr marL="2286000" indent="0" latinLnBrk="0">
              <a:buNone/>
              <a:defRPr lang="zh-CN" sz="900"/>
            </a:lvl6pPr>
            <a:lvl7pPr marL="2743200" indent="0" latinLnBrk="0">
              <a:buNone/>
              <a:defRPr lang="zh-CN" sz="900"/>
            </a:lvl7pPr>
            <a:lvl8pPr marL="3200400" indent="0" latinLnBrk="0">
              <a:buNone/>
              <a:defRPr lang="zh-CN" sz="900"/>
            </a:lvl8pPr>
            <a:lvl9pPr marL="3657600" indent="0" latinLnBrk="0">
              <a:buNone/>
              <a:defRPr lang="zh-CN"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zh-CN" sz="2000" b="1"/>
            </a:lvl1pPr>
          </a:lstStyle>
          <a:p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zh-CN" sz="3200"/>
            </a:lvl1pPr>
            <a:lvl2pPr marL="457200" indent="0" latinLnBrk="0">
              <a:buNone/>
              <a:defRPr lang="zh-CN" sz="2800"/>
            </a:lvl2pPr>
            <a:lvl3pPr marL="914400" indent="0" latinLnBrk="0">
              <a:buNone/>
              <a:defRPr lang="zh-CN" sz="2400"/>
            </a:lvl3pPr>
            <a:lvl4pPr marL="1371600" indent="0" latinLnBrk="0">
              <a:buNone/>
              <a:defRPr lang="zh-CN" sz="2000"/>
            </a:lvl4pPr>
            <a:lvl5pPr marL="1828800" indent="0" latinLnBrk="0">
              <a:buNone/>
              <a:defRPr lang="zh-CN" sz="2000"/>
            </a:lvl5pPr>
            <a:lvl6pPr marL="2286000" indent="0" latinLnBrk="0">
              <a:buNone/>
              <a:defRPr lang="zh-CN" sz="2000"/>
            </a:lvl6pPr>
            <a:lvl7pPr marL="2743200" indent="0" latinLnBrk="0">
              <a:buNone/>
              <a:defRPr lang="zh-CN" sz="2000"/>
            </a:lvl7pPr>
            <a:lvl8pPr marL="3200400" indent="0" latinLnBrk="0">
              <a:buNone/>
              <a:defRPr lang="zh-CN" sz="2000"/>
            </a:lvl8pPr>
            <a:lvl9pPr marL="3657600" indent="0" latinLnBrk="0">
              <a:buNone/>
              <a:defRPr lang="zh-CN" sz="2000"/>
            </a:lvl9pPr>
          </a:lstStyle>
          <a:p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zh-CN" sz="1400"/>
            </a:lvl1pPr>
            <a:lvl2pPr marL="457200" indent="0" latinLnBrk="0">
              <a:buNone/>
              <a:defRPr lang="zh-CN" sz="1200"/>
            </a:lvl2pPr>
            <a:lvl3pPr marL="914400" indent="0" latinLnBrk="0">
              <a:buNone/>
              <a:defRPr lang="zh-CN" sz="1000"/>
            </a:lvl3pPr>
            <a:lvl4pPr marL="1371600" indent="0" latinLnBrk="0">
              <a:buNone/>
              <a:defRPr lang="zh-CN" sz="900"/>
            </a:lvl4pPr>
            <a:lvl5pPr marL="1828800" indent="0" latinLnBrk="0">
              <a:buNone/>
              <a:defRPr lang="zh-CN" sz="900"/>
            </a:lvl5pPr>
            <a:lvl6pPr marL="2286000" indent="0" latinLnBrk="0">
              <a:buNone/>
              <a:defRPr lang="zh-CN" sz="900"/>
            </a:lvl6pPr>
            <a:lvl7pPr marL="2743200" indent="0" latinLnBrk="0">
              <a:buNone/>
              <a:defRPr lang="zh-CN" sz="900"/>
            </a:lvl7pPr>
            <a:lvl8pPr marL="3200400" indent="0" latinLnBrk="0">
              <a:buNone/>
              <a:defRPr lang="zh-CN" sz="900"/>
            </a:lvl8pPr>
            <a:lvl9pPr marL="3657600" indent="0" latinLnBrk="0">
              <a:buNone/>
              <a:defRPr lang="zh-CN"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t>‹#›</a:t>
            </a:fld>
            <a:endParaRPr lang="zh-CN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/>
          <a:srcRect/>
          <a:stretch>
            <a:fillRect/>
          </a:stretch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zh-CN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rPr lang="zh-CN" altLang="en-US"/>
              <a:t>2021/4/12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zh-CN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CN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/>
              <a:t>‹#›</a:t>
            </a:fld>
            <a:endParaRPr lang="zh-CN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/>
          <a:srcRect/>
          <a:stretch>
            <a:fillRect/>
          </a:stretch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ipe dir="d"/>
  </p:transition>
  <p:txStyles>
    <p:titleStyle>
      <a:lvl1pPr algn="l" defTabSz="914400" rtl="0" eaLnBrk="1" latinLnBrk="0" hangingPunct="1">
        <a:spcBef>
          <a:spcPct val="0"/>
        </a:spcBef>
        <a:buNone/>
        <a:defRPr lang="zh-CN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zh-CN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zh-CN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qiyi.com/v_19rre566ew.htm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23728" y="1988840"/>
            <a:ext cx="6540264" cy="1470025"/>
          </a:xfrm>
          <a:noFill/>
          <a:ln w="6350"/>
        </p:spPr>
        <p:txBody>
          <a:bodyPr/>
          <a:lstStyle/>
          <a:p>
            <a:pPr indent="624205" algn="ctr" eaLnBrk="1" hangingPunct="1">
              <a:defRPr/>
            </a:pPr>
            <a:r>
              <a:rPr lang="zh-CN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制剂成型机械设备</a:t>
            </a:r>
            <a:r>
              <a:rPr lang="en-US" altLang="zh-C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——</a:t>
            </a:r>
            <a:r>
              <a:rPr lang="zh-CN" alt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胶囊剂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869160"/>
            <a:ext cx="160257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idx="1"/>
          </p:nvPr>
        </p:nvSpPr>
        <p:spPr>
          <a:xfrm>
            <a:off x="685800" y="1606868"/>
            <a:ext cx="4040188" cy="465127"/>
          </a:xfr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kumimoji="1" lang="zh-CN" altLang="en-US" dirty="0">
                <a:latin typeface="楷体" pitchFamily="49" charset="-122"/>
                <a:ea typeface="楷体" pitchFamily="49" charset="-122"/>
              </a:rPr>
              <a:t>定向原理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2"/>
          </p:nvPr>
        </p:nvSpPr>
        <p:spPr>
          <a:xfrm>
            <a:off x="685800" y="2174874"/>
            <a:ext cx="4040188" cy="4206453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lang="en-US" altLang="zh-CN" dirty="0"/>
              <a:t>1</a:t>
            </a:r>
            <a:r>
              <a:rPr lang="zh-CN" altLang="en-US" dirty="0" smtClean="0"/>
              <a:t>、</a:t>
            </a:r>
            <a:r>
              <a:rPr kumimoji="1" lang="zh-CN" altLang="en-US" dirty="0">
                <a:latin typeface="楷体" pitchFamily="49" charset="-122"/>
                <a:ea typeface="楷体" pitchFamily="49" charset="-122"/>
              </a:rPr>
              <a:t>推爪的推力点在囊体上</a:t>
            </a:r>
            <a:endParaRPr lang="zh-CN" altLang="en-US" dirty="0"/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kumimoji="1" lang="zh-CN" altLang="en-US" dirty="0">
                <a:latin typeface="楷体" pitchFamily="49" charset="-122"/>
                <a:ea typeface="楷体" pitchFamily="49" charset="-122"/>
              </a:rPr>
              <a:t>滑槽的宽度比囊帽的外径小比囊体的外径大，滑槽只对囊帽有卡紧</a:t>
            </a:r>
            <a:r>
              <a:rPr kumimoji="1" lang="zh-CN" altLang="en-US" dirty="0" smtClean="0">
                <a:latin typeface="楷体" pitchFamily="49" charset="-122"/>
                <a:ea typeface="楷体" pitchFamily="49" charset="-122"/>
              </a:rPr>
              <a:t>作用</a:t>
            </a:r>
            <a:endParaRPr kumimoji="1" lang="en-US" altLang="zh-CN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dirty="0" smtClean="0"/>
              <a:t>3</a:t>
            </a:r>
            <a:r>
              <a:rPr lang="zh-CN" altLang="en-US" dirty="0" smtClean="0"/>
              <a:t>、</a:t>
            </a:r>
            <a:r>
              <a:rPr kumimoji="1" lang="zh-CN" altLang="en-US" dirty="0">
                <a:solidFill>
                  <a:srgbClr val="A50021"/>
                </a:solidFill>
                <a:latin typeface="楷体" pitchFamily="49" charset="-122"/>
                <a:ea typeface="楷体" pitchFamily="49" charset="-122"/>
              </a:rPr>
              <a:t>定向由</a:t>
            </a:r>
            <a:r>
              <a:rPr kumimoji="1" lang="zh-CN" altLang="en-US" dirty="0" smtClean="0">
                <a:solidFill>
                  <a:srgbClr val="A50021"/>
                </a:solidFill>
                <a:latin typeface="楷体" pitchFamily="49" charset="-122"/>
                <a:ea typeface="楷体" pitchFamily="49" charset="-122"/>
              </a:rPr>
              <a:t>两</a:t>
            </a:r>
            <a:r>
              <a:rPr kumimoji="1" lang="zh-CN" altLang="en-US" dirty="0">
                <a:solidFill>
                  <a:srgbClr val="A50021"/>
                </a:solidFill>
                <a:latin typeface="楷体" pitchFamily="49" charset="-122"/>
                <a:ea typeface="楷体" pitchFamily="49" charset="-122"/>
              </a:rPr>
              <a:t>步</a:t>
            </a:r>
            <a:r>
              <a:rPr kumimoji="1" lang="zh-CN" altLang="en-US" dirty="0" smtClean="0">
                <a:solidFill>
                  <a:srgbClr val="A50021"/>
                </a:solidFill>
                <a:latin typeface="楷体" pitchFamily="49" charset="-122"/>
                <a:ea typeface="楷体" pitchFamily="49" charset="-122"/>
              </a:rPr>
              <a:t>完成</a:t>
            </a:r>
            <a:r>
              <a:rPr kumimoji="1" lang="zh-CN" altLang="en-US" dirty="0">
                <a:solidFill>
                  <a:srgbClr val="A50021"/>
                </a:solidFill>
                <a:latin typeface="楷体" pitchFamily="49" charset="-122"/>
                <a:ea typeface="楷体" pitchFamily="49" charset="-122"/>
              </a:rPr>
              <a:t>：先水平定向（囊体在前，囊帽在后），再垂直定向（囊体在下，囊帽在上</a:t>
            </a:r>
            <a:r>
              <a:rPr kumimoji="1" lang="zh-CN" altLang="en-US" dirty="0" smtClean="0">
                <a:solidFill>
                  <a:srgbClr val="A50021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zh-CN" altLang="en-US" dirty="0"/>
          </a:p>
          <a:p>
            <a:pPr>
              <a:lnSpc>
                <a:spcPct val="130000"/>
              </a:lnSpc>
              <a:buFontTx/>
              <a:buNone/>
            </a:pPr>
            <a:endParaRPr lang="zh-CN" altLang="en-US" sz="2000" dirty="0">
              <a:effectLst/>
            </a:endParaRP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768025" y="0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/>
              <a:t>半自动胶囊填充机工作原理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3322025" cy="2785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77072"/>
            <a:ext cx="33432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图片 1" descr="说明: 校标20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接连接符 8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5869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4040188" cy="465127"/>
          </a:xfr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zh-CN" altLang="en-US" dirty="0">
                <a:latin typeface="楷体" pitchFamily="49" charset="-122"/>
                <a:ea typeface="楷体" pitchFamily="49" charset="-122"/>
              </a:rPr>
              <a:t>体帽分离原理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2"/>
          </p:nvPr>
        </p:nvSpPr>
        <p:spPr>
          <a:xfrm>
            <a:off x="683568" y="2621917"/>
            <a:ext cx="4040188" cy="3054326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lang="en-US" altLang="zh-CN" dirty="0"/>
              <a:t>1</a:t>
            </a:r>
            <a:r>
              <a:rPr lang="zh-CN" altLang="en-US" dirty="0" smtClean="0"/>
              <a:t>、</a:t>
            </a:r>
            <a:r>
              <a:rPr lang="zh-CN" altLang="en-US" dirty="0">
                <a:latin typeface="楷体" pitchFamily="49" charset="-122"/>
                <a:ea typeface="楷体" pitchFamily="49" charset="-122"/>
              </a:rPr>
              <a:t>空胶囊整体进入到上囊板模孔</a:t>
            </a:r>
            <a:r>
              <a:rPr lang="zh-CN" altLang="en-US" dirty="0" smtClean="0">
                <a:latin typeface="楷体" pitchFamily="49" charset="-122"/>
                <a:ea typeface="楷体" pitchFamily="49" charset="-122"/>
              </a:rPr>
              <a:t>中</a:t>
            </a:r>
            <a:endParaRPr lang="en-US" altLang="zh-CN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dirty="0" smtClean="0"/>
              <a:t>2</a:t>
            </a:r>
            <a:r>
              <a:rPr lang="zh-CN" altLang="en-US" dirty="0" smtClean="0"/>
              <a:t>、</a:t>
            </a:r>
            <a:r>
              <a:rPr lang="zh-CN" altLang="en-US" dirty="0">
                <a:latin typeface="楷体" pitchFamily="49" charset="-122"/>
                <a:ea typeface="楷体" pitchFamily="49" charset="-122"/>
              </a:rPr>
              <a:t>真空负压下体帽分离，上囊板模孔内的限位台阶孔挡住囊帽</a:t>
            </a:r>
            <a:r>
              <a:rPr lang="zh-CN" altLang="en-US" dirty="0" smtClean="0">
                <a:latin typeface="楷体" pitchFamily="49" charset="-122"/>
                <a:ea typeface="楷体" pitchFamily="49" charset="-122"/>
              </a:rPr>
              <a:t>下行</a:t>
            </a:r>
            <a:endParaRPr lang="en-US" altLang="zh-CN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30000"/>
              </a:lnSpc>
              <a:buFontTx/>
              <a:buNone/>
            </a:pPr>
            <a:endParaRPr lang="en-US" altLang="zh-CN" dirty="0" smtClean="0"/>
          </a:p>
          <a:p>
            <a:pPr>
              <a:lnSpc>
                <a:spcPct val="130000"/>
              </a:lnSpc>
              <a:buFontTx/>
              <a:buNone/>
            </a:pPr>
            <a:endParaRPr lang="zh-CN" altLang="en-US" sz="2000" dirty="0">
              <a:effectLst/>
            </a:endParaRP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/>
              <a:t>半自动胶囊填充机工作原理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152" y="1484784"/>
            <a:ext cx="3372991" cy="2432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49080"/>
            <a:ext cx="3228975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图片 1" descr="说明: 校标20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接连接符 8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1039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737569" y="-171400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/>
              <a:t>课堂讨论</a:t>
            </a:r>
          </a:p>
        </p:txBody>
      </p:sp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7033074" cy="575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1719863" y="1772816"/>
            <a:ext cx="33122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  目前片剂、颗粒剂、胶囊剂占据着市场上较大的比重，从工艺制作角度分析三者的工艺区别在哪里？其中，工艺生产过程中影响胶囊剂质量的生产岗位是什么？试着从自己的理解角度出发，分析一下实际生产过程中应该如何把控胶囊剂的生产质量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4375987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737569" y="-171400"/>
            <a:ext cx="8077200" cy="1143000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b="1" dirty="0"/>
              <a:t>做真正的制造，将中国</a:t>
            </a:r>
            <a:r>
              <a:rPr lang="zh-CN" altLang="en-US" sz="3200" b="1" dirty="0" smtClean="0"/>
              <a:t>制药设备创新</a:t>
            </a:r>
            <a:r>
              <a:rPr lang="zh-CN" altLang="en-US" sz="3200" b="1" dirty="0"/>
              <a:t>做</a:t>
            </a:r>
            <a:r>
              <a:rPr lang="zh-CN" altLang="en-US" sz="3200" b="1" dirty="0" smtClean="0"/>
              <a:t>到位</a:t>
            </a:r>
            <a:endParaRPr lang="zh-CN" altLang="en-US" sz="32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55" y="1340768"/>
            <a:ext cx="2664296" cy="334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846412" y="4941168"/>
            <a:ext cx="295278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000" dirty="0"/>
              <a:t>郑起</a:t>
            </a:r>
            <a:r>
              <a:rPr lang="zh-CN" altLang="en-US" sz="2000" dirty="0" smtClean="0"/>
              <a:t>平</a:t>
            </a:r>
            <a:r>
              <a:rPr lang="zh-CN" altLang="en-US" sz="2000" dirty="0" smtClean="0">
                <a:solidFill>
                  <a:srgbClr val="000000"/>
                </a:solidFill>
              </a:rPr>
              <a:t>，楚天科技副总裁，</a:t>
            </a:r>
            <a:r>
              <a:rPr lang="zh-CN" altLang="en-US" sz="2000" dirty="0"/>
              <a:t>中国医药设备工程</a:t>
            </a:r>
            <a:r>
              <a:rPr lang="zh-CN" altLang="en-US" sz="2000" dirty="0" smtClean="0"/>
              <a:t>协会会长</a:t>
            </a:r>
            <a:endParaRPr lang="zh-CN" altLang="en-US" sz="2000" dirty="0"/>
          </a:p>
          <a:p>
            <a:endParaRPr lang="zh-CN" altLang="en-US" b="1" dirty="0"/>
          </a:p>
        </p:txBody>
      </p:sp>
      <p:sp>
        <p:nvSpPr>
          <p:cNvPr id="9" name="下箭头 8"/>
          <p:cNvSpPr/>
          <p:nvPr/>
        </p:nvSpPr>
        <p:spPr>
          <a:xfrm rot="15379904">
            <a:off x="4247409" y="1885867"/>
            <a:ext cx="361150" cy="80145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4927304" y="1040160"/>
            <a:ext cx="4155177" cy="242762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1" dirty="0" smtClean="0">
                <a:solidFill>
                  <a:schemeClr val="tx1"/>
                </a:solidFill>
              </a:rPr>
              <a:t>机器人</a:t>
            </a:r>
            <a:r>
              <a:rPr lang="zh-CN" altLang="en-US" b="1" dirty="0">
                <a:solidFill>
                  <a:schemeClr val="tx1"/>
                </a:solidFill>
              </a:rPr>
              <a:t>“生产”机器人，推动医药装备进入</a:t>
            </a:r>
            <a:r>
              <a:rPr lang="en-US" altLang="zh-CN" b="1" dirty="0">
                <a:solidFill>
                  <a:schemeClr val="tx1"/>
                </a:solidFill>
              </a:rPr>
              <a:t>4.0</a:t>
            </a:r>
            <a:r>
              <a:rPr lang="zh-CN" altLang="en-US" b="1" dirty="0" smtClean="0">
                <a:solidFill>
                  <a:schemeClr val="tx1"/>
                </a:solidFill>
              </a:rPr>
              <a:t>时代；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zh-CN" dirty="0">
                <a:solidFill>
                  <a:schemeClr val="tx1"/>
                </a:solidFill>
                <a:hlinkClick r:id="rId3"/>
              </a:rPr>
              <a:t>https://www.iqiyi.com/v_19rre566ew.html</a:t>
            </a:r>
            <a:endParaRPr lang="en-US" altLang="zh-CN" dirty="0">
              <a:solidFill>
                <a:schemeClr val="tx1"/>
              </a:solidFill>
            </a:endParaRPr>
          </a:p>
          <a:p>
            <a:pPr>
              <a:defRPr/>
            </a:pPr>
            <a:endParaRPr lang="zh-CN" altLang="en-US" sz="1800" b="1" dirty="0">
              <a:solidFill>
                <a:schemeClr val="tx1"/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874" y="2425862"/>
            <a:ext cx="1512167" cy="101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下箭头 12"/>
          <p:cNvSpPr/>
          <p:nvPr/>
        </p:nvSpPr>
        <p:spPr>
          <a:xfrm rot="17141946">
            <a:off x="4228900" y="4042791"/>
            <a:ext cx="361150" cy="80145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5024302" y="4161247"/>
            <a:ext cx="3961179" cy="2220081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dirty="0">
                <a:solidFill>
                  <a:schemeClr val="tx1"/>
                </a:solidFill>
              </a:rPr>
              <a:t>做真正的制造，楚天科技要将创新做到位</a:t>
            </a:r>
            <a:r>
              <a:rPr lang="en-US" altLang="zh-CN" dirty="0">
                <a:solidFill>
                  <a:schemeClr val="tx1"/>
                </a:solidFill>
              </a:rPr>
              <a:t>!</a:t>
            </a:r>
            <a:r>
              <a:rPr lang="zh-CN" altLang="en-US" dirty="0">
                <a:solidFill>
                  <a:schemeClr val="tx1"/>
                </a:solidFill>
              </a:rPr>
              <a:t/>
            </a:r>
            <a:br>
              <a:rPr lang="zh-CN" altLang="en-US" dirty="0">
                <a:solidFill>
                  <a:schemeClr val="tx1"/>
                </a:solidFill>
              </a:rPr>
            </a:br>
            <a:r>
              <a:rPr lang="zh-CN" altLang="en-US" dirty="0">
                <a:solidFill>
                  <a:schemeClr val="tx1"/>
                </a:solidFill>
              </a:rPr>
              <a:t>“把智能制造引申到制药行业的每一个角落中</a:t>
            </a:r>
            <a:r>
              <a:rPr lang="zh-CN" altLang="en-US" dirty="0" smtClean="0">
                <a:solidFill>
                  <a:schemeClr val="tx1"/>
                </a:solidFill>
              </a:rPr>
              <a:t>”</a:t>
            </a:r>
            <a:endParaRPr lang="en-US" altLang="zh-CN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zh-CN" dirty="0">
                <a:solidFill>
                  <a:schemeClr val="tx1"/>
                </a:solidFill>
              </a:rPr>
              <a:t>https://www.zyzhan.com/video/h472.html</a:t>
            </a:r>
            <a:r>
              <a:rPr lang="zh-CN" altLang="en-US" dirty="0">
                <a:solidFill>
                  <a:schemeClr val="tx1"/>
                </a:solidFill>
              </a:rPr>
              <a:t/>
            </a:r>
            <a:br>
              <a:rPr lang="zh-CN" altLang="en-US" dirty="0">
                <a:solidFill>
                  <a:schemeClr val="tx1"/>
                </a:solidFill>
              </a:rPr>
            </a:br>
            <a:endParaRPr lang="zh-CN" alt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6845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743272" y="82277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 smtClean="0"/>
              <a:t>课后拓展</a:t>
            </a:r>
            <a:endParaRPr lang="zh-CN" altLang="en-US" sz="3200" b="1" dirty="0"/>
          </a:p>
        </p:txBody>
      </p:sp>
      <p:sp>
        <p:nvSpPr>
          <p:cNvPr id="5" name="圆角矩形 4"/>
          <p:cNvSpPr/>
          <p:nvPr/>
        </p:nvSpPr>
        <p:spPr>
          <a:xfrm>
            <a:off x="3814880" y="1225277"/>
            <a:ext cx="1744085" cy="504056"/>
          </a:xfrm>
          <a:prstGeom prst="roundRect">
            <a:avLst/>
          </a:prstGeom>
          <a:solidFill>
            <a:srgbClr val="F296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000000"/>
                </a:solidFill>
              </a:rPr>
              <a:t>课后拓展</a:t>
            </a:r>
            <a:endParaRPr lang="zh-CN" altLang="en-US" sz="2400" b="1" dirty="0">
              <a:solidFill>
                <a:srgbClr val="000000"/>
              </a:solidFill>
            </a:endParaRPr>
          </a:p>
        </p:txBody>
      </p:sp>
      <p:sp>
        <p:nvSpPr>
          <p:cNvPr id="8" name="下箭头 7"/>
          <p:cNvSpPr/>
          <p:nvPr/>
        </p:nvSpPr>
        <p:spPr>
          <a:xfrm rot="2213047">
            <a:off x="3576238" y="1830644"/>
            <a:ext cx="288032" cy="6456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1081447" y="2535512"/>
            <a:ext cx="2376488" cy="19764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1800" b="1" dirty="0" smtClean="0">
                <a:solidFill>
                  <a:srgbClr val="000000"/>
                </a:solidFill>
              </a:rPr>
              <a:t>总结：</a:t>
            </a:r>
            <a:endParaRPr lang="en-US" altLang="zh-CN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altLang="zh-CN" sz="1800" b="1" dirty="0" smtClean="0">
                <a:solidFill>
                  <a:srgbClr val="000000"/>
                </a:solidFill>
              </a:rPr>
              <a:t>1. </a:t>
            </a:r>
            <a:r>
              <a:rPr lang="zh-CN" altLang="en-US" sz="1800" b="1" dirty="0" smtClean="0">
                <a:solidFill>
                  <a:srgbClr val="000000"/>
                </a:solidFill>
              </a:rPr>
              <a:t>掌握胶囊剂生产工艺流程；</a:t>
            </a:r>
            <a:endParaRPr lang="en-US" altLang="zh-CN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altLang="zh-CN" b="1" dirty="0" smtClean="0">
                <a:solidFill>
                  <a:srgbClr val="000000"/>
                </a:solidFill>
              </a:rPr>
              <a:t>2.</a:t>
            </a:r>
            <a:r>
              <a:rPr lang="zh-CN" altLang="en-US" b="1" dirty="0" smtClean="0">
                <a:solidFill>
                  <a:srgbClr val="000000"/>
                </a:solidFill>
              </a:rPr>
              <a:t>掌握胶囊填充机工作原理</a:t>
            </a:r>
            <a:endParaRPr lang="zh-CN" altLang="en-US" sz="1800" b="1" dirty="0">
              <a:solidFill>
                <a:srgbClr val="000000"/>
              </a:solidFill>
            </a:endParaRPr>
          </a:p>
        </p:txBody>
      </p:sp>
      <p:sp>
        <p:nvSpPr>
          <p:cNvPr id="10" name="下箭头 9"/>
          <p:cNvSpPr/>
          <p:nvPr/>
        </p:nvSpPr>
        <p:spPr>
          <a:xfrm rot="19810343">
            <a:off x="5511458" y="1860987"/>
            <a:ext cx="288032" cy="6456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5940985" y="2552800"/>
            <a:ext cx="2376488" cy="197643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1800" b="1" dirty="0" smtClean="0">
                <a:solidFill>
                  <a:srgbClr val="000000"/>
                </a:solidFill>
              </a:rPr>
              <a:t>思考题：胶囊剂生产过程中，影响胶囊药品装量的是哪一个环节？</a:t>
            </a:r>
            <a:endParaRPr lang="zh-CN" altLang="en-US" sz="1800" b="1" dirty="0">
              <a:solidFill>
                <a:srgbClr val="00000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418" y="2552800"/>
            <a:ext cx="1659007" cy="1607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909380" y="4270167"/>
            <a:ext cx="1555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/>
              <a:t>制药设备与车间设计学习交流群</a:t>
            </a:r>
            <a:endParaRPr lang="zh-CN" altLang="en-US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920562" y="5013176"/>
            <a:ext cx="4210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altLang="zh-CN" dirty="0" smtClean="0">
                <a:solidFill>
                  <a:srgbClr val="000000"/>
                </a:solidFill>
              </a:rPr>
              <a:t>CIPM</a:t>
            </a:r>
            <a:r>
              <a:rPr lang="zh-CN" altLang="en-US" dirty="0" smtClean="0">
                <a:solidFill>
                  <a:srgbClr val="000000"/>
                </a:solidFill>
              </a:rPr>
              <a:t>：中国国际制药机械博览会</a:t>
            </a:r>
            <a:endParaRPr lang="en-US" altLang="zh-CN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dirty="0">
                <a:solidFill>
                  <a:srgbClr val="000000"/>
                </a:solidFill>
              </a:rPr>
              <a:t>公众</a:t>
            </a:r>
            <a:r>
              <a:rPr lang="zh-CN" altLang="en-US" dirty="0" smtClean="0">
                <a:solidFill>
                  <a:srgbClr val="000000"/>
                </a:solidFill>
              </a:rPr>
              <a:t>号：制药业</a:t>
            </a:r>
            <a:endParaRPr lang="en-US" altLang="zh-CN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dirty="0">
                <a:solidFill>
                  <a:srgbClr val="000000"/>
                </a:solidFill>
              </a:rPr>
              <a:t>公众</a:t>
            </a:r>
            <a:r>
              <a:rPr lang="zh-CN" altLang="en-US" dirty="0" smtClean="0">
                <a:solidFill>
                  <a:srgbClr val="000000"/>
                </a:solidFill>
              </a:rPr>
              <a:t>号：蒲公英论坛</a:t>
            </a:r>
            <a:endParaRPr lang="en-US" altLang="zh-CN" dirty="0" smtClean="0">
              <a:solidFill>
                <a:srgbClr val="000000"/>
              </a:solidFill>
            </a:endParaRPr>
          </a:p>
        </p:txBody>
      </p:sp>
      <p:pic>
        <p:nvPicPr>
          <p:cNvPr id="12" name="图片 1" descr="说明: 校标20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直接连接符 16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5201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708275"/>
            <a:ext cx="9144000" cy="609600"/>
          </a:xfrm>
          <a:noFill/>
        </p:spPr>
        <p:txBody>
          <a:bodyPr lIns="0" tIns="0" rIns="0" bIns="0">
            <a:spAutoFit/>
          </a:bodyPr>
          <a:lstStyle/>
          <a:p>
            <a:pPr algn="ctr"/>
            <a:r>
              <a:rPr lang="en-GB" altLang="zh-CN" sz="4000" b="1" dirty="0">
                <a:solidFill>
                  <a:srgbClr val="001281"/>
                </a:solidFill>
              </a:rPr>
              <a:t>THE END</a:t>
            </a:r>
            <a:endParaRPr lang="en-US" altLang="zh-CN" sz="4000" b="1" dirty="0">
              <a:solidFill>
                <a:srgbClr val="001281"/>
              </a:solidFill>
            </a:endParaRPr>
          </a:p>
        </p:txBody>
      </p:sp>
      <p:sp>
        <p:nvSpPr>
          <p:cNvPr id="118787" name="Line 3"/>
          <p:cNvSpPr>
            <a:spLocks noChangeShapeType="1"/>
          </p:cNvSpPr>
          <p:nvPr/>
        </p:nvSpPr>
        <p:spPr bwMode="auto">
          <a:xfrm>
            <a:off x="2771775" y="3357563"/>
            <a:ext cx="37449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pic>
        <p:nvPicPr>
          <p:cNvPr id="118788" name="Picture 4" descr="地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3429000"/>
            <a:ext cx="3406775" cy="1271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03775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0"/>
            <a:ext cx="8077200" cy="1143000"/>
          </a:xfrm>
        </p:spPr>
        <p:txBody>
          <a:bodyPr/>
          <a:lstStyle/>
          <a:p>
            <a:pPr algn="ctr"/>
            <a:r>
              <a:rPr lang="zh-CN" altLang="en-US" b="1" dirty="0"/>
              <a:t>教学设计</a:t>
            </a:r>
          </a:p>
        </p:txBody>
      </p:sp>
      <p:sp>
        <p:nvSpPr>
          <p:cNvPr id="6" name="矩形 5"/>
          <p:cNvSpPr/>
          <p:nvPr/>
        </p:nvSpPr>
        <p:spPr>
          <a:xfrm>
            <a:off x="1604962" y="4928394"/>
            <a:ext cx="1511300" cy="36036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b="1" dirty="0" smtClean="0">
                <a:solidFill>
                  <a:schemeClr val="bg1"/>
                </a:solidFill>
              </a:rPr>
              <a:t>课前预习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7" name="组合 5"/>
          <p:cNvGrpSpPr>
            <a:grpSpLocks/>
          </p:cNvGrpSpPr>
          <p:nvPr/>
        </p:nvGrpSpPr>
        <p:grpSpPr bwMode="auto">
          <a:xfrm>
            <a:off x="1268412" y="2669381"/>
            <a:ext cx="1992313" cy="2016125"/>
            <a:chOff x="779258" y="2211932"/>
            <a:chExt cx="1992542" cy="2016224"/>
          </a:xfrm>
        </p:grpSpPr>
        <p:sp>
          <p:nvSpPr>
            <p:cNvPr id="8" name="圆角矩形 7"/>
            <p:cNvSpPr/>
            <p:nvPr/>
          </p:nvSpPr>
          <p:spPr>
            <a:xfrm>
              <a:off x="971368" y="2211932"/>
              <a:ext cx="1800432" cy="201622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CN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79258" y="2342113"/>
              <a:ext cx="1992542" cy="17544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85750" indent="285750">
                <a:buFont typeface="Wingdings" panose="05000000000000000000" pitchFamily="2" charset="2"/>
                <a:buChar char="l"/>
                <a:defRPr/>
              </a:pPr>
              <a:r>
                <a:rPr lang="zh-CN" altLang="en-US" sz="1800" dirty="0" smtClean="0">
                  <a:solidFill>
                    <a:srgbClr val="000000"/>
                  </a:solidFill>
                </a:rPr>
                <a:t>线上资源预习，学习群讨论</a:t>
              </a:r>
              <a:endParaRPr lang="en-US" altLang="zh-CN" sz="1800" dirty="0">
                <a:solidFill>
                  <a:srgbClr val="000000"/>
                </a:solidFill>
              </a:endParaRPr>
            </a:p>
            <a:p>
              <a:pPr>
                <a:defRPr/>
              </a:pPr>
              <a:endParaRPr lang="en-US" altLang="zh-CN" sz="1800" dirty="0">
                <a:solidFill>
                  <a:srgbClr val="000000"/>
                </a:solidFill>
              </a:endParaRPr>
            </a:p>
            <a:p>
              <a:pPr marL="285750" indent="285750">
                <a:buFont typeface="Wingdings" panose="05000000000000000000" pitchFamily="2" charset="2"/>
                <a:buChar char="l"/>
                <a:defRPr/>
              </a:pPr>
              <a:r>
                <a:rPr lang="zh-CN" altLang="en-US" sz="1800" dirty="0" smtClean="0">
                  <a:solidFill>
                    <a:srgbClr val="000000"/>
                  </a:solidFill>
                </a:rPr>
                <a:t>问卷调查，把握学情</a:t>
              </a:r>
              <a:endParaRPr lang="zh-CN" alt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组合 25"/>
          <p:cNvGrpSpPr>
            <a:grpSpLocks/>
          </p:cNvGrpSpPr>
          <p:nvPr/>
        </p:nvGrpSpPr>
        <p:grpSpPr bwMode="auto">
          <a:xfrm>
            <a:off x="3905249" y="3121819"/>
            <a:ext cx="2160609" cy="2755226"/>
            <a:chOff x="3485264" y="2941435"/>
            <a:chExt cx="2159769" cy="2755558"/>
          </a:xfrm>
        </p:grpSpPr>
        <p:sp>
          <p:nvSpPr>
            <p:cNvPr id="11" name="矩形 10"/>
            <p:cNvSpPr/>
            <p:nvPr/>
          </p:nvSpPr>
          <p:spPr>
            <a:xfrm>
              <a:off x="3905789" y="2941435"/>
              <a:ext cx="1512300" cy="360405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</a:rPr>
                <a:t>课堂讲授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2" name="组合 11"/>
            <p:cNvGrpSpPr>
              <a:grpSpLocks/>
            </p:cNvGrpSpPr>
            <p:nvPr/>
          </p:nvGrpSpPr>
          <p:grpSpPr bwMode="auto">
            <a:xfrm>
              <a:off x="3485264" y="3652955"/>
              <a:ext cx="2159769" cy="2044038"/>
              <a:chOff x="666238" y="2332687"/>
              <a:chExt cx="2159769" cy="2044038"/>
            </a:xfrm>
          </p:grpSpPr>
          <p:sp>
            <p:nvSpPr>
              <p:cNvPr id="13" name="圆角矩形 12"/>
              <p:cNvSpPr/>
              <p:nvPr/>
            </p:nvSpPr>
            <p:spPr>
              <a:xfrm>
                <a:off x="1024895" y="2332687"/>
                <a:ext cx="1801112" cy="201636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zh-CN" alt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66238" y="2345154"/>
                <a:ext cx="2159768" cy="20315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285750"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 sz="1800" dirty="0" smtClean="0">
                    <a:solidFill>
                      <a:srgbClr val="000000"/>
                    </a:solidFill>
                  </a:rPr>
                  <a:t>胶囊剂生产工艺；胶囊填充机工作原理</a:t>
                </a:r>
                <a:endParaRPr lang="en-US" altLang="zh-CN" sz="1800" dirty="0">
                  <a:solidFill>
                    <a:srgbClr val="000000"/>
                  </a:solidFill>
                </a:endParaRPr>
              </a:p>
              <a:p>
                <a:pPr>
                  <a:defRPr/>
                </a:pPr>
                <a:endParaRPr lang="en-US" altLang="zh-CN" sz="1800" dirty="0">
                  <a:solidFill>
                    <a:srgbClr val="000000"/>
                  </a:solidFill>
                </a:endParaRPr>
              </a:p>
              <a:p>
                <a:pPr marL="285750" indent="285750"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 sz="1800" dirty="0" smtClean="0">
                    <a:solidFill>
                      <a:srgbClr val="000000"/>
                    </a:solidFill>
                  </a:rPr>
                  <a:t>案例导入；课堂讨论；随堂考核</a:t>
                </a:r>
                <a:endParaRPr lang="zh-CN" altLang="en-US" sz="18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矩形 14"/>
          <p:cNvSpPr/>
          <p:nvPr/>
        </p:nvSpPr>
        <p:spPr>
          <a:xfrm>
            <a:off x="6867525" y="1715294"/>
            <a:ext cx="1512887" cy="36036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b="1" dirty="0" smtClean="0">
                <a:solidFill>
                  <a:schemeClr val="bg1"/>
                </a:solidFill>
              </a:rPr>
              <a:t>课后拓展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6724650" y="2318545"/>
            <a:ext cx="1800225" cy="14702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zh-CN" altLang="en-US" sz="1800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403975" y="2588419"/>
            <a:ext cx="21494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>
              <a:defRPr sz="2400">
                <a:solidFill>
                  <a:schemeClr val="tx1"/>
                </a:solidFill>
                <a:latin typeface="Verdana" pitchFamily="34" charset="0"/>
                <a:ea typeface="华文中宋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itchFamily="34" charset="0"/>
                <a:ea typeface="华文中宋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ea typeface="华文中宋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itchFamily="34" charset="0"/>
                <a:ea typeface="华文中宋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itchFamily="34" charset="0"/>
                <a:ea typeface="华文中宋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Verdana" pitchFamily="34" charset="0"/>
                <a:ea typeface="华文中宋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Verdana" pitchFamily="34" charset="0"/>
                <a:ea typeface="华文中宋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Verdana" pitchFamily="34" charset="0"/>
                <a:ea typeface="华文中宋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Verdana" pitchFamily="34" charset="0"/>
                <a:ea typeface="华文中宋" pitchFamily="2" charset="-122"/>
              </a:defRPr>
            </a:lvl9pPr>
          </a:lstStyle>
          <a:p>
            <a:r>
              <a:rPr lang="zh-CN" altLang="en-US" sz="1800" dirty="0" smtClean="0">
                <a:solidFill>
                  <a:srgbClr val="000000"/>
                </a:solidFill>
                <a:latin typeface="+mn-ea"/>
                <a:ea typeface="+mn-ea"/>
              </a:rPr>
              <a:t>设置课后思考题，文献调研，学习群讨论</a:t>
            </a:r>
            <a:endParaRPr lang="en-US" altLang="zh-CN" sz="1800" dirty="0">
              <a:solidFill>
                <a:srgbClr val="000000"/>
              </a:solidFill>
              <a:latin typeface="+mn-ea"/>
              <a:ea typeface="+mn-ea"/>
            </a:endParaRPr>
          </a:p>
          <a:p>
            <a:endParaRPr lang="zh-CN" altLang="en-US" sz="1800" dirty="0">
              <a:solidFill>
                <a:srgbClr val="000000"/>
              </a:solidFill>
            </a:endParaRPr>
          </a:p>
        </p:txBody>
      </p:sp>
      <p:cxnSp>
        <p:nvCxnSpPr>
          <p:cNvPr id="18" name="肘形连接符 17"/>
          <p:cNvCxnSpPr>
            <a:stCxn id="6" idx="3"/>
            <a:endCxn id="11" idx="1"/>
          </p:cNvCxnSpPr>
          <p:nvPr/>
        </p:nvCxnSpPr>
        <p:spPr>
          <a:xfrm flipV="1">
            <a:off x="3116262" y="3301206"/>
            <a:ext cx="1209675" cy="1806575"/>
          </a:xfrm>
          <a:prstGeom prst="bentConnector3">
            <a:avLst>
              <a:gd name="adj1" fmla="val 50000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肘形连接符 18"/>
          <p:cNvCxnSpPr>
            <a:stCxn id="11" idx="3"/>
            <a:endCxn id="15" idx="1"/>
          </p:cNvCxnSpPr>
          <p:nvPr/>
        </p:nvCxnSpPr>
        <p:spPr>
          <a:xfrm flipV="1">
            <a:off x="5838825" y="1894681"/>
            <a:ext cx="1028700" cy="1406525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739" y="1274071"/>
            <a:ext cx="1356528" cy="1603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图片 1" descr="说明: 校标20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连接符 2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3909506" y="1477305"/>
            <a:ext cx="1744085" cy="504056"/>
          </a:xfrm>
          <a:prstGeom prst="roundRect">
            <a:avLst/>
          </a:prstGeom>
          <a:solidFill>
            <a:srgbClr val="F296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000000"/>
                </a:solidFill>
              </a:rPr>
              <a:t>课前预习</a:t>
            </a:r>
            <a:endParaRPr lang="zh-CN" altLang="en-US" sz="2400" b="1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74311" y="5157192"/>
            <a:ext cx="3870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dirty="0" smtClean="0">
                <a:solidFill>
                  <a:srgbClr val="000000"/>
                </a:solidFill>
              </a:rPr>
              <a:t>中国知网</a:t>
            </a:r>
            <a:endParaRPr lang="en-US" altLang="zh-CN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dirty="0" smtClean="0">
                <a:solidFill>
                  <a:srgbClr val="000000"/>
                </a:solidFill>
              </a:rPr>
              <a:t>万方数据库</a:t>
            </a:r>
            <a:endParaRPr lang="en-US" altLang="zh-CN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altLang="zh-CN" dirty="0" smtClean="0">
                <a:solidFill>
                  <a:srgbClr val="000000"/>
                </a:solidFill>
              </a:rPr>
              <a:t>Web of Science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altLang="zh-CN" dirty="0" smtClean="0">
                <a:solidFill>
                  <a:srgbClr val="000000"/>
                </a:solidFill>
              </a:rPr>
              <a:t>ACS</a:t>
            </a:r>
          </a:p>
        </p:txBody>
      </p:sp>
      <p:sp>
        <p:nvSpPr>
          <p:cNvPr id="14" name="下箭头 13"/>
          <p:cNvSpPr/>
          <p:nvPr/>
        </p:nvSpPr>
        <p:spPr>
          <a:xfrm rot="2213047">
            <a:off x="3670864" y="2082672"/>
            <a:ext cx="288032" cy="6456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/>
        </p:nvSpPr>
        <p:spPr>
          <a:xfrm>
            <a:off x="1176073" y="2787540"/>
            <a:ext cx="2376488" cy="27296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1800" b="1" dirty="0" smtClean="0">
                <a:solidFill>
                  <a:srgbClr val="000000"/>
                </a:solidFill>
              </a:rPr>
              <a:t>视频观看：</a:t>
            </a:r>
            <a:r>
              <a:rPr lang="en-US" altLang="zh-CN" b="1" dirty="0">
                <a:solidFill>
                  <a:srgbClr val="000000"/>
                </a:solidFill>
              </a:rPr>
              <a:t>http://mooc1.chaoxing.com/nodedetailcontroller/visitnodedetail?courseId=100725963&amp;knowledgeId=100727852</a:t>
            </a:r>
            <a:endParaRPr lang="zh-CN" altLang="en-US" sz="1800" b="1" dirty="0">
              <a:solidFill>
                <a:srgbClr val="000000"/>
              </a:solidFill>
            </a:endParaRPr>
          </a:p>
        </p:txBody>
      </p:sp>
      <p:sp>
        <p:nvSpPr>
          <p:cNvPr id="16" name="下箭头 15"/>
          <p:cNvSpPr/>
          <p:nvPr/>
        </p:nvSpPr>
        <p:spPr>
          <a:xfrm rot="19810343">
            <a:off x="5606084" y="2113015"/>
            <a:ext cx="288032" cy="6456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6035611" y="2804828"/>
            <a:ext cx="2376488" cy="197643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1800" b="1" dirty="0" smtClean="0">
                <a:solidFill>
                  <a:srgbClr val="000000"/>
                </a:solidFill>
              </a:rPr>
              <a:t>课前问卷：</a:t>
            </a:r>
            <a:endParaRPr lang="en-US" altLang="zh-CN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zh-CN" altLang="en-US" sz="1800" b="1" dirty="0" smtClean="0">
                <a:solidFill>
                  <a:srgbClr val="000000"/>
                </a:solidFill>
              </a:rPr>
              <a:t>进入群公告，完成问卷，总结反馈问卷结果</a:t>
            </a:r>
            <a:endParaRPr lang="zh-CN" altLang="en-US" sz="1800" b="1" dirty="0">
              <a:solidFill>
                <a:srgbClr val="000000"/>
              </a:solidFill>
            </a:endParaRPr>
          </a:p>
        </p:txBody>
      </p:sp>
      <p:sp>
        <p:nvSpPr>
          <p:cNvPr id="19" name="标题 3"/>
          <p:cNvSpPr>
            <a:spLocks noGrp="1"/>
          </p:cNvSpPr>
          <p:nvPr>
            <p:ph type="title"/>
          </p:nvPr>
        </p:nvSpPr>
        <p:spPr>
          <a:xfrm>
            <a:off x="683568" y="0"/>
            <a:ext cx="8077200" cy="1143000"/>
          </a:xfrm>
        </p:spPr>
        <p:txBody>
          <a:bodyPr/>
          <a:lstStyle/>
          <a:p>
            <a:pPr algn="ctr"/>
            <a:r>
              <a:rPr lang="zh-CN" altLang="en-US" b="1" dirty="0" smtClean="0"/>
              <a:t>课前预习</a:t>
            </a:r>
            <a:endParaRPr lang="zh-CN" alt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506" y="2989144"/>
            <a:ext cx="1659007" cy="1607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961466" y="4596947"/>
            <a:ext cx="1555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/>
              <a:t>制药设备与车间设计学习交流群</a:t>
            </a:r>
            <a:endParaRPr lang="zh-CN" altLang="en-US" sz="1200" b="1" dirty="0"/>
          </a:p>
        </p:txBody>
      </p:sp>
      <p:pic>
        <p:nvPicPr>
          <p:cNvPr id="23" name="图片 1" descr="说明: 校标20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5576" y="-14808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/>
              <a:t>胶囊</a:t>
            </a:r>
            <a:r>
              <a:rPr lang="zh-CN" altLang="en-US" sz="3200" b="1" dirty="0" smtClean="0"/>
              <a:t>壳原料</a:t>
            </a:r>
            <a:endParaRPr lang="zh-CN" altLang="en-US" sz="32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1267667"/>
            <a:ext cx="5518797" cy="5302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6660232" y="2262658"/>
            <a:ext cx="2483768" cy="1656184"/>
          </a:xfrm>
          <a:prstGeom prst="cloudCallout">
            <a:avLst>
              <a:gd name="adj1" fmla="val -73745"/>
              <a:gd name="adj2" fmla="val -15412"/>
            </a:avLst>
          </a:prstGeom>
          <a:solidFill>
            <a:schemeClr val="bg1"/>
          </a:solidFill>
          <a:ln w="38100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kumimoji="1" lang="zh-CN" altLang="en-US" b="1" dirty="0" smtClean="0">
                <a:solidFill>
                  <a:srgbClr val="000000"/>
                </a:solidFill>
                <a:latin typeface="宋体" pitchFamily="2" charset="-122"/>
              </a:rPr>
              <a:t>遵纪守法，拒绝“毒胶囊”，坚守药品质量底线</a:t>
            </a:r>
            <a:endParaRPr kumimoji="1" lang="zh-CN" altLang="en-US" b="1" dirty="0">
              <a:solidFill>
                <a:srgbClr val="000000"/>
              </a:solidFill>
              <a:latin typeface="宋体" pitchFamily="2" charset="-122"/>
            </a:endParaRPr>
          </a:p>
        </p:txBody>
      </p:sp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651614"/>
              </p:ext>
            </p:extLst>
          </p:nvPr>
        </p:nvGraphicFramePr>
        <p:xfrm>
          <a:off x="6560782" y="4766826"/>
          <a:ext cx="2405062" cy="193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Clip" r:id="rId5" imgW="6118225" imgH="3224213" progId="MS_ClipArt_Gallery.5">
                  <p:embed/>
                </p:oleObj>
              </mc:Choice>
              <mc:Fallback>
                <p:oleObj name="Clip" r:id="rId5" imgW="6118225" imgH="3224213" progId="MS_ClipArt_Gallery.5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0782" y="4766826"/>
                        <a:ext cx="2405062" cy="193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9">
            <a:extLst>
              <a:ext uri="{FF2B5EF4-FFF2-40B4-BE49-F238E27FC236}">
                <a16:creationId xmlns:a16="http://schemas.microsoft.com/office/drawing/2014/main" xmlns="" id="{F39B6AAF-4C7C-7145-98E2-DED070A36E2A}"/>
              </a:ext>
            </a:extLst>
          </p:cNvPr>
          <p:cNvSpPr txBox="1"/>
          <p:nvPr/>
        </p:nvSpPr>
        <p:spPr>
          <a:xfrm>
            <a:off x="7398320" y="4869160"/>
            <a:ext cx="1007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囊帽</a:t>
            </a:r>
          </a:p>
        </p:txBody>
      </p:sp>
      <p:sp>
        <p:nvSpPr>
          <p:cNvPr id="17" name="文本框 20">
            <a:extLst>
              <a:ext uri="{FF2B5EF4-FFF2-40B4-BE49-F238E27FC236}">
                <a16:creationId xmlns:a16="http://schemas.microsoft.com/office/drawing/2014/main" xmlns="" id="{5EBB1240-CB52-8845-96E6-72C8E9FB846A}"/>
              </a:ext>
            </a:extLst>
          </p:cNvPr>
          <p:cNvSpPr txBox="1"/>
          <p:nvPr/>
        </p:nvSpPr>
        <p:spPr>
          <a:xfrm>
            <a:off x="8100392" y="5065005"/>
            <a:ext cx="900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囊体</a:t>
            </a:r>
          </a:p>
        </p:txBody>
      </p:sp>
      <p:pic>
        <p:nvPicPr>
          <p:cNvPr id="9" name="图片 1" descr="说明: 校标20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直接连接符 10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19273" y="6574541"/>
            <a:ext cx="6192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/>
              <a:t>来源：网络漫画</a:t>
            </a:r>
            <a:r>
              <a:rPr lang="en-US" altLang="zh-CN" sz="1400" dirty="0" smtClean="0"/>
              <a:t>《</a:t>
            </a:r>
            <a:r>
              <a:rPr lang="zh-CN" altLang="en-US" sz="1400" dirty="0" smtClean="0"/>
              <a:t>一双鞋子的生死恋</a:t>
            </a:r>
            <a:r>
              <a:rPr lang="en-US" altLang="zh-CN" sz="1400" dirty="0" smtClean="0"/>
              <a:t>》</a:t>
            </a:r>
            <a:endParaRPr lang="zh-CN" altLang="en-US" sz="14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5576" y="-14808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/>
              <a:t>胶囊壳的制备与型号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47700" y="1268760"/>
            <a:ext cx="84963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空胶囊壳制备流程如下：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溶胶 </a:t>
            </a:r>
            <a:r>
              <a:rPr lang="zh-CN" altLang="en-US" sz="24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→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蘸胶（制坯）</a:t>
            </a:r>
            <a:r>
              <a:rPr lang="zh-CN" altLang="en-US" sz="24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→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干燥 </a:t>
            </a:r>
            <a:r>
              <a:rPr lang="zh-CN" altLang="en-US" sz="24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→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拔壳 </a:t>
            </a:r>
            <a:r>
              <a:rPr lang="zh-CN" altLang="en-US" sz="24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→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 切割 </a:t>
            </a:r>
            <a:r>
              <a:rPr lang="zh-CN" altLang="en-US" sz="24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→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整理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altLang="zh-CN" sz="2400" dirty="0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xmlns="" id="{F1C3AFA2-D049-F646-8D64-79F4E1FD2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831" y="2636912"/>
            <a:ext cx="7704087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115000"/>
              </a:lnSpc>
              <a:spcBef>
                <a:spcPct val="15000"/>
              </a:spcBef>
              <a:buClr>
                <a:srgbClr val="33CC33"/>
              </a:buClr>
              <a:buSzPct val="80000"/>
            </a:pPr>
            <a:r>
              <a:rPr lang="zh-CN" altLang="en-US" sz="3200" b="1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胶囊的规格</a:t>
            </a:r>
          </a:p>
          <a:p>
            <a:pPr marL="342900" indent="-342900" algn="l">
              <a:lnSpc>
                <a:spcPct val="115000"/>
              </a:lnSpc>
              <a:spcBef>
                <a:spcPct val="15000"/>
              </a:spcBef>
              <a:buClr>
                <a:srgbClr val="33CC33"/>
              </a:buClr>
              <a:buSzPct val="80000"/>
              <a:buFont typeface="Wingdings" pitchFamily="2" charset="2"/>
              <a:buNone/>
            </a:pP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000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00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（兽用），</a:t>
            </a: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0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（人用）</a:t>
            </a:r>
          </a:p>
          <a:p>
            <a:pPr marL="342900" indent="-342900" algn="l">
              <a:lnSpc>
                <a:spcPct val="115000"/>
              </a:lnSpc>
              <a:spcBef>
                <a:spcPct val="15000"/>
              </a:spcBef>
              <a:buClr>
                <a:srgbClr val="33CC33"/>
              </a:buClr>
              <a:buSzPct val="80000"/>
              <a:buFont typeface="Wingdings" pitchFamily="2" charset="2"/>
              <a:buNone/>
            </a:pP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 大</a:t>
            </a: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—————————————→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小</a:t>
            </a:r>
          </a:p>
        </p:txBody>
      </p:sp>
      <p:pic>
        <p:nvPicPr>
          <p:cNvPr id="12" name="Picture 10" descr="图8-1胶囊形状">
            <a:extLst>
              <a:ext uri="{FF2B5EF4-FFF2-40B4-BE49-F238E27FC236}">
                <a16:creationId xmlns:a16="http://schemas.microsoft.com/office/drawing/2014/main" xmlns="" id="{0ADCBBA8-4819-0F4E-9C9D-D373E8E8D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20" b="9300"/>
          <a:stretch>
            <a:fillRect/>
          </a:stretch>
        </p:blipFill>
        <p:spPr bwMode="auto">
          <a:xfrm>
            <a:off x="647700" y="4621505"/>
            <a:ext cx="8344446" cy="163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">
            <a:extLst>
              <a:ext uri="{FF2B5EF4-FFF2-40B4-BE49-F238E27FC236}">
                <a16:creationId xmlns:a16="http://schemas.microsoft.com/office/drawing/2014/main" xmlns="" id="{05B9F809-1E9B-F845-80C2-CD129017E3AA}"/>
              </a:ext>
            </a:extLst>
          </p:cNvPr>
          <p:cNvSpPr txBox="1"/>
          <p:nvPr/>
        </p:nvSpPr>
        <p:spPr>
          <a:xfrm>
            <a:off x="3518098" y="623903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0.75ml</a:t>
            </a:r>
            <a:endParaRPr kumimoji="1" lang="zh-CN" altLang="en-US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xmlns="" id="{49C561B9-EA04-0C44-B553-E2C6B933D769}"/>
              </a:ext>
            </a:extLst>
          </p:cNvPr>
          <p:cNvSpPr txBox="1"/>
          <p:nvPr/>
        </p:nvSpPr>
        <p:spPr>
          <a:xfrm>
            <a:off x="4681431" y="623903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0.55ml</a:t>
            </a:r>
            <a:endParaRPr kumimoji="1" lang="zh-CN" altLang="en-US" dirty="0"/>
          </a:p>
        </p:txBody>
      </p:sp>
      <p:sp>
        <p:nvSpPr>
          <p:cNvPr id="19" name="文本框 10">
            <a:extLst>
              <a:ext uri="{FF2B5EF4-FFF2-40B4-BE49-F238E27FC236}">
                <a16:creationId xmlns:a16="http://schemas.microsoft.com/office/drawing/2014/main" xmlns="" id="{C4EB1F14-B860-3D47-860A-9D8D9088A760}"/>
              </a:ext>
            </a:extLst>
          </p:cNvPr>
          <p:cNvSpPr txBox="1"/>
          <p:nvPr/>
        </p:nvSpPr>
        <p:spPr>
          <a:xfrm>
            <a:off x="5689543" y="623903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0.40ml</a:t>
            </a:r>
            <a:endParaRPr kumimoji="1" lang="zh-CN" altLang="en-US" dirty="0"/>
          </a:p>
        </p:txBody>
      </p:sp>
      <p:sp>
        <p:nvSpPr>
          <p:cNvPr id="20" name="文本框 11">
            <a:extLst>
              <a:ext uri="{FF2B5EF4-FFF2-40B4-BE49-F238E27FC236}">
                <a16:creationId xmlns:a16="http://schemas.microsoft.com/office/drawing/2014/main" xmlns="" id="{46FAAE46-C6BE-7246-A140-0FFBD5170B35}"/>
              </a:ext>
            </a:extLst>
          </p:cNvPr>
          <p:cNvSpPr txBox="1"/>
          <p:nvPr/>
        </p:nvSpPr>
        <p:spPr>
          <a:xfrm>
            <a:off x="6662123" y="623903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0.30ml</a:t>
            </a:r>
            <a:endParaRPr kumimoji="1" lang="zh-CN" altLang="en-US" dirty="0"/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48E729AB-26DA-684C-8403-1E69E524FD7B}"/>
              </a:ext>
            </a:extLst>
          </p:cNvPr>
          <p:cNvSpPr txBox="1"/>
          <p:nvPr/>
        </p:nvSpPr>
        <p:spPr>
          <a:xfrm>
            <a:off x="7452320" y="623903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0.25ml</a:t>
            </a:r>
            <a:endParaRPr kumimoji="1" lang="zh-CN" altLang="en-US" dirty="0"/>
          </a:p>
        </p:txBody>
      </p:sp>
      <p:sp>
        <p:nvSpPr>
          <p:cNvPr id="22" name="文本框 13">
            <a:extLst>
              <a:ext uri="{FF2B5EF4-FFF2-40B4-BE49-F238E27FC236}">
                <a16:creationId xmlns:a16="http://schemas.microsoft.com/office/drawing/2014/main" xmlns="" id="{CDA9ED2B-3521-9842-8A1F-18312C24DB46}"/>
              </a:ext>
            </a:extLst>
          </p:cNvPr>
          <p:cNvSpPr txBox="1"/>
          <p:nvPr/>
        </p:nvSpPr>
        <p:spPr>
          <a:xfrm>
            <a:off x="8245256" y="623903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0.15ml</a:t>
            </a:r>
            <a:endParaRPr kumimoji="1" lang="zh-CN" altLang="en-US" dirty="0"/>
          </a:p>
        </p:txBody>
      </p:sp>
      <p:pic>
        <p:nvPicPr>
          <p:cNvPr id="14" name="图片 1" descr="说明: 校标20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直接连接符 14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39539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755576" y="-14808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 smtClean="0"/>
              <a:t>胶囊剂分类</a:t>
            </a:r>
            <a:endParaRPr lang="zh-CN" altLang="en-US" sz="3200" b="1" dirty="0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2395538" y="2421825"/>
            <a:ext cx="1419225" cy="5683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  <a:hlinkClick r:id="" action="ppaction://hlinkshowjump?jump=nextslide"/>
              </a:rPr>
              <a:t>硬胶囊</a:t>
            </a:r>
            <a:endParaRPr lang="zh-CN" altLang="en-US" sz="2400" b="1" dirty="0">
              <a:solidFill>
                <a:srgbClr val="FF0066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4481513" y="2213069"/>
            <a:ext cx="1419225" cy="5683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zh-CN" altLang="en-US" sz="2400" b="1">
                <a:latin typeface="黑体" pitchFamily="49" charset="-122"/>
                <a:ea typeface="黑体" pitchFamily="49" charset="-122"/>
                <a:hlinkClick r:id="" action="ppaction://hlinkshowjump?jump=nextslide"/>
              </a:rPr>
              <a:t>软胶囊</a:t>
            </a:r>
            <a:endParaRPr lang="zh-CN" altLang="en-US" sz="2400" b="1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13" name="AutoShape 11"/>
          <p:cNvCxnSpPr>
            <a:cxnSpLocks noChangeShapeType="1"/>
          </p:cNvCxnSpPr>
          <p:nvPr/>
        </p:nvCxnSpPr>
        <p:spPr bwMode="auto">
          <a:xfrm rot="10800000" flipV="1">
            <a:off x="3068638" y="1816194"/>
            <a:ext cx="2120900" cy="396875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12"/>
          <p:cNvCxnSpPr>
            <a:cxnSpLocks noChangeShapeType="1"/>
          </p:cNvCxnSpPr>
          <p:nvPr/>
        </p:nvCxnSpPr>
        <p:spPr bwMode="auto">
          <a:xfrm rot="16200000" flipH="1">
            <a:off x="4991894" y="2013838"/>
            <a:ext cx="396875" cy="1588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2622551" y="2929032"/>
            <a:ext cx="790575" cy="668337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0066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zh-CN" altLang="zh-CN" b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2111376" y="5003894"/>
            <a:ext cx="1903412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b="1">
                <a:latin typeface="黑体" pitchFamily="49" charset="-122"/>
                <a:ea typeface="黑体" pitchFamily="49" charset="-122"/>
                <a:cs typeface="华文楷体" pitchFamily="2" charset="-122"/>
              </a:rPr>
              <a:t>(</a:t>
            </a:r>
            <a:r>
              <a:rPr lang="zh-CN" altLang="en-US" b="1">
                <a:latin typeface="黑体" pitchFamily="49" charset="-122"/>
                <a:ea typeface="黑体" pitchFamily="49" charset="-122"/>
                <a:cs typeface="华文楷体" pitchFamily="2" charset="-122"/>
              </a:rPr>
              <a:t>不封闭</a:t>
            </a:r>
            <a:r>
              <a:rPr lang="en-US" altLang="zh-CN" b="1">
                <a:latin typeface="黑体" pitchFamily="49" charset="-122"/>
                <a:ea typeface="黑体" pitchFamily="49" charset="-122"/>
                <a:cs typeface="华文楷体" pitchFamily="2" charset="-122"/>
              </a:rPr>
              <a:t>) </a:t>
            </a:r>
            <a:endParaRPr lang="en-US" altLang="zh-CN" b="1">
              <a:latin typeface="黑体" pitchFamily="49" charset="-122"/>
              <a:ea typeface="黑体" pitchFamily="49" charset="-122"/>
              <a:cs typeface="ˎ̥" charset="0"/>
            </a:endParaRPr>
          </a:p>
          <a:p>
            <a:pPr algn="ctr"/>
            <a:r>
              <a:rPr lang="zh-CN" altLang="en-US" b="1">
                <a:latin typeface="黑体" pitchFamily="49" charset="-122"/>
                <a:ea typeface="黑体" pitchFamily="49" charset="-122"/>
                <a:cs typeface="华文楷体" pitchFamily="2" charset="-122"/>
              </a:rPr>
              <a:t>固体</a:t>
            </a:r>
            <a:br>
              <a:rPr lang="zh-CN" altLang="en-US" b="1">
                <a:latin typeface="黑体" pitchFamily="49" charset="-122"/>
                <a:ea typeface="黑体" pitchFamily="49" charset="-122"/>
                <a:cs typeface="华文楷体" pitchFamily="2" charset="-122"/>
              </a:rPr>
            </a:br>
            <a:r>
              <a:rPr lang="zh-CN" altLang="en-US" b="1">
                <a:latin typeface="黑体" pitchFamily="49" charset="-122"/>
                <a:ea typeface="黑体" pitchFamily="49" charset="-122"/>
                <a:cs typeface="华文楷体" pitchFamily="2" charset="-122"/>
              </a:rPr>
              <a:t>半固体</a:t>
            </a:r>
            <a:endParaRPr lang="zh-CN" altLang="en-US" b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4746626" y="2929032"/>
            <a:ext cx="792162" cy="668337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0066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zh-CN" altLang="zh-CN" b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4059238" y="5003894"/>
            <a:ext cx="2255838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b="1" dirty="0">
                <a:latin typeface="黑体" pitchFamily="49" charset="-122"/>
                <a:ea typeface="黑体" pitchFamily="49" charset="-122"/>
                <a:cs typeface="华文楷体" pitchFamily="2" charset="-122"/>
              </a:rPr>
              <a:t>(</a:t>
            </a:r>
            <a:r>
              <a:rPr lang="zh-CN" altLang="en-US" b="1" dirty="0">
                <a:latin typeface="黑体" pitchFamily="49" charset="-122"/>
                <a:ea typeface="黑体" pitchFamily="49" charset="-122"/>
                <a:cs typeface="华文楷体" pitchFamily="2" charset="-122"/>
              </a:rPr>
              <a:t>封闭</a:t>
            </a:r>
            <a:r>
              <a:rPr lang="en-US" altLang="zh-CN" b="1" dirty="0">
                <a:latin typeface="黑体" pitchFamily="49" charset="-122"/>
                <a:ea typeface="黑体" pitchFamily="49" charset="-122"/>
                <a:cs typeface="华文楷体" pitchFamily="2" charset="-122"/>
              </a:rPr>
              <a:t>)</a:t>
            </a:r>
            <a:br>
              <a:rPr lang="en-US" altLang="zh-CN" b="1" dirty="0">
                <a:latin typeface="黑体" pitchFamily="49" charset="-122"/>
                <a:ea typeface="黑体" pitchFamily="49" charset="-122"/>
                <a:cs typeface="华文楷体" pitchFamily="2" charset="-122"/>
              </a:rPr>
            </a:br>
            <a:r>
              <a:rPr lang="zh-CN" altLang="en-US" b="1" dirty="0">
                <a:latin typeface="黑体" pitchFamily="49" charset="-122"/>
                <a:ea typeface="黑体" pitchFamily="49" charset="-122"/>
                <a:cs typeface="华文楷体" pitchFamily="2" charset="-122"/>
              </a:rPr>
              <a:t>油类、油溶液</a:t>
            </a:r>
            <a:br>
              <a:rPr lang="zh-CN" altLang="en-US" b="1" dirty="0">
                <a:latin typeface="黑体" pitchFamily="49" charset="-122"/>
                <a:ea typeface="黑体" pitchFamily="49" charset="-122"/>
                <a:cs typeface="华文楷体" pitchFamily="2" charset="-122"/>
              </a:rPr>
            </a:br>
            <a:r>
              <a:rPr lang="zh-CN" altLang="en-US" b="1" dirty="0">
                <a:latin typeface="黑体" pitchFamily="49" charset="-122"/>
                <a:ea typeface="黑体" pitchFamily="49" charset="-122"/>
                <a:cs typeface="华文楷体" pitchFamily="2" charset="-122"/>
              </a:rPr>
              <a:t>乳浊液、混悬液 </a:t>
            </a:r>
            <a:endParaRPr lang="zh-CN" altLang="en-US" b="1" dirty="0">
              <a:latin typeface="黑体" pitchFamily="49" charset="-122"/>
              <a:ea typeface="黑体" pitchFamily="49" charset="-122"/>
              <a:cs typeface="ˎ̥" charset="0"/>
            </a:endParaRPr>
          </a:p>
          <a:p>
            <a:pPr algn="ctr"/>
            <a:r>
              <a:rPr lang="zh-CN" altLang="en-US" b="1" dirty="0">
                <a:latin typeface="黑体" pitchFamily="49" charset="-122"/>
                <a:ea typeface="黑体" pitchFamily="49" charset="-122"/>
                <a:cs typeface="华文楷体" pitchFamily="2" charset="-122"/>
              </a:rPr>
              <a:t>固体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2768601" y="3670394"/>
            <a:ext cx="519112" cy="1112838"/>
            <a:chOff x="521" y="2432"/>
            <a:chExt cx="499" cy="1270"/>
          </a:xfrm>
        </p:grpSpPr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 rot="-5400000">
              <a:off x="453" y="2500"/>
              <a:ext cx="635" cy="499"/>
            </a:xfrm>
            <a:prstGeom prst="flowChartDelay">
              <a:avLst/>
            </a:prstGeom>
            <a:solidFill>
              <a:srgbClr val="FF33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 rot="5400000">
              <a:off x="452" y="3158"/>
              <a:ext cx="635" cy="454"/>
            </a:xfrm>
            <a:prstGeom prst="flowChartDelay">
              <a:avLst/>
            </a:prstGeom>
            <a:solidFill>
              <a:srgbClr val="FFCC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4468813" y="3743419"/>
            <a:ext cx="615950" cy="520700"/>
          </a:xfrm>
          <a:prstGeom prst="ellipse">
            <a:avLst/>
          </a:prstGeom>
          <a:solidFill>
            <a:srgbClr val="FF99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5359401" y="3743419"/>
            <a:ext cx="454025" cy="817563"/>
          </a:xfrm>
          <a:prstGeom prst="ellipse">
            <a:avLst/>
          </a:prstGeom>
          <a:solidFill>
            <a:srgbClr val="FF99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4778376" y="3743419"/>
            <a:ext cx="0" cy="519113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5588001" y="3751357"/>
            <a:ext cx="0" cy="808037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4468813" y="4400644"/>
            <a:ext cx="615950" cy="520700"/>
          </a:xfrm>
          <a:prstGeom prst="ellipse">
            <a:avLst/>
          </a:prstGeom>
          <a:solidFill>
            <a:srgbClr val="FF99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" name="AutoShape 26"/>
          <p:cNvSpPr>
            <a:spLocks/>
          </p:cNvSpPr>
          <p:nvPr/>
        </p:nvSpPr>
        <p:spPr bwMode="auto">
          <a:xfrm>
            <a:off x="6754813" y="3448144"/>
            <a:ext cx="2989263" cy="371475"/>
          </a:xfrm>
          <a:prstGeom prst="accentCallout2">
            <a:avLst>
              <a:gd name="adj1" fmla="val 31718"/>
              <a:gd name="adj2" fmla="val -3111"/>
              <a:gd name="adj3" fmla="val 31718"/>
              <a:gd name="adj4" fmla="val -33269"/>
              <a:gd name="adj5" fmla="val 139648"/>
              <a:gd name="adj6" fmla="val -6459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</a:extLst>
        </p:spPr>
        <p:txBody>
          <a:bodyPr/>
          <a:lstStyle/>
          <a:p>
            <a:pPr algn="just"/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有缝</a:t>
            </a:r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压制法</a:t>
            </a:r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)</a:t>
            </a:r>
          </a:p>
        </p:txBody>
      </p:sp>
      <p:sp>
        <p:nvSpPr>
          <p:cNvPr id="28" name="AutoShape 27"/>
          <p:cNvSpPr>
            <a:spLocks/>
          </p:cNvSpPr>
          <p:nvPr/>
        </p:nvSpPr>
        <p:spPr bwMode="auto">
          <a:xfrm>
            <a:off x="6754813" y="4857844"/>
            <a:ext cx="2989263" cy="369888"/>
          </a:xfrm>
          <a:prstGeom prst="accentCallout2">
            <a:avLst>
              <a:gd name="adj1" fmla="val 31718"/>
              <a:gd name="adj2" fmla="val -3111"/>
              <a:gd name="adj3" fmla="val 31718"/>
              <a:gd name="adj4" fmla="val -33269"/>
              <a:gd name="adj5" fmla="val -34801"/>
              <a:gd name="adj6" fmla="val -6459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</a:extLst>
        </p:spPr>
        <p:txBody>
          <a:bodyPr/>
          <a:lstStyle/>
          <a:p>
            <a:pPr algn="just"/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无缝</a:t>
            </a:r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滴制法）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859213" y="1249457"/>
            <a:ext cx="1838325" cy="4953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胶囊剂</a:t>
            </a:r>
            <a:r>
              <a:rPr lang="zh-CN" altLang="en-US" sz="3600" b="1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 </a:t>
            </a:r>
          </a:p>
        </p:txBody>
      </p:sp>
      <p:cxnSp>
        <p:nvCxnSpPr>
          <p:cNvPr id="30" name="直线连接符 2">
            <a:extLst>
              <a:ext uri="{FF2B5EF4-FFF2-40B4-BE49-F238E27FC236}">
                <a16:creationId xmlns:a16="http://schemas.microsoft.com/office/drawing/2014/main" xmlns="" id="{53B0AC2D-3338-0144-840C-A5581B2AAC4E}"/>
              </a:ext>
            </a:extLst>
          </p:cNvPr>
          <p:cNvCxnSpPr>
            <a:cxnSpLocks/>
          </p:cNvCxnSpPr>
          <p:nvPr/>
        </p:nvCxnSpPr>
        <p:spPr>
          <a:xfrm>
            <a:off x="3088090" y="2213069"/>
            <a:ext cx="1" cy="208756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1" name="图片 1" descr="说明: 校标20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直接连接符 31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6" grpId="0"/>
      <p:bldP spid="17" grpId="0" animBg="1"/>
      <p:bldP spid="18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755576" y="-14808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/>
              <a:t>硬胶囊剂生产工艺流程</a:t>
            </a:r>
          </a:p>
        </p:txBody>
      </p:sp>
      <p:sp>
        <p:nvSpPr>
          <p:cNvPr id="8" name="Rectangle 2" descr="水滴"/>
          <p:cNvSpPr>
            <a:spLocks noChangeArrowheads="1"/>
          </p:cNvSpPr>
          <p:nvPr/>
        </p:nvSpPr>
        <p:spPr bwMode="auto">
          <a:xfrm>
            <a:off x="2880519" y="1489144"/>
            <a:ext cx="4391025" cy="403225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76200" cap="sq" cmpd="tri">
            <a:solidFill>
              <a:srgbClr val="FF33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257007" y="1776481"/>
            <a:ext cx="1368425" cy="431800"/>
          </a:xfrm>
          <a:prstGeom prst="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粉碎过筛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560469" y="1632019"/>
            <a:ext cx="936625" cy="792162"/>
          </a:xfrm>
          <a:prstGeom prst="rect">
            <a:avLst/>
          </a:prstGeom>
          <a:solidFill>
            <a:srgbClr val="00B0F0"/>
          </a:solidFill>
          <a:ln w="12700" cap="sq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 eaLnBrk="0" hangingPunct="0"/>
            <a:r>
              <a:rPr lang="zh-CN" altLang="en-US" sz="2000" b="0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原辅料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312319" y="2713106"/>
            <a:ext cx="792163" cy="503238"/>
          </a:xfrm>
          <a:prstGeom prst="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制粒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312319" y="1776481"/>
            <a:ext cx="793750" cy="504825"/>
          </a:xfrm>
          <a:prstGeom prst="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配料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367632" y="3432244"/>
            <a:ext cx="1368425" cy="1512887"/>
          </a:xfrm>
          <a:prstGeom prst="rect">
            <a:avLst/>
          </a:prstGeom>
          <a:solidFill>
            <a:srgbClr val="00B0F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 eaLnBrk="0" hangingPunct="0"/>
            <a:r>
              <a:rPr lang="zh-CN" altLang="en-US" sz="2000" b="0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装量差异</a:t>
            </a:r>
          </a:p>
          <a:p>
            <a:pPr algn="ctr" eaLnBrk="0" hangingPunct="0"/>
            <a:r>
              <a:rPr lang="zh-CN" altLang="en-US" sz="2000" b="0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外观含量</a:t>
            </a:r>
          </a:p>
          <a:p>
            <a:pPr algn="ctr" eaLnBrk="0" hangingPunct="0"/>
            <a:r>
              <a:rPr lang="zh-CN" altLang="en-US" sz="2000" b="0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崩解时限</a:t>
            </a:r>
          </a:p>
          <a:p>
            <a:pPr algn="ctr" eaLnBrk="0" hangingPunct="0"/>
            <a:r>
              <a:rPr lang="zh-CN" altLang="en-US" sz="2000" b="0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温度湿度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383757" y="4729231"/>
            <a:ext cx="792162" cy="503238"/>
          </a:xfrm>
          <a:prstGeom prst="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抛光</a:t>
            </a:r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>
            <a:off x="3599657" y="2281306"/>
            <a:ext cx="0" cy="503238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H="1">
            <a:off x="4175919" y="2065406"/>
            <a:ext cx="1081088" cy="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5399882" y="2929006"/>
            <a:ext cx="647700" cy="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4175919" y="2929006"/>
            <a:ext cx="1081088" cy="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 flipH="1">
            <a:off x="5976144" y="3073469"/>
            <a:ext cx="0" cy="43180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V="1">
            <a:off x="5328444" y="4297431"/>
            <a:ext cx="0" cy="64770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 flipH="1">
            <a:off x="6625432" y="2065406"/>
            <a:ext cx="936625" cy="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16"/>
          <p:cNvSpPr>
            <a:spLocks noChangeShapeType="1"/>
          </p:cNvSpPr>
          <p:nvPr/>
        </p:nvSpPr>
        <p:spPr bwMode="auto">
          <a:xfrm flipH="1">
            <a:off x="4391819" y="3937069"/>
            <a:ext cx="433388" cy="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1367632" y="1705044"/>
            <a:ext cx="1008062" cy="1296987"/>
          </a:xfrm>
          <a:prstGeom prst="rect">
            <a:avLst/>
          </a:prstGeom>
          <a:solidFill>
            <a:srgbClr val="00B0F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 eaLnBrk="0" hangingPunct="0"/>
            <a:r>
              <a:rPr lang="zh-CN" altLang="en-US" sz="2000" b="0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粘合剂</a:t>
            </a:r>
          </a:p>
          <a:p>
            <a:pPr algn="ctr" eaLnBrk="0" hangingPunct="0"/>
            <a:r>
              <a:rPr lang="zh-CN" altLang="en-US" sz="2000" b="0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浓度</a:t>
            </a:r>
          </a:p>
          <a:p>
            <a:pPr algn="ctr" eaLnBrk="0" hangingPunct="0"/>
            <a:r>
              <a:rPr lang="zh-CN" altLang="en-US" sz="2000" b="0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温度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617369" y="4729231"/>
            <a:ext cx="865188" cy="503238"/>
          </a:xfrm>
          <a:prstGeom prst="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zh-CN" altLang="zh-CN" sz="2400" b="0">
                <a:latin typeface="Times New Roman" pitchFamily="18" charset="0"/>
                <a:ea typeface="黑体" pitchFamily="49" charset="-122"/>
              </a:rPr>
              <a:t>内</a:t>
            </a:r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包</a:t>
            </a: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5688807" y="5808731"/>
            <a:ext cx="863600" cy="431800"/>
          </a:xfrm>
          <a:prstGeom prst="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外包</a:t>
            </a:r>
          </a:p>
        </p:txBody>
      </p:sp>
      <p:sp>
        <p:nvSpPr>
          <p:cNvPr id="26" name="Rectangle 20"/>
          <p:cNvSpPr>
            <a:spLocks noChangeArrowheads="1"/>
          </p:cNvSpPr>
          <p:nvPr/>
        </p:nvSpPr>
        <p:spPr bwMode="auto">
          <a:xfrm>
            <a:off x="5257007" y="2640081"/>
            <a:ext cx="1368425" cy="431800"/>
          </a:xfrm>
          <a:prstGeom prst="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整粒总混</a:t>
            </a:r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>
            <a:off x="4175919" y="4945131"/>
            <a:ext cx="1152525" cy="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" name="Line 22"/>
          <p:cNvSpPr>
            <a:spLocks noChangeShapeType="1"/>
          </p:cNvSpPr>
          <p:nvPr/>
        </p:nvSpPr>
        <p:spPr bwMode="auto">
          <a:xfrm>
            <a:off x="5976144" y="4368869"/>
            <a:ext cx="0" cy="43180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9" name="Line 23"/>
          <p:cNvSpPr>
            <a:spLocks noChangeShapeType="1"/>
          </p:cNvSpPr>
          <p:nvPr/>
        </p:nvSpPr>
        <p:spPr bwMode="auto">
          <a:xfrm>
            <a:off x="2736057" y="3937069"/>
            <a:ext cx="576262" cy="0"/>
          </a:xfrm>
          <a:prstGeom prst="line">
            <a:avLst/>
          </a:prstGeom>
          <a:noFill/>
          <a:ln w="76200" cap="rnd" cmpd="tri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0" name="Line 25"/>
          <p:cNvSpPr>
            <a:spLocks noChangeShapeType="1"/>
          </p:cNvSpPr>
          <p:nvPr/>
        </p:nvSpPr>
        <p:spPr bwMode="auto">
          <a:xfrm flipH="1">
            <a:off x="5976144" y="5232469"/>
            <a:ext cx="0" cy="576262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" name="Line 26"/>
          <p:cNvSpPr>
            <a:spLocks noChangeShapeType="1"/>
          </p:cNvSpPr>
          <p:nvPr/>
        </p:nvSpPr>
        <p:spPr bwMode="auto">
          <a:xfrm flipH="1" flipV="1">
            <a:off x="5257007" y="6024631"/>
            <a:ext cx="431800" cy="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" name="Line 27"/>
          <p:cNvSpPr>
            <a:spLocks noChangeShapeType="1"/>
          </p:cNvSpPr>
          <p:nvPr/>
        </p:nvSpPr>
        <p:spPr bwMode="auto">
          <a:xfrm flipH="1">
            <a:off x="3672682" y="6024631"/>
            <a:ext cx="431800" cy="0"/>
          </a:xfrm>
          <a:prstGeom prst="line">
            <a:avLst/>
          </a:prstGeom>
          <a:noFill/>
          <a:ln w="76200" cap="sq" cmpd="tri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" name="Oval 28" descr="软木塞"/>
          <p:cNvSpPr>
            <a:spLocks noChangeArrowheads="1"/>
          </p:cNvSpPr>
          <p:nvPr/>
        </p:nvSpPr>
        <p:spPr bwMode="auto">
          <a:xfrm>
            <a:off x="4825207" y="3505269"/>
            <a:ext cx="2160587" cy="8636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2700" cap="sq">
            <a:solidFill>
              <a:srgbClr val="003B92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zh-CN" altLang="en-US" sz="2400" dirty="0">
                <a:solidFill>
                  <a:schemeClr val="bg1"/>
                </a:solidFill>
                <a:latin typeface="Times New Roman" pitchFamily="18" charset="0"/>
                <a:ea typeface="黑体" pitchFamily="49" charset="-122"/>
              </a:rPr>
              <a:t>中间品检测存放</a:t>
            </a:r>
          </a:p>
        </p:txBody>
      </p:sp>
      <p:sp>
        <p:nvSpPr>
          <p:cNvPr id="34" name="Rectangle 29"/>
          <p:cNvSpPr>
            <a:spLocks noChangeArrowheads="1"/>
          </p:cNvSpPr>
          <p:nvPr/>
        </p:nvSpPr>
        <p:spPr bwMode="auto">
          <a:xfrm>
            <a:off x="7489032" y="5808731"/>
            <a:ext cx="136842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质量控制</a:t>
            </a:r>
          </a:p>
        </p:txBody>
      </p:sp>
      <p:sp>
        <p:nvSpPr>
          <p:cNvPr id="35" name="Rectangle 30"/>
          <p:cNvSpPr>
            <a:spLocks noChangeArrowheads="1"/>
          </p:cNvSpPr>
          <p:nvPr/>
        </p:nvSpPr>
        <p:spPr bwMode="auto">
          <a:xfrm>
            <a:off x="7633494" y="5089594"/>
            <a:ext cx="100806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zh-CN" altLang="zh-CN" sz="2400" b="0">
                <a:latin typeface="Times New Roman" pitchFamily="18" charset="0"/>
                <a:ea typeface="黑体" pitchFamily="49" charset="-122"/>
              </a:rPr>
              <a:t>洁</a:t>
            </a:r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净区</a:t>
            </a:r>
          </a:p>
        </p:txBody>
      </p:sp>
      <p:sp>
        <p:nvSpPr>
          <p:cNvPr id="36" name="Rectangle 31" descr="水滴"/>
          <p:cNvSpPr>
            <a:spLocks noChangeArrowheads="1"/>
          </p:cNvSpPr>
          <p:nvPr/>
        </p:nvSpPr>
        <p:spPr bwMode="auto">
          <a:xfrm>
            <a:off x="7849394" y="4656206"/>
            <a:ext cx="647700" cy="35877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76200" cap="sq" cmpd="tri">
            <a:solidFill>
              <a:srgbClr val="FF33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" name="Line 32"/>
          <p:cNvSpPr>
            <a:spLocks noChangeShapeType="1"/>
          </p:cNvSpPr>
          <p:nvPr/>
        </p:nvSpPr>
        <p:spPr bwMode="auto">
          <a:xfrm>
            <a:off x="2448719" y="2136844"/>
            <a:ext cx="863600" cy="0"/>
          </a:xfrm>
          <a:prstGeom prst="line">
            <a:avLst/>
          </a:prstGeom>
          <a:noFill/>
          <a:ln w="76200" cap="rnd" cmpd="tri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>
            <a:off x="7776369" y="5665856"/>
            <a:ext cx="863600" cy="0"/>
          </a:xfrm>
          <a:prstGeom prst="line">
            <a:avLst/>
          </a:prstGeom>
          <a:noFill/>
          <a:ln w="76200" cap="rnd" cmpd="tri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9" name="AutoShape 34"/>
          <p:cNvSpPr>
            <a:spLocks noChangeArrowheads="1"/>
          </p:cNvSpPr>
          <p:nvPr/>
        </p:nvSpPr>
        <p:spPr bwMode="auto">
          <a:xfrm>
            <a:off x="3240882" y="3648144"/>
            <a:ext cx="1150937" cy="1081087"/>
          </a:xfrm>
          <a:prstGeom prst="downArrowCallout">
            <a:avLst>
              <a:gd name="adj1" fmla="val 26615"/>
              <a:gd name="adj2" fmla="val 26615"/>
              <a:gd name="adj3" fmla="val 16667"/>
              <a:gd name="adj4" fmla="val 6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zh-CN" altLang="en-US" sz="2800" dirty="0">
                <a:latin typeface="Times New Roman" pitchFamily="18" charset="0"/>
                <a:ea typeface="黑体" pitchFamily="49" charset="-122"/>
              </a:rPr>
              <a:t>填充</a:t>
            </a:r>
            <a:endParaRPr lang="zh-CN" altLang="en-US" sz="2800" b="0" dirty="0"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40" name="AutoShape 35"/>
          <p:cNvSpPr>
            <a:spLocks noChangeArrowheads="1"/>
          </p:cNvSpPr>
          <p:nvPr/>
        </p:nvSpPr>
        <p:spPr bwMode="auto">
          <a:xfrm>
            <a:off x="4104482" y="5737294"/>
            <a:ext cx="1150937" cy="576262"/>
          </a:xfrm>
          <a:prstGeom prst="diamond">
            <a:avLst/>
          </a:prstGeom>
          <a:gradFill rotWithShape="1">
            <a:gsLst>
              <a:gs pos="0">
                <a:srgbClr val="C8D242">
                  <a:gamma/>
                  <a:shade val="46275"/>
                  <a:invGamma/>
                </a:srgbClr>
              </a:gs>
              <a:gs pos="50000">
                <a:srgbClr val="C8D242"/>
              </a:gs>
              <a:gs pos="100000">
                <a:srgbClr val="C8D242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zh-CN" altLang="en-US" sz="2400" b="0">
                <a:latin typeface="Times New Roman" pitchFamily="18" charset="0"/>
                <a:ea typeface="黑体" pitchFamily="49" charset="-122"/>
              </a:rPr>
              <a:t>检验</a:t>
            </a:r>
          </a:p>
        </p:txBody>
      </p:sp>
      <p:sp>
        <p:nvSpPr>
          <p:cNvPr id="41" name="AutoShape 36"/>
          <p:cNvSpPr>
            <a:spLocks noChangeArrowheads="1"/>
          </p:cNvSpPr>
          <p:nvPr/>
        </p:nvSpPr>
        <p:spPr bwMode="auto">
          <a:xfrm rot="16200000">
            <a:off x="2949532" y="5576209"/>
            <a:ext cx="539749" cy="896842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C8D242">
                  <a:gamma/>
                  <a:shade val="46275"/>
                  <a:invGamma/>
                </a:srgbClr>
              </a:gs>
              <a:gs pos="50000">
                <a:srgbClr val="C8D242"/>
              </a:gs>
              <a:gs pos="100000">
                <a:srgbClr val="C8D242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 eaLnBrk="0" hangingPunct="0"/>
            <a:r>
              <a:rPr lang="zh-CN" altLang="en-US" sz="2400" b="0" dirty="0">
                <a:latin typeface="Times New Roman" pitchFamily="18" charset="0"/>
              </a:rPr>
              <a:t>入库</a:t>
            </a:r>
          </a:p>
        </p:txBody>
      </p:sp>
      <p:cxnSp>
        <p:nvCxnSpPr>
          <p:cNvPr id="42" name="直线连接符 2">
            <a:extLst>
              <a:ext uri="{FF2B5EF4-FFF2-40B4-BE49-F238E27FC236}">
                <a16:creationId xmlns:a16="http://schemas.microsoft.com/office/drawing/2014/main" xmlns="" id="{14B3C45B-3F1C-D640-83CB-7C3FA45FE484}"/>
              </a:ext>
            </a:extLst>
          </p:cNvPr>
          <p:cNvCxnSpPr/>
          <p:nvPr/>
        </p:nvCxnSpPr>
        <p:spPr>
          <a:xfrm flipH="1">
            <a:off x="2232224" y="4368869"/>
            <a:ext cx="1151533" cy="1152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39">
            <a:extLst>
              <a:ext uri="{FF2B5EF4-FFF2-40B4-BE49-F238E27FC236}">
                <a16:creationId xmlns:a16="http://schemas.microsoft.com/office/drawing/2014/main" xmlns="" id="{F8216A63-9CA6-3544-9C76-C32565351129}"/>
              </a:ext>
            </a:extLst>
          </p:cNvPr>
          <p:cNvSpPr txBox="1"/>
          <p:nvPr/>
        </p:nvSpPr>
        <p:spPr>
          <a:xfrm>
            <a:off x="620188" y="5520600"/>
            <a:ext cx="199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/>
              <a:t>半自动填充机</a:t>
            </a:r>
            <a:endParaRPr kumimoji="1" lang="en-US" altLang="zh-CN" sz="2000" b="1" dirty="0"/>
          </a:p>
          <a:p>
            <a:r>
              <a:rPr kumimoji="1" lang="zh-CN" altLang="en-US" sz="2000" b="1" dirty="0"/>
              <a:t>全自动填充机</a:t>
            </a:r>
          </a:p>
        </p:txBody>
      </p:sp>
      <p:pic>
        <p:nvPicPr>
          <p:cNvPr id="46" name="图片 1" descr="说明: 校标20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7" name="直接连接符 46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621967" y="1324433"/>
            <a:ext cx="8522033" cy="4897167"/>
            <a:chOff x="397967" y="836712"/>
            <a:chExt cx="8911182" cy="5786268"/>
          </a:xfrm>
        </p:grpSpPr>
        <p:pic>
          <p:nvPicPr>
            <p:cNvPr id="7" name="Picture 2" descr="E:\宿迁挂职\办公室电脑\F盘（办公）\教学\制药工程教研室\制药设备与车间设计\实验室照片\药剂实训室\IMG_20180902_154115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7033" y="1624998"/>
              <a:ext cx="6642738" cy="4997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直接箭头连接符 7"/>
            <p:cNvCxnSpPr/>
            <p:nvPr/>
          </p:nvCxnSpPr>
          <p:spPr>
            <a:xfrm>
              <a:off x="3503694" y="1183794"/>
              <a:ext cx="761147" cy="76358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742547" y="836712"/>
              <a:ext cx="768960" cy="4450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/>
                <a:t>料斗</a:t>
              </a:r>
            </a:p>
          </p:txBody>
        </p:sp>
        <p:cxnSp>
          <p:nvCxnSpPr>
            <p:cNvPr id="10" name="直接箭头连接符 9"/>
            <p:cNvCxnSpPr/>
            <p:nvPr/>
          </p:nvCxnSpPr>
          <p:spPr>
            <a:xfrm>
              <a:off x="4818403" y="1183794"/>
              <a:ext cx="761147" cy="76358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118637" y="836712"/>
              <a:ext cx="768960" cy="4450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/>
                <a:t>囊斗</a:t>
              </a:r>
            </a:p>
          </p:txBody>
        </p:sp>
        <p:cxnSp>
          <p:nvCxnSpPr>
            <p:cNvPr id="12" name="直接箭头连接符 11"/>
            <p:cNvCxnSpPr/>
            <p:nvPr/>
          </p:nvCxnSpPr>
          <p:spPr>
            <a:xfrm>
              <a:off x="2050595" y="1461460"/>
              <a:ext cx="1076432" cy="1110663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497033" y="1044961"/>
              <a:ext cx="1064715" cy="4450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/>
                <a:t>顶针盘</a:t>
              </a:r>
            </a:p>
          </p:txBody>
        </p:sp>
        <p:cxnSp>
          <p:nvCxnSpPr>
            <p:cNvPr id="14" name="直接箭头连接符 13"/>
            <p:cNvCxnSpPr/>
            <p:nvPr/>
          </p:nvCxnSpPr>
          <p:spPr>
            <a:xfrm>
              <a:off x="1289448" y="3127454"/>
              <a:ext cx="1660685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50499" y="2559217"/>
              <a:ext cx="1001343" cy="981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/>
                <a:t>锁囊机构</a:t>
              </a:r>
            </a:p>
          </p:txBody>
        </p:sp>
        <p:cxnSp>
          <p:nvCxnSpPr>
            <p:cNvPr id="16" name="直接箭头连接符 15"/>
            <p:cNvCxnSpPr/>
            <p:nvPr/>
          </p:nvCxnSpPr>
          <p:spPr>
            <a:xfrm flipH="1">
              <a:off x="5787135" y="1461460"/>
              <a:ext cx="1037928" cy="166599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/>
          </p:nvSpPr>
          <p:spPr>
            <a:xfrm>
              <a:off x="6383105" y="1114378"/>
              <a:ext cx="1360468" cy="4450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/>
                <a:t>播囊机构</a:t>
              </a:r>
            </a:p>
          </p:txBody>
        </p:sp>
        <p:cxnSp>
          <p:nvCxnSpPr>
            <p:cNvPr id="18" name="直接箭头连接符 17"/>
            <p:cNvCxnSpPr/>
            <p:nvPr/>
          </p:nvCxnSpPr>
          <p:spPr>
            <a:xfrm>
              <a:off x="1435895" y="3960451"/>
              <a:ext cx="1660685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597496" y="3584817"/>
              <a:ext cx="768960" cy="4450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/>
                <a:t>台面</a:t>
              </a:r>
            </a:p>
          </p:txBody>
        </p:sp>
        <p:cxnSp>
          <p:nvCxnSpPr>
            <p:cNvPr id="20" name="直接箭头连接符 19"/>
            <p:cNvCxnSpPr/>
            <p:nvPr/>
          </p:nvCxnSpPr>
          <p:spPr>
            <a:xfrm>
              <a:off x="1427838" y="5071113"/>
              <a:ext cx="1660685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666691" y="4764897"/>
              <a:ext cx="768960" cy="4450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/>
                <a:t>机身</a:t>
              </a:r>
            </a:p>
          </p:txBody>
        </p:sp>
        <p:cxnSp>
          <p:nvCxnSpPr>
            <p:cNvPr id="22" name="直接箭头连接符 21"/>
            <p:cNvCxnSpPr/>
            <p:nvPr/>
          </p:nvCxnSpPr>
          <p:spPr>
            <a:xfrm>
              <a:off x="1366456" y="6390025"/>
              <a:ext cx="1868513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397967" y="6083808"/>
              <a:ext cx="1064715" cy="4450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/>
                <a:t>脚踏阀</a:t>
              </a:r>
            </a:p>
          </p:txBody>
        </p:sp>
        <p:cxnSp>
          <p:nvCxnSpPr>
            <p:cNvPr id="24" name="直接箭头连接符 23"/>
            <p:cNvCxnSpPr/>
            <p:nvPr/>
          </p:nvCxnSpPr>
          <p:spPr>
            <a:xfrm flipH="1">
              <a:off x="5648745" y="3807342"/>
              <a:ext cx="2560222" cy="588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8201153" y="3613369"/>
              <a:ext cx="11079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/>
                <a:t>模具盘</a:t>
              </a:r>
            </a:p>
          </p:txBody>
        </p:sp>
        <p:cxnSp>
          <p:nvCxnSpPr>
            <p:cNvPr id="26" name="直接箭头连接符 25"/>
            <p:cNvCxnSpPr/>
            <p:nvPr/>
          </p:nvCxnSpPr>
          <p:spPr>
            <a:xfrm flipH="1">
              <a:off x="5302257" y="2710955"/>
              <a:ext cx="2906710" cy="54917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 26"/>
            <p:cNvSpPr/>
            <p:nvPr/>
          </p:nvSpPr>
          <p:spPr>
            <a:xfrm>
              <a:off x="8139771" y="2391745"/>
              <a:ext cx="1064715" cy="4450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/>
                <a:t>输囊体</a:t>
              </a:r>
            </a:p>
          </p:txBody>
        </p:sp>
        <p:cxnSp>
          <p:nvCxnSpPr>
            <p:cNvPr id="28" name="直接箭头连接符 27"/>
            <p:cNvCxnSpPr/>
            <p:nvPr/>
          </p:nvCxnSpPr>
          <p:spPr>
            <a:xfrm flipV="1">
              <a:off x="5276800" y="3632000"/>
              <a:ext cx="0" cy="118007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/>
          </p:nvSpPr>
          <p:spPr>
            <a:xfrm>
              <a:off x="4818403" y="4764897"/>
              <a:ext cx="1064715" cy="4450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C00000"/>
                  </a:solidFill>
                </a:rPr>
                <a:t>送囊梳</a:t>
              </a:r>
            </a:p>
          </p:txBody>
        </p:sp>
      </p:grpSp>
      <p:sp>
        <p:nvSpPr>
          <p:cNvPr id="30" name="标题 1"/>
          <p:cNvSpPr>
            <a:spLocks noGrp="1"/>
          </p:cNvSpPr>
          <p:nvPr>
            <p:ph type="title"/>
          </p:nvPr>
        </p:nvSpPr>
        <p:spPr>
          <a:xfrm>
            <a:off x="755576" y="-14808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/>
              <a:t>半自动胶囊填充机</a:t>
            </a:r>
          </a:p>
        </p:txBody>
      </p:sp>
      <p:pic>
        <p:nvPicPr>
          <p:cNvPr id="31" name="图片 1" descr="说明: 校标20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直接连接符 32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54"/>
          <p:cNvSpPr>
            <a:spLocks noChangeShapeType="1"/>
          </p:cNvSpPr>
          <p:nvPr/>
        </p:nvSpPr>
        <p:spPr bwMode="auto">
          <a:xfrm flipV="1">
            <a:off x="3059113" y="2276475"/>
            <a:ext cx="50323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55"/>
          <p:cNvSpPr>
            <a:spLocks noChangeShapeType="1"/>
          </p:cNvSpPr>
          <p:nvPr/>
        </p:nvSpPr>
        <p:spPr bwMode="auto">
          <a:xfrm>
            <a:off x="6443663" y="2276475"/>
            <a:ext cx="4318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56"/>
          <p:cNvSpPr>
            <a:spLocks noChangeShapeType="1"/>
          </p:cNvSpPr>
          <p:nvPr/>
        </p:nvSpPr>
        <p:spPr bwMode="auto">
          <a:xfrm flipH="1">
            <a:off x="7164388" y="3644900"/>
            <a:ext cx="71437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Line 57"/>
          <p:cNvSpPr>
            <a:spLocks noChangeShapeType="1"/>
          </p:cNvSpPr>
          <p:nvPr/>
        </p:nvSpPr>
        <p:spPr bwMode="auto">
          <a:xfrm flipH="1">
            <a:off x="5651500" y="5229225"/>
            <a:ext cx="7905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2" name="Group 65"/>
          <p:cNvGrpSpPr>
            <a:grpSpLocks/>
          </p:cNvGrpSpPr>
          <p:nvPr/>
        </p:nvGrpSpPr>
        <p:grpSpPr bwMode="auto">
          <a:xfrm>
            <a:off x="1692275" y="2708275"/>
            <a:ext cx="1192213" cy="1639888"/>
            <a:chOff x="1066" y="1706"/>
            <a:chExt cx="751" cy="1033"/>
          </a:xfrm>
        </p:grpSpPr>
        <p:grpSp>
          <p:nvGrpSpPr>
            <p:cNvPr id="13" name="Group 5"/>
            <p:cNvGrpSpPr>
              <a:grpSpLocks/>
            </p:cNvGrpSpPr>
            <p:nvPr/>
          </p:nvGrpSpPr>
          <p:grpSpPr bwMode="auto">
            <a:xfrm>
              <a:off x="1066" y="1706"/>
              <a:ext cx="751" cy="771"/>
              <a:chOff x="769" y="1938"/>
              <a:chExt cx="751" cy="771"/>
            </a:xfrm>
          </p:grpSpPr>
          <p:grpSp>
            <p:nvGrpSpPr>
              <p:cNvPr id="15" name="Group 6"/>
              <p:cNvGrpSpPr>
                <a:grpSpLocks/>
              </p:cNvGrpSpPr>
              <p:nvPr/>
            </p:nvGrpSpPr>
            <p:grpSpPr bwMode="auto">
              <a:xfrm rot="2641739">
                <a:off x="1066" y="1938"/>
                <a:ext cx="146" cy="499"/>
                <a:chOff x="521" y="2432"/>
                <a:chExt cx="499" cy="1270"/>
              </a:xfrm>
            </p:grpSpPr>
            <p:sp>
              <p:nvSpPr>
                <p:cNvPr id="31" name="AutoShape 7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2" name="AutoShape 8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6" name="Group 9"/>
              <p:cNvGrpSpPr>
                <a:grpSpLocks/>
              </p:cNvGrpSpPr>
              <p:nvPr/>
            </p:nvGrpSpPr>
            <p:grpSpPr bwMode="auto">
              <a:xfrm rot="15879305">
                <a:off x="1122" y="2122"/>
                <a:ext cx="146" cy="499"/>
                <a:chOff x="521" y="2432"/>
                <a:chExt cx="499" cy="1270"/>
              </a:xfrm>
            </p:grpSpPr>
            <p:sp>
              <p:nvSpPr>
                <p:cNvPr id="29" name="AutoShape 10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0" name="AutoShape 11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" name="Group 12"/>
              <p:cNvGrpSpPr>
                <a:grpSpLocks/>
              </p:cNvGrpSpPr>
              <p:nvPr/>
            </p:nvGrpSpPr>
            <p:grpSpPr bwMode="auto">
              <a:xfrm rot="-3893458">
                <a:off x="946" y="1842"/>
                <a:ext cx="146" cy="499"/>
                <a:chOff x="521" y="2432"/>
                <a:chExt cx="499" cy="1270"/>
              </a:xfrm>
            </p:grpSpPr>
            <p:sp>
              <p:nvSpPr>
                <p:cNvPr id="27" name="AutoShape 13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8" name="AutoShape 14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 rot="-14400000">
                <a:off x="1198" y="2305"/>
                <a:ext cx="146" cy="499"/>
                <a:chOff x="521" y="2432"/>
                <a:chExt cx="499" cy="1270"/>
              </a:xfrm>
            </p:grpSpPr>
            <p:sp>
              <p:nvSpPr>
                <p:cNvPr id="25" name="AutoShape 16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6" name="AutoShape 17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 rot="-11444959">
                <a:off x="906" y="2210"/>
                <a:ext cx="146" cy="499"/>
                <a:chOff x="521" y="2432"/>
                <a:chExt cx="499" cy="1270"/>
              </a:xfrm>
            </p:grpSpPr>
            <p:sp>
              <p:nvSpPr>
                <p:cNvPr id="23" name="AutoShape 19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4" name="AutoShape 20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0" name="Group 21"/>
              <p:cNvGrpSpPr>
                <a:grpSpLocks/>
              </p:cNvGrpSpPr>
              <p:nvPr/>
            </p:nvGrpSpPr>
            <p:grpSpPr bwMode="auto">
              <a:xfrm rot="-19800000">
                <a:off x="1338" y="2069"/>
                <a:ext cx="146" cy="499"/>
                <a:chOff x="521" y="2432"/>
                <a:chExt cx="499" cy="1270"/>
              </a:xfrm>
            </p:grpSpPr>
            <p:sp>
              <p:nvSpPr>
                <p:cNvPr id="21" name="AutoShape 22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" name="AutoShape 23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4" name="Text Box 58"/>
            <p:cNvSpPr txBox="1">
              <a:spLocks noChangeArrowheads="1"/>
            </p:cNvSpPr>
            <p:nvPr/>
          </p:nvSpPr>
          <p:spPr bwMode="auto">
            <a:xfrm>
              <a:off x="1227" y="2508"/>
              <a:ext cx="4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ea typeface="黑体" pitchFamily="49" charset="-122"/>
                </a:rPr>
                <a:t>供给</a:t>
              </a:r>
            </a:p>
          </p:txBody>
        </p:sp>
      </p:grpSp>
      <p:grpSp>
        <p:nvGrpSpPr>
          <p:cNvPr id="33" name="Group 66"/>
          <p:cNvGrpSpPr>
            <a:grpSpLocks/>
          </p:cNvGrpSpPr>
          <p:nvPr/>
        </p:nvGrpSpPr>
        <p:grpSpPr bwMode="auto">
          <a:xfrm>
            <a:off x="3708400" y="1628775"/>
            <a:ext cx="2470150" cy="555625"/>
            <a:chOff x="2328" y="1026"/>
            <a:chExt cx="1556" cy="350"/>
          </a:xfrm>
        </p:grpSpPr>
        <p:grpSp>
          <p:nvGrpSpPr>
            <p:cNvPr id="34" name="Group 24"/>
            <p:cNvGrpSpPr>
              <a:grpSpLocks/>
            </p:cNvGrpSpPr>
            <p:nvPr/>
          </p:nvGrpSpPr>
          <p:grpSpPr bwMode="auto">
            <a:xfrm>
              <a:off x="2328" y="1230"/>
              <a:ext cx="1556" cy="146"/>
              <a:chOff x="1988" y="1207"/>
              <a:chExt cx="1556" cy="146"/>
            </a:xfrm>
          </p:grpSpPr>
          <p:grpSp>
            <p:nvGrpSpPr>
              <p:cNvPr id="36" name="Group 25"/>
              <p:cNvGrpSpPr>
                <a:grpSpLocks/>
              </p:cNvGrpSpPr>
              <p:nvPr/>
            </p:nvGrpSpPr>
            <p:grpSpPr bwMode="auto">
              <a:xfrm rot="5400000">
                <a:off x="2165" y="1030"/>
                <a:ext cx="146" cy="499"/>
                <a:chOff x="521" y="2432"/>
                <a:chExt cx="499" cy="1270"/>
              </a:xfrm>
            </p:grpSpPr>
            <p:sp>
              <p:nvSpPr>
                <p:cNvPr id="43" name="AutoShape 26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4" name="AutoShape 27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7" name="Group 28"/>
              <p:cNvGrpSpPr>
                <a:grpSpLocks/>
              </p:cNvGrpSpPr>
              <p:nvPr/>
            </p:nvGrpSpPr>
            <p:grpSpPr bwMode="auto">
              <a:xfrm rot="-5400000">
                <a:off x="2694" y="1030"/>
                <a:ext cx="146" cy="499"/>
                <a:chOff x="521" y="2432"/>
                <a:chExt cx="499" cy="1270"/>
              </a:xfrm>
            </p:grpSpPr>
            <p:sp>
              <p:nvSpPr>
                <p:cNvPr id="41" name="AutoShape 29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2" name="AutoShape 30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8" name="Group 31"/>
              <p:cNvGrpSpPr>
                <a:grpSpLocks/>
              </p:cNvGrpSpPr>
              <p:nvPr/>
            </p:nvGrpSpPr>
            <p:grpSpPr bwMode="auto">
              <a:xfrm rot="-5400000">
                <a:off x="3222" y="1030"/>
                <a:ext cx="146" cy="499"/>
                <a:chOff x="521" y="2432"/>
                <a:chExt cx="499" cy="1270"/>
              </a:xfrm>
            </p:grpSpPr>
            <p:sp>
              <p:nvSpPr>
                <p:cNvPr id="39" name="AutoShape 32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0" name="AutoShape 33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5" name="Text Box 59"/>
            <p:cNvSpPr txBox="1">
              <a:spLocks noChangeArrowheads="1"/>
            </p:cNvSpPr>
            <p:nvPr/>
          </p:nvSpPr>
          <p:spPr bwMode="auto">
            <a:xfrm>
              <a:off x="2735" y="1026"/>
              <a:ext cx="44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ea typeface="黑体" pitchFamily="49" charset="-122"/>
                </a:rPr>
                <a:t>排 列</a:t>
              </a:r>
            </a:p>
          </p:txBody>
        </p:sp>
      </p:grpSp>
      <p:grpSp>
        <p:nvGrpSpPr>
          <p:cNvPr id="45" name="Group 67"/>
          <p:cNvGrpSpPr>
            <a:grpSpLocks/>
          </p:cNvGrpSpPr>
          <p:nvPr/>
        </p:nvGrpSpPr>
        <p:grpSpPr bwMode="auto">
          <a:xfrm>
            <a:off x="7092950" y="2708275"/>
            <a:ext cx="1316038" cy="1169988"/>
            <a:chOff x="4492" y="1684"/>
            <a:chExt cx="829" cy="737"/>
          </a:xfrm>
        </p:grpSpPr>
        <p:grpSp>
          <p:nvGrpSpPr>
            <p:cNvPr id="46" name="Group 34"/>
            <p:cNvGrpSpPr>
              <a:grpSpLocks/>
            </p:cNvGrpSpPr>
            <p:nvPr/>
          </p:nvGrpSpPr>
          <p:grpSpPr bwMode="auto">
            <a:xfrm>
              <a:off x="4492" y="1684"/>
              <a:ext cx="643" cy="499"/>
              <a:chOff x="4152" y="1661"/>
              <a:chExt cx="643" cy="499"/>
            </a:xfrm>
          </p:grpSpPr>
          <p:grpSp>
            <p:nvGrpSpPr>
              <p:cNvPr id="48" name="Group 35"/>
              <p:cNvGrpSpPr>
                <a:grpSpLocks/>
              </p:cNvGrpSpPr>
              <p:nvPr/>
            </p:nvGrpSpPr>
            <p:grpSpPr bwMode="auto">
              <a:xfrm rot="-21600000">
                <a:off x="4152" y="1661"/>
                <a:ext cx="146" cy="499"/>
                <a:chOff x="521" y="2432"/>
                <a:chExt cx="499" cy="1270"/>
              </a:xfrm>
            </p:grpSpPr>
            <p:sp>
              <p:nvSpPr>
                <p:cNvPr id="55" name="AutoShape 36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6" name="AutoShape 37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9" name="Group 38"/>
              <p:cNvGrpSpPr>
                <a:grpSpLocks/>
              </p:cNvGrpSpPr>
              <p:nvPr/>
            </p:nvGrpSpPr>
            <p:grpSpPr bwMode="auto">
              <a:xfrm rot="-21600000">
                <a:off x="4649" y="1661"/>
                <a:ext cx="146" cy="499"/>
                <a:chOff x="521" y="2432"/>
                <a:chExt cx="499" cy="1270"/>
              </a:xfrm>
            </p:grpSpPr>
            <p:sp>
              <p:nvSpPr>
                <p:cNvPr id="53" name="AutoShape 39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4" name="AutoShape 40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0" name="Group 41"/>
              <p:cNvGrpSpPr>
                <a:grpSpLocks/>
              </p:cNvGrpSpPr>
              <p:nvPr/>
            </p:nvGrpSpPr>
            <p:grpSpPr bwMode="auto">
              <a:xfrm rot="-21600000">
                <a:off x="4408" y="1661"/>
                <a:ext cx="146" cy="499"/>
                <a:chOff x="521" y="2432"/>
                <a:chExt cx="499" cy="1270"/>
              </a:xfrm>
            </p:grpSpPr>
            <p:sp>
              <p:nvSpPr>
                <p:cNvPr id="51" name="AutoShape 42"/>
                <p:cNvSpPr>
                  <a:spLocks noChangeArrowheads="1"/>
                </p:cNvSpPr>
                <p:nvPr/>
              </p:nvSpPr>
              <p:spPr bwMode="auto">
                <a:xfrm rot="-5400000">
                  <a:off x="453" y="2500"/>
                  <a:ext cx="635" cy="499"/>
                </a:xfrm>
                <a:prstGeom prst="flowChartDelay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2" name="AutoShape 43"/>
                <p:cNvSpPr>
                  <a:spLocks noChangeArrowheads="1"/>
                </p:cNvSpPr>
                <p:nvPr/>
              </p:nvSpPr>
              <p:spPr bwMode="auto">
                <a:xfrm rot="5400000">
                  <a:off x="452" y="3158"/>
                  <a:ext cx="635" cy="454"/>
                </a:xfrm>
                <a:prstGeom prst="flowChartDelay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7" name="Text Box 60"/>
            <p:cNvSpPr txBox="1">
              <a:spLocks noChangeArrowheads="1"/>
            </p:cNvSpPr>
            <p:nvPr/>
          </p:nvSpPr>
          <p:spPr bwMode="auto">
            <a:xfrm>
              <a:off x="4629" y="2190"/>
              <a:ext cx="6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ea typeface="黑体" pitchFamily="49" charset="-122"/>
                </a:rPr>
                <a:t>校准方向</a:t>
              </a:r>
            </a:p>
          </p:txBody>
        </p:sp>
      </p:grpSp>
      <p:grpSp>
        <p:nvGrpSpPr>
          <p:cNvPr id="57" name="Group 68"/>
          <p:cNvGrpSpPr>
            <a:grpSpLocks/>
          </p:cNvGrpSpPr>
          <p:nvPr/>
        </p:nvGrpSpPr>
        <p:grpSpPr bwMode="auto">
          <a:xfrm>
            <a:off x="6516688" y="4365625"/>
            <a:ext cx="1092200" cy="1816100"/>
            <a:chOff x="4127" y="2820"/>
            <a:chExt cx="688" cy="1144"/>
          </a:xfrm>
        </p:grpSpPr>
        <p:grpSp>
          <p:nvGrpSpPr>
            <p:cNvPr id="58" name="Group 44"/>
            <p:cNvGrpSpPr>
              <a:grpSpLocks/>
            </p:cNvGrpSpPr>
            <p:nvPr/>
          </p:nvGrpSpPr>
          <p:grpSpPr bwMode="auto">
            <a:xfrm>
              <a:off x="4127" y="2820"/>
              <a:ext cx="688" cy="724"/>
              <a:chOff x="4107" y="2659"/>
              <a:chExt cx="688" cy="724"/>
            </a:xfrm>
          </p:grpSpPr>
          <p:sp>
            <p:nvSpPr>
              <p:cNvPr id="60" name="AutoShape 45"/>
              <p:cNvSpPr>
                <a:spLocks noChangeArrowheads="1"/>
              </p:cNvSpPr>
              <p:nvPr/>
            </p:nvSpPr>
            <p:spPr bwMode="auto">
              <a:xfrm rot="-27000000">
                <a:off x="4100" y="2711"/>
                <a:ext cx="250" cy="146"/>
              </a:xfrm>
              <a:prstGeom prst="flowChartDelay">
                <a:avLst/>
              </a:prstGeom>
              <a:solidFill>
                <a:srgbClr val="FF33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1" name="AutoShape 46"/>
              <p:cNvSpPr>
                <a:spLocks noChangeArrowheads="1"/>
              </p:cNvSpPr>
              <p:nvPr/>
            </p:nvSpPr>
            <p:spPr bwMode="auto">
              <a:xfrm rot="-16200000">
                <a:off x="4100" y="3192"/>
                <a:ext cx="249" cy="133"/>
              </a:xfrm>
              <a:prstGeom prst="flowChartDelay">
                <a:avLst/>
              </a:prstGeom>
              <a:solidFill>
                <a:srgbClr val="FFCC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2" name="AutoShape 47"/>
              <p:cNvSpPr>
                <a:spLocks noChangeArrowheads="1"/>
              </p:cNvSpPr>
              <p:nvPr/>
            </p:nvSpPr>
            <p:spPr bwMode="auto">
              <a:xfrm rot="-27000000">
                <a:off x="4597" y="2711"/>
                <a:ext cx="250" cy="146"/>
              </a:xfrm>
              <a:prstGeom prst="flowChartDelay">
                <a:avLst/>
              </a:prstGeom>
              <a:solidFill>
                <a:srgbClr val="FF33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" name="AutoShape 48"/>
              <p:cNvSpPr>
                <a:spLocks noChangeArrowheads="1"/>
              </p:cNvSpPr>
              <p:nvPr/>
            </p:nvSpPr>
            <p:spPr bwMode="auto">
              <a:xfrm rot="-16200000">
                <a:off x="4597" y="3192"/>
                <a:ext cx="249" cy="133"/>
              </a:xfrm>
              <a:prstGeom prst="flowChartDelay">
                <a:avLst/>
              </a:prstGeom>
              <a:solidFill>
                <a:srgbClr val="FFCC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" name="AutoShape 49"/>
              <p:cNvSpPr>
                <a:spLocks noChangeArrowheads="1"/>
              </p:cNvSpPr>
              <p:nvPr/>
            </p:nvSpPr>
            <p:spPr bwMode="auto">
              <a:xfrm rot="-27000000">
                <a:off x="4356" y="2711"/>
                <a:ext cx="250" cy="146"/>
              </a:xfrm>
              <a:prstGeom prst="flowChartDelay">
                <a:avLst/>
              </a:prstGeom>
              <a:solidFill>
                <a:srgbClr val="FF33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5" name="AutoShape 50"/>
              <p:cNvSpPr>
                <a:spLocks noChangeArrowheads="1"/>
              </p:cNvSpPr>
              <p:nvPr/>
            </p:nvSpPr>
            <p:spPr bwMode="auto">
              <a:xfrm rot="-16200000">
                <a:off x="4356" y="3192"/>
                <a:ext cx="249" cy="133"/>
              </a:xfrm>
              <a:prstGeom prst="flowChartDelay">
                <a:avLst/>
              </a:prstGeom>
              <a:solidFill>
                <a:srgbClr val="FFCC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" name="AutoShape 51"/>
              <p:cNvSpPr>
                <a:spLocks noChangeArrowheads="1"/>
              </p:cNvSpPr>
              <p:nvPr/>
            </p:nvSpPr>
            <p:spPr bwMode="auto">
              <a:xfrm rot="5400000">
                <a:off x="4107" y="2931"/>
                <a:ext cx="181" cy="181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0066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7" name="AutoShape 52"/>
              <p:cNvSpPr>
                <a:spLocks noChangeArrowheads="1"/>
              </p:cNvSpPr>
              <p:nvPr/>
            </p:nvSpPr>
            <p:spPr bwMode="auto">
              <a:xfrm rot="5400000">
                <a:off x="4352" y="2931"/>
                <a:ext cx="181" cy="181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0066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8" name="AutoShape 53"/>
              <p:cNvSpPr>
                <a:spLocks noChangeArrowheads="1"/>
              </p:cNvSpPr>
              <p:nvPr/>
            </p:nvSpPr>
            <p:spPr bwMode="auto">
              <a:xfrm rot="5400000">
                <a:off x="4582" y="2931"/>
                <a:ext cx="181" cy="181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0066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9" name="Text Box 61"/>
            <p:cNvSpPr txBox="1">
              <a:spLocks noChangeArrowheads="1"/>
            </p:cNvSpPr>
            <p:nvPr/>
          </p:nvSpPr>
          <p:spPr bwMode="auto">
            <a:xfrm>
              <a:off x="4312" y="3733"/>
              <a:ext cx="4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ea typeface="黑体" pitchFamily="49" charset="-122"/>
                </a:rPr>
                <a:t>填充</a:t>
              </a:r>
            </a:p>
          </p:txBody>
        </p:sp>
      </p:grpSp>
      <p:grpSp>
        <p:nvGrpSpPr>
          <p:cNvPr id="69" name="Group 69"/>
          <p:cNvGrpSpPr>
            <a:grpSpLocks/>
          </p:cNvGrpSpPr>
          <p:nvPr/>
        </p:nvGrpSpPr>
        <p:grpSpPr bwMode="auto">
          <a:xfrm>
            <a:off x="1147763" y="4422778"/>
            <a:ext cx="4405313" cy="1860551"/>
            <a:chOff x="723" y="2792"/>
            <a:chExt cx="2775" cy="1172"/>
          </a:xfrm>
        </p:grpSpPr>
        <p:graphicFrame>
          <p:nvGraphicFramePr>
            <p:cNvPr id="72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0731852"/>
                </p:ext>
              </p:extLst>
            </p:nvPr>
          </p:nvGraphicFramePr>
          <p:xfrm>
            <a:off x="723" y="2792"/>
            <a:ext cx="2775" cy="8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4" name="位图图像" r:id="rId3" imgW="2876190" imgH="971686" progId="Paint.Picture">
                    <p:embed/>
                  </p:oleObj>
                </mc:Choice>
                <mc:Fallback>
                  <p:oleObj name="位图图像" r:id="rId3" imgW="2876190" imgH="971686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3" y="2792"/>
                          <a:ext cx="2775" cy="8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" name="Text Box 62"/>
            <p:cNvSpPr txBox="1">
              <a:spLocks noChangeArrowheads="1"/>
            </p:cNvSpPr>
            <p:nvPr/>
          </p:nvSpPr>
          <p:spPr bwMode="auto">
            <a:xfrm>
              <a:off x="2815" y="3733"/>
              <a:ext cx="4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ea typeface="黑体" pitchFamily="49" charset="-122"/>
                </a:rPr>
                <a:t>套合</a:t>
              </a:r>
            </a:p>
          </p:txBody>
        </p:sp>
        <p:sp>
          <p:nvSpPr>
            <p:cNvPr id="71" name="Text Box 63"/>
            <p:cNvSpPr txBox="1">
              <a:spLocks noChangeArrowheads="1"/>
            </p:cNvSpPr>
            <p:nvPr/>
          </p:nvSpPr>
          <p:spPr bwMode="auto">
            <a:xfrm>
              <a:off x="1273" y="3687"/>
              <a:ext cx="4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ea typeface="黑体" pitchFamily="49" charset="-122"/>
                </a:rPr>
                <a:t>排出</a:t>
              </a:r>
            </a:p>
          </p:txBody>
        </p:sp>
      </p:grpSp>
      <p:sp>
        <p:nvSpPr>
          <p:cNvPr id="73" name="标题 1"/>
          <p:cNvSpPr>
            <a:spLocks noGrp="1"/>
          </p:cNvSpPr>
          <p:nvPr>
            <p:ph type="title"/>
          </p:nvPr>
        </p:nvSpPr>
        <p:spPr>
          <a:xfrm>
            <a:off x="755576" y="-14808"/>
            <a:ext cx="8077200" cy="1143000"/>
          </a:xfrm>
        </p:spPr>
        <p:txBody>
          <a:bodyPr/>
          <a:lstStyle/>
          <a:p>
            <a:pPr algn="ctr"/>
            <a:r>
              <a:rPr lang="zh-CN" altLang="en-US" sz="3200" b="1" dirty="0"/>
              <a:t>半自动胶囊填充机工作原理</a:t>
            </a:r>
          </a:p>
        </p:txBody>
      </p:sp>
      <p:pic>
        <p:nvPicPr>
          <p:cNvPr id="74" name="图片 1" descr="说明: 校标20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" y="0"/>
            <a:ext cx="1232845" cy="10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" name="直接连接符 74"/>
          <p:cNvCxnSpPr/>
          <p:nvPr/>
        </p:nvCxnSpPr>
        <p:spPr>
          <a:xfrm>
            <a:off x="755576" y="1124744"/>
            <a:ext cx="8064896" cy="0"/>
          </a:xfrm>
          <a:prstGeom prst="line">
            <a:avLst/>
          </a:prstGeom>
          <a:ln w="158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heme/theme1.xml><?xml version="1.0" encoding="utf-8"?>
<a:theme xmlns:a="http://schemas.openxmlformats.org/drawingml/2006/main" name="Trai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789</Words>
  <Application>Microsoft Office PowerPoint</Application>
  <PresentationFormat>全屏显示(4:3)</PresentationFormat>
  <Paragraphs>142</Paragraphs>
  <Slides>15</Slides>
  <Notes>5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18" baseType="lpstr">
      <vt:lpstr>Training</vt:lpstr>
      <vt:lpstr>Clip</vt:lpstr>
      <vt:lpstr>位图图像</vt:lpstr>
      <vt:lpstr>制剂成型机械设备——胶囊剂</vt:lpstr>
      <vt:lpstr>教学设计</vt:lpstr>
      <vt:lpstr>课前预习</vt:lpstr>
      <vt:lpstr>胶囊壳原料</vt:lpstr>
      <vt:lpstr>胶囊壳的制备与型号</vt:lpstr>
      <vt:lpstr>胶囊剂分类</vt:lpstr>
      <vt:lpstr>硬胶囊剂生产工艺流程</vt:lpstr>
      <vt:lpstr>半自动胶囊填充机</vt:lpstr>
      <vt:lpstr>半自动胶囊填充机工作原理</vt:lpstr>
      <vt:lpstr>半自动胶囊填充机工作原理</vt:lpstr>
      <vt:lpstr>半自动胶囊填充机工作原理</vt:lpstr>
      <vt:lpstr>课堂讨论</vt:lpstr>
      <vt:lpstr>做真正的制造，将中国制药设备创新做到位</vt:lpstr>
      <vt:lpstr>课后拓展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26</cp:revision>
  <dcterms:created xsi:type="dcterms:W3CDTF">2016-09-02T11:47:00Z</dcterms:created>
  <dcterms:modified xsi:type="dcterms:W3CDTF">2021-04-12T05:50:17Z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2052-10.1.0.5866</vt:lpwstr>
  </property>
</Properties>
</file>