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9"/>
  </p:notesMasterIdLst>
  <p:handoutMasterIdLst>
    <p:handoutMasterId r:id="rId70"/>
  </p:handoutMasterIdLst>
  <p:sldIdLst>
    <p:sldId id="783" r:id="rId2"/>
    <p:sldId id="810" r:id="rId3"/>
    <p:sldId id="811" r:id="rId4"/>
    <p:sldId id="812" r:id="rId5"/>
    <p:sldId id="814" r:id="rId6"/>
    <p:sldId id="815" r:id="rId7"/>
    <p:sldId id="817" r:id="rId8"/>
    <p:sldId id="818" r:id="rId9"/>
    <p:sldId id="819" r:id="rId10"/>
    <p:sldId id="820" r:id="rId11"/>
    <p:sldId id="821" r:id="rId12"/>
    <p:sldId id="822" r:id="rId13"/>
    <p:sldId id="823" r:id="rId14"/>
    <p:sldId id="825" r:id="rId15"/>
    <p:sldId id="826" r:id="rId16"/>
    <p:sldId id="827" r:id="rId17"/>
    <p:sldId id="828" r:id="rId18"/>
    <p:sldId id="832" r:id="rId19"/>
    <p:sldId id="833" r:id="rId20"/>
    <p:sldId id="829" r:id="rId21"/>
    <p:sldId id="957" r:id="rId22"/>
    <p:sldId id="835" r:id="rId23"/>
    <p:sldId id="836" r:id="rId24"/>
    <p:sldId id="837" r:id="rId25"/>
    <p:sldId id="840" r:id="rId26"/>
    <p:sldId id="842" r:id="rId27"/>
    <p:sldId id="844" r:id="rId28"/>
    <p:sldId id="914" r:id="rId29"/>
    <p:sldId id="915" r:id="rId30"/>
    <p:sldId id="916" r:id="rId31"/>
    <p:sldId id="917" r:id="rId32"/>
    <p:sldId id="918" r:id="rId33"/>
    <p:sldId id="919" r:id="rId34"/>
    <p:sldId id="920" r:id="rId35"/>
    <p:sldId id="921" r:id="rId36"/>
    <p:sldId id="922" r:id="rId37"/>
    <p:sldId id="923" r:id="rId38"/>
    <p:sldId id="926" r:id="rId39"/>
    <p:sldId id="927" r:id="rId40"/>
    <p:sldId id="928" r:id="rId41"/>
    <p:sldId id="929" r:id="rId42"/>
    <p:sldId id="930" r:id="rId43"/>
    <p:sldId id="931" r:id="rId44"/>
    <p:sldId id="932" r:id="rId45"/>
    <p:sldId id="958" r:id="rId46"/>
    <p:sldId id="934" r:id="rId47"/>
    <p:sldId id="935" r:id="rId48"/>
    <p:sldId id="936" r:id="rId49"/>
    <p:sldId id="937" r:id="rId50"/>
    <p:sldId id="938" r:id="rId51"/>
    <p:sldId id="939" r:id="rId52"/>
    <p:sldId id="940" r:id="rId53"/>
    <p:sldId id="959" r:id="rId54"/>
    <p:sldId id="942" r:id="rId55"/>
    <p:sldId id="943" r:id="rId56"/>
    <p:sldId id="944" r:id="rId57"/>
    <p:sldId id="945" r:id="rId58"/>
    <p:sldId id="946" r:id="rId59"/>
    <p:sldId id="947" r:id="rId60"/>
    <p:sldId id="948" r:id="rId61"/>
    <p:sldId id="949" r:id="rId62"/>
    <p:sldId id="950" r:id="rId63"/>
    <p:sldId id="953" r:id="rId64"/>
    <p:sldId id="951" r:id="rId65"/>
    <p:sldId id="952" r:id="rId66"/>
    <p:sldId id="954" r:id="rId67"/>
    <p:sldId id="955" r:id="rId68"/>
  </p:sldIdLst>
  <p:sldSz cx="12192000" cy="6858000"/>
  <p:notesSz cx="6858000" cy="9144000"/>
  <p:custDataLst>
    <p:tags r:id="rId7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D0D8"/>
    <a:srgbClr val="4996AF"/>
    <a:srgbClr val="266F8B"/>
    <a:srgbClr val="E7E6E6"/>
    <a:srgbClr val="595959"/>
    <a:srgbClr val="7F7F7F"/>
    <a:srgbClr val="404040"/>
    <a:srgbClr val="D00000"/>
    <a:srgbClr val="E80000"/>
    <a:srgbClr val="ECE3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85" autoAdjust="0"/>
    <p:restoredTop sz="86701" autoAdjust="0"/>
  </p:normalViewPr>
  <p:slideViewPr>
    <p:cSldViewPr snapToGrid="0" showGuides="1">
      <p:cViewPr varScale="1">
        <p:scale>
          <a:sx n="63" d="100"/>
          <a:sy n="63" d="100"/>
        </p:scale>
        <p:origin x="732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-76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microsoft.com/office/2015/10/relationships/revisionInfo" Target="revisionInfo.xml"/><Relationship Id="rId7" Type="http://schemas.openxmlformats.org/officeDocument/2006/relationships/slide" Target="slides/slide6.xml"/><Relationship Id="rId71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handoutMaster" Target="handoutMasters/handout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CD6D1-4550-487D-8165-A672B21C5A1A}" type="datetimeFigureOut">
              <a:rPr lang="zh-CN" altLang="en-US" smtClean="0"/>
              <a:t>2021/4/21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7B274F-1E1C-4B06-91CC-16E0D46FDC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59684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13E272-A017-45D1-BF50-E01C56DEC431}" type="datetimeFigureOut">
              <a:rPr lang="zh-CN" altLang="en-US" smtClean="0"/>
              <a:t>2021/4/21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5DD8BC-D6FC-4DC7-95EE-0B21F3581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5252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C748E-A772-4B56-A43B-E3AA74F25751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22049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DC748E-A772-4B56-A43B-E3AA74F25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98788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DC748E-A772-4B56-A43B-E3AA74F25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22987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/>
            <a:fld id="{76960714-7C9A-4E29-98F2-33DB31F8604F}" type="slidenum">
              <a:rPr lang="en-US" altLang="zh-CN"/>
              <a:pPr algn="r"/>
              <a:t>4</a:t>
            </a:fld>
            <a:endParaRPr lang="en-US" altLang="zh-CN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zh-CN" altLang="en-US" smtClean="0"/>
              <a:t>闻风而发  而发</a:t>
            </a:r>
          </a:p>
        </p:txBody>
      </p:sp>
    </p:spTree>
    <p:extLst>
      <p:ext uri="{BB962C8B-B14F-4D97-AF65-F5344CB8AC3E}">
        <p14:creationId xmlns:p14="http://schemas.microsoft.com/office/powerpoint/2010/main" val="25950200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DD8BC-D6FC-4DC7-95EE-0B21F35818F6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69194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DD8BC-D6FC-4DC7-95EE-0B21F35818F6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50911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960714-7C9A-4E29-98F2-33DB31F8604F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zh-CN" altLang="en-US" smtClean="0"/>
              <a:t>闻风而发  而发</a:t>
            </a:r>
          </a:p>
        </p:txBody>
      </p:sp>
    </p:spTree>
    <p:extLst>
      <p:ext uri="{BB962C8B-B14F-4D97-AF65-F5344CB8AC3E}">
        <p14:creationId xmlns:p14="http://schemas.microsoft.com/office/powerpoint/2010/main" val="21281338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960714-7C9A-4E29-98F2-33DB31F8604F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zh-CN" altLang="en-US" smtClean="0"/>
              <a:t>闻风而发  而发</a:t>
            </a:r>
          </a:p>
        </p:txBody>
      </p:sp>
    </p:spTree>
    <p:extLst>
      <p:ext uri="{BB962C8B-B14F-4D97-AF65-F5344CB8AC3E}">
        <p14:creationId xmlns:p14="http://schemas.microsoft.com/office/powerpoint/2010/main" val="13666699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DC748E-A772-4B56-A43B-E3AA74F25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3064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0D3CD5-2856-4FBB-B945-A5AAD51A37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4BA84670-E173-4350-8DBA-0DDF414582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306F2C9-6204-4CDC-8A7B-B1FF921C7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C1BB4-362A-4FA9-8DB1-67ED03367B5F}" type="datetimeFigureOut">
              <a:rPr lang="zh-CN" altLang="en-US" smtClean="0"/>
              <a:t>2021/4/21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C8487E7-FDBF-4D2A-8D5B-2D5A24551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34F7A92-F3E2-4CAD-8740-9DB6CE3CD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68BC-99F0-46F7-8FC8-CC50DBF267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4488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2099A77-1441-4A90-949D-DB4972659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265DE50-21FD-4139-8B7B-2486573857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9B5924E-B103-452A-9096-C3D5CF13E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C1BB4-362A-4FA9-8DB1-67ED03367B5F}" type="datetimeFigureOut">
              <a:rPr lang="zh-CN" altLang="en-US" smtClean="0"/>
              <a:t>2021/4/21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B71C771-13F6-47BF-8380-D7AD749E8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BF76AE8-3F8E-48ED-9684-5C8D8302D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68BC-99F0-46F7-8FC8-CC50DBF267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858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D4DF8C08-8700-4D56-BE9A-3C9FC1EF3A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EA194EE-3132-498C-8989-2F2B0A5875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F68F920-4FD1-4537-BB6C-83DD0C023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C1BB4-362A-4FA9-8DB1-67ED03367B5F}" type="datetimeFigureOut">
              <a:rPr lang="zh-CN" altLang="en-US" smtClean="0"/>
              <a:t>2021/4/21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13330DC-893A-4C0D-BFC0-545999F4C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CA8451E-E009-4858-91B8-768D838F6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68BC-99F0-46F7-8FC8-CC50DBF267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81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幻灯片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642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000">
        <p:dissolve/>
      </p:transition>
    </mc:Choice>
    <mc:Fallback xmlns="">
      <p:transition spd="slow" advTm="2000">
        <p:dissolv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47465C0A-91E8-4386-926D-A82D131A54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1500" y="-87838"/>
            <a:ext cx="13360763" cy="7079188"/>
          </a:xfrm>
          <a:prstGeom prst="rect">
            <a:avLst/>
          </a:prstGeom>
          <a:effectLst>
            <a:outerShdw blurRad="444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1047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755651" y="304800"/>
            <a:ext cx="10678583" cy="57150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B8559D-5585-416A-A308-986D1BD36199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90735016"/>
      </p:ext>
    </p:extLst>
  </p:cSld>
  <p:clrMapOvr>
    <a:masterClrMapping/>
  </p:clrMapOvr>
  <p:transition spd="slow">
    <p:strips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DB30E8C-3688-4423-8BA1-9353733FB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EB5F798-345D-4161-8985-38F4EA392E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94C21D3-701F-45BA-9941-27756E67D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C1BB4-362A-4FA9-8DB1-67ED03367B5F}" type="datetimeFigureOut">
              <a:rPr lang="zh-CN" altLang="en-US" smtClean="0"/>
              <a:t>2021/4/21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CD6A84C-15C9-4808-89FB-ABC2261A6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0D8FA99-F91B-44D2-AF46-BEABD6CD8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68BC-99F0-46F7-8FC8-CC50DBF267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2108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7AA746F-767A-4EB6-9785-49809D5BC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03D88C4-1C31-4440-902B-C3CAECD19E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B988CA2-A5F0-4BAA-BD04-493091F3A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C1BB4-362A-4FA9-8DB1-67ED03367B5F}" type="datetimeFigureOut">
              <a:rPr lang="zh-CN" altLang="en-US" smtClean="0"/>
              <a:t>2021/4/21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72057D3-ED9B-4949-AB4F-5C22EBD9B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23CFA0C-17FF-44A0-B95B-A0A42ECDF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68BC-99F0-46F7-8FC8-CC50DBF267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0844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0253A2-7246-4000-BBE5-74CD6E9B0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D9F10CC-A678-41FF-B910-5D8CBACD9D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72FDB5E-1D8C-4777-8BAA-4E87A1C704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C5EEC61-1A6D-4106-8173-8EA768A44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C1BB4-362A-4FA9-8DB1-67ED03367B5F}" type="datetimeFigureOut">
              <a:rPr lang="zh-CN" altLang="en-US" smtClean="0"/>
              <a:t>2021/4/21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47B5362-D05F-47BF-865F-06BFB93CD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B0ED683-F6A8-486C-9335-EE0A711FB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68BC-99F0-46F7-8FC8-CC50DBF267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2972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AF0EAD-1DBF-4B90-A988-E59FB6DE0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9F823B2-199A-4F9B-90E5-AAE0DA4A71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98D05C2-C2A9-45AB-96FF-3741CB8999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4561BCF-7A13-4AAC-A2EF-D24AB1A13E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BA8D4A6-DAE7-46C1-AADC-36385DDAEA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D5D1820A-BBFA-43AF-9F6B-98A097BA7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C1BB4-362A-4FA9-8DB1-67ED03367B5F}" type="datetimeFigureOut">
              <a:rPr lang="zh-CN" altLang="en-US" smtClean="0"/>
              <a:t>2021/4/21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A23C08DB-1A4D-4916-8CF7-EFB651E42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C8DA110-1894-497F-92BB-F2006504B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68BC-99F0-46F7-8FC8-CC50DBF267E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4343778" y="6460334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16887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7AD8AD-C1A3-4B59-B0F9-98C2DB5A4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72A0638-BD93-41A2-A95E-8F30223AD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C1BB4-362A-4FA9-8DB1-67ED03367B5F}" type="datetimeFigureOut">
              <a:rPr lang="zh-CN" altLang="en-US" smtClean="0"/>
              <a:t>2021/4/21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2DAEA7A-1C9A-40B7-9051-96A559B49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109A3E8-54B0-4742-A3C3-7863BFEEF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68BC-99F0-46F7-8FC8-CC50DBF267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705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40F0FBC-4A3E-451D-9DCF-F7A5E4BC6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C1BB4-362A-4FA9-8DB1-67ED03367B5F}" type="datetimeFigureOut">
              <a:rPr lang="zh-CN" altLang="en-US" smtClean="0"/>
              <a:t>2021/4/21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9570197-FA96-46EF-BBAF-BABAC0A0A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10E03EA-6DCD-45FF-A2CD-07A7CBB2C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68BC-99F0-46F7-8FC8-CC50DBF267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5141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3EA933-38FB-4E95-A113-EA5092923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600D57B-7DD6-4130-B481-F645AB1C75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0CDC4E7-4C9A-480C-BE85-110253D00C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BAB418D-F73B-493E-98D8-07DCEB48F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C1BB4-362A-4FA9-8DB1-67ED03367B5F}" type="datetimeFigureOut">
              <a:rPr lang="zh-CN" altLang="en-US" smtClean="0"/>
              <a:t>2021/4/21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36F2EF3-2177-45FB-9E8E-B4F9EF2A2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999E1A9-A17A-42D1-A6EE-256169024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68BC-99F0-46F7-8FC8-CC50DBF267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8233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60D1A9-6505-46B5-8FC4-5F2A96072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FB0A8384-EF42-49C7-8B72-47CAC940D6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F41794D-17D9-4743-AF97-AE0528BA9D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9D3E264-E40A-4D58-96A1-82ECE62A5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C1BB4-362A-4FA9-8DB1-67ED03367B5F}" type="datetimeFigureOut">
              <a:rPr lang="zh-CN" altLang="en-US" smtClean="0"/>
              <a:t>2021/4/21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271EC6F-D819-4E4A-BA56-03A95BF98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058CC60-3B58-4FEF-BDDE-12351A8BF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68BC-99F0-46F7-8FC8-CC50DBF267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7135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043C670-1FE1-4AC4-990A-97B10D12B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57C0A71-7D3E-4B34-A627-8CDC308EC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3E601AC-2103-4D25-BF42-7089F74348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C1BB4-362A-4FA9-8DB1-67ED03367B5F}" type="datetimeFigureOut">
              <a:rPr lang="zh-CN" altLang="en-US" smtClean="0"/>
              <a:t>2021/4/21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A57B1BC-5512-4476-B28B-7AA7E05E43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CA7CD38-6541-44CE-A201-EF6C1356E2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8A68BC-99F0-46F7-8FC8-CC50DBF267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2818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74" r:id="rId14"/>
  </p:sldLayoutIdLst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microsoft.com/office/2007/relationships/hdphoto" Target="../media/hdphoto5.wdp"/><Relationship Id="rId4" Type="http://schemas.openxmlformats.org/officeDocument/2006/relationships/image" Target="../media/image39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片 34">
            <a:extLst>
              <a:ext uri="{FF2B5EF4-FFF2-40B4-BE49-F238E27FC236}">
                <a16:creationId xmlns:a16="http://schemas.microsoft.com/office/drawing/2014/main" id="{3960559D-5A03-4D1C-8166-6677EC9220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5833" y="1875952"/>
            <a:ext cx="9330813" cy="3220771"/>
          </a:xfrm>
          <a:prstGeom prst="rect">
            <a:avLst/>
          </a:prstGeom>
          <a:solidFill>
            <a:srgbClr val="C00000"/>
          </a:solidFill>
          <a:effectLst>
            <a:outerShdw blurRad="444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7" name="矩形 36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1636003" y="2048090"/>
            <a:ext cx="8952484" cy="2815458"/>
          </a:xfrm>
          <a:prstGeom prst="rect">
            <a:avLst/>
          </a:prstGeom>
          <a:noFill/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6F50B443-937A-44DA-85BC-CF33ED2FFB17}"/>
              </a:ext>
            </a:extLst>
          </p:cNvPr>
          <p:cNvSpPr/>
          <p:nvPr/>
        </p:nvSpPr>
        <p:spPr>
          <a:xfrm>
            <a:off x="3320801" y="4646697"/>
            <a:ext cx="5550399" cy="45002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>
            <a:outerShdw blurRad="444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400A5DCD-C4DF-441B-A620-AA15A31A7049}"/>
              </a:ext>
            </a:extLst>
          </p:cNvPr>
          <p:cNvSpPr/>
          <p:nvPr/>
        </p:nvSpPr>
        <p:spPr>
          <a:xfrm>
            <a:off x="2399858" y="3208054"/>
            <a:ext cx="7424773" cy="837475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r>
              <a:rPr lang="zh-CN" altLang="en-US" sz="40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第三章 学前儿童美术能力的发展</a:t>
            </a:r>
            <a:endParaRPr lang="zh-CN" altLang="en-US" sz="4000" b="1" dirty="0">
              <a:solidFill>
                <a:srgbClr val="002060"/>
              </a:solidFill>
              <a:latin typeface="黑体" panose="02010609060101010101" pitchFamily="49" charset="-122"/>
              <a:ea typeface="黑体" panose="02010609060101010101" pitchFamily="49" charset="-122"/>
              <a:cs typeface="+mn-ea"/>
              <a:sym typeface="+mn-lt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1E583900-DEC8-4643-AAC1-9A9537F0FDC5}"/>
              </a:ext>
            </a:extLst>
          </p:cNvPr>
          <p:cNvSpPr/>
          <p:nvPr/>
        </p:nvSpPr>
        <p:spPr>
          <a:xfrm>
            <a:off x="4346405" y="4703544"/>
            <a:ext cx="3730795" cy="393179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algn="ctr"/>
            <a:r>
              <a:rPr lang="zh-CN" altLang="en-US" sz="2000" b="1" spc="3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教育科学学院 朱巧玲</a:t>
            </a:r>
            <a:endParaRPr lang="zh-CN" altLang="en-US" sz="2000" b="1" spc="3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+mn-ea"/>
              <a:sym typeface="+mn-lt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93474FBE-B2FE-4433-8E49-AB88B62505C4}"/>
              </a:ext>
            </a:extLst>
          </p:cNvPr>
          <p:cNvGrpSpPr/>
          <p:nvPr/>
        </p:nvGrpSpPr>
        <p:grpSpPr>
          <a:xfrm>
            <a:off x="3474720" y="2240043"/>
            <a:ext cx="4888650" cy="431916"/>
            <a:chOff x="3774064" y="2240043"/>
            <a:chExt cx="4589306" cy="431916"/>
          </a:xfrm>
        </p:grpSpPr>
        <p:cxnSp>
          <p:nvCxnSpPr>
            <p:cNvPr id="44" name="直接连接符 43">
              <a:extLst>
                <a:ext uri="{FF2B5EF4-FFF2-40B4-BE49-F238E27FC236}">
                  <a16:creationId xmlns:a16="http://schemas.microsoft.com/office/drawing/2014/main" id="{A82852E5-C881-41DC-9046-EBC6133CC983}"/>
                </a:ext>
              </a:extLst>
            </p:cNvPr>
            <p:cNvCxnSpPr>
              <a:cxnSpLocks/>
            </p:cNvCxnSpPr>
            <p:nvPr/>
          </p:nvCxnSpPr>
          <p:spPr>
            <a:xfrm>
              <a:off x="3774064" y="2502812"/>
              <a:ext cx="572341" cy="0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>
              <a:extLst>
                <a:ext uri="{FF2B5EF4-FFF2-40B4-BE49-F238E27FC236}">
                  <a16:creationId xmlns:a16="http://schemas.microsoft.com/office/drawing/2014/main" id="{B3EAE3B3-9624-46DF-8C39-1B1AC65C84C0}"/>
                </a:ext>
              </a:extLst>
            </p:cNvPr>
            <p:cNvCxnSpPr>
              <a:cxnSpLocks/>
            </p:cNvCxnSpPr>
            <p:nvPr/>
          </p:nvCxnSpPr>
          <p:spPr>
            <a:xfrm>
              <a:off x="7791029" y="2502812"/>
              <a:ext cx="572341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5E93FB67-3B9A-40F2-863D-EEAE83DF1C34}"/>
                </a:ext>
              </a:extLst>
            </p:cNvPr>
            <p:cNvSpPr/>
            <p:nvPr/>
          </p:nvSpPr>
          <p:spPr>
            <a:xfrm>
              <a:off x="4834230" y="2240043"/>
              <a:ext cx="2523537" cy="431916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 algn="ctr"/>
              <a:r>
                <a:rPr lang="zh-CN" altLang="en-US" sz="3200" b="1" dirty="0" smtClean="0">
                  <a:solidFill>
                    <a:srgbClr val="7C401F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  <a:sym typeface="+mn-lt"/>
                </a:rPr>
                <a:t>学前儿童美术教育</a:t>
              </a:r>
              <a:endParaRPr lang="zh-CN" altLang="en-US" sz="3200" b="1" dirty="0">
                <a:solidFill>
                  <a:srgbClr val="7C401F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553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2000">
        <p:blinds dir="vert"/>
      </p:transition>
    </mc:Choice>
    <mc:Fallback xmlns="" xmlns:a14="http://schemas.microsoft.com/office/drawing/2010/main" xmlns:a16="http://schemas.microsoft.com/office/drawing/2014/main">
      <p:transition spd="slow" advClick="0" advTm="2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42" grpId="0" animBg="1"/>
      <p:bldP spid="40" grpId="0"/>
      <p:bldP spid="4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1117166" y="1042834"/>
            <a:ext cx="10023274" cy="4336886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1589606" y="1256195"/>
            <a:ext cx="8285914" cy="971704"/>
          </a:xfrm>
        </p:spPr>
        <p:txBody>
          <a:bodyPr>
            <a:normAutofit/>
          </a:bodyPr>
          <a:lstStyle/>
          <a:p>
            <a:pPr eaLnBrk="1" hangingPunct="1"/>
            <a:r>
              <a:rPr lang="zh-CN" altLang="en-US" sz="4000" dirty="0" smtClean="0">
                <a:solidFill>
                  <a:srgbClr val="002060"/>
                </a:solidFill>
                <a:ea typeface="黑体" panose="02010609060101010101" pitchFamily="49" charset="-122"/>
              </a:rPr>
              <a:t>一、涂鸦阶段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1120" y="2014538"/>
            <a:ext cx="9320348" cy="2968942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zh-CN" altLang="en-US" sz="3000" dirty="0"/>
              <a:t>（</a:t>
            </a:r>
            <a:r>
              <a:rPr lang="zh-CN" altLang="en-US" sz="3000" dirty="0" smtClean="0"/>
              <a:t>二）控制的涂鸦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zh-CN" altLang="en-US" sz="3000" dirty="0" smtClean="0"/>
              <a:t>  </a:t>
            </a:r>
            <a:r>
              <a:rPr lang="zh-CN" altLang="en-US" sz="3000" dirty="0" smtClean="0"/>
              <a:t>约</a:t>
            </a:r>
            <a:r>
              <a:rPr lang="zh-CN" altLang="en-US" sz="3000" dirty="0" smtClean="0"/>
              <a:t>在两岁阶段，儿童的涂鸦发展到有控制的涂鸦阶段。但在此阶段，儿童尚没有明确的创作意图，他满足于这种有控制的运动感觉和涂涂画画的过程。</a:t>
            </a:r>
          </a:p>
          <a:p>
            <a:pPr eaLnBrk="1" hangingPunct="1"/>
            <a:endParaRPr lang="zh-CN" altLang="en-US" dirty="0" smtClean="0">
              <a:solidFill>
                <a:srgbClr val="000066"/>
              </a:solidFill>
            </a:endParaRPr>
          </a:p>
          <a:p>
            <a:pPr eaLnBrk="1" hangingPunct="1">
              <a:buFontTx/>
              <a:buNone/>
            </a:pPr>
            <a:endParaRPr lang="zh-CN" altLang="en-US" dirty="0" smtClean="0">
              <a:solidFill>
                <a:srgbClr val="000066"/>
              </a:solidFill>
            </a:endParaRPr>
          </a:p>
          <a:p>
            <a:pPr eaLnBrk="1" hangingPunct="1"/>
            <a:endParaRPr lang="zh-CN" altLang="en-US" dirty="0" smtClean="0">
              <a:solidFill>
                <a:srgbClr val="000066"/>
              </a:solidFill>
            </a:endParaRPr>
          </a:p>
          <a:p>
            <a:pPr eaLnBrk="1" hangingPunct="1"/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2214237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4" grpId="0"/>
      <p:bldP spid="12083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857103" y="384339"/>
            <a:ext cx="10405257" cy="1471766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12290" name="标题 1"/>
          <p:cNvSpPr>
            <a:spLocks noGrp="1"/>
          </p:cNvSpPr>
          <p:nvPr>
            <p:ph type="title"/>
          </p:nvPr>
        </p:nvSpPr>
        <p:spPr>
          <a:xfrm>
            <a:off x="1097279" y="487681"/>
            <a:ext cx="10234587" cy="1216025"/>
          </a:xfrm>
        </p:spPr>
        <p:txBody>
          <a:bodyPr>
            <a:no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zh-CN" altLang="en-US" sz="3000" b="1" dirty="0">
                <a:solidFill>
                  <a:srgbClr val="002060"/>
                </a:solidFill>
                <a:latin typeface="+mn-ea"/>
                <a:ea typeface="+mn-ea"/>
              </a:rPr>
              <a:t>控制涂鸦（</a:t>
            </a:r>
            <a:r>
              <a:rPr lang="en-US" altLang="zh-CN" sz="3000" b="1" dirty="0">
                <a:solidFill>
                  <a:srgbClr val="002060"/>
                </a:solidFill>
                <a:latin typeface="+mn-ea"/>
                <a:ea typeface="+mn-ea"/>
              </a:rPr>
              <a:t>1.5~2</a:t>
            </a:r>
            <a:r>
              <a:rPr lang="zh-CN" altLang="en-US" sz="3000" b="1" dirty="0">
                <a:solidFill>
                  <a:srgbClr val="002060"/>
                </a:solidFill>
                <a:latin typeface="+mn-ea"/>
                <a:ea typeface="+mn-ea"/>
              </a:rPr>
              <a:t>岁）</a:t>
            </a:r>
            <a:r>
              <a:rPr lang="zh-CN" altLang="en-US" sz="3000" b="1" dirty="0" smtClean="0">
                <a:solidFill>
                  <a:schemeClr val="accent4">
                    <a:lumMod val="10000"/>
                  </a:schemeClr>
                </a:solidFill>
                <a:latin typeface="+mn-ea"/>
                <a:ea typeface="+mn-ea"/>
              </a:rPr>
              <a:t>：</a:t>
            </a:r>
            <a:r>
              <a:rPr lang="en-US" altLang="zh-CN" sz="3000" b="1" dirty="0" smtClean="0">
                <a:solidFill>
                  <a:schemeClr val="accent4">
                    <a:lumMod val="10000"/>
                  </a:schemeClr>
                </a:solidFill>
                <a:latin typeface="+mn-ea"/>
                <a:ea typeface="+mn-ea"/>
              </a:rPr>
              <a:t/>
            </a:r>
            <a:br>
              <a:rPr lang="en-US" altLang="zh-CN" sz="3000" b="1" dirty="0" smtClean="0">
                <a:solidFill>
                  <a:schemeClr val="accent4">
                    <a:lumMod val="10000"/>
                  </a:schemeClr>
                </a:solidFill>
                <a:latin typeface="+mn-ea"/>
                <a:ea typeface="+mn-ea"/>
              </a:rPr>
            </a:br>
            <a:r>
              <a:rPr lang="zh-CN" altLang="en-US" sz="3000" dirty="0" smtClean="0">
                <a:solidFill>
                  <a:schemeClr val="accent4">
                    <a:lumMod val="10000"/>
                  </a:schemeClr>
                </a:solidFill>
                <a:latin typeface="+mn-ea"/>
                <a:ea typeface="+mn-ea"/>
              </a:rPr>
              <a:t>重复</a:t>
            </a:r>
            <a:r>
              <a:rPr lang="zh-CN" altLang="en-US" sz="3000" dirty="0">
                <a:solidFill>
                  <a:schemeClr val="accent4">
                    <a:lumMod val="10000"/>
                  </a:schemeClr>
                </a:solidFill>
                <a:latin typeface="+mn-ea"/>
                <a:ea typeface="+mn-ea"/>
              </a:rPr>
              <a:t>的、上下左右的直线、倾斜线、锯齿线、螺旋线等。</a:t>
            </a:r>
          </a:p>
        </p:txBody>
      </p:sp>
      <p:pic>
        <p:nvPicPr>
          <p:cNvPr id="2253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8"/>
          <a:stretch>
            <a:fillRect/>
          </a:stretch>
        </p:blipFill>
        <p:spPr bwMode="auto">
          <a:xfrm>
            <a:off x="811383" y="2145666"/>
            <a:ext cx="5156347" cy="417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67"/>
          <a:stretch>
            <a:fillRect/>
          </a:stretch>
        </p:blipFill>
        <p:spPr bwMode="auto">
          <a:xfrm>
            <a:off x="6154783" y="2145666"/>
            <a:ext cx="5131364" cy="4170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8211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1097280" y="1112520"/>
            <a:ext cx="10058400" cy="4282440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115716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1112519"/>
            <a:ext cx="627888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zh-CN" altLang="en-US" sz="4000" dirty="0" smtClean="0">
                <a:solidFill>
                  <a:srgbClr val="002060"/>
                </a:solidFill>
                <a:ea typeface="黑体" panose="02010609060101010101" pitchFamily="49" charset="-122"/>
              </a:rPr>
              <a:t>一、涂鸦阶段</a:t>
            </a:r>
          </a:p>
        </p:txBody>
      </p:sp>
      <p:sp>
        <p:nvSpPr>
          <p:cNvPr id="11571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266008" y="2132012"/>
            <a:ext cx="9889672" cy="3035935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zh-CN" altLang="en-US" sz="3000" dirty="0">
                <a:latin typeface="+mn-ea"/>
              </a:rPr>
              <a:t>（</a:t>
            </a:r>
            <a:r>
              <a:rPr lang="zh-CN" altLang="en-US" sz="3000" dirty="0" smtClean="0">
                <a:latin typeface="+mn-ea"/>
              </a:rPr>
              <a:t>三）圆形</a:t>
            </a:r>
            <a:r>
              <a:rPr lang="zh-CN" altLang="en-US" sz="3000" dirty="0" smtClean="0">
                <a:latin typeface="+mn-ea"/>
              </a:rPr>
              <a:t>涂鸦    </a:t>
            </a:r>
            <a:endParaRPr lang="zh-CN" altLang="en-US" sz="3000" dirty="0" smtClean="0">
              <a:latin typeface="+mn-ea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zh-CN" altLang="en-US" sz="3000" dirty="0" smtClean="0">
                <a:latin typeface="+mn-ea"/>
              </a:rPr>
              <a:t>  </a:t>
            </a:r>
            <a:r>
              <a:rPr lang="en-US" altLang="zh-CN" sz="3000" dirty="0" smtClean="0">
                <a:latin typeface="+mn-ea"/>
              </a:rPr>
              <a:t>2</a:t>
            </a:r>
            <a:r>
              <a:rPr lang="zh-CN" altLang="en-US" sz="3000" dirty="0" smtClean="0">
                <a:latin typeface="+mn-ea"/>
              </a:rPr>
              <a:t>岁半左右的儿童，手臂、手腕、手指的关节更加灵活，肌肉更加有力，开始尝试更加复杂的动作，可以画出圆圈线条，进而画出复杂的圆形涂鸦。</a:t>
            </a:r>
          </a:p>
        </p:txBody>
      </p:sp>
    </p:spTree>
    <p:extLst>
      <p:ext uri="{BB962C8B-B14F-4D97-AF65-F5344CB8AC3E}">
        <p14:creationId xmlns:p14="http://schemas.microsoft.com/office/powerpoint/2010/main" val="3909979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1157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6" grpId="0"/>
      <p:bldP spid="11571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12" y="583436"/>
            <a:ext cx="6129776" cy="381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2118360" y="5453271"/>
            <a:ext cx="2682240" cy="708524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24579" name="Text Box 5"/>
          <p:cNvSpPr txBox="1">
            <a:spLocks noChangeArrowheads="1"/>
          </p:cNvSpPr>
          <p:nvPr/>
        </p:nvSpPr>
        <p:spPr bwMode="auto">
          <a:xfrm>
            <a:off x="2575560" y="5530534"/>
            <a:ext cx="1960793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zh-CN" altLang="en-US" sz="3000" b="1" dirty="0" smtClean="0">
                <a:latin typeface="+mn-ea"/>
                <a:ea typeface="+mn-ea"/>
              </a:rPr>
              <a:t>圆形涂鸦</a:t>
            </a:r>
            <a:r>
              <a:rPr lang="en-US" altLang="zh-CN" sz="3000" b="1" dirty="0" smtClean="0">
                <a:latin typeface="+mn-ea"/>
                <a:ea typeface="+mn-ea"/>
              </a:rPr>
              <a:t>1</a:t>
            </a:r>
            <a:endParaRPr lang="en-US" altLang="zh-CN" sz="3000" b="1" dirty="0">
              <a:latin typeface="+mn-ea"/>
              <a:ea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41488" y="2634670"/>
            <a:ext cx="5541690" cy="363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621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56"/>
          <a:stretch>
            <a:fillRect/>
          </a:stretch>
        </p:blipFill>
        <p:spPr bwMode="auto">
          <a:xfrm>
            <a:off x="6644640" y="2891534"/>
            <a:ext cx="4800600" cy="3202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185" y="2891534"/>
            <a:ext cx="5207554" cy="3204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766185" y="623313"/>
            <a:ext cx="10679055" cy="1879101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148484" name="矩形 1"/>
          <p:cNvSpPr>
            <a:spLocks noChangeArrowheads="1"/>
          </p:cNvSpPr>
          <p:nvPr/>
        </p:nvSpPr>
        <p:spPr bwMode="auto">
          <a:xfrm>
            <a:off x="1112520" y="760473"/>
            <a:ext cx="10087155" cy="147732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kumimoji="1" sz="2400" b="1">
                <a:solidFill>
                  <a:schemeClr val="hlink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 kumimoji="1" sz="2400" b="1">
                <a:solidFill>
                  <a:schemeClr val="hlink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 kumimoji="1" sz="2400" b="1">
                <a:solidFill>
                  <a:schemeClr val="hlink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 kumimoji="1" sz="2400" b="1">
                <a:solidFill>
                  <a:schemeClr val="hlink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 kumimoji="1" sz="2400" b="1">
                <a:solidFill>
                  <a:schemeClr val="hlink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hlink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hlink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hlink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hlink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zh-CN" altLang="en-US" sz="3000" b="0" dirty="0">
                <a:solidFill>
                  <a:schemeClr val="accent4">
                    <a:lumMod val="10000"/>
                  </a:schemeClr>
                </a:solidFill>
                <a:latin typeface="+mn-ea"/>
                <a:ea typeface="+mn-ea"/>
                <a:cs typeface="+mj-cs"/>
              </a:rPr>
              <a:t>圆形涂鸦（</a:t>
            </a:r>
            <a:r>
              <a:rPr lang="en-US" altLang="zh-CN" sz="3000" b="0" dirty="0">
                <a:solidFill>
                  <a:schemeClr val="accent4">
                    <a:lumMod val="10000"/>
                  </a:schemeClr>
                </a:solidFill>
                <a:latin typeface="+mn-ea"/>
                <a:ea typeface="+mn-ea"/>
                <a:cs typeface="+mj-cs"/>
              </a:rPr>
              <a:t>2.5~3</a:t>
            </a:r>
            <a:r>
              <a:rPr lang="zh-CN" altLang="en-US" sz="3000" b="0" dirty="0">
                <a:solidFill>
                  <a:schemeClr val="accent4">
                    <a:lumMod val="10000"/>
                  </a:schemeClr>
                </a:solidFill>
                <a:latin typeface="+mn-ea"/>
                <a:ea typeface="+mn-ea"/>
                <a:cs typeface="+mj-cs"/>
              </a:rPr>
              <a:t>岁）封口或未封口的圆形，努力控制动作的方向、力量和幅度；是幼儿首次画出的图形。</a:t>
            </a:r>
          </a:p>
        </p:txBody>
      </p:sp>
    </p:spTree>
    <p:extLst>
      <p:ext uri="{BB962C8B-B14F-4D97-AF65-F5344CB8AC3E}">
        <p14:creationId xmlns:p14="http://schemas.microsoft.com/office/powerpoint/2010/main" val="77559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1219200" y="1188085"/>
            <a:ext cx="9799320" cy="4374515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1172845"/>
            <a:ext cx="105156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zh-CN" altLang="en-US" sz="4000" dirty="0" smtClean="0">
                <a:solidFill>
                  <a:srgbClr val="002060"/>
                </a:solidFill>
                <a:ea typeface="黑体" panose="02010609060101010101" pitchFamily="49" charset="-122"/>
              </a:rPr>
              <a:t>一、涂鸦阶段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47800" y="2236469"/>
            <a:ext cx="9189720" cy="3128011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zh-CN" altLang="en-US" sz="3000" dirty="0" smtClean="0"/>
              <a:t>（四）命名</a:t>
            </a:r>
            <a:r>
              <a:rPr lang="zh-CN" altLang="en-US" sz="3000" dirty="0" smtClean="0"/>
              <a:t>涂鸦</a:t>
            </a:r>
            <a:endParaRPr lang="zh-CN" altLang="en-US" sz="3000" dirty="0" smtClean="0"/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zh-CN" altLang="en-US" sz="3000" dirty="0" smtClean="0"/>
              <a:t>  儿童已经开始意识到自己的涂鸦与周围人、事、物之间的关系，具有明显的表达意图。不过儿童对于自己涂鸦的命名容易受到多种因素的影响。</a:t>
            </a:r>
          </a:p>
        </p:txBody>
      </p:sp>
    </p:spTree>
    <p:extLst>
      <p:ext uri="{BB962C8B-B14F-4D97-AF65-F5344CB8AC3E}">
        <p14:creationId xmlns:p14="http://schemas.microsoft.com/office/powerpoint/2010/main" val="3846071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1187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86" grpId="0"/>
      <p:bldP spid="118787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796769" y="217225"/>
            <a:ext cx="7006111" cy="815142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6230620" y="1310867"/>
            <a:ext cx="5252594" cy="1966601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14338" name="标题 1"/>
          <p:cNvSpPr>
            <a:spLocks noGrp="1"/>
          </p:cNvSpPr>
          <p:nvPr>
            <p:ph type="title"/>
          </p:nvPr>
        </p:nvSpPr>
        <p:spPr>
          <a:xfrm>
            <a:off x="1025845" y="96641"/>
            <a:ext cx="8826500" cy="121602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zh-CN" altLang="en-US" sz="3000" dirty="0">
                <a:solidFill>
                  <a:schemeClr val="accent4">
                    <a:lumMod val="10000"/>
                  </a:schemeClr>
                </a:solidFill>
                <a:latin typeface="+mn-ea"/>
                <a:ea typeface="+mn-ea"/>
              </a:rPr>
              <a:t>命名涂鸦（</a:t>
            </a:r>
            <a:r>
              <a:rPr lang="en-US" altLang="zh-CN" sz="3000" dirty="0">
                <a:solidFill>
                  <a:schemeClr val="accent4">
                    <a:lumMod val="10000"/>
                  </a:schemeClr>
                </a:solidFill>
                <a:latin typeface="+mn-ea"/>
                <a:ea typeface="+mn-ea"/>
              </a:rPr>
              <a:t>3~3.5</a:t>
            </a:r>
            <a:r>
              <a:rPr lang="zh-CN" altLang="en-US" sz="3000" dirty="0">
                <a:solidFill>
                  <a:schemeClr val="accent4">
                    <a:lumMod val="10000"/>
                  </a:schemeClr>
                </a:solidFill>
                <a:latin typeface="+mn-ea"/>
                <a:ea typeface="+mn-ea"/>
              </a:rPr>
              <a:t>岁）边画边自言自语</a:t>
            </a:r>
          </a:p>
        </p:txBody>
      </p:sp>
      <p:sp>
        <p:nvSpPr>
          <p:cNvPr id="28675" name="内容占位符 2"/>
          <p:cNvSpPr>
            <a:spLocks noGrp="1" noChangeArrowheads="1"/>
          </p:cNvSpPr>
          <p:nvPr>
            <p:ph idx="1"/>
          </p:nvPr>
        </p:nvSpPr>
        <p:spPr>
          <a:xfrm>
            <a:off x="6487202" y="1324843"/>
            <a:ext cx="4996012" cy="1952625"/>
          </a:xfrm>
        </p:spPr>
        <p:txBody>
          <a:bodyPr>
            <a:normAutofit fontScale="92500" lnSpcReduction="20000"/>
          </a:bodyPr>
          <a:lstStyle/>
          <a:p>
            <a:pPr marL="0" indent="0" eaLnBrk="1" hangingPunct="1">
              <a:lnSpc>
                <a:spcPct val="150000"/>
              </a:lnSpc>
              <a:buNone/>
            </a:pPr>
            <a:r>
              <a:rPr lang="zh-CN" altLang="en-US" sz="3200" dirty="0" smtClean="0"/>
              <a:t>涂鸦伴随着故事、语言，将图形与线条结合，发现与经验中的某些事物相似</a:t>
            </a:r>
          </a:p>
        </p:txBody>
      </p:sp>
      <p:pic>
        <p:nvPicPr>
          <p:cNvPr id="2867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49" y="1191670"/>
            <a:ext cx="4764246" cy="4416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720569" y="5767335"/>
            <a:ext cx="3334146" cy="815142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720569" y="5897907"/>
            <a:ext cx="330993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bg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Tx/>
              <a:buNone/>
            </a:pPr>
            <a:r>
              <a:rPr kumimoji="1" lang="zh-CN" altLang="en-US" sz="3000" dirty="0">
                <a:solidFill>
                  <a:schemeClr val="tx1"/>
                </a:solidFill>
                <a:latin typeface="+mn-ea"/>
                <a:ea typeface="+mn-ea"/>
              </a:rPr>
              <a:t>爸爸、妈妈和我</a:t>
            </a:r>
          </a:p>
        </p:txBody>
      </p:sp>
      <p:pic>
        <p:nvPicPr>
          <p:cNvPr id="2867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24" b="4346"/>
          <a:stretch>
            <a:fillRect/>
          </a:stretch>
        </p:blipFill>
        <p:spPr bwMode="auto">
          <a:xfrm>
            <a:off x="6230620" y="3399851"/>
            <a:ext cx="5252594" cy="335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3901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4" y="620713"/>
            <a:ext cx="7920037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3862389" y="5340985"/>
            <a:ext cx="4084320" cy="815973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29699" name="Text Box 5"/>
          <p:cNvSpPr txBox="1">
            <a:spLocks noChangeArrowheads="1"/>
          </p:cNvSpPr>
          <p:nvPr/>
        </p:nvSpPr>
        <p:spPr bwMode="auto">
          <a:xfrm>
            <a:off x="3969069" y="5456585"/>
            <a:ext cx="344677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en-US" altLang="zh-CN" sz="3200" b="1" dirty="0">
                <a:solidFill>
                  <a:srgbClr val="000066"/>
                </a:solidFill>
              </a:rPr>
              <a:t>   </a:t>
            </a:r>
            <a:r>
              <a:rPr lang="zh-CN" altLang="en-US" sz="3000" b="1" dirty="0">
                <a:latin typeface="+mn-ea"/>
                <a:ea typeface="+mn-ea"/>
              </a:rPr>
              <a:t>命名涂鸦  毛毛虫</a:t>
            </a:r>
          </a:p>
        </p:txBody>
      </p:sp>
    </p:spTree>
    <p:extLst>
      <p:ext uri="{BB962C8B-B14F-4D97-AF65-F5344CB8AC3E}">
        <p14:creationId xmlns:p14="http://schemas.microsoft.com/office/powerpoint/2010/main" val="2018070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1874042" y="309999"/>
            <a:ext cx="8443913" cy="1010087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33794" name="标题 1"/>
          <p:cNvSpPr>
            <a:spLocks noGrp="1" noChangeArrowheads="1"/>
          </p:cNvSpPr>
          <p:nvPr>
            <p:ph type="title"/>
          </p:nvPr>
        </p:nvSpPr>
        <p:spPr>
          <a:xfrm>
            <a:off x="2117883" y="111244"/>
            <a:ext cx="10515600" cy="1325563"/>
          </a:xfrm>
        </p:spPr>
        <p:txBody>
          <a:bodyPr>
            <a:normAutofit/>
          </a:bodyPr>
          <a:lstStyle/>
          <a:p>
            <a:r>
              <a:rPr lang="zh-CN" altLang="en-US" sz="3000" dirty="0"/>
              <a:t>画家眼中的幼儿涂鸦</a:t>
            </a:r>
            <a:endParaRPr lang="zh-CN" altLang="en-US" sz="3000" dirty="0" smtClean="0"/>
          </a:p>
        </p:txBody>
      </p:sp>
      <p:pic>
        <p:nvPicPr>
          <p:cNvPr id="3379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043" y="1573967"/>
            <a:ext cx="8443913" cy="5117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3497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082" y="1603731"/>
            <a:ext cx="8486739" cy="4939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1813082" y="278169"/>
            <a:ext cx="8443913" cy="1010087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8" name="标题 1"/>
          <p:cNvSpPr>
            <a:spLocks noGrp="1" noChangeArrowheads="1"/>
          </p:cNvSpPr>
          <p:nvPr>
            <p:ph type="title"/>
          </p:nvPr>
        </p:nvSpPr>
        <p:spPr>
          <a:xfrm>
            <a:off x="2056923" y="79414"/>
            <a:ext cx="10515600" cy="1325563"/>
          </a:xfrm>
        </p:spPr>
        <p:txBody>
          <a:bodyPr>
            <a:normAutofit/>
          </a:bodyPr>
          <a:lstStyle/>
          <a:p>
            <a:r>
              <a:rPr lang="zh-CN" altLang="en-US" sz="3000" dirty="0"/>
              <a:t>画家眼中的幼儿涂鸦</a:t>
            </a:r>
            <a:endParaRPr lang="zh-CN" altLang="en-US" sz="3000" dirty="0" smtClean="0"/>
          </a:p>
        </p:txBody>
      </p:sp>
    </p:spTree>
    <p:extLst>
      <p:ext uri="{BB962C8B-B14F-4D97-AF65-F5344CB8AC3E}">
        <p14:creationId xmlns:p14="http://schemas.microsoft.com/office/powerpoint/2010/main" val="348759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B82300AA-F701-4663-B9DF-2642CCF1AE5F}"/>
              </a:ext>
            </a:extLst>
          </p:cNvPr>
          <p:cNvGrpSpPr/>
          <p:nvPr/>
        </p:nvGrpSpPr>
        <p:grpSpPr>
          <a:xfrm>
            <a:off x="457200" y="801534"/>
            <a:ext cx="11233852" cy="4710991"/>
            <a:chOff x="1430593" y="1807375"/>
            <a:chExt cx="9363305" cy="3258829"/>
          </a:xfrm>
        </p:grpSpPr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3960559D-5A03-4D1C-8166-6677EC9220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30593" y="1845433"/>
              <a:ext cx="9330813" cy="3220771"/>
            </a:xfrm>
            <a:prstGeom prst="rect">
              <a:avLst/>
            </a:prstGeom>
            <a:solidFill>
              <a:srgbClr val="C00000"/>
            </a:solidFill>
            <a:effectLst>
              <a:outerShdw blurRad="444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9321AC4C-8DB9-41E5-932B-9D7A72928475}"/>
                </a:ext>
              </a:extLst>
            </p:cNvPr>
            <p:cNvSpPr/>
            <p:nvPr/>
          </p:nvSpPr>
          <p:spPr>
            <a:xfrm>
              <a:off x="1636003" y="2048090"/>
              <a:ext cx="8952484" cy="2815458"/>
            </a:xfrm>
            <a:prstGeom prst="rect">
              <a:avLst/>
            </a:prstGeom>
            <a:noFill/>
            <a:ln w="57150">
              <a:solidFill>
                <a:srgbClr val="C0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6F50B443-937A-44DA-85BC-CF33ED2FFB17}"/>
                </a:ext>
              </a:extLst>
            </p:cNvPr>
            <p:cNvSpPr/>
            <p:nvPr/>
          </p:nvSpPr>
          <p:spPr>
            <a:xfrm>
              <a:off x="3320800" y="1807375"/>
              <a:ext cx="5550399" cy="45002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444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400A5DCD-C4DF-441B-A620-AA15A31A7049}"/>
                </a:ext>
              </a:extLst>
            </p:cNvPr>
            <p:cNvSpPr/>
            <p:nvPr/>
          </p:nvSpPr>
          <p:spPr>
            <a:xfrm>
              <a:off x="2279667" y="2449906"/>
              <a:ext cx="8514231" cy="2189617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ea"/>
                  <a:sym typeface="+mn-lt"/>
                </a:rPr>
                <a:t>1.</a:t>
              </a:r>
              <a:r>
                <a:rPr kumimoji="0" lang="zh-CN" altLang="en-US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ea"/>
                  <a:sym typeface="+mn-lt"/>
                </a:rPr>
                <a:t>理解和掌握学前儿童绘画能力发展阶段。</a:t>
              </a:r>
              <a:endPara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3200" b="1" dirty="0" smtClean="0">
                  <a:solidFill>
                    <a:srgbClr val="00206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  <a:sym typeface="+mn-lt"/>
                </a:rPr>
                <a:t>2.</a:t>
              </a:r>
              <a:r>
                <a:rPr lang="zh-CN" altLang="en-US" sz="3200" b="1" dirty="0" smtClean="0">
                  <a:solidFill>
                    <a:srgbClr val="00206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  <a:sym typeface="+mn-lt"/>
                </a:rPr>
                <a:t>理解和掌握学前儿童手工能力发展阶段理论。</a:t>
              </a:r>
              <a:endParaRPr lang="en-US" altLang="zh-CN" sz="32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3200" b="1" dirty="0" smtClean="0">
                  <a:solidFill>
                    <a:srgbClr val="00206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  <a:sym typeface="+mn-lt"/>
                </a:rPr>
                <a:t>3.</a:t>
              </a:r>
              <a:r>
                <a:rPr lang="zh-CN" altLang="en-US" sz="3200" b="1" dirty="0" smtClean="0">
                  <a:solidFill>
                    <a:srgbClr val="00206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  <a:sym typeface="+mn-lt"/>
                </a:rPr>
                <a:t>理解和掌握学前儿童美术欣赏能力发展阶段理论。</a:t>
              </a:r>
              <a:endParaRPr lang="en-US" altLang="zh-CN" sz="32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3200" b="1" dirty="0" smtClean="0">
                  <a:solidFill>
                    <a:srgbClr val="00206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  <a:sym typeface="+mn-lt"/>
                </a:rPr>
                <a:t>4.</a:t>
              </a:r>
              <a:r>
                <a:rPr lang="zh-CN" altLang="en-US" sz="3200" b="1" dirty="0" smtClean="0">
                  <a:solidFill>
                    <a:srgbClr val="00206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+mn-ea"/>
                  <a:sym typeface="+mn-lt"/>
                </a:rPr>
                <a:t>能够运用所学知识分析儿童的美术作品和美术活动。</a:t>
              </a:r>
              <a:endParaRPr lang="en-US" altLang="zh-CN" sz="32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254A80"/>
                </a:solidFill>
                <a:effectLst/>
                <a:uLnTx/>
                <a:uFillTx/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1E583900-DEC8-4643-AAC1-9A9537F0FDC5}"/>
                </a:ext>
              </a:extLst>
            </p:cNvPr>
            <p:cNvSpPr/>
            <p:nvPr/>
          </p:nvSpPr>
          <p:spPr>
            <a:xfrm>
              <a:off x="3320800" y="1878736"/>
              <a:ext cx="5550399" cy="334827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3200" b="1" i="0" u="none" strike="noStrike" kern="1200" cap="none" spc="30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F0502020204030204"/>
                  <a:ea typeface="微软雅黑"/>
                  <a:cs typeface="+mn-ea"/>
                  <a:sym typeface="+mn-lt"/>
                </a:rPr>
                <a:t>学习目标</a:t>
              </a:r>
              <a:endParaRPr kumimoji="0" lang="zh-CN" altLang="en-US" sz="3200" b="1" i="0" u="none" strike="noStrike" kern="1200" cap="none" spc="3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1447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14:ferris dir="l"/>
      </p:transition>
    </mc:Choice>
    <mc:Fallback xmlns="" xmlns:a14="http://schemas.microsoft.com/office/drawing/2010/main" xmlns:a16="http://schemas.microsoft.com/office/drawing/2014/main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1188720" y="1172845"/>
            <a:ext cx="9662160" cy="3734435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xfrm>
            <a:off x="1432560" y="1172845"/>
            <a:ext cx="105156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zh-CN" altLang="en-US" sz="4000" b="1" dirty="0" smtClean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二、象征阶段（约</a:t>
            </a:r>
            <a:r>
              <a:rPr lang="en-US" altLang="zh-CN" sz="4000" b="1" dirty="0" smtClean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3.5-5</a:t>
            </a:r>
            <a:r>
              <a:rPr lang="zh-CN" altLang="en-US" sz="4000" b="1" dirty="0" smtClean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岁）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32560" y="2289811"/>
            <a:ext cx="9301163" cy="2836862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3000" dirty="0" smtClean="0"/>
              <a:t>发展到象征阶段，儿童开始有意识地、有目的地创造视觉形象，并建立起他们自己的表达方式。这一时期儿童画的典型代表是</a:t>
            </a:r>
            <a:r>
              <a:rPr lang="zh-CN" altLang="en-US" sz="3000" dirty="0" smtClean="0">
                <a:latin typeface="宋体" panose="02010600030101010101" pitchFamily="2" charset="-122"/>
              </a:rPr>
              <a:t>“</a:t>
            </a:r>
            <a:r>
              <a:rPr lang="zh-CN" altLang="en-US" sz="3000" dirty="0" smtClean="0"/>
              <a:t>蝌蚪人</a:t>
            </a:r>
            <a:r>
              <a:rPr lang="zh-CN" altLang="en-US" sz="3000" dirty="0" smtClean="0">
                <a:latin typeface="宋体" panose="02010600030101010101" pitchFamily="2" charset="-122"/>
              </a:rPr>
              <a:t>”</a:t>
            </a:r>
            <a:r>
              <a:rPr lang="zh-CN" altLang="en-US" sz="3000" dirty="0" smtClean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688374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1239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6" grpId="0"/>
      <p:bldP spid="123907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1188720" y="1172845"/>
            <a:ext cx="9662160" cy="4145915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xfrm>
            <a:off x="1432560" y="1172845"/>
            <a:ext cx="105156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zh-CN" altLang="en-US" sz="4000" b="1" dirty="0" smtClean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二、象征阶段（约</a:t>
            </a:r>
            <a:r>
              <a:rPr lang="en-US" altLang="zh-CN" sz="4000" b="1" dirty="0" smtClean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3.5-5</a:t>
            </a:r>
            <a:r>
              <a:rPr lang="zh-CN" altLang="en-US" sz="4000" b="1" dirty="0" smtClean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岁）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8720" y="2198371"/>
            <a:ext cx="9301163" cy="2836862"/>
          </a:xfrm>
        </p:spPr>
        <p:txBody>
          <a:bodyPr>
            <a:normAutofit fontScale="92500"/>
          </a:bodyPr>
          <a:lstStyle/>
          <a:p>
            <a:pPr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3200" dirty="0">
                <a:latin typeface="宋体" panose="02010600030101010101" pitchFamily="2" charset="-122"/>
              </a:rPr>
              <a:t>蝌蚪人反映出儿童早期图形思维的独创性和</a:t>
            </a:r>
            <a:r>
              <a:rPr lang="zh-CN" altLang="en-US" sz="3200" dirty="0" smtClean="0">
                <a:latin typeface="宋体" panose="02010600030101010101" pitchFamily="2" charset="-122"/>
              </a:rPr>
              <a:t>局限性，他们</a:t>
            </a:r>
            <a:r>
              <a:rPr lang="zh-CN" altLang="en-US" sz="3200" dirty="0">
                <a:latin typeface="宋体" panose="02010600030101010101" pitchFamily="2" charset="-122"/>
              </a:rPr>
              <a:t>把蝌蚪人作为人的结构上的等价物，这是一种创造性智能的表现，而这种早期形式也反映了儿童缺乏媒介经验，他们掌握的图画语汇还很有限。</a:t>
            </a:r>
            <a:r>
              <a:rPr lang="zh-CN" altLang="en-US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64097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1239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6" grpId="0"/>
      <p:bldP spid="123907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886526" y="215900"/>
            <a:ext cx="10088272" cy="2336800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36866" name="Rectangle 4"/>
          <p:cNvSpPr>
            <a:spLocks noGrp="1" noChangeArrowheads="1"/>
          </p:cNvSpPr>
          <p:nvPr>
            <p:ph type="subTitle" idx="4294967295"/>
          </p:nvPr>
        </p:nvSpPr>
        <p:spPr>
          <a:xfrm>
            <a:off x="1051560" y="215900"/>
            <a:ext cx="9923238" cy="2336800"/>
          </a:xfrm>
        </p:spPr>
        <p:txBody>
          <a:bodyPr>
            <a:normAutofit/>
          </a:bodyPr>
          <a:lstStyle/>
          <a:p>
            <a:pPr marL="0" indent="0" font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3000" dirty="0" smtClean="0">
                <a:latin typeface="宋体" panose="02010600030101010101" pitchFamily="2" charset="-122"/>
              </a:rPr>
              <a:t>造型</a:t>
            </a:r>
            <a:r>
              <a:rPr lang="zh-CN" altLang="en-US" sz="3000" dirty="0">
                <a:latin typeface="宋体" panose="02010600030101010101" pitchFamily="2" charset="-122"/>
              </a:rPr>
              <a:t>上，用简单的几何图形和线条的组合来替代实物，只具备物体的最基本的部分，多半是粗略的、不完全的，有遗漏的。例如，</a:t>
            </a:r>
            <a:r>
              <a:rPr lang="zh-CN" altLang="zh-CN" sz="3000" dirty="0">
                <a:latin typeface="宋体" panose="02010600030101010101" pitchFamily="2" charset="-122"/>
              </a:rPr>
              <a:t>出现</a:t>
            </a:r>
            <a:r>
              <a:rPr lang="zh-TW" altLang="zh-CN" sz="3000" dirty="0">
                <a:latin typeface="宋体" panose="02010600030101010101" pitchFamily="2" charset="-122"/>
              </a:rPr>
              <a:t> </a:t>
            </a:r>
            <a:r>
              <a:rPr lang="zh-CN" altLang="zh-CN" sz="3000" dirty="0">
                <a:latin typeface="宋体" panose="02010600030101010101" pitchFamily="2" charset="-122"/>
              </a:rPr>
              <a:t>“蝌蚪人”或“头足型”人</a:t>
            </a:r>
            <a:r>
              <a:rPr lang="zh-CN" altLang="en-US" sz="3000" dirty="0">
                <a:latin typeface="宋体" panose="02010600030101010101" pitchFamily="2" charset="-122"/>
              </a:rPr>
              <a:t>。</a:t>
            </a:r>
            <a:endParaRPr lang="zh-CN" altLang="zh-CN" sz="3000" dirty="0">
              <a:latin typeface="宋体" panose="02010600030101010101" pitchFamily="2" charset="-122"/>
            </a:endParaRPr>
          </a:p>
        </p:txBody>
      </p:sp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223" y="2683540"/>
            <a:ext cx="7899911" cy="407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8878922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7" r="11777"/>
          <a:stretch>
            <a:fillRect/>
          </a:stretch>
        </p:blipFill>
        <p:spPr bwMode="auto">
          <a:xfrm>
            <a:off x="754130" y="1965960"/>
            <a:ext cx="5328170" cy="4647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891" name="Picture 4"/>
          <p:cNvPicPr>
            <a:picLocks noGrp="1"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9" t="17123" r="5521" b="7304"/>
          <a:stretch>
            <a:fillRect/>
          </a:stretch>
        </p:blipFill>
        <p:spPr>
          <a:xfrm>
            <a:off x="6249273" y="1965960"/>
            <a:ext cx="5108523" cy="4642100"/>
          </a:xfrm>
          <a:noFill/>
          <a:extLst>
            <a:ext uri="{91240B29-F687-4F45-9708-019B960494DF}">
              <a14:hiddenLine xmlns:a14="http://schemas.microsoft.com/office/drawing/2010/main" w="12700" cap="sq" cmpd="sng" algn="ctr">
                <a:solidFill>
                  <a:schemeClr val="tx1"/>
                </a:solidFill>
                <a:prstDash val="solid"/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754130" y="350996"/>
            <a:ext cx="10567045" cy="1490139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37892" name="TextBox 1"/>
          <p:cNvSpPr txBox="1">
            <a:spLocks noChangeArrowheads="1"/>
          </p:cNvSpPr>
          <p:nvPr/>
        </p:nvSpPr>
        <p:spPr bwMode="auto">
          <a:xfrm>
            <a:off x="843425" y="357402"/>
            <a:ext cx="1047775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bg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3000" b="0" dirty="0">
                <a:solidFill>
                  <a:srgbClr val="002060"/>
                </a:solidFill>
                <a:latin typeface="+mn-ea"/>
                <a:ea typeface="+mn-ea"/>
              </a:rPr>
              <a:t>蝌蚪人的演变</a:t>
            </a:r>
            <a:r>
              <a:rPr kumimoji="1" lang="zh-CN" altLang="en-US" sz="3000" b="0" dirty="0" smtClean="0">
                <a:solidFill>
                  <a:srgbClr val="002060"/>
                </a:solidFill>
                <a:latin typeface="+mn-ea"/>
                <a:ea typeface="+mn-ea"/>
              </a:rPr>
              <a:t>：</a:t>
            </a:r>
            <a:r>
              <a:rPr kumimoji="1" lang="zh-CN" altLang="en-US" sz="3000" b="0" dirty="0" smtClean="0">
                <a:solidFill>
                  <a:schemeClr val="tx1"/>
                </a:solidFill>
                <a:latin typeface="+mn-ea"/>
                <a:ea typeface="+mn-ea"/>
              </a:rPr>
              <a:t>四肢</a:t>
            </a:r>
            <a:r>
              <a:rPr kumimoji="1" lang="zh-CN" altLang="en-US" sz="3000" b="0" dirty="0">
                <a:solidFill>
                  <a:schemeClr val="tx1"/>
                </a:solidFill>
                <a:latin typeface="+mn-ea"/>
                <a:ea typeface="+mn-ea"/>
              </a:rPr>
              <a:t>与躯干未分化</a:t>
            </a:r>
            <a:r>
              <a:rPr kumimoji="1" lang="en-US" altLang="zh-CN" sz="3000" b="0" dirty="0">
                <a:solidFill>
                  <a:schemeClr val="tx1"/>
                </a:solidFill>
                <a:latin typeface="+mn-ea"/>
                <a:ea typeface="+mn-ea"/>
              </a:rPr>
              <a:t>——</a:t>
            </a:r>
            <a:r>
              <a:rPr kumimoji="1" lang="zh-CN" altLang="en-US" sz="3000" b="0" dirty="0">
                <a:solidFill>
                  <a:schemeClr val="tx1"/>
                </a:solidFill>
                <a:latin typeface="+mn-ea"/>
                <a:ea typeface="+mn-ea"/>
              </a:rPr>
              <a:t>上肢与头未分化</a:t>
            </a:r>
            <a:r>
              <a:rPr kumimoji="1" lang="en-US" altLang="zh-CN" sz="3000" b="0" dirty="0">
                <a:solidFill>
                  <a:schemeClr val="tx1"/>
                </a:solidFill>
                <a:latin typeface="+mn-ea"/>
                <a:ea typeface="+mn-ea"/>
              </a:rPr>
              <a:t>——</a:t>
            </a:r>
            <a:r>
              <a:rPr kumimoji="1" lang="zh-CN" altLang="en-US" sz="3000" b="0" dirty="0">
                <a:solidFill>
                  <a:schemeClr val="tx1"/>
                </a:solidFill>
                <a:latin typeface="+mn-ea"/>
                <a:ea typeface="+mn-ea"/>
              </a:rPr>
              <a:t>躯干分化</a:t>
            </a:r>
            <a:r>
              <a:rPr kumimoji="1" lang="en-US" altLang="zh-CN" sz="3000" b="0" dirty="0">
                <a:solidFill>
                  <a:schemeClr val="tx1"/>
                </a:solidFill>
                <a:latin typeface="+mn-ea"/>
                <a:ea typeface="+mn-ea"/>
              </a:rPr>
              <a:t>——</a:t>
            </a:r>
            <a:r>
              <a:rPr kumimoji="1" lang="zh-CN" altLang="en-US" sz="3000" b="0" dirty="0">
                <a:solidFill>
                  <a:schemeClr val="tx1"/>
                </a:solidFill>
                <a:latin typeface="+mn-ea"/>
                <a:ea typeface="+mn-ea"/>
              </a:rPr>
              <a:t>四肢分化</a:t>
            </a:r>
          </a:p>
        </p:txBody>
      </p:sp>
    </p:spTree>
    <p:extLst>
      <p:ext uri="{BB962C8B-B14F-4D97-AF65-F5344CB8AC3E}">
        <p14:creationId xmlns:p14="http://schemas.microsoft.com/office/powerpoint/2010/main" val="318652291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13" y="350520"/>
            <a:ext cx="5501389" cy="4032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7440" y="2860122"/>
            <a:ext cx="5699760" cy="3528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966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81" t="15617" r="6810" b="7809"/>
          <a:stretch>
            <a:fillRect/>
          </a:stretch>
        </p:blipFill>
        <p:spPr bwMode="auto">
          <a:xfrm>
            <a:off x="4940758" y="1007130"/>
            <a:ext cx="7029694" cy="4646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472440" y="189394"/>
            <a:ext cx="4221480" cy="6470694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719278" y="262337"/>
            <a:ext cx="3974642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000" dirty="0">
                <a:latin typeface="+mn-ea"/>
              </a:rPr>
              <a:t>色彩上，本时期的幼儿通常是依自己的喜好选择色彩</a:t>
            </a:r>
            <a:r>
              <a:rPr lang="zh-CN" altLang="en-US" sz="3000" dirty="0" smtClean="0">
                <a:latin typeface="+mn-ea"/>
              </a:rPr>
              <a:t>，喜欢</a:t>
            </a:r>
            <a:r>
              <a:rPr lang="zh-CN" altLang="en-US" sz="3000" dirty="0">
                <a:latin typeface="+mn-ea"/>
              </a:rPr>
              <a:t>纯度高的、鲜艳明快的原色。</a:t>
            </a:r>
            <a:r>
              <a:rPr lang="en-US" altLang="zh-CN" sz="3000" dirty="0">
                <a:latin typeface="+mn-ea"/>
              </a:rPr>
              <a:t>3-4</a:t>
            </a:r>
            <a:r>
              <a:rPr lang="zh-CN" altLang="en-US" sz="3000" dirty="0">
                <a:latin typeface="+mn-ea"/>
              </a:rPr>
              <a:t>岁的儿童能说出红色、黑色、绿色、黄色。</a:t>
            </a:r>
            <a:r>
              <a:rPr lang="en-US" altLang="zh-CN" sz="3000" dirty="0">
                <a:latin typeface="+mn-ea"/>
              </a:rPr>
              <a:t>4-5</a:t>
            </a:r>
            <a:r>
              <a:rPr lang="zh-CN" altLang="en-US" sz="3000" dirty="0">
                <a:latin typeface="+mn-ea"/>
              </a:rPr>
              <a:t>岁的幼儿能掌握八种颜色的名称的使用。</a:t>
            </a:r>
          </a:p>
        </p:txBody>
      </p:sp>
    </p:spTree>
    <p:extLst>
      <p:ext uri="{BB962C8B-B14F-4D97-AF65-F5344CB8AC3E}">
        <p14:creationId xmlns:p14="http://schemas.microsoft.com/office/powerpoint/2010/main" val="1299419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4699" y="571885"/>
            <a:ext cx="8158712" cy="5600316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266782" y="566139"/>
            <a:ext cx="3251136" cy="5606062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08620" y="571885"/>
            <a:ext cx="264251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000" dirty="0"/>
              <a:t>在涂色方面，最开始显得杂乱无章，既无顺序，也不均匀</a:t>
            </a:r>
            <a:r>
              <a:rPr lang="zh-CN" altLang="en-US" sz="3000" dirty="0" smtClean="0"/>
              <a:t>。逐渐</a:t>
            </a:r>
            <a:r>
              <a:rPr lang="zh-CN" altLang="en-US" sz="3000" dirty="0"/>
              <a:t>地，他们能用方向一致的线条均匀涂色。</a:t>
            </a:r>
          </a:p>
        </p:txBody>
      </p:sp>
    </p:spTree>
    <p:extLst>
      <p:ext uri="{BB962C8B-B14F-4D97-AF65-F5344CB8AC3E}">
        <p14:creationId xmlns:p14="http://schemas.microsoft.com/office/powerpoint/2010/main" val="1318140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939051" y="167640"/>
            <a:ext cx="10159662" cy="2782549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126" y="283189"/>
            <a:ext cx="9879512" cy="2667000"/>
          </a:xfrm>
        </p:spPr>
        <p:txBody>
          <a:bodyPr>
            <a:normAutofit fontScale="85000" lnSpcReduction="10000"/>
          </a:bodyPr>
          <a:lstStyle/>
          <a:p>
            <a:pPr marL="0" indent="0" eaLnBrk="1" hangingPunct="1">
              <a:lnSpc>
                <a:spcPct val="160000"/>
              </a:lnSpc>
              <a:buNone/>
            </a:pPr>
            <a:r>
              <a:rPr lang="zh-CN" altLang="en-US" sz="3200" dirty="0" smtClean="0">
                <a:latin typeface="宋体" panose="02010600030101010101" pitchFamily="2" charset="-122"/>
              </a:rPr>
              <a:t>空间构图</a:t>
            </a:r>
            <a:r>
              <a:rPr lang="zh-CN" altLang="en-US" sz="3200" dirty="0">
                <a:latin typeface="宋体" panose="02010600030101010101" pitchFamily="2" charset="-122"/>
              </a:rPr>
              <a:t>上，画面上形象较多，似乎用一种随机的、偶然的方式把物体安排在纸上</a:t>
            </a:r>
            <a:r>
              <a:rPr lang="zh-CN" altLang="en-US" sz="3200" dirty="0" smtClean="0">
                <a:latin typeface="宋体" panose="02010600030101010101" pitchFamily="2" charset="-122"/>
              </a:rPr>
              <a:t>，不</a:t>
            </a:r>
            <a:r>
              <a:rPr lang="zh-CN" altLang="en-US" sz="3200" dirty="0">
                <a:latin typeface="宋体" panose="02010600030101010101" pitchFamily="2" charset="-122"/>
              </a:rPr>
              <a:t>注意物体间的大小比例，形象之间各自独立。女孩子经常画花、草、小鸟、太阳等，男孩经常画汽车、机器人、卡通形象等。</a:t>
            </a:r>
            <a:r>
              <a:rPr lang="zh-CN" altLang="en-US" sz="3200" dirty="0"/>
              <a:t>画面出现“儿童自我中心的”思考形态。</a:t>
            </a:r>
          </a:p>
        </p:txBody>
      </p:sp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051" y="3154819"/>
            <a:ext cx="4768159" cy="346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0295" y="3154819"/>
            <a:ext cx="4608418" cy="346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7890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42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2691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1341120" y="1021080"/>
            <a:ext cx="9753600" cy="4160520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1722120" y="852805"/>
            <a:ext cx="105156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zh-CN" altLang="en-US" sz="4000" b="1" dirty="0" smtClean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三、图式阶段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55114" y="1945081"/>
            <a:ext cx="9239250" cy="3053639"/>
          </a:xfrm>
        </p:spPr>
        <p:txBody>
          <a:bodyPr>
            <a:normAutofit/>
          </a:bodyPr>
          <a:lstStyle/>
          <a:p>
            <a:pPr indent="0" eaLnBrk="1" hangingPunct="1">
              <a:lnSpc>
                <a:spcPct val="160000"/>
              </a:lnSpc>
              <a:spcBef>
                <a:spcPts val="0"/>
              </a:spcBef>
              <a:buFontTx/>
              <a:buNone/>
            </a:pPr>
            <a:r>
              <a:rPr lang="zh-CN" altLang="en-US" sz="3000" dirty="0" smtClean="0">
                <a:latin typeface="宋体" panose="02010600030101010101" pitchFamily="2" charset="-122"/>
              </a:rPr>
              <a:t>图式</a:t>
            </a:r>
            <a:r>
              <a:rPr lang="zh-CN" altLang="en-US" sz="3000" dirty="0">
                <a:latin typeface="宋体" panose="02010600030101010101" pitchFamily="2" charset="-122"/>
              </a:rPr>
              <a:t>阶段的儿童画呈现出以下特点</a:t>
            </a:r>
            <a:r>
              <a:rPr lang="zh-CN" altLang="en-US" sz="3000" dirty="0" smtClean="0">
                <a:latin typeface="宋体" panose="02010600030101010101" pitchFamily="2" charset="-122"/>
              </a:rPr>
              <a:t>：  </a:t>
            </a:r>
            <a:endParaRPr lang="zh-CN" altLang="en-US" sz="3000" dirty="0">
              <a:latin typeface="宋体" panose="02010600030101010101" pitchFamily="2" charset="-122"/>
            </a:endParaRPr>
          </a:p>
          <a:p>
            <a:pPr indent="0" eaLnBrk="1" hangingPunct="1">
              <a:lnSpc>
                <a:spcPct val="160000"/>
              </a:lnSpc>
              <a:spcBef>
                <a:spcPts val="0"/>
              </a:spcBef>
              <a:buFontTx/>
              <a:buNone/>
            </a:pPr>
            <a:r>
              <a:rPr lang="zh-CN" altLang="en-US" sz="3000" dirty="0" smtClean="0">
                <a:latin typeface="宋体" panose="02010600030101010101" pitchFamily="2" charset="-122"/>
              </a:rPr>
              <a:t>在</a:t>
            </a:r>
            <a:r>
              <a:rPr lang="zh-CN" altLang="en-US" sz="3000" dirty="0">
                <a:latin typeface="宋体" panose="02010600030101010101" pitchFamily="2" charset="-122"/>
              </a:rPr>
              <a:t>造型方面，儿童不但能用流畅的线条来描绘表现对象的整体形象，还能够用一些细节表现事物的基本特征。</a:t>
            </a:r>
            <a:r>
              <a:rPr lang="zh-CN" altLang="en-US" sz="3000" dirty="0" smtClean="0">
                <a:latin typeface="宋体" panose="02010600030101010101" pitchFamily="2" charset="-122"/>
              </a:rPr>
              <a:t> </a:t>
            </a:r>
          </a:p>
          <a:p>
            <a:pPr eaLnBrk="1" hangingPunct="1">
              <a:buFontTx/>
              <a:buNone/>
            </a:pPr>
            <a:endParaRPr lang="zh-CN" altLang="en-US" dirty="0" smtClean="0">
              <a:solidFill>
                <a:srgbClr val="000066"/>
              </a:solidFill>
              <a:latin typeface="宋体" panose="02010600030101010101" pitchFamily="2" charset="-122"/>
            </a:endParaRPr>
          </a:p>
          <a:p>
            <a:pPr eaLnBrk="1" hangingPunct="1">
              <a:buFontTx/>
              <a:buNone/>
            </a:pPr>
            <a:endParaRPr lang="zh-CN" altLang="en-US" dirty="0" smtClean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671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9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9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9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9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9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9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9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9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9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26" grpId="0"/>
      <p:bldP spid="129027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1408" y="313787"/>
            <a:ext cx="4176713" cy="515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2057346" y="5456748"/>
            <a:ext cx="3223671" cy="792066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75779" name="Text Box 6"/>
          <p:cNvSpPr txBox="1">
            <a:spLocks noChangeArrowheads="1"/>
          </p:cNvSpPr>
          <p:nvPr/>
        </p:nvSpPr>
        <p:spPr bwMode="auto">
          <a:xfrm>
            <a:off x="2409501" y="5545759"/>
            <a:ext cx="2519363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ea"/>
                <a:ea typeface="+mn-ea"/>
                <a:cs typeface="+mn-cs"/>
              </a:rPr>
              <a:t>小公主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950" y="313787"/>
            <a:ext cx="6614733" cy="4761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631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B82300AA-F701-4663-B9DF-2642CCF1AE5F}"/>
              </a:ext>
            </a:extLst>
          </p:cNvPr>
          <p:cNvGrpSpPr/>
          <p:nvPr/>
        </p:nvGrpSpPr>
        <p:grpSpPr>
          <a:xfrm>
            <a:off x="579120" y="816774"/>
            <a:ext cx="11194869" cy="4710991"/>
            <a:chOff x="1430593" y="1807375"/>
            <a:chExt cx="9330813" cy="3258829"/>
          </a:xfrm>
        </p:grpSpPr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3960559D-5A03-4D1C-8166-6677EC9220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30593" y="1845433"/>
              <a:ext cx="9330813" cy="3220771"/>
            </a:xfrm>
            <a:prstGeom prst="rect">
              <a:avLst/>
            </a:prstGeom>
            <a:solidFill>
              <a:srgbClr val="C00000"/>
            </a:solidFill>
            <a:effectLst>
              <a:outerShdw blurRad="444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9321AC4C-8DB9-41E5-932B-9D7A72928475}"/>
                </a:ext>
              </a:extLst>
            </p:cNvPr>
            <p:cNvSpPr/>
            <p:nvPr/>
          </p:nvSpPr>
          <p:spPr>
            <a:xfrm>
              <a:off x="1636003" y="2048090"/>
              <a:ext cx="8952484" cy="2815458"/>
            </a:xfrm>
            <a:prstGeom prst="rect">
              <a:avLst/>
            </a:prstGeom>
            <a:noFill/>
            <a:ln w="57150">
              <a:solidFill>
                <a:srgbClr val="C0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6F50B443-937A-44DA-85BC-CF33ED2FFB17}"/>
                </a:ext>
              </a:extLst>
            </p:cNvPr>
            <p:cNvSpPr/>
            <p:nvPr/>
          </p:nvSpPr>
          <p:spPr>
            <a:xfrm>
              <a:off x="3320800" y="1807375"/>
              <a:ext cx="5550399" cy="45002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444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1E583900-DEC8-4643-AAC1-9A9537F0FDC5}"/>
                </a:ext>
              </a:extLst>
            </p:cNvPr>
            <p:cNvSpPr/>
            <p:nvPr/>
          </p:nvSpPr>
          <p:spPr>
            <a:xfrm>
              <a:off x="3320800" y="1878736"/>
              <a:ext cx="5550399" cy="334827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3200" b="1" i="0" u="none" strike="noStrike" kern="1200" cap="none" spc="30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F0502020204030204"/>
                  <a:ea typeface="微软雅黑"/>
                  <a:cs typeface="+mn-ea"/>
                  <a:sym typeface="+mn-lt"/>
                </a:rPr>
                <a:t>学习内容</a:t>
              </a:r>
              <a:endParaRPr kumimoji="0" lang="zh-CN" altLang="en-US" sz="32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ea"/>
                <a:sym typeface="+mn-lt"/>
              </a:endParaRPr>
            </a:p>
          </p:txBody>
        </p:sp>
      </p:grp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317172" y="1858658"/>
            <a:ext cx="9718764" cy="2682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b="1" kern="1200">
                <a:solidFill>
                  <a:schemeClr val="bg1"/>
                </a:solidFill>
                <a:latin typeface="+mn-lt"/>
                <a:ea typeface="黑体" panose="02010609060101010101" pitchFamily="49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zh-CN" altLang="en-US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第一节  </a:t>
            </a:r>
            <a:r>
              <a:rPr lang="zh-CN" altLang="en-US" dirty="0" smtClean="0">
                <a:solidFill>
                  <a:srgbClr val="002060"/>
                </a:solidFill>
                <a:ea typeface="黑体" panose="02010609060101010101" pitchFamily="49" charset="-122"/>
              </a:rPr>
              <a:t>学前儿童绘画能力的发展</a:t>
            </a:r>
          </a:p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zh-CN" altLang="en-US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第二</a:t>
            </a:r>
            <a:r>
              <a:rPr lang="zh-CN" altLang="en-US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节  学前儿童手工能力的发展</a:t>
            </a:r>
          </a:p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zh-CN" altLang="en-US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zh-CN" altLang="en-US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第三</a:t>
            </a:r>
            <a:r>
              <a:rPr lang="zh-CN" altLang="en-US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节  学前儿童绘画欣赏能力的发展</a:t>
            </a:r>
          </a:p>
        </p:txBody>
      </p:sp>
    </p:spTree>
    <p:extLst>
      <p:ext uri="{BB962C8B-B14F-4D97-AF65-F5344CB8AC3E}">
        <p14:creationId xmlns:p14="http://schemas.microsoft.com/office/powerpoint/2010/main" val="17336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14:ferris dir="l"/>
      </p:transition>
    </mc:Choice>
    <mc:Fallback xmlns="" xmlns:a14="http://schemas.microsoft.com/office/drawing/2010/main" xmlns:a16="http://schemas.microsoft.com/office/drawing/2014/main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579120" y="579120"/>
            <a:ext cx="7741919" cy="5899468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zh-CN" altLang="en-US" sz="4000" b="1" dirty="0" smtClean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三、图式阶段（约</a:t>
            </a:r>
            <a:r>
              <a:rPr lang="en-US" altLang="zh-CN" sz="4000" b="1" dirty="0" smtClean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5-7</a:t>
            </a:r>
            <a:r>
              <a:rPr lang="zh-CN" altLang="en-US" sz="4000" b="1" dirty="0" smtClean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岁）</a:t>
            </a: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6398" y="1446619"/>
            <a:ext cx="4196122" cy="4530230"/>
          </a:xfrm>
        </p:spPr>
        <p:txBody>
          <a:bodyPr>
            <a:noAutofit/>
          </a:bodyPr>
          <a:lstStyle/>
          <a:p>
            <a:pPr eaLnBrk="1" hangingPunct="1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en-US" altLang="zh-CN" sz="3000" dirty="0" smtClean="0">
                <a:latin typeface="宋体" panose="02010600030101010101" pitchFamily="2" charset="-122"/>
              </a:rPr>
              <a:t> </a:t>
            </a:r>
            <a:r>
              <a:rPr lang="zh-CN" altLang="en-US" sz="3000" dirty="0" smtClean="0">
                <a:latin typeface="宋体" panose="02010600030101010101" pitchFamily="2" charset="-122"/>
              </a:rPr>
              <a:t>在色彩方面，这时的儿童对色彩的感受性和辨别能力进一步提高。 随着生活经验的积累和认知水平的提高，他们能够按照物体的固有色来着色。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/>
          <a:srcRect l="9050" r="9474"/>
          <a:stretch/>
        </p:blipFill>
        <p:spPr>
          <a:xfrm>
            <a:off x="5051684" y="1690688"/>
            <a:ext cx="6730585" cy="5017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973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9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9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9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9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74" grpId="0"/>
      <p:bldP spid="131075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716280" y="365125"/>
            <a:ext cx="6720840" cy="5730875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33256" y="481833"/>
            <a:ext cx="105156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zh-CN" altLang="en-US" sz="4000" b="1" dirty="0" smtClean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三、图式阶段（约</a:t>
            </a:r>
            <a:r>
              <a:rPr lang="en-US" altLang="zh-CN" sz="4000" b="1" dirty="0" smtClean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5-7</a:t>
            </a:r>
            <a:r>
              <a:rPr lang="zh-CN" altLang="en-US" sz="4000" b="1" dirty="0" smtClean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岁）</a:t>
            </a:r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8837" y="1320263"/>
            <a:ext cx="5232816" cy="4938165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en-US" altLang="zh-CN" sz="3600" dirty="0" smtClean="0">
                <a:latin typeface="宋体" panose="02010600030101010101" pitchFamily="2" charset="-122"/>
              </a:rPr>
              <a:t> </a:t>
            </a:r>
            <a:r>
              <a:rPr lang="zh-CN" altLang="en-US" sz="3000" dirty="0" smtClean="0">
                <a:latin typeface="宋体" panose="02010600030101010101" pitchFamily="2" charset="-122"/>
              </a:rPr>
              <a:t>这</a:t>
            </a:r>
            <a:r>
              <a:rPr lang="zh-CN" altLang="en-US" sz="3000" dirty="0" smtClean="0">
                <a:latin typeface="宋体" panose="02010600030101010101" pitchFamily="2" charset="-122"/>
              </a:rPr>
              <a:t>一阶段的儿童画画面内容丰富，主题明确。在构图方面，儿童开始注意物体的大小比例、上下左右的位置关系和构图的层次感，但还把握不到位。 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1173" y="1807396"/>
            <a:ext cx="6020827" cy="4908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26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9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9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9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9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098" grpId="0"/>
      <p:bldP spid="132099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709" y="291631"/>
            <a:ext cx="6234802" cy="5429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4754880" y="5654040"/>
            <a:ext cx="3048000" cy="914400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78851" name="Text Box 6"/>
          <p:cNvSpPr txBox="1">
            <a:spLocks noChangeArrowheads="1"/>
          </p:cNvSpPr>
          <p:nvPr/>
        </p:nvSpPr>
        <p:spPr bwMode="auto">
          <a:xfrm>
            <a:off x="5059680" y="5787966"/>
            <a:ext cx="383247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ea"/>
                <a:ea typeface="+mn-ea"/>
                <a:cs typeface="+mn-cs"/>
              </a:rPr>
              <a:t>透明画 婚车</a:t>
            </a:r>
          </a:p>
        </p:txBody>
      </p:sp>
    </p:spTree>
    <p:extLst>
      <p:ext uri="{BB962C8B-B14F-4D97-AF65-F5344CB8AC3E}">
        <p14:creationId xmlns:p14="http://schemas.microsoft.com/office/powerpoint/2010/main" val="654398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9" y="476251"/>
            <a:ext cx="7356475" cy="528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4023361" y="5736592"/>
            <a:ext cx="3931920" cy="812164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79875" name="Text Box 5"/>
          <p:cNvSpPr txBox="1">
            <a:spLocks noChangeArrowheads="1"/>
          </p:cNvSpPr>
          <p:nvPr/>
        </p:nvSpPr>
        <p:spPr bwMode="auto">
          <a:xfrm>
            <a:off x="4435159" y="5875517"/>
            <a:ext cx="4124325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ea"/>
                <a:ea typeface="+mn-ea"/>
                <a:cs typeface="+mn-cs"/>
              </a:rPr>
              <a:t>有基底线的儿童画</a:t>
            </a:r>
          </a:p>
        </p:txBody>
      </p:sp>
    </p:spTree>
    <p:extLst>
      <p:ext uri="{BB962C8B-B14F-4D97-AF65-F5344CB8AC3E}">
        <p14:creationId xmlns:p14="http://schemas.microsoft.com/office/powerpoint/2010/main" val="4239091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188913"/>
            <a:ext cx="7561262" cy="567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5362099" y="5776734"/>
            <a:ext cx="1876902" cy="671830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80899" name="Text Box 5"/>
          <p:cNvSpPr txBox="1">
            <a:spLocks noChangeArrowheads="1"/>
          </p:cNvSpPr>
          <p:nvPr/>
        </p:nvSpPr>
        <p:spPr bwMode="auto">
          <a:xfrm>
            <a:off x="5638800" y="5835650"/>
            <a:ext cx="206248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ea"/>
                <a:ea typeface="+mn-ea"/>
                <a:cs typeface="+mn-cs"/>
              </a:rPr>
              <a:t>运动会</a:t>
            </a:r>
          </a:p>
        </p:txBody>
      </p:sp>
    </p:spTree>
    <p:extLst>
      <p:ext uri="{BB962C8B-B14F-4D97-AF65-F5344CB8AC3E}">
        <p14:creationId xmlns:p14="http://schemas.microsoft.com/office/powerpoint/2010/main" val="2230953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1325880" y="1203960"/>
            <a:ext cx="9662160" cy="3901440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697990" y="1401445"/>
            <a:ext cx="105156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zh-CN" altLang="en-US" sz="4000" b="1" dirty="0" smtClean="0">
                <a:solidFill>
                  <a:srgbClr val="000066"/>
                </a:solidFill>
                <a:ea typeface="黑体" panose="02010609060101010101" pitchFamily="49" charset="-122"/>
              </a:rPr>
              <a:t>四、幼儿绘画中独特的表现形式</a:t>
            </a: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97990" y="2460624"/>
            <a:ext cx="9290050" cy="2836863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3000" dirty="0" smtClean="0"/>
              <a:t>由于幼儿期独特的身心发展特点，儿童画在象征阶段和图式阶段，尤其是在图式阶段呈现了一些独特的表现形式。</a:t>
            </a:r>
          </a:p>
        </p:txBody>
      </p:sp>
    </p:spTree>
    <p:extLst>
      <p:ext uri="{BB962C8B-B14F-4D97-AF65-F5344CB8AC3E}">
        <p14:creationId xmlns:p14="http://schemas.microsoft.com/office/powerpoint/2010/main" val="3024895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8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8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8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2" grpId="0"/>
      <p:bldP spid="13824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518158" y="411479"/>
            <a:ext cx="8153401" cy="5682023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750508" y="540713"/>
            <a:ext cx="105156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zh-CN" altLang="en-US" sz="4000" b="1" dirty="0" smtClean="0">
                <a:solidFill>
                  <a:srgbClr val="002060"/>
                </a:solidFill>
                <a:ea typeface="黑体" panose="02010609060101010101" pitchFamily="49" charset="-122"/>
              </a:rPr>
              <a:t>四、幼儿绘画中独特的表现形式</a:t>
            </a:r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8159" y="1567540"/>
            <a:ext cx="3992881" cy="4525962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zh-CN" altLang="en-US" sz="3000" dirty="0" smtClean="0">
                <a:latin typeface="宋体" panose="02010600030101010101" pitchFamily="2" charset="-122"/>
              </a:rPr>
              <a:t>（一）夸张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zh-CN" altLang="en-US" sz="3000" dirty="0" smtClean="0">
                <a:latin typeface="宋体" panose="02010600030101010101" pitchFamily="2" charset="-122"/>
              </a:rPr>
              <a:t> </a:t>
            </a:r>
            <a:r>
              <a:rPr lang="zh-CN" altLang="en-US" sz="3000" dirty="0" smtClean="0">
                <a:latin typeface="宋体" panose="02010600030101010101" pitchFamily="2" charset="-122"/>
              </a:rPr>
              <a:t>指</a:t>
            </a:r>
            <a:r>
              <a:rPr lang="zh-CN" altLang="en-US" sz="3000" dirty="0" smtClean="0">
                <a:latin typeface="宋体" panose="02010600030101010101" pitchFamily="2" charset="-122"/>
              </a:rPr>
              <a:t>幼儿在绘画过程中常不自觉地把自己认为重要的、印象最深的事物画得突出而仔细，而忽略事物整体以及其他自己觉得不重要的地方。</a:t>
            </a:r>
          </a:p>
          <a:p>
            <a:pPr eaLnBrk="1" hangingPunct="1">
              <a:buFontTx/>
              <a:buNone/>
            </a:pPr>
            <a:endParaRPr lang="en-US" altLang="zh-CN" dirty="0" smtClean="0">
              <a:solidFill>
                <a:srgbClr val="000066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8310" y="2170144"/>
            <a:ext cx="6777930" cy="44135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52802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6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6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4" grpId="0"/>
      <p:bldP spid="146435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79" y="744536"/>
            <a:ext cx="5933837" cy="4167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2453640" y="5532133"/>
            <a:ext cx="2026919" cy="868526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83971" name="Text Box 7"/>
          <p:cNvSpPr txBox="1">
            <a:spLocks noChangeArrowheads="1"/>
          </p:cNvSpPr>
          <p:nvPr/>
        </p:nvSpPr>
        <p:spPr bwMode="auto">
          <a:xfrm>
            <a:off x="2712424" y="5689397"/>
            <a:ext cx="232568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000" b="1" dirty="0" smtClean="0">
                <a:latin typeface="+mn-ea"/>
                <a:ea typeface="+mn-ea"/>
              </a:rPr>
              <a:t>夸张法</a:t>
            </a:r>
            <a:endParaRPr kumimoji="0" lang="zh-CN" altLang="en-US" sz="3000" b="1" i="0" u="none" strike="noStrike" kern="1200" cap="none" spc="0" normalizeH="0" noProof="0" dirty="0">
              <a:ln>
                <a:noFill/>
              </a:ln>
              <a:effectLst/>
              <a:uLnTx/>
              <a:uFillTx/>
              <a:latin typeface="+mn-ea"/>
              <a:ea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4475" r="5222" b="11026"/>
          <a:stretch/>
        </p:blipFill>
        <p:spPr>
          <a:xfrm>
            <a:off x="6672660" y="2259425"/>
            <a:ext cx="5242560" cy="4141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276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1310640" y="959485"/>
            <a:ext cx="9486265" cy="4480560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874520" y="1142365"/>
            <a:ext cx="105156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zh-CN" altLang="en-US" sz="4000" b="1" dirty="0" smtClean="0">
                <a:solidFill>
                  <a:srgbClr val="000066"/>
                </a:solidFill>
                <a:ea typeface="黑体" panose="02010609060101010101" pitchFamily="49" charset="-122"/>
              </a:rPr>
              <a:t>四、幼儿绘画中独特的表现形式</a:t>
            </a:r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30680" y="2152017"/>
            <a:ext cx="9166225" cy="3273423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zh-CN" altLang="en-US" sz="3000" dirty="0">
                <a:latin typeface="+mn-ea"/>
              </a:rPr>
              <a:t>（</a:t>
            </a:r>
            <a:r>
              <a:rPr lang="zh-CN" altLang="en-US" sz="3000" dirty="0" smtClean="0">
                <a:latin typeface="+mn-ea"/>
              </a:rPr>
              <a:t>二）透明画法（或</a:t>
            </a:r>
            <a:r>
              <a:rPr lang="en-US" altLang="zh-CN" sz="3000" dirty="0" smtClean="0">
                <a:latin typeface="+mn-ea"/>
              </a:rPr>
              <a:t>X</a:t>
            </a:r>
            <a:r>
              <a:rPr lang="zh-CN" altLang="en-US" sz="3000" dirty="0" smtClean="0">
                <a:latin typeface="+mn-ea"/>
              </a:rPr>
              <a:t>光线画法） 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zh-CN" altLang="en-US" sz="3000" dirty="0" smtClean="0">
                <a:latin typeface="+mn-ea"/>
              </a:rPr>
              <a:t>  </a:t>
            </a:r>
            <a:r>
              <a:rPr lang="zh-CN" altLang="en-US" sz="3000" dirty="0" smtClean="0">
                <a:latin typeface="+mn-ea"/>
              </a:rPr>
              <a:t>儿童</a:t>
            </a:r>
            <a:r>
              <a:rPr lang="zh-CN" altLang="en-US" sz="3000" dirty="0" smtClean="0">
                <a:latin typeface="+mn-ea"/>
              </a:rPr>
              <a:t>在绘画时，认为客观存在的事物都是重要的，也都应该被完整地画出来。现实中重叠的物体在幼儿的画面中互不遮挡，如同</a:t>
            </a:r>
            <a:r>
              <a:rPr lang="en-US" altLang="zh-CN" sz="3000" dirty="0" smtClean="0">
                <a:latin typeface="+mn-ea"/>
              </a:rPr>
              <a:t>x</a:t>
            </a:r>
            <a:r>
              <a:rPr lang="zh-CN" altLang="en-US" sz="3000" dirty="0" smtClean="0">
                <a:latin typeface="+mn-ea"/>
              </a:rPr>
              <a:t>光射线透视过一样。</a:t>
            </a:r>
          </a:p>
        </p:txBody>
      </p:sp>
    </p:spTree>
    <p:extLst>
      <p:ext uri="{BB962C8B-B14F-4D97-AF65-F5344CB8AC3E}">
        <p14:creationId xmlns:p14="http://schemas.microsoft.com/office/powerpoint/2010/main" val="1934542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1413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4" grpId="0"/>
      <p:bldP spid="141315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54" y="137160"/>
            <a:ext cx="6032113" cy="5234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677554" y="5719842"/>
            <a:ext cx="6032113" cy="758746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88067" name="Text Box 6"/>
          <p:cNvSpPr txBox="1">
            <a:spLocks noChangeArrowheads="1"/>
          </p:cNvSpPr>
          <p:nvPr/>
        </p:nvSpPr>
        <p:spPr bwMode="auto">
          <a:xfrm>
            <a:off x="905439" y="5805488"/>
            <a:ext cx="557634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ea"/>
                <a:ea typeface="+mn-ea"/>
                <a:cs typeface="+mn-cs"/>
              </a:rPr>
              <a:t>和爸爸、妈妈一起坐在沙发上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8519160" y="5691584"/>
            <a:ext cx="1790123" cy="667902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1673" y="137159"/>
            <a:ext cx="4489328" cy="5234223"/>
          </a:xfrm>
          <a:prstGeom prst="rect">
            <a:avLst/>
          </a:prstGeom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7598516" y="5748100"/>
            <a:ext cx="365564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000" b="1" dirty="0">
                <a:latin typeface="+mn-ea"/>
                <a:ea typeface="+mn-ea"/>
              </a:rPr>
              <a:t>吃饭</a:t>
            </a:r>
            <a:endParaRPr lang="zh-CN" altLang="en-US" sz="3000" b="1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3776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1739536" y="1301914"/>
            <a:ext cx="8804367" cy="2795469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379344" y="1740530"/>
            <a:ext cx="7524750" cy="1918235"/>
          </a:xfrm>
        </p:spPr>
        <p:txBody>
          <a:bodyPr>
            <a:normAutofit fontScale="90000"/>
          </a:bodyPr>
          <a:lstStyle/>
          <a:p>
            <a:pPr algn="ctr" eaLnBrk="1" hangingPunct="1">
              <a:lnSpc>
                <a:spcPct val="150000"/>
              </a:lnSpc>
            </a:pP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第一节 </a:t>
            </a:r>
            <a:r>
              <a:rPr lang="zh-CN" altLang="en-US" sz="4000" b="1" dirty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/>
            </a:r>
            <a:br>
              <a:rPr lang="zh-CN" altLang="en-US" sz="4000" b="1" dirty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 学前儿童绘画能力的发展</a:t>
            </a:r>
          </a:p>
        </p:txBody>
      </p:sp>
    </p:spTree>
    <p:extLst>
      <p:ext uri="{BB962C8B-B14F-4D97-AF65-F5344CB8AC3E}">
        <p14:creationId xmlns:p14="http://schemas.microsoft.com/office/powerpoint/2010/main" val="269947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9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9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9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9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684050" y="319405"/>
            <a:ext cx="8094189" cy="6113463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8240" y="793861"/>
            <a:ext cx="105156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zh-CN" altLang="en-US" sz="4000" b="1" dirty="0" smtClean="0">
                <a:solidFill>
                  <a:srgbClr val="000066"/>
                </a:solidFill>
                <a:ea typeface="黑体" panose="02010609060101010101" pitchFamily="49" charset="-122"/>
              </a:rPr>
              <a:t>四、幼儿绘画中独特的表现形式</a:t>
            </a:r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60936" y="1687487"/>
            <a:ext cx="6073264" cy="4525963"/>
          </a:xfrm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zh-CN" altLang="en-US" sz="3000" dirty="0" smtClean="0"/>
              <a:t>（三）拟人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zh-CN" altLang="en-US" sz="3000" dirty="0" smtClean="0"/>
              <a:t>   </a:t>
            </a:r>
            <a:r>
              <a:rPr lang="zh-CN" altLang="en-US" sz="3000" dirty="0" smtClean="0"/>
              <a:t>指</a:t>
            </a:r>
            <a:r>
              <a:rPr lang="zh-CN" altLang="en-US" sz="3000" dirty="0" smtClean="0"/>
              <a:t>幼儿将世界万物，有生命的和无生命的，均看成似人般有生命的存在，并将人的各种特点和感受赋予它们。</a:t>
            </a:r>
          </a:p>
          <a:p>
            <a:pPr eaLnBrk="1" hangingPunct="1">
              <a:buFontTx/>
              <a:buNone/>
            </a:pPr>
            <a:endParaRPr lang="zh-CN" altLang="en-US" dirty="0" smtClean="0">
              <a:solidFill>
                <a:srgbClr val="000066"/>
              </a:solidFill>
            </a:endParaRPr>
          </a:p>
          <a:p>
            <a:pPr eaLnBrk="1" hangingPunct="1">
              <a:buFontTx/>
              <a:buNone/>
            </a:pPr>
            <a:endParaRPr lang="en-US" altLang="zh-CN" dirty="0" smtClean="0">
              <a:solidFill>
                <a:srgbClr val="000066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87216" y="2119424"/>
            <a:ext cx="4535817" cy="3724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17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7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7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47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7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7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7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7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7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7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458" grpId="0"/>
      <p:bldP spid="147459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1798320" y="5757004"/>
            <a:ext cx="2042161" cy="721584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pic>
        <p:nvPicPr>
          <p:cNvPr id="9011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98" y="183474"/>
            <a:ext cx="4300538" cy="522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15" name="Text Box 5"/>
          <p:cNvSpPr txBox="1">
            <a:spLocks noChangeArrowheads="1"/>
          </p:cNvSpPr>
          <p:nvPr/>
        </p:nvSpPr>
        <p:spPr bwMode="auto">
          <a:xfrm>
            <a:off x="2037663" y="5814006"/>
            <a:ext cx="280828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ea"/>
                <a:ea typeface="+mn-ea"/>
                <a:cs typeface="+mn-cs"/>
              </a:rPr>
              <a:t>大树爷爷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6993857" y="5646420"/>
            <a:ext cx="2676797" cy="721584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6643" y="183473"/>
            <a:ext cx="5071226" cy="5249745"/>
          </a:xfrm>
          <a:prstGeom prst="rect">
            <a:avLst/>
          </a:prstGeom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7325614" y="5703422"/>
            <a:ext cx="280828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defRPr/>
            </a:pPr>
            <a:r>
              <a:rPr lang="zh-CN" altLang="en-US" sz="3000" b="1" dirty="0">
                <a:latin typeface="+mn-ea"/>
                <a:ea typeface="+mn-ea"/>
              </a:rPr>
              <a:t>可爱的南瓜</a:t>
            </a:r>
            <a:endParaRPr lang="zh-CN" altLang="en-US" sz="3000" b="1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64778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579120" y="381000"/>
            <a:ext cx="8686799" cy="6097588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79120" y="1245460"/>
            <a:ext cx="5806690" cy="5125360"/>
          </a:xfrm>
        </p:spPr>
        <p:txBody>
          <a:bodyPr>
            <a:noAutofit/>
          </a:bodyPr>
          <a:lstStyle/>
          <a:p>
            <a:pPr eaLnBrk="1" hangingPunct="1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zh-CN" altLang="en-US" sz="3000" dirty="0" smtClean="0"/>
              <a:t>（四）独特的空间表现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zh-CN" altLang="en-US" sz="3000" dirty="0" smtClean="0">
                <a:latin typeface="宋体" panose="02010600030101010101" pitchFamily="2" charset="-122"/>
              </a:rPr>
              <a:t> 幼儿空间知觉能力的发展水平有限，加之自我中心意识的影响，幼儿对空间物体之间的相互关系，自己和物体之间的关系还不能很好地把握，在绘画作品中呈现出独特的空间表现形式。</a:t>
            </a:r>
          </a:p>
          <a:p>
            <a:pPr eaLnBrk="1" hangingPunct="1">
              <a:buFontTx/>
              <a:buNone/>
            </a:pPr>
            <a:endParaRPr lang="en-US" altLang="zh-CN" sz="3600" dirty="0" smtClean="0">
              <a:solidFill>
                <a:srgbClr val="000066"/>
              </a:solidFill>
            </a:endParaRPr>
          </a:p>
        </p:txBody>
      </p:sp>
      <p:sp>
        <p:nvSpPr>
          <p:cNvPr id="91139" name="Rectangle 4"/>
          <p:cNvSpPr>
            <a:spLocks noChangeArrowheads="1"/>
          </p:cNvSpPr>
          <p:nvPr/>
        </p:nvSpPr>
        <p:spPr bwMode="auto">
          <a:xfrm>
            <a:off x="732623" y="537574"/>
            <a:ext cx="738856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四、幼儿绘画中独特的表现形式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5810" y="1245460"/>
            <a:ext cx="5425190" cy="4627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649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1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713" y="275841"/>
            <a:ext cx="8803519" cy="6304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1748948" y="5835968"/>
            <a:ext cx="2137251" cy="600831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92163" name="Text Box 5"/>
          <p:cNvSpPr txBox="1">
            <a:spLocks noChangeArrowheads="1"/>
          </p:cNvSpPr>
          <p:nvPr/>
        </p:nvSpPr>
        <p:spPr bwMode="auto">
          <a:xfrm>
            <a:off x="1413429" y="5821249"/>
            <a:ext cx="280828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ea"/>
                <a:ea typeface="+mn-ea"/>
                <a:cs typeface="+mn-cs"/>
              </a:rPr>
              <a:t>展开式构图</a:t>
            </a:r>
          </a:p>
        </p:txBody>
      </p:sp>
    </p:spTree>
    <p:extLst>
      <p:ext uri="{BB962C8B-B14F-4D97-AF65-F5344CB8AC3E}">
        <p14:creationId xmlns:p14="http://schemas.microsoft.com/office/powerpoint/2010/main" val="1269243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8768" y="443231"/>
            <a:ext cx="6985000" cy="583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1781650" y="6011387"/>
            <a:ext cx="2409349" cy="566736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93187" name="Text Box 8"/>
          <p:cNvSpPr txBox="1">
            <a:spLocks noChangeArrowheads="1"/>
          </p:cNvSpPr>
          <p:nvPr/>
        </p:nvSpPr>
        <p:spPr bwMode="auto">
          <a:xfrm>
            <a:off x="1981518" y="6024125"/>
            <a:ext cx="2468562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ea"/>
                <a:ea typeface="+mn-ea"/>
                <a:cs typeface="+mn-cs"/>
              </a:rPr>
              <a:t>鸟瞰式构图</a:t>
            </a:r>
          </a:p>
        </p:txBody>
      </p:sp>
    </p:spTree>
    <p:extLst>
      <p:ext uri="{BB962C8B-B14F-4D97-AF65-F5344CB8AC3E}">
        <p14:creationId xmlns:p14="http://schemas.microsoft.com/office/powerpoint/2010/main" val="1283937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1800496" y="1378114"/>
            <a:ext cx="8804367" cy="2795469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440304" y="1740530"/>
            <a:ext cx="7524750" cy="1918235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altLang="zh-CN" sz="3600" b="1" dirty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第二节</a:t>
            </a:r>
            <a:b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 学前儿童手工能力的发展</a:t>
            </a:r>
            <a:endParaRPr lang="zh-CN" altLang="en-US" sz="4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42806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9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9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9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9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1173480" y="1286742"/>
            <a:ext cx="9814560" cy="3590058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286742"/>
            <a:ext cx="105156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zh-CN" altLang="en-US" sz="4000" b="1" dirty="0" smtClean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一、玩耍阶段（约</a:t>
            </a:r>
            <a:r>
              <a:rPr lang="en-US" altLang="zh-CN" sz="4000" b="1" dirty="0" smtClean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2-4</a:t>
            </a:r>
            <a:r>
              <a:rPr lang="zh-CN" altLang="en-US" sz="4000" b="1" dirty="0" smtClean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岁）</a:t>
            </a:r>
            <a:r>
              <a:rPr lang="zh-CN" altLang="en-US" sz="4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</a:p>
        </p:txBody>
      </p:sp>
      <p:sp>
        <p:nvSpPr>
          <p:cNvPr id="15360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447800" y="2253616"/>
            <a:ext cx="9308892" cy="4515240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150000"/>
              </a:lnSpc>
              <a:buNone/>
            </a:pPr>
            <a:r>
              <a:rPr lang="zh-CN" altLang="en-US" sz="3000" dirty="0" smtClean="0"/>
              <a:t>玩耍阶段，顾名思义，幼儿没有明确的手工活动目的，与工具和材料进行充分接触的、游戏般的自主过程带给幼儿很多乐趣。</a:t>
            </a:r>
          </a:p>
        </p:txBody>
      </p:sp>
    </p:spTree>
    <p:extLst>
      <p:ext uri="{BB962C8B-B14F-4D97-AF65-F5344CB8AC3E}">
        <p14:creationId xmlns:p14="http://schemas.microsoft.com/office/powerpoint/2010/main" val="408457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9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9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9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9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2" grpId="0"/>
      <p:bldP spid="153604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1432560" y="914400"/>
            <a:ext cx="9585960" cy="4770120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722120" y="1076642"/>
            <a:ext cx="8783637" cy="8556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zh-CN" altLang="en-US" b="1" dirty="0" smtClean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二、直觉表现基本形状阶段（约</a:t>
            </a:r>
            <a:r>
              <a:rPr lang="en-US" altLang="zh-CN" b="1" dirty="0" smtClean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4-5</a:t>
            </a:r>
            <a:r>
              <a:rPr lang="zh-CN" altLang="en-US" b="1" dirty="0" smtClean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岁）</a:t>
            </a:r>
          </a:p>
        </p:txBody>
      </p:sp>
      <p:sp>
        <p:nvSpPr>
          <p:cNvPr id="15462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722120" y="1932305"/>
            <a:ext cx="8580120" cy="4351338"/>
          </a:xfrm>
          <a:noFill/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  <a:spcBef>
                <a:spcPts val="0"/>
              </a:spcBef>
            </a:pPr>
            <a:r>
              <a:rPr lang="zh-CN" altLang="en-US" sz="3000" dirty="0" smtClean="0"/>
              <a:t>在纸工方面，儿童已经可以比较熟练地使用胶水，运用剪刀剪直线和弧线，进行简单的折纸活动和拼贴活动。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</a:pPr>
            <a:r>
              <a:rPr lang="zh-CN" altLang="en-US" sz="3000" dirty="0" smtClean="0"/>
              <a:t>在泥塑方面，儿童开始通过双手的配合以及采用手部的不同动作来制作球形、长条等基本的物件。</a:t>
            </a:r>
          </a:p>
        </p:txBody>
      </p:sp>
    </p:spTree>
    <p:extLst>
      <p:ext uri="{BB962C8B-B14F-4D97-AF65-F5344CB8AC3E}">
        <p14:creationId xmlns:p14="http://schemas.microsoft.com/office/powerpoint/2010/main" val="1878356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4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4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4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26" grpId="0"/>
      <p:bldP spid="154628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1341120" y="715645"/>
            <a:ext cx="9723120" cy="5487035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554480" y="578485"/>
            <a:ext cx="105156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zh-CN" altLang="en-US" sz="4000" b="1" dirty="0" smtClean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三、样式化表现阶段（约</a:t>
            </a:r>
            <a:r>
              <a:rPr lang="en-US" altLang="zh-CN" sz="4000" b="1" dirty="0" smtClean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5-7</a:t>
            </a:r>
            <a:r>
              <a:rPr lang="zh-CN" altLang="en-US" sz="4000" b="1" dirty="0" smtClean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岁）</a:t>
            </a:r>
          </a:p>
        </p:txBody>
      </p:sp>
      <p:sp>
        <p:nvSpPr>
          <p:cNvPr id="15565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554480" y="1596707"/>
            <a:ext cx="9265920" cy="4351338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150000"/>
              </a:lnSpc>
              <a:spcBef>
                <a:spcPts val="0"/>
              </a:spcBef>
            </a:pPr>
            <a:r>
              <a:rPr lang="zh-CN" altLang="en-US" sz="3000" dirty="0" smtClean="0">
                <a:latin typeface="宋体" panose="02010600030101010101" pitchFamily="2" charset="-122"/>
              </a:rPr>
              <a:t>在纸工方面，儿童已经能够自如地使用剪刀，剪出自己希望的形状，所剪图形的边缘较整齐，还可以运用剪出的形状进行拼贴创作。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</a:pPr>
            <a:r>
              <a:rPr lang="zh-CN" altLang="en-US" sz="3000" dirty="0" smtClean="0">
                <a:latin typeface="宋体" panose="02010600030101010101" pitchFamily="2" charset="-122"/>
              </a:rPr>
              <a:t>在泥塑方面，儿童能够灵活地运用搓、压、捏、团等技能制作出条形、球形、立方体、饼状等不同的基本物，并通过对基本物的雕塑或组合来塑造出自己想要表现的对象。</a:t>
            </a:r>
          </a:p>
        </p:txBody>
      </p:sp>
    </p:spTree>
    <p:extLst>
      <p:ext uri="{BB962C8B-B14F-4D97-AF65-F5344CB8AC3E}">
        <p14:creationId xmlns:p14="http://schemas.microsoft.com/office/powerpoint/2010/main" val="35968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55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5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5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5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56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56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56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0" grpId="0"/>
      <p:bldP spid="155652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908050"/>
            <a:ext cx="8532813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1790859" y="5876925"/>
            <a:ext cx="1266507" cy="553998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98307" name="Text Box 5"/>
          <p:cNvSpPr txBox="1">
            <a:spLocks noChangeArrowheads="1"/>
          </p:cNvSpPr>
          <p:nvPr/>
        </p:nvSpPr>
        <p:spPr bwMode="auto">
          <a:xfrm>
            <a:off x="1982153" y="5876925"/>
            <a:ext cx="4176712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ea"/>
                <a:ea typeface="+mn-ea"/>
                <a:cs typeface="+mn-cs"/>
              </a:rPr>
              <a:t>恐龙</a:t>
            </a:r>
          </a:p>
        </p:txBody>
      </p:sp>
    </p:spTree>
    <p:extLst>
      <p:ext uri="{BB962C8B-B14F-4D97-AF65-F5344CB8AC3E}">
        <p14:creationId xmlns:p14="http://schemas.microsoft.com/office/powerpoint/2010/main" val="833093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612840" y="576640"/>
            <a:ext cx="6229920" cy="2760920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921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 sz="4000" b="1" dirty="0">
                <a:solidFill>
                  <a:schemeClr val="accent4">
                    <a:lumMod val="10000"/>
                  </a:schemeClr>
                </a:solidFill>
                <a:latin typeface="+mn-ea"/>
                <a:ea typeface="+mn-ea"/>
              </a:rPr>
              <a:t>学前儿童绘画</a:t>
            </a:r>
            <a:r>
              <a:rPr lang="zh-CN" altLang="en-US" sz="4000" b="1" dirty="0" smtClean="0">
                <a:solidFill>
                  <a:schemeClr val="accent4">
                    <a:lumMod val="10000"/>
                  </a:schemeClr>
                </a:solidFill>
                <a:latin typeface="+mn-ea"/>
                <a:ea typeface="+mn-ea"/>
              </a:rPr>
              <a:t>发展阶段</a:t>
            </a:r>
            <a:endParaRPr lang="zh-CN" altLang="en-US" sz="4000" b="1" dirty="0">
              <a:solidFill>
                <a:schemeClr val="accent4">
                  <a:lumMod val="10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5363" name="内容占位符 2"/>
          <p:cNvSpPr>
            <a:spLocks noGrp="1" noChangeArrowheads="1"/>
          </p:cNvSpPr>
          <p:nvPr>
            <p:ph idx="1"/>
          </p:nvPr>
        </p:nvSpPr>
        <p:spPr>
          <a:xfrm>
            <a:off x="992778" y="1690688"/>
            <a:ext cx="5377498" cy="2012178"/>
          </a:xfrm>
        </p:spPr>
        <p:txBody>
          <a:bodyPr/>
          <a:lstStyle/>
          <a:p>
            <a:pPr eaLnBrk="1" hangingPunct="1"/>
            <a:r>
              <a:rPr lang="zh-CN" altLang="en-US" b="1" dirty="0"/>
              <a:t>涂鸦期（</a:t>
            </a:r>
            <a:r>
              <a:rPr lang="en-US" altLang="zh-CN" b="1" dirty="0"/>
              <a:t>1.5~3.5</a:t>
            </a:r>
            <a:r>
              <a:rPr lang="zh-CN" altLang="en-US" b="1" dirty="0"/>
              <a:t>岁）</a:t>
            </a:r>
            <a:endParaRPr lang="en-US" altLang="zh-CN" b="1" dirty="0"/>
          </a:p>
          <a:p>
            <a:pPr eaLnBrk="1" hangingPunct="1"/>
            <a:r>
              <a:rPr lang="zh-CN" altLang="en-US" b="1" dirty="0"/>
              <a:t>象征期（</a:t>
            </a:r>
            <a:r>
              <a:rPr lang="en-US" altLang="zh-CN" b="1" dirty="0"/>
              <a:t>3.5~5</a:t>
            </a:r>
            <a:r>
              <a:rPr lang="zh-CN" altLang="en-US" b="1" dirty="0"/>
              <a:t>岁）</a:t>
            </a:r>
            <a:endParaRPr lang="en-US" altLang="zh-CN" b="1" dirty="0"/>
          </a:p>
          <a:p>
            <a:pPr eaLnBrk="1" hangingPunct="1"/>
            <a:r>
              <a:rPr lang="zh-CN" altLang="en-US" b="1" dirty="0"/>
              <a:t>图式期（</a:t>
            </a:r>
            <a:r>
              <a:rPr lang="en-US" altLang="zh-CN" b="1" dirty="0"/>
              <a:t>5~7</a:t>
            </a:r>
            <a:r>
              <a:rPr lang="zh-CN" altLang="en-US" b="1" dirty="0"/>
              <a:t>岁）</a:t>
            </a:r>
          </a:p>
        </p:txBody>
      </p:sp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776" y="3532642"/>
            <a:ext cx="6888162" cy="308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5657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859" y="529274"/>
            <a:ext cx="7920037" cy="518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1790859" y="5876925"/>
            <a:ext cx="1266507" cy="553998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982153" y="5876925"/>
            <a:ext cx="4176712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+mn-ea"/>
                <a:cs typeface="+mn-cs"/>
              </a:rPr>
              <a:t>坦克</a:t>
            </a:r>
            <a:endParaRPr kumimoji="0" lang="zh-CN" altLang="en-US" sz="3000" b="1" i="0" u="none" strike="noStrike" kern="1200" cap="none" spc="0" normalizeH="0" noProof="0" dirty="0">
              <a:ln>
                <a:noFill/>
              </a:ln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2699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294" y="610870"/>
            <a:ext cx="7775575" cy="561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5513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869" y="542609"/>
            <a:ext cx="7920037" cy="594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049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1800496" y="1378114"/>
            <a:ext cx="8804367" cy="2795469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440304" y="1740530"/>
            <a:ext cx="7524750" cy="1918235"/>
          </a:xfrm>
        </p:spPr>
        <p:txBody>
          <a:bodyPr>
            <a:normAutofit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  <a:defRPr/>
            </a:pP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第三节  </a:t>
            </a:r>
            <a:b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学前儿童美术欣赏能力的发展</a:t>
            </a:r>
            <a:endParaRPr lang="zh-CN" altLang="en-US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571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9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9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9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9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1059180" y="975360"/>
            <a:ext cx="10256520" cy="4846320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63040" y="807085"/>
            <a:ext cx="105156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zh-CN" altLang="en-US" sz="4000" b="1" dirty="0" smtClean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一、本能直觉阶段（约</a:t>
            </a:r>
            <a:r>
              <a:rPr lang="en-US" altLang="zh-CN" sz="4000" b="1" dirty="0" smtClean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0-2</a:t>
            </a:r>
            <a:r>
              <a:rPr lang="zh-CN" altLang="en-US" sz="4000" b="1" dirty="0" smtClean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岁）</a:t>
            </a:r>
            <a:r>
              <a:rPr lang="zh-CN" altLang="en-US" sz="4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58240" y="1869123"/>
            <a:ext cx="10058400" cy="435133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3000" dirty="0" smtClean="0">
                <a:latin typeface="宋体" panose="02010600030101010101" pitchFamily="2" charset="-122"/>
              </a:rPr>
              <a:t>（一） 对颜色的早期直接审美</a:t>
            </a:r>
            <a:r>
              <a:rPr lang="zh-CN" altLang="en-US" sz="3000" dirty="0" smtClean="0">
                <a:latin typeface="宋体" panose="02010600030101010101" pitchFamily="2" charset="-122"/>
              </a:rPr>
              <a:t>感知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3000" dirty="0" smtClean="0">
                <a:latin typeface="宋体" panose="02010600030101010101" pitchFamily="2" charset="-122"/>
              </a:rPr>
              <a:t> 个体</a:t>
            </a:r>
            <a:r>
              <a:rPr lang="zh-CN" altLang="en-US" sz="3000" dirty="0" smtClean="0">
                <a:latin typeface="宋体" panose="02010600030101010101" pitchFamily="2" charset="-122"/>
              </a:rPr>
              <a:t>在婴儿早期对色彩的偏爱主要是由色彩的刺激性</a:t>
            </a:r>
            <a:r>
              <a:rPr lang="zh-CN" altLang="en-US" sz="3000" dirty="0" smtClean="0">
                <a:latin typeface="宋体" panose="02010600030101010101" pitchFamily="2" charset="-122"/>
              </a:rPr>
              <a:t>因素</a:t>
            </a:r>
            <a:endParaRPr lang="en-US" altLang="zh-CN" sz="3000" dirty="0" smtClean="0">
              <a:latin typeface="宋体" panose="02010600030101010101" pitchFamily="2" charset="-122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3000" dirty="0" smtClean="0">
                <a:latin typeface="宋体" panose="02010600030101010101" pitchFamily="2" charset="-122"/>
              </a:rPr>
              <a:t> 决定</a:t>
            </a:r>
            <a:r>
              <a:rPr lang="zh-CN" altLang="en-US" sz="3000" dirty="0" smtClean="0">
                <a:latin typeface="宋体" panose="02010600030101010101" pitchFamily="2" charset="-122"/>
              </a:rPr>
              <a:t>的。这种刺激性因素就是色彩的“明亮程度”（即</a:t>
            </a:r>
            <a:r>
              <a:rPr lang="zh-CN" altLang="en-US" sz="3000" dirty="0" smtClean="0">
                <a:latin typeface="宋体" panose="02010600030101010101" pitchFamily="2" charset="-122"/>
              </a:rPr>
              <a:t>色</a:t>
            </a:r>
            <a:endParaRPr lang="en-US" altLang="zh-CN" sz="3000" dirty="0" smtClean="0">
              <a:latin typeface="宋体" panose="02010600030101010101" pitchFamily="2" charset="-122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3000" dirty="0">
                <a:latin typeface="宋体" panose="02010600030101010101" pitchFamily="2" charset="-122"/>
              </a:rPr>
              <a:t> </a:t>
            </a:r>
            <a:r>
              <a:rPr lang="zh-CN" altLang="en-US" sz="3000" dirty="0" smtClean="0">
                <a:latin typeface="宋体" panose="02010600030101010101" pitchFamily="2" charset="-122"/>
              </a:rPr>
              <a:t>彩</a:t>
            </a:r>
            <a:r>
              <a:rPr lang="zh-CN" altLang="en-US" sz="3000" dirty="0" smtClean="0">
                <a:latin typeface="宋体" panose="02010600030101010101" pitchFamily="2" charset="-122"/>
              </a:rPr>
              <a:t>的亮度）。婴儿喜欢“明亮的”色彩，而不喜欢黑暗</a:t>
            </a:r>
            <a:r>
              <a:rPr lang="zh-CN" altLang="en-US" sz="3000" dirty="0" smtClean="0">
                <a:latin typeface="宋体" panose="02010600030101010101" pitchFamily="2" charset="-122"/>
              </a:rPr>
              <a:t>的</a:t>
            </a:r>
            <a:endParaRPr lang="en-US" altLang="zh-CN" sz="3000" dirty="0" smtClean="0">
              <a:latin typeface="宋体" panose="02010600030101010101" pitchFamily="2" charset="-122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3000" dirty="0">
                <a:latin typeface="宋体" panose="02010600030101010101" pitchFamily="2" charset="-122"/>
              </a:rPr>
              <a:t> </a:t>
            </a:r>
            <a:r>
              <a:rPr lang="zh-CN" altLang="en-US" sz="3000" dirty="0" smtClean="0">
                <a:latin typeface="宋体" panose="02010600030101010101" pitchFamily="2" charset="-122"/>
              </a:rPr>
              <a:t>颜色</a:t>
            </a:r>
            <a:r>
              <a:rPr lang="zh-CN" altLang="en-US" sz="3000" dirty="0" smtClean="0">
                <a:latin typeface="宋体" panose="02010600030101010101" pitchFamily="2" charset="-122"/>
              </a:rPr>
              <a:t>。</a:t>
            </a:r>
            <a:r>
              <a:rPr lang="zh-CN" altLang="en-US" sz="3000" dirty="0" smtClean="0"/>
              <a:t> </a:t>
            </a:r>
          </a:p>
          <a:p>
            <a:pPr marL="812800" indent="-812800">
              <a:buNone/>
            </a:pPr>
            <a:endParaRPr lang="en-US" altLang="zh-CN" sz="3600" dirty="0" smtClean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700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99" decel="100000"/>
                                        <p:tgtEl>
                                          <p:spTgt spid="1617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99" decel="100000" fill="hold"/>
                                        <p:tgtEl>
                                          <p:spTgt spid="1617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99" decel="100000" fill="hold"/>
                                        <p:tgtEl>
                                          <p:spTgt spid="161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99" decel="100000" fill="hold"/>
                                        <p:tgtEl>
                                          <p:spTgt spid="161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99" accel="100000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161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99" accel="100000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161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1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1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1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1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1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1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1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1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1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1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1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1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61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1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1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794" grpId="0"/>
      <p:bldP spid="161795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1569720" y="1417320"/>
            <a:ext cx="9357360" cy="3901440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>
          <a:xfrm>
            <a:off x="2042160" y="1310005"/>
            <a:ext cx="105156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zh-CN" altLang="en-US" sz="4000" b="1" dirty="0" smtClean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一、本能直觉阶段（约</a:t>
            </a:r>
            <a:r>
              <a:rPr lang="en-US" altLang="zh-CN" sz="4000" b="1" dirty="0" smtClean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0-2</a:t>
            </a:r>
            <a:r>
              <a:rPr lang="zh-CN" altLang="en-US" sz="4000" b="1" dirty="0" smtClean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岁）</a:t>
            </a:r>
          </a:p>
        </p:txBody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8320" y="2484755"/>
            <a:ext cx="8473440" cy="283400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3000" dirty="0" smtClean="0"/>
              <a:t>（二） 对形状的早期直接审美</a:t>
            </a:r>
            <a:r>
              <a:rPr lang="zh-CN" altLang="en-US" sz="3000" dirty="0" smtClean="0"/>
              <a:t>感知</a:t>
            </a:r>
            <a:endParaRPr lang="zh-CN" altLang="en-US" sz="3000" dirty="0" smtClean="0"/>
          </a:p>
          <a:p>
            <a:pPr marL="18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3000" dirty="0" smtClean="0"/>
              <a:t>婴儿</a:t>
            </a:r>
            <a:r>
              <a:rPr lang="zh-CN" altLang="en-US" sz="3000" dirty="0" smtClean="0"/>
              <a:t>在出生的较早时期就已经对颜色</a:t>
            </a:r>
            <a:r>
              <a:rPr lang="zh-CN" altLang="en-US" sz="3000" dirty="0" smtClean="0"/>
              <a:t>和形状</a:t>
            </a:r>
            <a:r>
              <a:rPr lang="zh-CN" altLang="en-US" sz="3000" dirty="0" smtClean="0"/>
              <a:t>，这两个美术的基本要素具有一定的</a:t>
            </a:r>
            <a:r>
              <a:rPr lang="zh-CN" altLang="en-US" sz="3000" dirty="0" smtClean="0"/>
              <a:t>审美</a:t>
            </a:r>
            <a:r>
              <a:rPr lang="zh-CN" altLang="en-US" sz="3000" dirty="0" smtClean="0"/>
              <a:t>感知能力了</a:t>
            </a:r>
            <a:r>
              <a:rPr lang="zh-CN" altLang="en-US" sz="3000" dirty="0" smtClean="0"/>
              <a:t>。</a:t>
            </a:r>
            <a:endParaRPr lang="zh-CN" altLang="en-US" sz="3000" dirty="0" smtClean="0"/>
          </a:p>
        </p:txBody>
      </p:sp>
    </p:spTree>
    <p:extLst>
      <p:ext uri="{BB962C8B-B14F-4D97-AF65-F5344CB8AC3E}">
        <p14:creationId xmlns:p14="http://schemas.microsoft.com/office/powerpoint/2010/main" val="2889103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129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97" decel="100000" fill="hold"/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7" accel="100000" fill="hold">
                                          <p:stCondLst>
                                            <p:cond delay="897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8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8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97" decel="100000" fill="hold"/>
                                        <p:tgtEl>
                                          <p:spTgt spid="168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7" accel="100000" fill="hold">
                                          <p:stCondLst>
                                            <p:cond delay="897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2" grpId="0"/>
      <p:bldP spid="168963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7" t="7497" r="3552" b="4849"/>
          <a:stretch>
            <a:fillRect/>
          </a:stretch>
        </p:blipFill>
        <p:spPr bwMode="auto">
          <a:xfrm>
            <a:off x="2566989" y="260351"/>
            <a:ext cx="6911975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2597469" y="5480052"/>
            <a:ext cx="6911975" cy="982844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105475" name="Text Box 3"/>
          <p:cNvSpPr txBox="1">
            <a:spLocks noChangeArrowheads="1"/>
          </p:cNvSpPr>
          <p:nvPr/>
        </p:nvSpPr>
        <p:spPr bwMode="auto">
          <a:xfrm>
            <a:off x="4666933" y="5659549"/>
            <a:ext cx="360045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ea"/>
                <a:ea typeface="+mn-ea"/>
                <a:cs typeface="+mn-cs"/>
              </a:rPr>
              <a:t>视觉悬崖实验</a:t>
            </a:r>
          </a:p>
        </p:txBody>
      </p:sp>
    </p:spTree>
    <p:extLst>
      <p:ext uri="{BB962C8B-B14F-4D97-AF65-F5344CB8AC3E}">
        <p14:creationId xmlns:p14="http://schemas.microsoft.com/office/powerpoint/2010/main" val="3547137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1347116" y="1050925"/>
            <a:ext cx="9473284" cy="4374515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169989" name="Rectangle 5"/>
          <p:cNvSpPr>
            <a:spLocks noGrp="1" noChangeArrowheads="1"/>
          </p:cNvSpPr>
          <p:nvPr>
            <p:ph type="title"/>
          </p:nvPr>
        </p:nvSpPr>
        <p:spPr>
          <a:xfrm>
            <a:off x="1630680" y="1050925"/>
            <a:ext cx="105156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zh-CN" altLang="en-US" sz="4000" b="1" dirty="0" smtClean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</a:t>
            </a:r>
            <a:r>
              <a:rPr lang="zh-CN" altLang="en-US" sz="4000" b="1" dirty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主观的审美感知阶段（约</a:t>
            </a:r>
            <a:r>
              <a:rPr lang="en-US" altLang="zh-CN" sz="4000" b="1" dirty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2-7</a:t>
            </a:r>
            <a:r>
              <a:rPr lang="zh-CN" altLang="en-US" sz="4000" b="1" dirty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岁）</a:t>
            </a:r>
          </a:p>
        </p:txBody>
      </p:sp>
      <p:sp>
        <p:nvSpPr>
          <p:cNvPr id="16999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514756" y="2179956"/>
            <a:ext cx="8878924" cy="4525963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3000" dirty="0" smtClean="0">
                <a:latin typeface="+mn-ea"/>
              </a:rPr>
              <a:t>（</a:t>
            </a:r>
            <a:r>
              <a:rPr lang="zh-CN" altLang="en-US" sz="3000" dirty="0" smtClean="0">
                <a:latin typeface="+mn-ea"/>
              </a:rPr>
              <a:t>一）关注作品内容多于形式</a:t>
            </a:r>
          </a:p>
          <a:p>
            <a:pPr marL="18000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3000" dirty="0" smtClean="0">
                <a:latin typeface="+mn-ea"/>
              </a:rPr>
              <a:t>当</a:t>
            </a:r>
            <a:r>
              <a:rPr lang="zh-CN" altLang="en-US" sz="3000" dirty="0" smtClean="0">
                <a:latin typeface="+mn-ea"/>
              </a:rPr>
              <a:t>幼儿面对一件美术作品时，他们首先感知到的</a:t>
            </a:r>
            <a:r>
              <a:rPr lang="zh-CN" altLang="en-US" sz="3000" dirty="0" smtClean="0">
                <a:latin typeface="+mn-ea"/>
              </a:rPr>
              <a:t>是</a:t>
            </a:r>
            <a:endParaRPr lang="en-US" altLang="zh-CN" sz="3000" dirty="0" smtClean="0">
              <a:latin typeface="+mn-ea"/>
            </a:endParaRPr>
          </a:p>
          <a:p>
            <a:pPr marL="18000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3000" dirty="0" smtClean="0">
                <a:latin typeface="+mn-ea"/>
              </a:rPr>
              <a:t>美术</a:t>
            </a:r>
            <a:r>
              <a:rPr lang="zh-CN" altLang="en-US" sz="3000" dirty="0" smtClean="0">
                <a:latin typeface="+mn-ea"/>
              </a:rPr>
              <a:t>作品的内容，很少能有意识地注意作品的</a:t>
            </a:r>
            <a:r>
              <a:rPr lang="zh-CN" altLang="en-US" sz="3000" dirty="0" smtClean="0">
                <a:latin typeface="+mn-ea"/>
              </a:rPr>
              <a:t>形式</a:t>
            </a:r>
            <a:endParaRPr lang="en-US" altLang="zh-CN" sz="3000" dirty="0" smtClean="0">
              <a:latin typeface="+mn-ea"/>
            </a:endParaRPr>
          </a:p>
          <a:p>
            <a:pPr marL="18000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3000" dirty="0" smtClean="0">
                <a:latin typeface="+mn-ea"/>
              </a:rPr>
              <a:t>审美</a:t>
            </a:r>
            <a:r>
              <a:rPr lang="zh-CN" altLang="en-US" sz="3000" dirty="0" smtClean="0">
                <a:latin typeface="+mn-ea"/>
              </a:rPr>
              <a:t>特征。</a:t>
            </a:r>
          </a:p>
          <a:p>
            <a:pPr marL="812800" indent="-812800">
              <a:buNone/>
            </a:pPr>
            <a:endParaRPr lang="zh-CN" altLang="en-US" dirty="0" smtClean="0">
              <a:solidFill>
                <a:srgbClr val="000066"/>
              </a:solidFill>
            </a:endParaRPr>
          </a:p>
          <a:p>
            <a:pPr marL="812800" indent="-812800">
              <a:buNone/>
            </a:pPr>
            <a:r>
              <a:rPr lang="zh-CN" altLang="en-US" dirty="0" smtClean="0">
                <a:solidFill>
                  <a:srgbClr val="000066"/>
                </a:solidFill>
              </a:rPr>
              <a:t>        </a:t>
            </a:r>
          </a:p>
        </p:txBody>
      </p:sp>
    </p:spTree>
    <p:extLst>
      <p:ext uri="{BB962C8B-B14F-4D97-AF65-F5344CB8AC3E}">
        <p14:creationId xmlns:p14="http://schemas.microsoft.com/office/powerpoint/2010/main" val="2282037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9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99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99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99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99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699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989" grpId="0"/>
      <p:bldP spid="169990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615" y="226164"/>
            <a:ext cx="5526087" cy="547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3" name="Text Box 5"/>
          <p:cNvSpPr txBox="1">
            <a:spLocks noChangeArrowheads="1"/>
          </p:cNvSpPr>
          <p:nvPr/>
        </p:nvSpPr>
        <p:spPr bwMode="auto">
          <a:xfrm>
            <a:off x="-1484630" y="1880870"/>
            <a:ext cx="4679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                   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3503615" y="5698277"/>
            <a:ext cx="5526088" cy="982844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063173" y="5912700"/>
            <a:ext cx="360045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defRPr/>
            </a:pPr>
            <a:r>
              <a:rPr lang="en-US" altLang="zh-CN" sz="3000" b="1" dirty="0">
                <a:latin typeface="+mn-ea"/>
                <a:ea typeface="+mn-ea"/>
              </a:rPr>
              <a:t>《</a:t>
            </a:r>
            <a:r>
              <a:rPr lang="zh-CN" altLang="en-US" sz="3000" b="1" dirty="0">
                <a:latin typeface="+mn-ea"/>
                <a:ea typeface="+mn-ea"/>
              </a:rPr>
              <a:t>杨花三月</a:t>
            </a:r>
            <a:r>
              <a:rPr lang="en-US" altLang="zh-CN" sz="3000" b="1" dirty="0">
                <a:latin typeface="+mn-ea"/>
                <a:ea typeface="+mn-ea"/>
              </a:rPr>
              <a:t>》</a:t>
            </a:r>
          </a:p>
        </p:txBody>
      </p:sp>
    </p:spTree>
    <p:extLst>
      <p:ext uri="{BB962C8B-B14F-4D97-AF65-F5344CB8AC3E}">
        <p14:creationId xmlns:p14="http://schemas.microsoft.com/office/powerpoint/2010/main" val="42160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742" y="198120"/>
            <a:ext cx="6365225" cy="6478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7683970" y="5688276"/>
            <a:ext cx="3456469" cy="988253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108547" name="Text Box 5"/>
          <p:cNvSpPr txBox="1">
            <a:spLocks noChangeArrowheads="1"/>
          </p:cNvSpPr>
          <p:nvPr/>
        </p:nvSpPr>
        <p:spPr bwMode="auto">
          <a:xfrm>
            <a:off x="5251466" y="5948888"/>
            <a:ext cx="575945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                           </a:t>
            </a:r>
            <a:r>
              <a:rPr kumimoji="0" lang="en-US" altLang="zh-CN" sz="3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ea"/>
                <a:ea typeface="+mn-ea"/>
                <a:cs typeface="+mn-cs"/>
              </a:rPr>
              <a:t>《</a:t>
            </a:r>
            <a:r>
              <a:rPr kumimoji="0" lang="zh-CN" altLang="en-US" sz="3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ea"/>
                <a:ea typeface="+mn-ea"/>
                <a:cs typeface="+mn-cs"/>
              </a:rPr>
              <a:t>百老汇的爵士乐</a:t>
            </a:r>
            <a:r>
              <a:rPr kumimoji="0" lang="en-US" altLang="zh-CN" sz="3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ea"/>
                <a:ea typeface="+mn-ea"/>
                <a:cs typeface="+mn-cs"/>
              </a:rPr>
              <a:t>》</a:t>
            </a:r>
          </a:p>
        </p:txBody>
      </p:sp>
    </p:spTree>
    <p:extLst>
      <p:ext uri="{BB962C8B-B14F-4D97-AF65-F5344CB8AC3E}">
        <p14:creationId xmlns:p14="http://schemas.microsoft.com/office/powerpoint/2010/main" val="3163230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1234440" y="792480"/>
            <a:ext cx="9419590" cy="4251960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1500051" y="849630"/>
            <a:ext cx="105156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zh-CN" altLang="en-US" sz="4000" b="1" dirty="0" smtClean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一、涂鸦阶段（约</a:t>
            </a:r>
            <a:r>
              <a:rPr lang="en-US" altLang="zh-CN" sz="4000" b="1" dirty="0" smtClean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1.5-3.5</a:t>
            </a:r>
            <a:r>
              <a:rPr lang="zh-CN" altLang="en-US" sz="4000" b="1" dirty="0" smtClean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岁）</a:t>
            </a:r>
          </a:p>
        </p:txBody>
      </p:sp>
      <p:sp>
        <p:nvSpPr>
          <p:cNvPr id="110598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500051" y="1946593"/>
            <a:ext cx="9153979" cy="2899727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150000"/>
              </a:lnSpc>
              <a:buNone/>
            </a:pPr>
            <a:r>
              <a:rPr lang="zh-CN" altLang="en-US" sz="3000" dirty="0" smtClean="0">
                <a:latin typeface="+mn-ea"/>
              </a:rPr>
              <a:t>涂鸦行为伴随着孩子们的童年，其主要内容和行动方式具有跨种族、跨文化的一致性。随着儿童感知觉的发展和上肢、手部运动水平的提高，儿童的涂鸦活动呈现不同的发展阶段</a:t>
            </a:r>
            <a:r>
              <a:rPr lang="zh-CN" altLang="en-US" sz="3000" dirty="0" smtClean="0">
                <a:latin typeface="+mn-ea"/>
              </a:rPr>
              <a:t>。</a:t>
            </a:r>
            <a:endParaRPr lang="zh-CN" altLang="en-US" sz="3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22546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0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05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05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05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4" grpId="0"/>
      <p:bldP spid="110598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333376"/>
            <a:ext cx="7524750" cy="515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2208213" y="5486401"/>
            <a:ext cx="7524750" cy="876164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109571" name="Text Box 5"/>
          <p:cNvSpPr txBox="1">
            <a:spLocks noChangeArrowheads="1"/>
          </p:cNvSpPr>
          <p:nvPr/>
        </p:nvSpPr>
        <p:spPr bwMode="auto">
          <a:xfrm>
            <a:off x="4260850" y="5647484"/>
            <a:ext cx="5472113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ea"/>
                <a:ea typeface="+mn-ea"/>
                <a:cs typeface="+mn-cs"/>
              </a:rPr>
              <a:t>《</a:t>
            </a:r>
            <a:r>
              <a:rPr kumimoji="0" lang="zh-CN" altLang="en-US" sz="3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ea"/>
                <a:ea typeface="+mn-ea"/>
                <a:cs typeface="+mn-cs"/>
              </a:rPr>
              <a:t>哈里昆的狂欢</a:t>
            </a:r>
            <a:r>
              <a:rPr kumimoji="0" lang="en-US" altLang="zh-CN" sz="3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ea"/>
                <a:ea typeface="+mn-ea"/>
                <a:cs typeface="+mn-cs"/>
              </a:rPr>
              <a:t>》</a:t>
            </a:r>
          </a:p>
        </p:txBody>
      </p:sp>
    </p:spTree>
    <p:extLst>
      <p:ext uri="{BB962C8B-B14F-4D97-AF65-F5344CB8AC3E}">
        <p14:creationId xmlns:p14="http://schemas.microsoft.com/office/powerpoint/2010/main" val="1721446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960120" y="1233805"/>
            <a:ext cx="10393680" cy="4359275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1233805"/>
            <a:ext cx="105156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zh-CN" altLang="en-US" sz="4000" dirty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</a:t>
            </a:r>
            <a:r>
              <a:rPr lang="zh-CN" altLang="en-US" sz="4000" dirty="0" smtClean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主观的审美感知阶段（约</a:t>
            </a:r>
            <a:r>
              <a:rPr lang="en-US" altLang="zh-CN" sz="4000" dirty="0" smtClean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2-7</a:t>
            </a:r>
            <a:r>
              <a:rPr lang="zh-CN" altLang="en-US" sz="4000" dirty="0" smtClean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岁）</a:t>
            </a:r>
          </a:p>
        </p:txBody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8720" y="2347278"/>
            <a:ext cx="9568222" cy="309340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3000" dirty="0" smtClean="0">
                <a:latin typeface="宋体" panose="02010600030101010101" pitchFamily="2" charset="-122"/>
              </a:rPr>
              <a:t>（二</a:t>
            </a:r>
            <a:r>
              <a:rPr lang="zh-CN" altLang="en-US" sz="3000" dirty="0" smtClean="0">
                <a:latin typeface="宋体" panose="02010600030101010101" pitchFamily="2" charset="-122"/>
              </a:rPr>
              <a:t>）初步</a:t>
            </a:r>
            <a:r>
              <a:rPr lang="zh-CN" altLang="en-US" sz="3000" dirty="0" smtClean="0">
                <a:latin typeface="宋体" panose="02010600030101010101" pitchFamily="2" charset="-122"/>
              </a:rPr>
              <a:t>关注作品的形式审美特征</a:t>
            </a:r>
          </a:p>
          <a:p>
            <a:pPr marL="18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3000" dirty="0" smtClean="0">
                <a:latin typeface="宋体" panose="02010600030101010101" pitchFamily="2" charset="-122"/>
              </a:rPr>
              <a:t>在</a:t>
            </a:r>
            <a:r>
              <a:rPr lang="zh-CN" altLang="en-US" sz="3000" dirty="0" smtClean="0">
                <a:latin typeface="宋体" panose="02010600030101010101" pitchFamily="2" charset="-122"/>
              </a:rPr>
              <a:t>成人的引导下，这个年龄阶段的</a:t>
            </a:r>
            <a:r>
              <a:rPr lang="zh-CN" altLang="en-US" sz="3000" dirty="0" smtClean="0">
                <a:latin typeface="宋体" panose="02010600030101010101" pitchFamily="2" charset="-122"/>
              </a:rPr>
              <a:t>幼儿</a:t>
            </a:r>
            <a:r>
              <a:rPr lang="zh-CN" altLang="en-US" sz="3000" dirty="0" smtClean="0">
                <a:latin typeface="宋体" panose="02010600030101010101" pitchFamily="2" charset="-122"/>
              </a:rPr>
              <a:t>已经开始初步关注作品的形式审美特征</a:t>
            </a:r>
            <a:r>
              <a:rPr lang="zh-CN" altLang="en-US" sz="3000" dirty="0" smtClean="0">
                <a:latin typeface="宋体" panose="02010600030101010101" pitchFamily="2" charset="-122"/>
              </a:rPr>
              <a:t>，具有</a:t>
            </a:r>
            <a:r>
              <a:rPr lang="zh-CN" altLang="en-US" sz="3000" dirty="0" smtClean="0">
                <a:latin typeface="宋体" panose="02010600030101010101" pitchFamily="2" charset="-122"/>
              </a:rPr>
              <a:t>感知和理解作品形式审美特征的初步</a:t>
            </a:r>
            <a:r>
              <a:rPr lang="zh-CN" altLang="en-US" sz="3000" dirty="0" smtClean="0">
                <a:latin typeface="宋体" panose="02010600030101010101" pitchFamily="2" charset="-122"/>
              </a:rPr>
              <a:t>能力。</a:t>
            </a:r>
            <a:endParaRPr lang="zh-CN" altLang="en-US" sz="3000" dirty="0" smtClean="0"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8193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7" decel="100000"/>
                                        <p:tgtEl>
                                          <p:spTgt spid="17510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7" decel="100000"/>
                                        <p:tgtEl>
                                          <p:spTgt spid="17510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28" accel="100000" fill="hold">
                                          <p:stCondLst>
                                            <p:cond delay="767"/>
                                          </p:stCondLst>
                                        </p:cTn>
                                        <p:tgtEl>
                                          <p:spTgt spid="17510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7" fill="hold"/>
                                        <p:tgtEl>
                                          <p:spTgt spid="175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28" accel="100000" fill="hold">
                                          <p:stCondLst>
                                            <p:cond delay="767"/>
                                          </p:stCondLst>
                                        </p:cTn>
                                        <p:tgtEl>
                                          <p:spTgt spid="175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7" fill="hold"/>
                                        <p:tgtEl>
                                          <p:spTgt spid="175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28" accel="100000" fill="hold">
                                          <p:stCondLst>
                                            <p:cond delay="767"/>
                                          </p:stCondLst>
                                        </p:cTn>
                                        <p:tgtEl>
                                          <p:spTgt spid="175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5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5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5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5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5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5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06" grpId="0"/>
      <p:bldP spid="175107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519" y="302517"/>
            <a:ext cx="7944037" cy="5731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1874519" y="6058813"/>
            <a:ext cx="7944038" cy="626320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111619" name="Text Box 5"/>
          <p:cNvSpPr txBox="1">
            <a:spLocks noChangeArrowheads="1"/>
          </p:cNvSpPr>
          <p:nvPr/>
        </p:nvSpPr>
        <p:spPr bwMode="auto">
          <a:xfrm>
            <a:off x="4217229" y="6131135"/>
            <a:ext cx="360045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ea"/>
                <a:ea typeface="+mn-ea"/>
                <a:cs typeface="+mn-cs"/>
              </a:rPr>
              <a:t>《</a:t>
            </a:r>
            <a:r>
              <a:rPr kumimoji="0" lang="zh-CN" altLang="en-US" sz="3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ea"/>
                <a:ea typeface="+mn-ea"/>
                <a:cs typeface="+mn-cs"/>
              </a:rPr>
              <a:t>蒙特芳丹的回忆</a:t>
            </a:r>
            <a:r>
              <a:rPr kumimoji="0" lang="en-US" altLang="zh-CN" sz="3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ea"/>
                <a:ea typeface="+mn-ea"/>
                <a:cs typeface="+mn-cs"/>
              </a:rPr>
              <a:t>》</a:t>
            </a:r>
          </a:p>
        </p:txBody>
      </p:sp>
    </p:spTree>
    <p:extLst>
      <p:ext uri="{BB962C8B-B14F-4D97-AF65-F5344CB8AC3E}">
        <p14:creationId xmlns:p14="http://schemas.microsoft.com/office/powerpoint/2010/main" val="322403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1512934" y="146608"/>
            <a:ext cx="9631680" cy="6591245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114690" name="Text Box 4"/>
          <p:cNvSpPr txBox="1">
            <a:spLocks noChangeArrowheads="1"/>
          </p:cNvSpPr>
          <p:nvPr/>
        </p:nvSpPr>
        <p:spPr bwMode="auto">
          <a:xfrm>
            <a:off x="1639029" y="136046"/>
            <a:ext cx="9379491" cy="6601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0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幼儿欣赏</a:t>
            </a:r>
            <a:r>
              <a:rPr kumimoji="0" lang="en-US" altLang="zh-CN" sz="3000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《</a:t>
            </a:r>
            <a:r>
              <a:rPr kumimoji="0" lang="zh-CN" altLang="en-US" sz="3000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蒙特芳丹的回忆</a:t>
            </a:r>
            <a:r>
              <a:rPr kumimoji="0" lang="en-US" altLang="zh-CN" sz="3000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》</a:t>
            </a:r>
            <a:r>
              <a:rPr kumimoji="0" lang="zh-CN" altLang="en-US" sz="3000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后与教师之间的对话</a:t>
            </a:r>
            <a:r>
              <a:rPr kumimoji="0" lang="zh-CN" altLang="en-US" sz="300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：</a:t>
            </a:r>
            <a:endParaRPr kumimoji="0" lang="zh-CN" altLang="en-US" sz="3000" i="0" u="none" strike="noStrike" kern="1200" cap="none" spc="0" normalizeH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ea"/>
                <a:ea typeface="+mn-ea"/>
              </a:rPr>
              <a:t>师：看完整个这幅画你有什么感觉？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ea"/>
                <a:ea typeface="+mn-ea"/>
              </a:rPr>
              <a:t>幼：</a:t>
            </a:r>
            <a:r>
              <a:rPr lang="zh-CN" altLang="en-US" sz="2800" dirty="0">
                <a:solidFill>
                  <a:srgbClr val="00B050"/>
                </a:solidFill>
                <a:latin typeface="+mn-ea"/>
                <a:ea typeface="+mn-ea"/>
              </a:rPr>
              <a:t>我感觉很漂亮的，高兴。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ea"/>
                <a:ea typeface="+mn-ea"/>
              </a:rPr>
              <a:t>师：为什么？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ea"/>
                <a:ea typeface="+mn-ea"/>
              </a:rPr>
              <a:t>幼：</a:t>
            </a:r>
            <a:r>
              <a:rPr lang="zh-CN" altLang="en-US" sz="2800" dirty="0">
                <a:solidFill>
                  <a:srgbClr val="00B050"/>
                </a:solidFill>
                <a:latin typeface="+mn-ea"/>
                <a:ea typeface="+mn-ea"/>
              </a:rPr>
              <a:t>看了这幅画我心情就好了。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ea"/>
                <a:ea typeface="+mn-ea"/>
              </a:rPr>
              <a:t>师：为什么呢</a:t>
            </a:r>
            <a:r>
              <a:rPr kumimoji="0" lang="en-US" altLang="zh-CN" sz="28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ea"/>
                <a:ea typeface="+mn-ea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ea"/>
                <a:ea typeface="+mn-ea"/>
              </a:rPr>
              <a:t>幼：</a:t>
            </a:r>
            <a:r>
              <a:rPr kumimoji="0" lang="zh-CN" altLang="en-US" sz="2800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ea"/>
                <a:ea typeface="+mn-ea"/>
              </a:rPr>
              <a:t>刚才有个我们班的小朋友老打我，心里烦死了。但是看到这幅画心情就好了。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ea"/>
                <a:ea typeface="+mn-ea"/>
              </a:rPr>
              <a:t>师：为什么你看这幅画心情就变好了呢？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ea"/>
                <a:ea typeface="+mn-ea"/>
              </a:rPr>
              <a:t>幼：</a:t>
            </a:r>
            <a:r>
              <a:rPr kumimoji="0" lang="zh-CN" altLang="en-US" sz="2800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ea"/>
                <a:ea typeface="+mn-ea"/>
              </a:rPr>
              <a:t>很漂亮的。</a:t>
            </a:r>
          </a:p>
        </p:txBody>
      </p:sp>
    </p:spTree>
    <p:extLst>
      <p:ext uri="{BB962C8B-B14F-4D97-AF65-F5344CB8AC3E}">
        <p14:creationId xmlns:p14="http://schemas.microsoft.com/office/powerpoint/2010/main" val="3102609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602410" y="5238005"/>
            <a:ext cx="5828870" cy="1257164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pic>
        <p:nvPicPr>
          <p:cNvPr id="11264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10" y="492426"/>
            <a:ext cx="10961958" cy="4706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43" name="Text Box 5"/>
          <p:cNvSpPr txBox="1">
            <a:spLocks noChangeArrowheads="1"/>
          </p:cNvSpPr>
          <p:nvPr/>
        </p:nvSpPr>
        <p:spPr bwMode="auto">
          <a:xfrm>
            <a:off x="2135188" y="5589588"/>
            <a:ext cx="381635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ea"/>
                <a:ea typeface="+mn-ea"/>
                <a:cs typeface="+mn-cs"/>
              </a:rPr>
              <a:t>《</a:t>
            </a:r>
            <a:r>
              <a:rPr kumimoji="0" lang="zh-CN" altLang="en-US" sz="3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ea"/>
                <a:ea typeface="+mn-ea"/>
                <a:cs typeface="+mn-cs"/>
              </a:rPr>
              <a:t>格尔尼卡</a:t>
            </a:r>
            <a:r>
              <a:rPr kumimoji="0" lang="en-US" altLang="zh-CN" sz="3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ea"/>
                <a:ea typeface="+mn-ea"/>
                <a:cs typeface="+mn-cs"/>
              </a:rPr>
              <a:t>》</a:t>
            </a:r>
          </a:p>
        </p:txBody>
      </p:sp>
    </p:spTree>
    <p:extLst>
      <p:ext uri="{BB962C8B-B14F-4D97-AF65-F5344CB8AC3E}">
        <p14:creationId xmlns:p14="http://schemas.microsoft.com/office/powerpoint/2010/main" val="3414535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9996" y="694374"/>
            <a:ext cx="3121025" cy="539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7251700" y="4829947"/>
            <a:ext cx="1236980" cy="1257164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113667" name="Text Box 5"/>
          <p:cNvSpPr txBox="1">
            <a:spLocks noChangeArrowheads="1"/>
          </p:cNvSpPr>
          <p:nvPr/>
        </p:nvSpPr>
        <p:spPr bwMode="auto">
          <a:xfrm>
            <a:off x="7251700" y="5088711"/>
            <a:ext cx="187325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ea"/>
                <a:ea typeface="+mn-ea"/>
                <a:cs typeface="+mn-cs"/>
              </a:rPr>
              <a:t>《</a:t>
            </a:r>
            <a:r>
              <a:rPr kumimoji="0" lang="zh-CN" altLang="en-US" sz="3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ea"/>
                <a:ea typeface="+mn-ea"/>
                <a:cs typeface="+mn-cs"/>
              </a:rPr>
              <a:t>马</a:t>
            </a:r>
            <a:r>
              <a:rPr kumimoji="0" lang="en-US" altLang="zh-CN" sz="3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ea"/>
                <a:ea typeface="+mn-ea"/>
                <a:cs typeface="+mn-cs"/>
              </a:rPr>
              <a:t>》</a:t>
            </a:r>
          </a:p>
        </p:txBody>
      </p:sp>
    </p:spTree>
    <p:extLst>
      <p:ext uri="{BB962C8B-B14F-4D97-AF65-F5344CB8AC3E}">
        <p14:creationId xmlns:p14="http://schemas.microsoft.com/office/powerpoint/2010/main" val="1594675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1097904" y="853440"/>
            <a:ext cx="10164456" cy="5181600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>
          <a:xfrm>
            <a:off x="1645920" y="883285"/>
            <a:ext cx="10515600" cy="1325563"/>
          </a:xfrm>
        </p:spPr>
        <p:txBody>
          <a:bodyPr/>
          <a:lstStyle/>
          <a:p>
            <a:pPr eaLnBrk="1" hangingPunct="1"/>
            <a:r>
              <a:rPr lang="zh-CN" altLang="en-US" sz="4000" b="1" dirty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</a:t>
            </a:r>
            <a:r>
              <a:rPr lang="zh-CN" altLang="en-US" b="1" dirty="0" smtClean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主观的审美感知阶段（约</a:t>
            </a:r>
            <a:r>
              <a:rPr lang="en-US" altLang="zh-CN" b="1" dirty="0" smtClean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2-7</a:t>
            </a:r>
            <a:r>
              <a:rPr lang="zh-CN" altLang="en-US" b="1" dirty="0" smtClean="0">
                <a:solidFill>
                  <a:srgbClr val="0000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岁）</a:t>
            </a:r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1744" y="2003425"/>
            <a:ext cx="9456108" cy="3689349"/>
          </a:xfrm>
        </p:spPr>
        <p:txBody>
          <a:bodyPr>
            <a:normAutofit fontScale="92500" lnSpcReduction="10000"/>
          </a:bodyPr>
          <a:lstStyle/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zh-CN" altLang="en-US" sz="3000" dirty="0" smtClean="0">
                <a:latin typeface="宋体" panose="02010600030101010101" pitchFamily="2" charset="-122"/>
              </a:rPr>
              <a:t>（三）儿童对美术作品的偏爱和评价</a:t>
            </a:r>
            <a:r>
              <a:rPr lang="zh-CN" altLang="en-US" sz="3000" dirty="0" smtClean="0">
                <a:latin typeface="宋体" panose="02010600030101010101" pitchFamily="2" charset="-122"/>
              </a:rPr>
              <a:t>标准</a:t>
            </a:r>
          </a:p>
          <a:p>
            <a:pPr marL="180000" indent="0" eaLnBrk="1" hangingPunct="1">
              <a:lnSpc>
                <a:spcPct val="150000"/>
              </a:lnSpc>
              <a:spcBef>
                <a:spcPts val="0"/>
              </a:spcBef>
            </a:pPr>
            <a:r>
              <a:rPr lang="zh-CN" altLang="en-US" sz="3000" dirty="0" smtClean="0">
                <a:latin typeface="宋体" panose="02010600030101010101" pitchFamily="2" charset="-122"/>
              </a:rPr>
              <a:t>在对美术作品的偏爱方面，幼儿喜欢的是再现性的作品</a:t>
            </a:r>
            <a:r>
              <a:rPr lang="zh-CN" altLang="en-US" sz="3000" dirty="0" smtClean="0">
                <a:latin typeface="宋体" panose="02010600030101010101" pitchFamily="2" charset="-122"/>
              </a:rPr>
              <a:t>和</a:t>
            </a:r>
            <a:endParaRPr lang="en-US" altLang="zh-CN" sz="3000" dirty="0" smtClean="0">
              <a:latin typeface="宋体" panose="02010600030101010101" pitchFamily="2" charset="-122"/>
            </a:endParaRPr>
          </a:p>
          <a:p>
            <a:pPr marL="180000" indent="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3000" dirty="0" smtClean="0">
                <a:latin typeface="宋体" panose="02010600030101010101" pitchFamily="2" charset="-122"/>
              </a:rPr>
              <a:t>能够</a:t>
            </a:r>
            <a:r>
              <a:rPr lang="zh-CN" altLang="en-US" sz="3000" dirty="0" smtClean="0">
                <a:latin typeface="宋体" panose="02010600030101010101" pitchFamily="2" charset="-122"/>
              </a:rPr>
              <a:t>识别出作品中所描绘对象的非再现的作品。 </a:t>
            </a:r>
          </a:p>
          <a:p>
            <a:pPr marL="180000" indent="0" eaLnBrk="1" hangingPunct="1">
              <a:lnSpc>
                <a:spcPct val="150000"/>
              </a:lnSpc>
              <a:spcBef>
                <a:spcPts val="0"/>
              </a:spcBef>
            </a:pPr>
            <a:r>
              <a:rPr lang="zh-CN" altLang="en-US" sz="3000" dirty="0" smtClean="0">
                <a:latin typeface="宋体" panose="02010600030101010101" pitchFamily="2" charset="-122"/>
              </a:rPr>
              <a:t>作品的内容是否客观地、真实地再现了现实世界，作品的色彩是否丰富、鲜艳是他们判断作品好坏的两个最主要的标准。</a:t>
            </a:r>
            <a:r>
              <a:rPr lang="zh-CN" altLang="en-US" sz="3000" dirty="0" smtClean="0"/>
              <a:t> </a:t>
            </a:r>
          </a:p>
          <a:p>
            <a:pPr eaLnBrk="1" hangingPunct="1">
              <a:lnSpc>
                <a:spcPct val="150000"/>
              </a:lnSpc>
            </a:pPr>
            <a:endParaRPr lang="zh-CN" altLang="en-US" dirty="0" smtClean="0">
              <a:solidFill>
                <a:srgbClr val="000066"/>
              </a:solidFill>
            </a:endParaRPr>
          </a:p>
          <a:p>
            <a:pPr eaLnBrk="1" hangingPunct="1"/>
            <a:endParaRPr lang="en-US" altLang="zh-CN" dirty="0" smtClean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066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99" decel="100000"/>
                                        <p:tgtEl>
                                          <p:spTgt spid="180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99" decel="100000" fill="hold"/>
                                        <p:tgtEl>
                                          <p:spTgt spid="1802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99" decel="100000" fill="hold"/>
                                        <p:tgtEl>
                                          <p:spTgt spid="180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99" decel="100000" fill="hold"/>
                                        <p:tgtEl>
                                          <p:spTgt spid="180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99" accel="100000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180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99" accel="100000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180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0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0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0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0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0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0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0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0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0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0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0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0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226" grpId="0"/>
      <p:bldP spid="180227" grpId="0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B82300AA-F701-4663-B9DF-2642CCF1AE5F}"/>
              </a:ext>
            </a:extLst>
          </p:cNvPr>
          <p:cNvGrpSpPr/>
          <p:nvPr/>
        </p:nvGrpSpPr>
        <p:grpSpPr>
          <a:xfrm>
            <a:off x="457200" y="801534"/>
            <a:ext cx="11194869" cy="4710991"/>
            <a:chOff x="1430593" y="1807375"/>
            <a:chExt cx="9330813" cy="3258829"/>
          </a:xfrm>
        </p:grpSpPr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3960559D-5A03-4D1C-8166-6677EC9220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30593" y="1845433"/>
              <a:ext cx="9330813" cy="3220771"/>
            </a:xfrm>
            <a:prstGeom prst="rect">
              <a:avLst/>
            </a:prstGeom>
            <a:solidFill>
              <a:srgbClr val="C00000"/>
            </a:solidFill>
            <a:effectLst>
              <a:outerShdw blurRad="444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9321AC4C-8DB9-41E5-932B-9D7A72928475}"/>
                </a:ext>
              </a:extLst>
            </p:cNvPr>
            <p:cNvSpPr/>
            <p:nvPr/>
          </p:nvSpPr>
          <p:spPr>
            <a:xfrm>
              <a:off x="1636003" y="2048090"/>
              <a:ext cx="8952484" cy="2815458"/>
            </a:xfrm>
            <a:prstGeom prst="rect">
              <a:avLst/>
            </a:prstGeom>
            <a:noFill/>
            <a:ln w="57150">
              <a:solidFill>
                <a:srgbClr val="C0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6F50B443-937A-44DA-85BC-CF33ED2FFB17}"/>
                </a:ext>
              </a:extLst>
            </p:cNvPr>
            <p:cNvSpPr/>
            <p:nvPr/>
          </p:nvSpPr>
          <p:spPr>
            <a:xfrm>
              <a:off x="3320800" y="1807375"/>
              <a:ext cx="5550399" cy="45002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444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400A5DCD-C4DF-441B-A620-AA15A31A7049}"/>
                </a:ext>
              </a:extLst>
            </p:cNvPr>
            <p:cNvSpPr/>
            <p:nvPr/>
          </p:nvSpPr>
          <p:spPr>
            <a:xfrm>
              <a:off x="1724562" y="2637293"/>
              <a:ext cx="8514231" cy="1778302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>
                <a:lnSpc>
                  <a:spcPct val="150000"/>
                </a:lnSpc>
              </a:pPr>
              <a:r>
                <a:rPr kumimoji="0" lang="en-US" altLang="zh-CN" sz="3200" b="1" i="0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ea"/>
                  <a:sym typeface="+mn-lt"/>
                </a:rPr>
                <a:t>1.</a:t>
              </a:r>
              <a:r>
                <a:rPr lang="zh-CN" altLang="en-US" sz="3200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了解幼儿</a:t>
              </a:r>
              <a:r>
                <a:rPr lang="zh-CN" altLang="en-US" sz="3200" b="1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的美术能力发展对教育者有</a:t>
              </a:r>
              <a:r>
                <a:rPr lang="zh-CN" altLang="en-US" sz="3200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什么启示</a:t>
              </a:r>
              <a:r>
                <a:rPr lang="zh-CN" altLang="en-US" sz="3200" b="1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？</a:t>
              </a:r>
              <a:endPara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endParaRPr>
            </a:p>
            <a:p>
              <a:pPr lvl="0">
                <a:lnSpc>
                  <a:spcPct val="150000"/>
                </a:lnSpc>
              </a:pPr>
              <a:r>
                <a:rPr lang="en-US" altLang="zh-CN" sz="3200" b="1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2.</a:t>
              </a:r>
              <a:r>
                <a:rPr lang="zh-CN" altLang="en-US" sz="3200" b="1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如何</a:t>
              </a:r>
              <a:r>
                <a:rPr lang="zh-CN" altLang="en-US" sz="3200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对象征期和图式期的儿童绘画进行指导</a:t>
              </a:r>
              <a:r>
                <a:rPr lang="zh-CN" altLang="en-US" sz="3200" b="1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？</a:t>
              </a:r>
              <a:endParaRPr lang="en-US" altLang="zh-CN" sz="3200" b="1" dirty="0" smtClean="0">
                <a:latin typeface="黑体" panose="02010609060101010101" pitchFamily="49" charset="-122"/>
                <a:ea typeface="黑体" panose="02010609060101010101" pitchFamily="49" charset="-122"/>
              </a:endParaRPr>
            </a:p>
            <a:p>
              <a:pPr lvl="0"/>
              <a:r>
                <a:rPr lang="en-US" altLang="zh-CN" sz="3600" b="1" dirty="0">
                  <a:ea typeface="宋体" panose="02010600030101010101" pitchFamily="2" charset="-122"/>
                </a:rPr>
                <a:t/>
              </a:r>
              <a:br>
                <a:rPr lang="en-US" altLang="zh-CN" sz="3600" b="1" dirty="0">
                  <a:ea typeface="宋体" panose="02010600030101010101" pitchFamily="2" charset="-122"/>
                </a:rPr>
              </a:b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254A8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1E583900-DEC8-4643-AAC1-9A9537F0FDC5}"/>
                </a:ext>
              </a:extLst>
            </p:cNvPr>
            <p:cNvSpPr/>
            <p:nvPr/>
          </p:nvSpPr>
          <p:spPr>
            <a:xfrm>
              <a:off x="3320800" y="1878736"/>
              <a:ext cx="5550399" cy="334827"/>
            </a:xfrm>
            <a:prstGeom prst="rect">
              <a:avLst/>
            </a:prstGeom>
          </p:spPr>
          <p:txBody>
            <a:bodyPr wrap="none" lIns="0" tIns="0" rIns="0" bIns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3200" b="1" i="0" u="none" strike="noStrike" kern="1200" cap="none" spc="30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F0502020204030204"/>
                  <a:ea typeface="微软雅黑"/>
                  <a:cs typeface="+mn-ea"/>
                  <a:sym typeface="+mn-lt"/>
                </a:rPr>
                <a:t>思考</a:t>
              </a:r>
              <a:endParaRPr kumimoji="0" lang="zh-CN" altLang="en-US" sz="32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F0502020204030204"/>
                <a:ea typeface="微软雅黑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07975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14:ferris dir="l"/>
      </p:transition>
    </mc:Choice>
    <mc:Fallback xmlns="" xmlns:a14="http://schemas.microsoft.com/office/drawing/2010/main" xmlns:a16="http://schemas.microsoft.com/office/drawing/2014/main">
      <p:transition spd="slow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1280160" y="929005"/>
            <a:ext cx="9560833" cy="4854439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584960" y="929005"/>
            <a:ext cx="10404071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zh-CN" altLang="en-US" sz="4000" dirty="0" smtClean="0">
                <a:solidFill>
                  <a:srgbClr val="002060"/>
                </a:solidFill>
                <a:ea typeface="黑体" panose="02010609060101010101" pitchFamily="49" charset="-122"/>
              </a:rPr>
              <a:t>一、涂鸦阶段</a:t>
            </a:r>
          </a:p>
        </p:txBody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1596" y="1864678"/>
            <a:ext cx="9407957" cy="4525962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zh-CN" altLang="en-US" sz="3200" dirty="0" smtClean="0"/>
              <a:t>（</a:t>
            </a:r>
            <a:r>
              <a:rPr lang="zh-CN" altLang="en-US" sz="3000" dirty="0" smtClean="0"/>
              <a:t>一）未控制的</a:t>
            </a:r>
            <a:r>
              <a:rPr lang="zh-CN" altLang="en-US" sz="3000" dirty="0" smtClean="0"/>
              <a:t>涂鸦</a:t>
            </a:r>
            <a:endParaRPr lang="zh-CN" altLang="en-US" sz="3000" dirty="0" smtClean="0"/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zh-CN" altLang="en-US" sz="3000" dirty="0" smtClean="0"/>
              <a:t>   </a:t>
            </a:r>
            <a:r>
              <a:rPr lang="zh-CN" altLang="en-US" sz="3000" dirty="0" smtClean="0"/>
              <a:t>在</a:t>
            </a:r>
            <a:r>
              <a:rPr lang="zh-CN" altLang="en-US" sz="3000" dirty="0" smtClean="0"/>
              <a:t>涂鸦开始的半年左右的时间，由于儿童的手臂、手腕、手指等的动作还不够协调，他们尚不知道自己的运笔动作和涂鸦结果之间的直接联系，其涂鸦的结果常是一些无规律的点、线混杂图。</a:t>
            </a:r>
          </a:p>
        </p:txBody>
      </p:sp>
    </p:spTree>
    <p:extLst>
      <p:ext uri="{BB962C8B-B14F-4D97-AF65-F5344CB8AC3E}">
        <p14:creationId xmlns:p14="http://schemas.microsoft.com/office/powerpoint/2010/main" val="2433966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1976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34" grpId="0"/>
      <p:bldP spid="19763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947486" y="304801"/>
            <a:ext cx="10265452" cy="1386839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11266" name="标题 1"/>
          <p:cNvSpPr>
            <a:spLocks noGrp="1"/>
          </p:cNvSpPr>
          <p:nvPr>
            <p:ph type="title"/>
          </p:nvPr>
        </p:nvSpPr>
        <p:spPr>
          <a:xfrm>
            <a:off x="962298" y="390207"/>
            <a:ext cx="10109564" cy="1216025"/>
          </a:xfrm>
        </p:spPr>
        <p:txBody>
          <a:bodyPr>
            <a:no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zh-CN" altLang="en-US" sz="3000" dirty="0" smtClean="0">
                <a:latin typeface="+mn-ea"/>
                <a:ea typeface="+mn-ea"/>
              </a:rPr>
              <a:t>未控制涂鸦</a:t>
            </a:r>
            <a:r>
              <a:rPr lang="zh-CN" altLang="en-US" sz="3000" dirty="0">
                <a:latin typeface="+mn-ea"/>
                <a:ea typeface="+mn-ea"/>
              </a:rPr>
              <a:t>：</a:t>
            </a:r>
            <a:r>
              <a:rPr lang="en-US" altLang="zh-CN" sz="3000" dirty="0">
                <a:latin typeface="+mn-ea"/>
                <a:ea typeface="+mn-ea"/>
              </a:rPr>
              <a:t>1.5~2</a:t>
            </a:r>
            <a:r>
              <a:rPr lang="zh-CN" altLang="en-US" sz="3000" dirty="0">
                <a:latin typeface="+mn-ea"/>
                <a:ea typeface="+mn-ea"/>
              </a:rPr>
              <a:t>岁，随机、杂乱不规则的线条、画出无秩序的笔迹，随意画一条直线。</a:t>
            </a:r>
          </a:p>
        </p:txBody>
      </p:sp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276" y="1930538"/>
            <a:ext cx="5061869" cy="4509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17" r="24770"/>
          <a:stretch>
            <a:fillRect/>
          </a:stretch>
        </p:blipFill>
        <p:spPr bwMode="auto">
          <a:xfrm>
            <a:off x="6195787" y="1930537"/>
            <a:ext cx="5017151" cy="4509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9473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691" y="402590"/>
            <a:ext cx="5636169" cy="4077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 Box 24"/>
          <p:cNvSpPr txBox="1">
            <a:spLocks noChangeArrowheads="1"/>
          </p:cNvSpPr>
          <p:nvPr/>
        </p:nvSpPr>
        <p:spPr bwMode="auto">
          <a:xfrm>
            <a:off x="7579024" y="5949951"/>
            <a:ext cx="461665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zh-CN" altLang="zh-CN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321AC4C-8DB9-41E5-932B-9D7A72928475}"/>
              </a:ext>
            </a:extLst>
          </p:cNvPr>
          <p:cNvSpPr/>
          <p:nvPr/>
        </p:nvSpPr>
        <p:spPr>
          <a:xfrm>
            <a:off x="1959524" y="5609108"/>
            <a:ext cx="2841915" cy="829322"/>
          </a:xfrm>
          <a:prstGeom prst="rect">
            <a:avLst/>
          </a:prstGeom>
          <a:solidFill>
            <a:schemeClr val="bg1"/>
          </a:solidFill>
          <a:ln w="571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20484" name="Text Box 27"/>
          <p:cNvSpPr txBox="1">
            <a:spLocks noChangeArrowheads="1"/>
          </p:cNvSpPr>
          <p:nvPr/>
        </p:nvSpPr>
        <p:spPr bwMode="auto">
          <a:xfrm>
            <a:off x="1659574" y="5734050"/>
            <a:ext cx="410368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en-US" altLang="zh-CN" sz="3200" b="1" dirty="0">
                <a:solidFill>
                  <a:srgbClr val="000066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3000" b="1" dirty="0">
                <a:latin typeface="+mn-ea"/>
                <a:ea typeface="+mn-ea"/>
              </a:rPr>
              <a:t>未控制的涂鸦</a:t>
            </a:r>
            <a:r>
              <a:rPr lang="en-US" altLang="zh-CN" sz="3000" b="1" dirty="0">
                <a:latin typeface="+mn-ea"/>
                <a:ea typeface="+mn-ea"/>
              </a:rPr>
              <a:t>1</a:t>
            </a:r>
          </a:p>
        </p:txBody>
      </p:sp>
      <p:pic>
        <p:nvPicPr>
          <p:cNvPr id="20485" name="图片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6131" y="2718837"/>
            <a:ext cx="5240957" cy="3719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1462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 xmlns:a16="http://schemas.microsoft.com/office/drawing/2014/main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3BE8E91B-7BE9-435D-97BA-259945A18F8C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ESUV0cjtE77+wIAALAIAAAUAAAAdW5pdmVyc2FsL3BsYXllci54bWytVd9P2zAQfi7S/ofI79gtHQOqBMSQ0B7GhNSx7a0yiZt4TeLMdgjlr9/Zzu+lbEh7aJWc7/vufPfdxb96zlLviUnFRR6gBZ4jj+WhiHgeB+jh6+3xObq6fHfkFyndM+nxKEBlzg2ApsiLmAolLzSA76lOAtQzYGBGXiG5kFzvgfsUuNtIJ0v07mgGLrkKUKJ1sSKkqirMFSDyWIm0NCQKhyIjhWSK5ZpJ4tJAXoNd6b+j4ZeJnOh9wVQPWei3B65JWo5nxQck1RILGZOT+XxBftx9XocJy+gxz5WmeciQB5Wc2VI+0nB3J6IyZcrYZr5Lcs20NklY28zXK744zz0lwwA5h03GlKIxUzjNY0QclkyA/W1KVVLzqAGt4VU7XvNav4153zRutnOkcy7Kx5SrBI76kM46CfTJMKqf2etaBT00Cro1TMiT7FfJJYvs67dWjPMFcgFbxdk8sapCOICnWxpqIfc3AAMV1R3EbdOwaxq2oJYDt9HXHQVqbrtlVJeSNaWa+U88YuILlZIaWVxqWTKfjIw1lgzBPnFXrpvUNcRPdJae/kNvjN+oNT/Va52xgP/RmE9A1NaE5xF7vuXgo1kGNdUMim1sWBcpNjG7nFT5mPV0PTC5HOumwEU8TWXMYAwjqinp7OQQlEmqwCUs5QjbOzgITnicpPDTkwzj04M0GZW7SYbewUFwKsLdBLQ1t2Uk4zqOxNQqyCcT68QPS6VFxl+sPAd7Rq+sDl8buebouuDtwdn8j1EcxGgGc4smVpd56u2r5vDezKlWnc+mcJaBWmEemC4L59XMQlmMfCK2pWWqb/o5NfuwBx3lPDUd01zfQe+iWvMX5lU8Ml+6xdLUJGFGMwH6cL7sMUA/YbsMwlvToYhbkTd1wJjYN/dvK9ps+bp1ruuHOuxDDZ84qxzGzdRHUEcsRZlHox7iovuIqBR22rVk1EvZFm60OAGRiiJA7+GhvvPF6UV35bPFRYO1ed27wC6XN6z0OuFOQaTWdXsRv94N8PgbUEsDBBQAAgAIAHeM90qHb5M5aCsAALNWAAAXAAAAdW5pdmVyc2FsL3VuaXZlcnNhbC5wbmftfHlYU9farz32aAcErRYSgaSWVq2VxBglIJDUOtDWqVY9DgRSjCRYIRgQCJChHlvGQLRVoqJE5VhnEKIkQki0QLYaIEKrMSUQyS5EDBA3QxLIdBOwRXvaP+493/fce59PnocnyV7rXev3vusd91575X6+PmLaG7PfmDRp0rRPP1n5xaRJf8dNmjQ58bUpriuv3eif7Pp4JfmLiI8nlTX79bh+vEpdvm75pEkVvDdtMX93/X597yfbkydN8qxz/78CJJ7fNWnSPz75dOXyzYzovvZE3hXqdmdM9Ez01z4ftc47/iWZudOEJd8NSHhj5aw5h1d+cHT2vz77+ptZf3/d+63XTue9/jEm6NS0Vy4F1k96ZUbeJx9c++eg9WSd9G57jf6E6vhSrD7aEA3MC6mkUuzHlgqpZRRODcW49UTg6IiSwzb9+Cb6RLjTNqhnD3wvmOT+02DIl7jti02KWHRhMT0mley++PWKGaHdj5kam1rJLoqe4b706F59STqe5tA67aSMv493erum+0Nb8DL3j73xO1XMhg2c0Z+GPp5orHxzbA7Pk/TBSQ2EBOcNJQtVy+0btHq5rl71BbtfWUw7GSRzujvV3CiiD96aimTmbmA92SQ/9uFjmAjvHFHKGtNk1vah6si9x3hGCEASZA6V1HR9aKD4AWRFas8hR25HtCp0fT5RQTPNme0CEWOhYjB2txYIqWdpLmipbuxPymI1zK4PSemmUZXM0XCr83o5q099JVLUHKs69wBDs/cIHD0jr/kHRNtGb3mxn9oSNoRBKzPsoZ12I8d5fdoGqKIviaS1deOU5TXDdKyUWpfxtEAF9lnZRnlCubUCDTRtlY3e1/MSJOz79MG5CLRr2nv6X+RNwx9ND7izJ3rw+GBn/Ehqd7XrCsOnjuKRpxC1f1rj+V3Nw2GpbhlmiMJP6ZmNA63J4Z5yA/kjopS1FRfuXRiDrYlHyte5Rgum4YJoWbAN8ukzAvSXoocvDhqyYJ/Lh3WVDBaxyo/YYZaaay2m6crp/vwGg8IcWtL0Nhp4LclpNwtI8zoSJQkeODABrLLiq4qTzsmbGOEdCDSPus8xInCOjLTtvFwoalCsIOJpvvwCg7wc8rhN385sLhL5Kj0L2uqPLitZWi2JTy+Ggi9ZtxMeMKytA2xdF49jA9EdGyROp8PoZKsBH1VBG9c6zR9MVInh2kjDjGSmdqEWod0EGgjSDXLztjC5OJop4FnzSQCZpy0XOyysPEOh9XUw84MaASNzbhmuw/lFWGRYjfGqAV4p4TEWqlVu/du7jfYr0LrC4++YeO7yD6b82AWr8sODlZjVXGR+wa05NF80z9AQq9iYRERHe4IsQIH5J9cgt9dbC1UAOceMW93IQrSJ+9c9dsnYWMRVNk0/oLVsA+751G0meiMzuUzM3+Rd0B4iHpXPB1XiXpJzmKQk8figSUH9WB4LsuXWHFFDLMTQVdLb6U5oAGXGIgzi5tYBqa7Lsg2E5H3kq1yzS/QpRXXbiN4qf2Qa0duYSGTPdC05A6kwtliWSjvAPsg+M9E1hTVGg8ID9Db6dokf+TFDArLBwVkiX3N4NNKMlSJB8zs1gvxdIEVjHsgM7Sdr0iROsVENf8uMaT5wFcF4xWVhdfuugBSPv2H8vmFU/Qyrkb/zVsCPi8p8+cD56St+hPllwd7TZShEDQbMCbkCxAOxdDtmZ729wPCtuH1UqhvTg5+X0soaGMEldPjkjqQ4LoRG8SricpbHeXDoVhhfbhyZzgfa+KJ8q78zboMGEPeLBVCGxE+l7WIX8ZYKJeVdik6sYKQx/0CshBX2AyM95HwW5iJKm9q+DGiySP2Vh7kkcA+hQ4owyV+D66qgKiiJ6VVgaDDQBZBdaNuRY2xgWMW8Rc25vWzUW7w94TR5m/xqSP3B2eZaA3zxlFaxY3QPzK39RNwAuQezc6Hg7FJ5PmzOA90A7JD8ncXyQzBYEblrejmv7YrWODBKP9mVoCr3cjE3bCeeK6Mnhzy9ciUbwLwjbyvaCeMqyLMKXlncn8YthEzi9WFWOqsGVvnAGFDfx0fzAJiqptF+OdC4x14B9K2Q+CUizdeZ6TmiQCS47rEfjjzLT3sJ2sPEg31udX5Afs1PGwCFz0IDsWAmVUPNUYHsIiXDk94GEd4o0i1T24nv0YQOfKHoCoEEZtQNVDLCUS6Vshe2ycm5ACIxH6hGrB1bymQyR0/hvgrCN2GO1qcUlX4pCaNh2f6JvsrHb2DmFrZ9I1ZCVcPWKE+4YcZ7U44PY8Uu/heZ0uPBalzndKAJamzqStElv1VKCQOTNFslgWwZ6AC7YGHApGX1CbpKBbeYXyu43sW6QjDly5vEzmFtBVypIcr6qlMKi8EuCz5nOTqaJ+JBiSMLgekCo9gh7mCkw8y+usxYZonQKLMsy1UIrTduj1qX1bPKOU7Qlivqy8iqB2G8pYitxHkI50Cqa51udt6ooGOz/smwMkybPOYpDsWEpNbnXPXDy4VSOYvb+e7qbHE/g0RHkh/D+FFLaHJWfRe9FhqFJbuZGS7emwNSuDvoxdBI/nJsyWk4mcT9mq621GCBFHAZ3S6OJs5D5ZPA4Sh5E+Rxj9VPTRiBUCRPn4LiOVmN0FI/XsCUDnp7catLkVSZzJO8FnwH3sVv/EjtDDSQAA4iVPl8IDaGJQPZuuRqm8M9loVJNScfitcQtWZGOIKs4WjMlnB/Y1qYHGKAZCSPqgGCke6YVpcS6LI4T/K2bXm33plSyAhBIQkD8KIDMUTvFT+K40N+qL86q7ROHM+dBaaClWKWREZP1zgHquesPkQn0O3QUTMrHneWrMlTNsHewEL0csEHIQ7pHdhU4GkwagwXk7aCux/sw3gXmotreV1GNSwQiMs4Zt0eyZYYeOE0AiJRwkonQRkex0F7c4cy5bHFTmIrXY5Vgs+qZVgtiBw+oOIwywuMPQwmXQ1DZ3fZ5WJYOY8uHnVEapWrKo2GvS2s7Cce2/EdYiP9pNgxgB/jbV8gOFd1iazR7R2xT3VdeVjgCtpw0fpiLcfd3g7DeR2kG679VeMr7s/SXZpX3bG88Dv6TPdn8GdjoWvSo/nwv+pQbhngy5hTxnMIbrH78+bGxbS/ub9E3BG/7v70ex+cO9bh8H/Y4V73hXMlyzK7j1GbS1gmNfbTPOE7zd8E+1ZiyfKxjtcsd7dKk0y2QaW2ZMl7PfwG9XTqytTUzWPDfpSPdDzNFlE9Ps1Ip6/eRY1oGKc5+K/tavVGzNiMge/t/sfv/d/89PiRk/5vj0/98XeU2Jck/2+Q+EcQRlt4zYj0Xw8Jrf01Rk17mpaVqopK8z/MWAtCDeQC4HLC4YlRs0ncb8ya5A3L5iMqGY1Tml9o0072CjtYmA28g6gplPX2nh+zha+9l9k8oYh7aW/zWAIEa6ilDd0z/W5zYd6Y3sedrkP7TuPdic2PSRa09XQ/35AY7o0oVizJalJ0rMdFPoeZrTi99wPHqoF5JQyd6Xo/cQPBPjRCvoMgP7zedTX9mGsYxfPDhFgC/XeoyR411xBBabUnM16cY3Ra9j9MsLrL8Q81XalPPgwNXTBmqae+9ZTFW950t624v6qOcq/zBSkE2b5d8WEmt/PMxRjs470vsuP48fSRcPnBpb5BBzzPPS+Gyk60nxuIIRX+V02KVP+/aipVeBQvz970vBzUT308r/Rish5X/hXAGMFf4bv05wRbT9d98CcyKP/4T2eO/vZPsUre8F8/oXD7LLF1pOBrlQAMwXi0f6gPu+xEpbB055j/2/H4qSJLtjculodZafU48ectXFTo3id/ysTV3sWTz/2VkP2DU4InbOBeJ38ap/PeXQT59i+xj37+i+Wk/NVwW+7fvPCnkqm7nD9l/Z+zm/qB7x8giBD2rAiXsZmW9jN5+NG4UVhd2ZWpfyAPnCoj7ztW9EckRSs6MdXx5D9A14abNYOVt55uqydrz8H+MJ35aZ3XubpOTA5QBqKfx460P46gimjtnwF1K7x5IX+w18Kd7zEHi7UnCnOy5yMuxSSH/g/wivtYLH2oNiRTlzsvunuWyyey9zkq5OXbwYE4laHneeUzGDqzkfgaQ1lNdPeDK5FUt/fp2+P/D+hoeSnsfaPU2i8cW+LI6B0Sgdun2rosJ4hLvpS3gUn+/3h+xgJ68nYuG/Ok4WlaTpT+oOXmZK8T7cnKcBEpczfmKX70cakevVWpWUJDUJ4niwUpQw/JvJOy8JJaOKEaEUCSBJYRSm7BZHLDCmLirBVfaijEKsQUPr8BO4/P51ln8wGrf4MBEstTzjyh11tzeTHEKhQq3xrZMTfPSiysMVijOvQWYoGOnMvbTcRPaW0ZIL8JDl4wBE4oTVk5TFVJx065wcj0SJxT0gDTwU9iugs2Pj2djVgm49FHYB+A6oOJ7MFiJdpX+TdX/ffUp9xVa1kZIWWhedZpdI4rxWJ6nHAViOWYt5oRERIjI5wdJeXFQtvAKoVrNLqglIEkf8MFFtOwHVQiPs+MRfGsuQo5TwqAs3kYFBLJYfpVdzznIkbz9idwv12DERcgVYUb0WVCZvdO7rfgQAus94zYAYOVMjI1GySB/ZkhfnK7fBhgBCOU88t8jYmz+DwKLwDF21+xIEsjbooLk3cBNUymomJpXmdS2A/QjR3RCDNSlGuN4izcGPZguG3f8AvTxgS6cklVka6PfMLvQHslvVjcMT2ALAnMI5Hv5VMxcrFIWg4bKRK5byBsJOKz6ud34PtxO/BFUQhArM2fTe5mmHaFdXRZ8+Xk2St6q6EqBgkaGIDqgWU0QXhJ7+ClS/wJrVWpYODFSigwmkddiYqQTK97FMf9ht7OoOzSKMXlw30fE70busCu+ajIwgIFsDjTr4Zb3DIA3AODFLyA2bzdYY4UMAGSyrERqp2wpTTTcwah2uqRIIwJ9NXuvBnp9TVU+nDOasnw1z6l0WH5yWGD9JEA7UZbnJnRvYsoNYi3hxfGqejYDjPDRLFV01x1bpF+FOLxPsgDKm0zzPNpM3lz2AWvpNjJA+qEFyX2S5qG2xbIORzKjvJ01TGMubtmERbgV8thfuCwOHoWGE3kSPD91FmiSF4xJquw5ekZYEbfMtpqEFDzeZnXJErYvBUS53RRvqLUVZook25yN6aFOcQ8MVOz1RUalQVl5RMerFq6cxvRM3s7BkZR5S5Hra6dfqB9AH6YXswI0omZIR0Nk2AHtOKFZTj5nfkdqoFhsbbrEawuhkgNCxVm+NFrugxbXOoqM1CPrFYA19g2gzKGmOhRMgeV38bV2etBrkJHVso3R9VOTPndkudSh/eaJvzFnE+FE3L4pPXyS5L/sSRh1l6hSP/mH4omxpML55rZJqGgvQTzb4VW8TwBc6D3hr6kJpz6Sat65Nh06opUSuP/eZX5v9fh63+QrL+omtlPDyBPhLvQ64daoxmd3/oQcFD6KM9p4Q0NMuAky48+zXhbp5cg3PLoADWRY21T9teaO5ryeIk5vBC8qTf5x6BxQQVhHvQM2H+dRwjJdHHdquxpzNRaO/a9GvZ2IqPOt5kwVa3PAqnj0nKnIJLw+7sFJngweOy4+lFanm77CbU+B6SMd6gPPnfpbUKl40g58327razW2m5cHyHdZMrdwHzXTqRLnsX/qA1QqV2tT+tpiUCuA2o3+RDOlLCkwdG/xzWXiBfb/bwinREHynSHIhCfEqh+8353jzb7WbU+uF7mWVKQYfvYJmab0sFg+G9+xl08DyX7rbeTIrQNPjJLw1AyAP0WqWujhkp7EjN+Km5dziMNlPa0xYwD721Lkw6eFLrLF6JE0usuwUbaBOzRnrbEkVUGEVAO4hfT7RD7gZGsFjvi7KOPzxhiL5q3DtcaWcZYAchyzjmdJgH99YQyuxwnpZ8TZVuNMqetcrqq5nHlWiLCfCwqaKFWP+rQDXdZay5bQj9VCUILvx9XSbpap05xVXlmdVRa+/BbXuFD9/r22HYu4YrctZ9IO5D/IJFH4psrvFUcS2e2klRIQn9F5CyJ5m2kq1epFJuN5U++9YlmuKSSJYtvLIYHPAV5hBIpK10GDWCVYckOUyzkAN4Z6dnAGTVFDuoGxIKLEJ582/ZAJE2xXpH1rkCO3svn7UZCad+XETh+yHFZ6xY3XIXXkbjFGMc0cq8fWVcGUogcDeB+OIHOfLR/ajQzMixzMbvAJSCft/nZLa44sDXMmryvZVhujcwDqhM3hA//vAYPuFWpdU4iZaRR1XXwBgIHwo+XKl0Gpg+IhYEgLAIcBSvpSMjAiCQizsA+A9r4ciEWOLisA2EMyOi/oS8b8mi21HzKnxBZxR7MksIZgxUAosb+gDSrHGgjn+Km+uP4BVR6WUQDbDbYBxlWNXTFLIn2UlAPR++rNdBGSnswr1EDOlBFIMXjiEHEoydzj2LiCw3fwODkeO6DA2SP7zbaqplWGA5kLdRKr/l9xE/k8XA0kYNuUeTIivcx+39T0oayAmpC4SvJ7YzuWG5k9mJaIbDE4WjML/MxJvctCOQssd+ailwbIYnizkgOW5Nku21O0hDxe7CZ8l8Zq7sAvKmCL2EF0eRfzkajC1oWsxtZ3B9AeAl9ZEtJxY1ZysdR7IIk5rM7O1G+AeSgtasV9MW7VLWP+1rWcYtB+FnQHrWvtnFLPnKdU+cjO1qYVjM7gMI9jpmbBfPmgxRYrJnekhPiixPq7IWGhnvpMzl6Sg5wkHUlKey3cUPldGyGy6aZjgHYMqGhAJDsu6+L+Kl8IKAnJmSnHIsutbQMFtKFGd3do6NQ772ue/DESJKxciesWRod4vm7JOh77byhldCoxRoMdsGmgl0rYDhA+/Yy9kr7GUNUGsE5olR2OEyic3XtZUUBFAl+Sj1EfgKZGHP1833fBlgSp93IudNGBbsHth/f40pK20fxZEbBA2e1Ff/iXLGzJ8fY8rsVumGGNemaX10nTHWGXht/XnKBjp1txtR0pIgQTtSecFphJ31JB94R3QQjuDRXxEPO4Ml5Qp4o+xK3GKIXFJlDS6Jmk7YqDMaArM5h1QKgbtz1i9diGAXUuA5Xzq8/sMs226VY/BXdsA9XSCTMcGuFUS0+ltu2EhxuGR2OC2vuzThG127tuaj8ksgrjgkLXTw7kbefPnK5Wdw+YH7XmrnIxdKqAsNWo/Fiaf/Tb9HMOfbjXU+fuSp+ILuXGbK5cM5ee+mTloyj3P0Y36DSbETGYxu7KGD7LGdSqiR8pihXbigdNmyUaPPL+HAz64gO/r06TnQJMu9BOcsUsMXAUbEjdBG/jjqrjmwy78qChYH4B3VUl51yKEQCAmDIH8+fojTMDqpzO/ahPUV1z7z5Y0pNc4XxZ0nPusTPZJQQ5jPvS6syWICU9dvDknHW6q6rv/nVkQfOo141+bLJS1646nhS7ljg3380s8634yC7PenhMxffzoS8oF11/jUj9fPwh9h9SeJnDcNDLp+z1EUxWNoDAONC/3yDwN5L/amz0EWVT1orY4esfQYmI6P7GLW1pbA9bOB2QI8KnX3nGQWJY6JyijzTGt0B7oUGHsHBWKap8CUcZ4f9Vm/uMPcKlSXOLW+4/NHmDFrjbznCvo1KgtOm3iodODI0kTlsHq5DOhaF/7ckHJtrn/74JpVgueXVXJLefUzotCmdrwbNlYrAzDCp6tJzHe0qjl2ldj/EFOoFHIcp8r2EC5aOQiNkiS6fGHzj28re767ZKVrDRD16kVvcuns8iyj84gh907KCMTnc3HhxMe2zc4fGCIM/2yJf17Nk/FZ0xIW74g9Orh7D/mj+FjjubJ3xHMHeo565IYxuglwYVglGfz7XXMIcuNOmOkp9NvT9lIJi7egDUfS+eflm5IqD14449ByHvpdlzNSqV3iFHx41yByGNtVl7LNZniwAKdwcgdOmV04tgpF27solgXBK2hnYfl1FfXmrd56xwiLNKzcASI7t/ToW8yQgxIGVSmY3VqTNoP8GLypWw52BlR+Jxdysf5g0r+TWyHA5x84kHqlqtbCr4yTEQoHQGDIWwfYevli2mCbXWn2UGqJPIskR9TWmuv6TmQ84EV+GWeOJ3kWT1xG9VUgRkt9wambdE3d4ZmhdZmJutX5feCUbybYwr5Lw5OQoZoFxoHfd74OONjbBtuhU+XK+y7+cgpPJRIIc2BhmWFgfC1aXirWw+J2a3JbF8mZYkttViWUMOWWWKtc624iO9mqt8CZpa5jTjEnhz6FcrZAlJ4cnyR/D+IFOz0axw7LRxHjQNQr8Qj7qp6zivoKNRop41kIzVt44v58clrkE5YuOAOEJrRXj2df66PtbgKY421GGxyGo8Q7U2NglnJ8N+7IoYK3HQYWC/C+4K01jj5D1UJIk8MMp98R9A9tP0zk+UaRlWToDTlp2CbkG6ZwZE9JLHTfv0s3XjWJ4XecA/FgpFABu9ECBAMAvUjZyobkd3pObLBjzfPmJ4fMzVbK4m7ltwMHqhat/Vj8K8E+CajFSXqXOSvY4pYghKMZM0+/sRRbQBNu0k0v0WaGA7XxA+BixYi13KSaPQt5FDCq5D58cp2Fvdy0HvMFe3ya3l009xeAqzGh/MlniRzKUwrBg5nzUm/Tari7DbwrtrmHnYOSAZSMEe7eO0d3FoFBsrOPkva8rOrFlviKkMiifBFaRJUTPk6UM727YSuBqSH9iOLPQGlkYDm0TWokdqDKk6lj4m+ufLJDOBTN3c48e+erRkmca+5WWjp1yGLMXlX1kGLuUX9qYtJKrM4GVroThqZ9ySoEB5ZQ2xXnwwCC6lnw7lw+cn90Awur08/uT7VViWRe50LrN61TrnFmkc9D1kHpVEpO3UDa1btXkc79ZobWw+DvPUkYRlPSIiA9wxZMJ67T4TtavqqP8Z5b80+1n0l8A/rBv9m8LO9yIVZ6wWwCC1H78X4HeWhCqjZ64BXHGnU0GW/vTZJmOy6gvi3V/8E3/f1SAwpLM/htCmb1NFm7Nl1nyhYTRUsIyd6Ca5HfDEl1o7Blzp8/dcbwoNdcaT7ZnGmupZk2y19WNUDhCa9jyXAf80/1e/yK/djXwRXndFQZ1Lqk3Z2yZeBx3Mf7VV6ouLPgd9KotQV9Patv8HNEC349+LLfdLb9KVxtD2/7xYsvHXJLW6TCrz/NYveSef2//Jz25jVt87g8TvAp2V8FxGza9gGPS6/KmBCyt5IeLE7LZop70Fre4jaIJW/c8e5WvvAfDiZrE6ccvPheJYid/sohGK6YPLtkycav2/N0pB7/UaILA7t0XnwtHR6a9c0t8I0He9NPml4BfAv7/GfBWOI7gMvcTChR49d+JqlzBjMf8NUBPwgks9fNaFSHx/44iQUAfJDm6SM1SqCDxhPMrTdj6P++UkJjZNlKOiZ+N4/0J4zV3tTd2a8Ki/zM2qwx+OI7TzNE+TH/v32natsibvJiPJuvlBshrmstp2tvWlNXF/LlcQqJfqshLwC8B/98FXC++k2r/pdy+Y9TaXPU8wGpzR+ZPM159WPRiqTi834v5jv/HXyfkGoefn8Bd74RlzgxCSQEws3YCZsPlRCboS+UMzON8V/juTXq+sc+CEPw3Pe019RidDqM6ePf2CYGw8iCDVevE+w5XuNIgk/HaUP7E4vR+PybXHRMP5XYKxuT0c/UEb9Zd7oX64cHEpA/njQn+OmqCTTzcvfIXUp4Dc8e9kuuuTGxaqdgwtjJfRT2HbrFbNTYZXkJ6Cem/AlIbHuweewoRgWQN9bp3NJiHftqgla6MnP/i+O6E4cGVSD3Y7b4/g6d1uB8SoFu87744Q02vGH6ge7JX2F7rddI+VVRaO/vTPw7Vd5Gjp4Qd+AmLE235AxpXPmCpCQIjfrafLG5b8AcErrK4pGL3Qw3lD3xaucWY+A6WuV3v/Kq6ausfhox11f9LQOT0jF8PRTQ76adjiN7OjOrCmhdlXKUoLMZ8JSe8c827gXeex0+R/EHiUV3IWa1BL7XuJaT/IZAwtMoo59AG5z5r2o7RVS+3zb4keUnykuQlyUuSlyQvSV6SvCR5SfKS5CXJS5KXJC9J/lMS9wbqtsFv36uVBAc8t1N++OdNVIJVraQpYd8NKXTxOdh3f7+P0fT9Bny6SZOsbC/BvtfTa1ubI5wTiqX8d78y7eoQDX0vsP3qMbZB/uF/3R78ayrxyAGk7VGve3R1TcdwmVAkHb5CNXdkGm/lAm/z0AhqWEcvOEb1dKHoXLw5xBuy1Lk3jq/p20RvFzeJWala4F2Ec11/Mh+Bk9n7EgW1UEHiWmTv6TzAlxdqZYxN7Udyjqq8THf2bZ1h3cyMVwOSWaqQqr4EHyizWgFwtrto3bsFf/B6eq8BbMaXXBq9HYFPQtXE97l3vandx83wa+3JAqtGfcALz+h3b75ToPTdYVD9TDS7nzB8YUPtr5VdxjXExHT1F7aSAgPLXKNl3YkF+2oc0uihpUn+RnJqrdUok9mCy78a4bSXgYQvrPjQNnDsaAvo12sGC7b1dIZr3GK2Zg39ZG9V5HSZSGV/tX4Nrxio9gPGYOUcenyknNk18uXhKGmq4cEVfm1gVgsj02N35/1y9vBIucFAx+qSkaUUZrP7BQZp8F7518Fs9I/u42fezO4RR9lmiwoMBQqd4d0pdeJ4iUSSMNc6+0aheWMUGv9A7LTsKFTwRTUonJ1rFBujPCN4k12i39swc+nYK6zKkMjvWL1r1AlV77F55YOfhrjkJpyasrCSRyVhpjTcniWTbzscRf0gqyKekUd9Ejj1rLg8qp93KV9pTZrPpQbKT8HR5VNvwipB84LowuUZLkHR9xHRUoQcm05eSMQrBraUZ2xZdtDTh1XQa8XryDD0VlU+L50Zrv1ZrIa4xqiSk310t2qWWT691qvERX4/Dmcuu1zIYyHlTeEFSG17CpdLjw/5PKoei7PWG++MmlGrb1pSwpcBCnD7EcxHhXTM6h/pJxdJETuDiYQ3sdHl7ET06Gy1mVWvgFKW1XTAQviJNTTcyMKGOR0RJik/zNN9PMIsjg/ZRC0OvIt3nO0NipzJodSWyTg/idNXkePuoiLzqPJAQQg/d3lCWOjBYr69o4CeHD7UoDDsX8Q1eIF4oUEpr8uXri4bxafWdvRCUatMdsbMSnPt4fbuubuMmR/UNK273YFz2eHpXOTGjgGt8EYRy7Oosi1+o42RYYJIRfTBPPm9w1FV1xD8op338hTTimsrtTWhITSKGcktrlF0mL9ILS4+WGt0wfMZPu3Fml/rQFWap7ksOK7K5vV4V6XylqvHldHHEYTjbE9U3TPovrqIAnT1eo9iKM2fwlG9i/uQfY0ZMh/tbG5iWC0tg1dtoTi+bhQEquss1kVgAijNemLUXP6NlZMInHsTlYA1oiDhM0d7zpkRQ8+zte7Blqymg7WJ7iOhBh6SeWc5JerK3sGrh9spCunQWfRZQXZUewU9ub2M75IJRLyPAikefND4mJh/K962AlWXsU9HqdeHrJZCmTNlPuSbXGgRm7STiZg8BAsFVZi/oRJnmoV+08ifEzso4YtQTdLVpnQklJJ+DHCfcuR+YYTq3kBL44icZ9znU/WkUMfwUbrPAG/FJnqprdF3aUKa1iUdk9TlmTwbRC5HUsT5/tG9XYJ891p7kyZD1w+yUKkxGskZWJ48bt+hYd6rXiDQoqKYgeFcZYrtYRqM3C1eOKWBvj0sMknCGvF6o6AzmZg4konLus3ItO2Ylg1ZS2rD3WqNB76sVpAvTHlw6a4UucLvS2XYYGOfcUg4yBdSaexeMjJUtrAj2p6NztS6lBv1lnEeYs3hKHZL2wqXMla2Xc7sv6Fvztb2VtfcHVeYHFkyxipsROlen7MHmrkfHLBg+wcqLcldNVp7P98esif95FnLoF7M6z33RCfVVVpSWOq1phvb7tKwM3nv4+VdbXIylxcQzXP9K+u7oJF8Pl8ATDf7JvII89CJwiqlfqf4rla2W/MqjWiyw+QMWMPyo1Hz6nmX0Jk2CPip0w3VYCC95/krzCdCoZAbQNXaMbBcHdm3gXxerjnWy3L5Er9/Wmq8hQSg98kZ+U0fTlnNeQu2u5etU16ij1iEnaNKCjhvOrCXAVfryS6LaIwLWSQXCPmJkQ44M4qI4DQXFnG8C05jZwt4F58oh2semo3aJbS/4VBWNtdJXpK3HF3TvHej4QDWhUdhKNtypVxkW/r9mEm0WGT7Fcp1tqnJ2v2uZpcXSfvFfWTXkHIRf0bBrcD68zeYbTAcn0PjzkmyDT2CvV/aZb9cMO/UQsHbcFGBTrlHYehfYD2xMFZ0DN4A4DpSW8QhKCW3rR7w53j7g/0Z9f4C7ZNkEc/yy238PFcGsBesNAJQfGMw4xJEs5HObPS7TH9IcaYtHBMWekuBQkjCjmufA5NtIVCgiiwWJyz8GbgUm+FxS8Y2X+UPXL6QjmWahIJwjhVmO/PVKV8lheh5jPxJlDOEtlWt3+UWVSWEMWJpWVC6n4rE8axbV1AMXT/EWu9KHh7JY7W8UovXmtSRqzZM3/lRAnlsVuzmCQTf5zpz+kPjs8ZWSbNbLSChPswjIOW3veVx8A3TcxV8MJKbHMM6SSdsVyxPDGtLto3Eczm44U2p6gTKGcs2sKIB8NnwWnWchihCzAdO+QYKXq/etwmkjMmC0ql12rVKRMbj04PonLOMSGJR+xTGjV4r/bAdeeqsmGk7Ky/tzZgzpvFZF+nppj1zx76nvk393GRaO2aY/S6Xj+anbASRdXCwDTa3FGbXnXuNzymbncg7RNs9crkRkycvp7fFmVSXtlQq77ic3bH5CLNFDIISFyz2iRj7v0q7eKVAl0IxBex2imgqRdm7VsZiDFHuYwg3a5JNVaLavt6TRqZ+jaQrMDHEekU7emXQAAuJcSmY3xWvlnyu8+hKddef4JzhhLjOm5cFTektwlDhmNc9Vzt8JXGd0yMZ3jJwrJh801duCSr5HJslHRYsL1V/hCu5A+MgfAnfSR0+DeiAcc3KlQMY9t8WR/PkeopEKomijKhur1LIEvfBBFoDAgfucfVzZZoful2ukq1PY+uZN7non/Ml+nBjiGw9EUf7vt3n6ZtqMxi8GZ2RZ/2F8QvHdjwKMe7xzu8gJY48Q0yRc4LPdN2Ey+QGgyH72boLRhqprYQ64urN0/a4cgkuYWuZ8/pQ1JTqLuxHafbk3lXPxBrH9FNQo1fz4TiAsNdXFVVYbZh3X/OzGE7yVev/tVNDzKVSpP0p5WumNq19DtMA6VWSA5g7U7untNcJmzaueXBnROI1SbwEz24aj4OoIoHQwlsjwTsOHIkijFlD9qMoY8bWUf3RqFX3rxYVFIMRd0sxllWQ/qK4/Dq9ZlFJBbxvdGaOzx080s3amS5ytCMkI5yGIsjnyBUWW73+3XoFvdh94lLcvpkghblul4AHB7t/dD/cd4DdCijJRwb5yugmHGcQR3W/MNJ4aORpNoHpUHntrQh+VGnkK25LkXUDTmbUkr1y80PYU53qCTq+eSzq5tcvD+9ITB1Z9Vs0udR188bCGtp4PHEfKHig1rm8ZHrpjqWL5YJYcBlEPd/VRr6cL+IRDsgVPts7UHIpZMLY+j60MsfUALjuYNbzzgFtgBAFDkCYyw3u073Q5YLNS/rnOZj4jiC8bKt/RrZlR055bu8ghqwh5nDmz3cUNnXthetwZqSjE9nsyj4Uzqdezqe9Xo5HXq0Qt44/LUOy2WRPgqvN5Jy6vR45G22CUxaEr1w7iMkzinrZLgeAjhVdqO+cnZ2Suv1wbfj4ksTW6ylRqbXjPjzPlWte6hHEVqGsRBdYdTWa1bOmR7/TJy1eI5npSgZ7RByrSCm4ct0PRb4SzYuBqrpSdLuFModB5qg00P0qMTz+XSkJFeAyKp2TUSAz/3pm5yT/DaXlvydCbqlGXZnauTG1fXzS7zawB77vEVCrFlrD3JNWuoXao4/ZKm/6NlJEq911zUMN836gst4n2e8PZfhJ4xvBs89Wja+DfwcRphURfkA0GKBZ5ijBgGAsJuDGDTmV3nIVHqtSjkfT9Ef7p7YSforfYgpxRUjhFqi81GgFHx+gJ98Spx9/Drvk9bHFTp7I4nzdx2QyrW1aaatWlh7/W8I1qpKVjCVcNw7at2XY2lMNmIUdVZJC5BoCTX0UWBOrRfNbIOQFBtI14ECw+8DMTbaT+WpBQtV8q8UVReNbyLzwIraNH6shMvSh2mOOAx9zzGkcs266N7oczeN8/jilPLN9zRRsYURQN/SF2qyIrdcKDrE2RJ+LchR6jqfxKbbtPdN3Ia1uTDeaCcLoDE0vQ96y7mHX9rVjLzNnnxhmhAwWy0aKqZwRPueYJ9WvimMDOEz1QWCNvd/ooI26VAdnD5hC10J4F9e/jiXjVZaeh72u2mAGB9hloqMbUirbaKtsCCrSLEWF0xCGPKnhXVumzJxJTUxXRLbOwM5UFbTtMv/d9oUtfDbOxbdYqbD5+yOmuk+Pq+6Zd0Czu6Z3UyR7imFdGFzfCnZj2IeiumeamxLZgzZjB/On4o7DhcfqMjsGSwYN9SlgkJrlLij3hkDfFAR6nqjp3xTpzwDJ1bnzQGKGxgM3zC0tvqoUHt15mSvjYNl+OHaUV/EYXw6wmn4sxl2ePsrw/8l0LV/Rv+mcAyLJo8HuC5ZGKj451X16Znt1iuF9XQJ9e6qvu5w8lf1XFe1QnsAxdK5n7HTUSdkLUpu2Sp7++GbPtxO/bTY9YQN6rDAO3lyxR6rrderV4/V3RU44dhkSV+oKlM515a+Nld7zdwJ+tcG01e57As0lHMfI0OqxsdI+6y2qIDkqhULnVOW3k6fOQRe85b7+6ar1K8s+/vKf/wtQSwMEFAACAAgAd4z3SmigejpNAAAAawAAABsAAAB1bml2ZXJzYWwvdW5pdmVyc2FsLnBuZy54bWyzsa/IzVEoSy0qzszPs1Uy1DNQsrfj5bIpKEoty0wtV6gAihnpGUCAkkKlrZIJErc8M6UkA6jCwNgYIZiRmpmeUWKrZG5uChfUB5oJAFBLAQIAABQAAgAIAESUV0cjtE77+wIAALAIAAAUAAAAAAAAAAEAAAAAAAAAAAB1bml2ZXJzYWwvcGxheWVyLnhtbFBLAQIAABQAAgAIAHeM90qHb5M5aCsAALNWAAAXAAAAAAAAAAAAAAAAAC0DAAB1bml2ZXJzYWwvdW5pdmVyc2FsLnBuZ1BLAQIAABQAAgAIAHeM90pooHo6TQAAAGsAAAAbAAAAAAAAAAEAAAAAAMouAAB1bml2ZXJzYWwvdW5pdmVyc2FsLnBuZy54bWxQSwUGAAAAAAMAAwDQAAAAUC8AAAAA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RESENTATION_TITLE" val="水彩商务1"/>
</p:tagLst>
</file>

<file path=ppt/theme/theme1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ikz0bu3l">
      <a:majorFont>
        <a:latin typeface="Arial" panose="020F0302020204030204"/>
        <a:ea typeface="微软雅黑"/>
        <a:cs typeface=""/>
      </a:majorFont>
      <a:minorFont>
        <a:latin typeface="Arial" panose="020F0502020204030204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1502</TotalTime>
  <Words>2053</Words>
  <Application>Microsoft Office PowerPoint</Application>
  <PresentationFormat>宽屏</PresentationFormat>
  <Paragraphs>154</Paragraphs>
  <Slides>67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67</vt:i4>
      </vt:variant>
    </vt:vector>
  </HeadingPairs>
  <TitlesOfParts>
    <vt:vector size="74" baseType="lpstr">
      <vt:lpstr>等线</vt:lpstr>
      <vt:lpstr>黑体</vt:lpstr>
      <vt:lpstr>宋体</vt:lpstr>
      <vt:lpstr>微软雅黑</vt:lpstr>
      <vt:lpstr>Arial</vt:lpstr>
      <vt:lpstr>Calibri</vt:lpstr>
      <vt:lpstr>第一PPT，www.1ppt.com</vt:lpstr>
      <vt:lpstr>PowerPoint 演示文稿</vt:lpstr>
      <vt:lpstr>PowerPoint 演示文稿</vt:lpstr>
      <vt:lpstr>PowerPoint 演示文稿</vt:lpstr>
      <vt:lpstr>第一节   学前儿童绘画能力的发展</vt:lpstr>
      <vt:lpstr>学前儿童绘画发展阶段</vt:lpstr>
      <vt:lpstr>一、涂鸦阶段（约1.5-3.5岁）</vt:lpstr>
      <vt:lpstr>一、涂鸦阶段</vt:lpstr>
      <vt:lpstr>未控制涂鸦：1.5~2岁，随机、杂乱不规则的线条、画出无秩序的笔迹，随意画一条直线。</vt:lpstr>
      <vt:lpstr>PowerPoint 演示文稿</vt:lpstr>
      <vt:lpstr>一、涂鸦阶段</vt:lpstr>
      <vt:lpstr>控制涂鸦（1.5~2岁）： 重复的、上下左右的直线、倾斜线、锯齿线、螺旋线等。</vt:lpstr>
      <vt:lpstr>一、涂鸦阶段</vt:lpstr>
      <vt:lpstr>PowerPoint 演示文稿</vt:lpstr>
      <vt:lpstr>PowerPoint 演示文稿</vt:lpstr>
      <vt:lpstr>一、涂鸦阶段</vt:lpstr>
      <vt:lpstr>命名涂鸦（3~3.5岁）边画边自言自语</vt:lpstr>
      <vt:lpstr>PowerPoint 演示文稿</vt:lpstr>
      <vt:lpstr>画家眼中的幼儿涂鸦</vt:lpstr>
      <vt:lpstr>画家眼中的幼儿涂鸦</vt:lpstr>
      <vt:lpstr>二、象征阶段（约3.5-5岁）</vt:lpstr>
      <vt:lpstr>二、象征阶段（约3.5-5岁）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三、图式阶段</vt:lpstr>
      <vt:lpstr>PowerPoint 演示文稿</vt:lpstr>
      <vt:lpstr>三、图式阶段（约5-7岁）</vt:lpstr>
      <vt:lpstr>三、图式阶段（约5-7岁）</vt:lpstr>
      <vt:lpstr>PowerPoint 演示文稿</vt:lpstr>
      <vt:lpstr>PowerPoint 演示文稿</vt:lpstr>
      <vt:lpstr>PowerPoint 演示文稿</vt:lpstr>
      <vt:lpstr>四、幼儿绘画中独特的表现形式</vt:lpstr>
      <vt:lpstr>四、幼儿绘画中独特的表现形式</vt:lpstr>
      <vt:lpstr>PowerPoint 演示文稿</vt:lpstr>
      <vt:lpstr>四、幼儿绘画中独特的表现形式</vt:lpstr>
      <vt:lpstr>PowerPoint 演示文稿</vt:lpstr>
      <vt:lpstr>四、幼儿绘画中独特的表现形式</vt:lpstr>
      <vt:lpstr>PowerPoint 演示文稿</vt:lpstr>
      <vt:lpstr>PowerPoint 演示文稿</vt:lpstr>
      <vt:lpstr>PowerPoint 演示文稿</vt:lpstr>
      <vt:lpstr>PowerPoint 演示文稿</vt:lpstr>
      <vt:lpstr> 第二节  学前儿童手工能力的发展</vt:lpstr>
      <vt:lpstr>一、玩耍阶段（约2-4岁） </vt:lpstr>
      <vt:lpstr>二、直觉表现基本形状阶段（约4-5岁）</vt:lpstr>
      <vt:lpstr>三、样式化表现阶段（约5-7岁）</vt:lpstr>
      <vt:lpstr>PowerPoint 演示文稿</vt:lpstr>
      <vt:lpstr>PowerPoint 演示文稿</vt:lpstr>
      <vt:lpstr>PowerPoint 演示文稿</vt:lpstr>
      <vt:lpstr>PowerPoint 演示文稿</vt:lpstr>
      <vt:lpstr>第三节   学前儿童美术欣赏能力的发展</vt:lpstr>
      <vt:lpstr>一、本能直觉阶段（约0-2岁） </vt:lpstr>
      <vt:lpstr>一、本能直觉阶段（约0-2岁）</vt:lpstr>
      <vt:lpstr>PowerPoint 演示文稿</vt:lpstr>
      <vt:lpstr>二、主观的审美感知阶段（约2-7岁）</vt:lpstr>
      <vt:lpstr>PowerPoint 演示文稿</vt:lpstr>
      <vt:lpstr>PowerPoint 演示文稿</vt:lpstr>
      <vt:lpstr>PowerPoint 演示文稿</vt:lpstr>
      <vt:lpstr>二、主观的审美感知阶段（约2-7岁）</vt:lpstr>
      <vt:lpstr>PowerPoint 演示文稿</vt:lpstr>
      <vt:lpstr>PowerPoint 演示文稿</vt:lpstr>
      <vt:lpstr>PowerPoint 演示文稿</vt:lpstr>
      <vt:lpstr>PowerPoint 演示文稿</vt:lpstr>
      <vt:lpstr>二、主观的审美感知阶段（约2-7岁）</vt:lpstr>
      <vt:lpstr>PowerPoint 演示文稿</vt:lpstr>
    </vt:vector>
  </TitlesOfParts>
  <Company>第一PPT，www.1ppt.com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水彩油画PPT模板</dc:title>
  <dc:creator>第一PPT</dc:creator>
  <cp:keywords>www.1ppt.com</cp:keywords>
  <dc:description>www.1ppt.com</dc:description>
  <cp:lastModifiedBy>PC</cp:lastModifiedBy>
  <cp:revision>406</cp:revision>
  <dcterms:created xsi:type="dcterms:W3CDTF">2018-01-07T13:00:52Z</dcterms:created>
  <dcterms:modified xsi:type="dcterms:W3CDTF">2021-04-21T15:25:11Z</dcterms:modified>
</cp:coreProperties>
</file>