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84" r:id="rId5"/>
    <p:sldId id="259" r:id="rId6"/>
    <p:sldId id="304" r:id="rId7"/>
    <p:sldId id="319" r:id="rId8"/>
    <p:sldId id="305" r:id="rId9"/>
    <p:sldId id="287" r:id="rId10"/>
    <p:sldId id="288" r:id="rId11"/>
    <p:sldId id="289" r:id="rId12"/>
    <p:sldId id="343" r:id="rId13"/>
    <p:sldId id="344" r:id="rId14"/>
    <p:sldId id="295" r:id="rId15"/>
    <p:sldId id="296" r:id="rId16"/>
    <p:sldId id="297" r:id="rId17"/>
    <p:sldId id="306" r:id="rId18"/>
    <p:sldId id="328" r:id="rId19"/>
    <p:sldId id="340" r:id="rId20"/>
    <p:sldId id="341" r:id="rId21"/>
    <p:sldId id="314" r:id="rId22"/>
    <p:sldId id="339" r:id="rId23"/>
    <p:sldId id="345" r:id="rId24"/>
    <p:sldId id="336" r:id="rId25"/>
    <p:sldId id="346" r:id="rId26"/>
    <p:sldId id="330" r:id="rId27"/>
    <p:sldId id="342" r:id="rId28"/>
    <p:sldId id="331" r:id="rId2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4B50"/>
    <a:srgbClr val="333333"/>
    <a:srgbClr val="F4A6A8"/>
    <a:srgbClr val="FBD7A3"/>
    <a:srgbClr val="FAC6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14" autoAdjust="0"/>
    <p:restoredTop sz="94660"/>
  </p:normalViewPr>
  <p:slideViewPr>
    <p:cSldViewPr>
      <p:cViewPr varScale="1">
        <p:scale>
          <a:sx n="87" d="100"/>
          <a:sy n="87" d="100"/>
        </p:scale>
        <p:origin x="-294" y="-90"/>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9470D6-6BF7-4B5F-BE6B-41368426AFD8}" type="datetimeFigureOut">
              <a:rPr lang="zh-CN" altLang="en-US" smtClean="0"/>
              <a:pPr/>
              <a:t>2019/5/31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A4540-1BA8-4A2C-9B84-1ABB8EDF360B}" type="slidenum">
              <a:rPr lang="zh-CN" altLang="en-US" smtClean="0"/>
              <a:pPr/>
              <a:t>‹#›</a:t>
            </a:fld>
            <a:endParaRPr lang="zh-CN" altLang="en-US"/>
          </a:p>
        </p:txBody>
      </p:sp>
    </p:spTree>
    <p:extLst>
      <p:ext uri="{BB962C8B-B14F-4D97-AF65-F5344CB8AC3E}">
        <p14:creationId xmlns:p14="http://schemas.microsoft.com/office/powerpoint/2010/main" val="958813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noChangeArrowheads="1"/>
          </p:cNvSpPr>
          <p:nvPr>
            <p:ph type="sldImg" idx="4294967295"/>
          </p:nvPr>
        </p:nvSpPr>
        <p:spPr>
          <a:ln/>
        </p:spPr>
      </p:sp>
      <p:sp>
        <p:nvSpPr>
          <p:cNvPr id="16386" name="备注占位符 2"/>
          <p:cNvSpPr>
            <a:spLocks noGrp="1" noChangeArrowheads="1"/>
          </p:cNvSpPr>
          <p:nvPr>
            <p:ph type="body" idx="4294967295"/>
          </p:nvPr>
        </p:nvSpPr>
        <p:spPr>
          <a:ln/>
        </p:spPr>
        <p:txBody>
          <a:bodyPr/>
          <a:lstStyle/>
          <a:p>
            <a:endParaRPr lang="zh-CN" altLang="en-US" smtClean="0"/>
          </a:p>
        </p:txBody>
      </p:sp>
      <p:sp>
        <p:nvSpPr>
          <p:cNvPr id="16387"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fontAlgn="base"/>
            <a:fld id="{38576F3D-EDA1-4555-B91E-544EA1EBB79E}" type="slidenum">
              <a:rPr lang="zh-CN" altLang="en-US"/>
              <a:pPr fontAlgn="base"/>
              <a:t>20</a:t>
            </a:fld>
            <a:endParaRPr lang="zh-CN" altLang="en-US"/>
          </a:p>
        </p:txBody>
      </p:sp>
    </p:spTree>
    <p:extLst>
      <p:ext uri="{BB962C8B-B14F-4D97-AF65-F5344CB8AC3E}">
        <p14:creationId xmlns:p14="http://schemas.microsoft.com/office/powerpoint/2010/main" val="28116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slide" Target="../slides/slide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slide" Target="../slides/slide6.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564A887-03F9-47D8-BE59-054BAE812535}" type="datetimeFigureOut">
              <a:rPr lang="zh-CN" altLang="en-US" smtClean="0"/>
              <a:pPr/>
              <a:t>2019/5/31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6648CB-6AEC-4137-B868-166E7626F5CC}" type="slidenum">
              <a:rPr lang="zh-CN" altLang="en-US" smtClean="0"/>
              <a:pPr/>
              <a:t>‹#›</a:t>
            </a:fld>
            <a:endParaRPr lang="zh-CN" altLang="en-US"/>
          </a:p>
        </p:txBody>
      </p:sp>
    </p:spTree>
    <p:extLst>
      <p:ext uri="{BB962C8B-B14F-4D97-AF65-F5344CB8AC3E}">
        <p14:creationId xmlns:p14="http://schemas.microsoft.com/office/powerpoint/2010/main" val="20119932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etailed Reading">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331913" y="119063"/>
            <a:ext cx="74882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黑体" pitchFamily="2" charset="-122"/>
              </a:defRPr>
            </a:lvl1pPr>
            <a:lvl2pPr marL="742950" indent="-285750">
              <a:defRPr>
                <a:solidFill>
                  <a:schemeClr val="tx1"/>
                </a:solidFill>
                <a:latin typeface="Calibri" pitchFamily="34" charset="0"/>
                <a:ea typeface="黑体" pitchFamily="2" charset="-122"/>
              </a:defRPr>
            </a:lvl2pPr>
            <a:lvl3pPr marL="1143000" indent="-228600">
              <a:defRPr>
                <a:solidFill>
                  <a:schemeClr val="tx1"/>
                </a:solidFill>
                <a:latin typeface="Calibri" pitchFamily="34" charset="0"/>
                <a:ea typeface="黑体" pitchFamily="2" charset="-122"/>
              </a:defRPr>
            </a:lvl3pPr>
            <a:lvl4pPr marL="1600200" indent="-228600">
              <a:defRPr>
                <a:solidFill>
                  <a:schemeClr val="tx1"/>
                </a:solidFill>
                <a:latin typeface="Calibri" pitchFamily="34" charset="0"/>
                <a:ea typeface="黑体" pitchFamily="2" charset="-122"/>
              </a:defRPr>
            </a:lvl4pPr>
            <a:lvl5pPr marL="2057400" indent="-228600">
              <a:defRPr>
                <a:solidFill>
                  <a:schemeClr val="tx1"/>
                </a:solidFill>
                <a:latin typeface="Calibri" pitchFamily="34" charset="0"/>
                <a:ea typeface="黑体" pitchFamily="2" charset="-122"/>
              </a:defRPr>
            </a:lvl5pPr>
            <a:lvl6pPr marL="2514600" indent="-228600" fontAlgn="base">
              <a:spcBef>
                <a:spcPct val="0"/>
              </a:spcBef>
              <a:spcAft>
                <a:spcPct val="0"/>
              </a:spcAft>
              <a:defRPr>
                <a:solidFill>
                  <a:schemeClr val="tx1"/>
                </a:solidFill>
                <a:latin typeface="Calibri" pitchFamily="34" charset="0"/>
                <a:ea typeface="黑体" pitchFamily="2" charset="-122"/>
              </a:defRPr>
            </a:lvl6pPr>
            <a:lvl7pPr marL="2971800" indent="-228600" fontAlgn="base">
              <a:spcBef>
                <a:spcPct val="0"/>
              </a:spcBef>
              <a:spcAft>
                <a:spcPct val="0"/>
              </a:spcAft>
              <a:defRPr>
                <a:solidFill>
                  <a:schemeClr val="tx1"/>
                </a:solidFill>
                <a:latin typeface="Calibri" pitchFamily="34" charset="0"/>
                <a:ea typeface="黑体" pitchFamily="2" charset="-122"/>
              </a:defRPr>
            </a:lvl7pPr>
            <a:lvl8pPr marL="3429000" indent="-228600" fontAlgn="base">
              <a:spcBef>
                <a:spcPct val="0"/>
              </a:spcBef>
              <a:spcAft>
                <a:spcPct val="0"/>
              </a:spcAft>
              <a:defRPr>
                <a:solidFill>
                  <a:schemeClr val="tx1"/>
                </a:solidFill>
                <a:latin typeface="Calibri" pitchFamily="34" charset="0"/>
                <a:ea typeface="黑体" pitchFamily="2" charset="-122"/>
              </a:defRPr>
            </a:lvl8pPr>
            <a:lvl9pPr marL="3886200" indent="-228600" fontAlgn="base">
              <a:spcBef>
                <a:spcPct val="0"/>
              </a:spcBef>
              <a:spcAft>
                <a:spcPct val="0"/>
              </a:spcAft>
              <a:defRPr>
                <a:solidFill>
                  <a:schemeClr val="tx1"/>
                </a:solidFill>
                <a:latin typeface="Calibri" pitchFamily="34" charset="0"/>
                <a:ea typeface="黑体" pitchFamily="2" charset="-122"/>
              </a:defRPr>
            </a:lvl9pPr>
          </a:lstStyle>
          <a:p>
            <a:pPr>
              <a:defRPr/>
            </a:pPr>
            <a:r>
              <a:rPr lang="en-US" altLang="zh-CN" sz="1400" b="1" smtClean="0">
                <a:solidFill>
                  <a:srgbClr val="B6B6A4"/>
                </a:solidFill>
                <a:latin typeface="Cambria" pitchFamily="18" charset="0"/>
              </a:rPr>
              <a:t>Warm-up          Background          </a:t>
            </a:r>
            <a:r>
              <a:rPr lang="en-US" altLang="zh-CN" sz="1400" b="1" smtClean="0">
                <a:latin typeface="Cambria" pitchFamily="18" charset="0"/>
              </a:rPr>
              <a:t>Detailed Reading</a:t>
            </a:r>
          </a:p>
        </p:txBody>
      </p:sp>
      <p:sp>
        <p:nvSpPr>
          <p:cNvPr id="4" name="矩形 3">
            <a:hlinkClick r:id="rId2" action="ppaction://hlinksldjump"/>
          </p:cNvPr>
          <p:cNvSpPr/>
          <p:nvPr userDrawn="1"/>
        </p:nvSpPr>
        <p:spPr>
          <a:xfrm>
            <a:off x="1311276" y="86916"/>
            <a:ext cx="974725" cy="261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 name="矩形 4">
            <a:hlinkClick r:id="rId3" action="ppaction://hlinksldjump"/>
          </p:cNvPr>
          <p:cNvSpPr/>
          <p:nvPr userDrawn="1"/>
        </p:nvSpPr>
        <p:spPr>
          <a:xfrm>
            <a:off x="2538414" y="86916"/>
            <a:ext cx="1144587" cy="261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6" name="矩形 5">
            <a:hlinkClick r:id="" action="ppaction://noaction"/>
          </p:cNvPr>
          <p:cNvSpPr/>
          <p:nvPr userDrawn="1"/>
        </p:nvSpPr>
        <p:spPr>
          <a:xfrm>
            <a:off x="3913188" y="86916"/>
            <a:ext cx="1570037" cy="261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cxnSp>
        <p:nvCxnSpPr>
          <p:cNvPr id="7" name="直接连接符 6"/>
          <p:cNvCxnSpPr/>
          <p:nvPr userDrawn="1"/>
        </p:nvCxnSpPr>
        <p:spPr>
          <a:xfrm>
            <a:off x="3868739" y="348854"/>
            <a:ext cx="1614487" cy="0"/>
          </a:xfrm>
          <a:prstGeom prst="line">
            <a:avLst/>
          </a:prstGeom>
          <a:ln w="19050">
            <a:solidFill>
              <a:srgbClr val="97D72D"/>
            </a:solidFill>
          </a:ln>
        </p:spPr>
        <p:style>
          <a:lnRef idx="1">
            <a:schemeClr val="accent1"/>
          </a:lnRef>
          <a:fillRef idx="0">
            <a:schemeClr val="accent1"/>
          </a:fillRef>
          <a:effectRef idx="0">
            <a:schemeClr val="accent1"/>
          </a:effectRef>
          <a:fontRef idx="minor">
            <a:schemeClr val="tx1"/>
          </a:fontRef>
        </p:style>
      </p:cxnSp>
      <p:sp>
        <p:nvSpPr>
          <p:cNvPr id="8" name="内容占位符 4"/>
          <p:cNvSpPr>
            <a:spLocks noGrp="1"/>
          </p:cNvSpPr>
          <p:nvPr>
            <p:ph sz="quarter" idx="10"/>
          </p:nvPr>
        </p:nvSpPr>
        <p:spPr>
          <a:xfrm>
            <a:off x="755576" y="519522"/>
            <a:ext cx="8208912" cy="4482498"/>
          </a:xfrm>
          <a:prstGeom prst="rect">
            <a:avLst/>
          </a:prstGeom>
        </p:spPr>
        <p:txBody>
          <a:bodyPr/>
          <a:lstStyle>
            <a:lvl1pPr marL="342900" indent="-342900">
              <a:buClr>
                <a:schemeClr val="accent3"/>
              </a:buClr>
              <a:buFont typeface="Wingdings" pitchFamily="2" charset="2"/>
              <a:buChar cha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885300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Warm-up">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331913" y="119063"/>
            <a:ext cx="74882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黑体" pitchFamily="2" charset="-122"/>
              </a:defRPr>
            </a:lvl1pPr>
            <a:lvl2pPr marL="742950" indent="-285750">
              <a:defRPr>
                <a:solidFill>
                  <a:schemeClr val="tx1"/>
                </a:solidFill>
                <a:latin typeface="Calibri" pitchFamily="34" charset="0"/>
                <a:ea typeface="黑体" pitchFamily="2" charset="-122"/>
              </a:defRPr>
            </a:lvl2pPr>
            <a:lvl3pPr marL="1143000" indent="-228600">
              <a:defRPr>
                <a:solidFill>
                  <a:schemeClr val="tx1"/>
                </a:solidFill>
                <a:latin typeface="Calibri" pitchFamily="34" charset="0"/>
                <a:ea typeface="黑体" pitchFamily="2" charset="-122"/>
              </a:defRPr>
            </a:lvl3pPr>
            <a:lvl4pPr marL="1600200" indent="-228600">
              <a:defRPr>
                <a:solidFill>
                  <a:schemeClr val="tx1"/>
                </a:solidFill>
                <a:latin typeface="Calibri" pitchFamily="34" charset="0"/>
                <a:ea typeface="黑体" pitchFamily="2" charset="-122"/>
              </a:defRPr>
            </a:lvl4pPr>
            <a:lvl5pPr marL="2057400" indent="-228600">
              <a:defRPr>
                <a:solidFill>
                  <a:schemeClr val="tx1"/>
                </a:solidFill>
                <a:latin typeface="Calibri" pitchFamily="34" charset="0"/>
                <a:ea typeface="黑体" pitchFamily="2" charset="-122"/>
              </a:defRPr>
            </a:lvl5pPr>
            <a:lvl6pPr marL="2514600" indent="-228600" fontAlgn="base">
              <a:spcBef>
                <a:spcPct val="0"/>
              </a:spcBef>
              <a:spcAft>
                <a:spcPct val="0"/>
              </a:spcAft>
              <a:defRPr>
                <a:solidFill>
                  <a:schemeClr val="tx1"/>
                </a:solidFill>
                <a:latin typeface="Calibri" pitchFamily="34" charset="0"/>
                <a:ea typeface="黑体" pitchFamily="2" charset="-122"/>
              </a:defRPr>
            </a:lvl6pPr>
            <a:lvl7pPr marL="2971800" indent="-228600" fontAlgn="base">
              <a:spcBef>
                <a:spcPct val="0"/>
              </a:spcBef>
              <a:spcAft>
                <a:spcPct val="0"/>
              </a:spcAft>
              <a:defRPr>
                <a:solidFill>
                  <a:schemeClr val="tx1"/>
                </a:solidFill>
                <a:latin typeface="Calibri" pitchFamily="34" charset="0"/>
                <a:ea typeface="黑体" pitchFamily="2" charset="-122"/>
              </a:defRPr>
            </a:lvl7pPr>
            <a:lvl8pPr marL="3429000" indent="-228600" fontAlgn="base">
              <a:spcBef>
                <a:spcPct val="0"/>
              </a:spcBef>
              <a:spcAft>
                <a:spcPct val="0"/>
              </a:spcAft>
              <a:defRPr>
                <a:solidFill>
                  <a:schemeClr val="tx1"/>
                </a:solidFill>
                <a:latin typeface="Calibri" pitchFamily="34" charset="0"/>
                <a:ea typeface="黑体" pitchFamily="2" charset="-122"/>
              </a:defRPr>
            </a:lvl8pPr>
            <a:lvl9pPr marL="3886200" indent="-228600" fontAlgn="base">
              <a:spcBef>
                <a:spcPct val="0"/>
              </a:spcBef>
              <a:spcAft>
                <a:spcPct val="0"/>
              </a:spcAft>
              <a:defRPr>
                <a:solidFill>
                  <a:schemeClr val="tx1"/>
                </a:solidFill>
                <a:latin typeface="Calibri" pitchFamily="34" charset="0"/>
                <a:ea typeface="黑体" pitchFamily="2" charset="-122"/>
              </a:defRPr>
            </a:lvl9pPr>
          </a:lstStyle>
          <a:p>
            <a:pPr>
              <a:defRPr/>
            </a:pPr>
            <a:r>
              <a:rPr lang="en-US" altLang="zh-CN" sz="1400" b="1" smtClean="0">
                <a:latin typeface="Cambria" pitchFamily="18" charset="0"/>
              </a:rPr>
              <a:t>Warm-up          </a:t>
            </a:r>
            <a:r>
              <a:rPr lang="en-US" altLang="zh-CN" sz="1400" b="1" smtClean="0">
                <a:solidFill>
                  <a:srgbClr val="B6B6A4"/>
                </a:solidFill>
                <a:latin typeface="Cambria" pitchFamily="18" charset="0"/>
              </a:rPr>
              <a:t>Background          Detailed Reading</a:t>
            </a:r>
          </a:p>
        </p:txBody>
      </p:sp>
      <p:sp>
        <p:nvSpPr>
          <p:cNvPr id="4" name="矩形 3">
            <a:hlinkClick r:id="rId2" action="ppaction://hlinksldjump"/>
          </p:cNvPr>
          <p:cNvSpPr/>
          <p:nvPr userDrawn="1"/>
        </p:nvSpPr>
        <p:spPr>
          <a:xfrm>
            <a:off x="1263653" y="86917"/>
            <a:ext cx="974725" cy="261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cxnSp>
        <p:nvCxnSpPr>
          <p:cNvPr id="5" name="直接连接符 4"/>
          <p:cNvCxnSpPr/>
          <p:nvPr userDrawn="1"/>
        </p:nvCxnSpPr>
        <p:spPr>
          <a:xfrm>
            <a:off x="1349378" y="348854"/>
            <a:ext cx="936625" cy="0"/>
          </a:xfrm>
          <a:prstGeom prst="line">
            <a:avLst/>
          </a:prstGeom>
          <a:ln w="19050">
            <a:solidFill>
              <a:srgbClr val="97D72D"/>
            </a:solidFill>
          </a:ln>
        </p:spPr>
        <p:style>
          <a:lnRef idx="1">
            <a:schemeClr val="accent1"/>
          </a:lnRef>
          <a:fillRef idx="0">
            <a:schemeClr val="accent1"/>
          </a:fillRef>
          <a:effectRef idx="0">
            <a:schemeClr val="accent1"/>
          </a:effectRef>
          <a:fontRef idx="minor">
            <a:schemeClr val="tx1"/>
          </a:fontRef>
        </p:style>
      </p:cxnSp>
      <p:sp>
        <p:nvSpPr>
          <p:cNvPr id="6" name="矩形 5">
            <a:hlinkClick r:id="rId3" action="ppaction://hlinksldjump"/>
          </p:cNvPr>
          <p:cNvSpPr/>
          <p:nvPr userDrawn="1"/>
        </p:nvSpPr>
        <p:spPr>
          <a:xfrm>
            <a:off x="2538416" y="86917"/>
            <a:ext cx="1144587" cy="261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7" name="矩形 6">
            <a:hlinkClick r:id="" action="ppaction://noaction"/>
          </p:cNvPr>
          <p:cNvSpPr/>
          <p:nvPr userDrawn="1"/>
        </p:nvSpPr>
        <p:spPr>
          <a:xfrm>
            <a:off x="3913188" y="86917"/>
            <a:ext cx="1570037" cy="2619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2" name="内容占位符 4"/>
          <p:cNvSpPr>
            <a:spLocks noGrp="1"/>
          </p:cNvSpPr>
          <p:nvPr>
            <p:ph sz="quarter" idx="10"/>
          </p:nvPr>
        </p:nvSpPr>
        <p:spPr>
          <a:xfrm>
            <a:off x="755576" y="519522"/>
            <a:ext cx="8208912" cy="4482498"/>
          </a:xfrm>
          <a:prstGeom prst="rect">
            <a:avLst/>
          </a:prstGeom>
        </p:spPr>
        <p:txBody>
          <a:bodyPr/>
          <a:lstStyle>
            <a:lvl1pPr marL="342900" indent="-342900">
              <a:buClr>
                <a:schemeClr val="accent3"/>
              </a:buClr>
              <a:buFont typeface="Wingdings" pitchFamily="2" charset="2"/>
              <a:buChar cha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7506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564A887-03F9-47D8-BE59-054BAE812535}" type="datetimeFigureOut">
              <a:rPr lang="zh-CN" altLang="en-US" smtClean="0"/>
              <a:pPr/>
              <a:t>2019/5/31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86648CB-6AEC-4137-B868-166E7626F5CC}" type="slidenum">
              <a:rPr lang="zh-CN" altLang="en-US" smtClean="0"/>
              <a:pPr/>
              <a:t>‹#›</a:t>
            </a:fld>
            <a:endParaRPr lang="zh-CN" altLang="en-US"/>
          </a:p>
        </p:txBody>
      </p:sp>
    </p:spTree>
    <p:extLst>
      <p:ext uri="{BB962C8B-B14F-4D97-AF65-F5344CB8AC3E}">
        <p14:creationId xmlns:p14="http://schemas.microsoft.com/office/powerpoint/2010/main" val="21709169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564A887-03F9-47D8-BE59-054BAE812535}" type="datetimeFigureOut">
              <a:rPr lang="zh-CN" altLang="en-US" smtClean="0"/>
              <a:pPr/>
              <a:t>2019/5/31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86648CB-6AEC-4137-B868-166E7626F5CC}" type="slidenum">
              <a:rPr lang="zh-CN" altLang="en-US" smtClean="0"/>
              <a:pPr/>
              <a:t>‹#›</a:t>
            </a:fld>
            <a:endParaRPr lang="zh-CN" altLang="en-US"/>
          </a:p>
        </p:txBody>
      </p:sp>
    </p:spTree>
    <p:extLst>
      <p:ext uri="{BB962C8B-B14F-4D97-AF65-F5344CB8AC3E}">
        <p14:creationId xmlns:p14="http://schemas.microsoft.com/office/powerpoint/2010/main" val="43279782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564A887-03F9-47D8-BE59-054BAE812535}" type="datetimeFigureOut">
              <a:rPr lang="zh-CN" altLang="en-US" smtClean="0"/>
              <a:pPr/>
              <a:t>2019/5/31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86648CB-6AEC-4137-B868-166E7626F5CC}" type="slidenum">
              <a:rPr lang="zh-CN" altLang="en-US" smtClean="0"/>
              <a:pPr/>
              <a:t>‹#›</a:t>
            </a:fld>
            <a:endParaRPr lang="zh-CN" altLang="en-US"/>
          </a:p>
        </p:txBody>
      </p:sp>
    </p:spTree>
    <p:extLst>
      <p:ext uri="{BB962C8B-B14F-4D97-AF65-F5344CB8AC3E}">
        <p14:creationId xmlns:p14="http://schemas.microsoft.com/office/powerpoint/2010/main" val="263583564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20"/>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65C5A85E-0AF8-48D5-AE74-B3087AC03ED9}" type="slidenum">
              <a:rPr lang="pt-BR" altLang="en-US"/>
              <a:pPr/>
              <a:t>‹#›</a:t>
            </a:fld>
            <a:endParaRPr lang="pt-BR" altLang="en-US"/>
          </a:p>
        </p:txBody>
      </p:sp>
    </p:spTree>
    <p:extLst>
      <p:ext uri="{BB962C8B-B14F-4D97-AF65-F5344CB8AC3E}">
        <p14:creationId xmlns:p14="http://schemas.microsoft.com/office/powerpoint/2010/main" val="104777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FB4EFF25-C09F-4D60-9BEC-187AE44BE118}" type="slidenum">
              <a:rPr lang="pt-BR" altLang="en-US"/>
              <a:pPr/>
              <a:t>‹#›</a:t>
            </a:fld>
            <a:endParaRPr lang="pt-BR" altLang="en-US"/>
          </a:p>
        </p:txBody>
      </p:sp>
    </p:spTree>
    <p:extLst>
      <p:ext uri="{BB962C8B-B14F-4D97-AF65-F5344CB8AC3E}">
        <p14:creationId xmlns:p14="http://schemas.microsoft.com/office/powerpoint/2010/main" val="3619968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zh-CN" altLang="en-US"/>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8D07980F-6869-4073-9C49-D299FD97E002}" type="slidenum">
              <a:rPr lang="pt-BR" altLang="en-US"/>
              <a:pPr/>
              <a:t>‹#›</a:t>
            </a:fld>
            <a:endParaRPr lang="pt-BR" altLang="en-US"/>
          </a:p>
        </p:txBody>
      </p:sp>
    </p:spTree>
    <p:extLst>
      <p:ext uri="{BB962C8B-B14F-4D97-AF65-F5344CB8AC3E}">
        <p14:creationId xmlns:p14="http://schemas.microsoft.com/office/powerpoint/2010/main" val="4243884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63299CE2-11B9-4FB5-A3F7-021A06561706}" type="slidenum">
              <a:rPr lang="pt-BR" altLang="en-US"/>
              <a:pPr/>
              <a:t>‹#›</a:t>
            </a:fld>
            <a:endParaRPr lang="pt-BR" altLang="en-US"/>
          </a:p>
        </p:txBody>
      </p:sp>
    </p:spTree>
    <p:extLst>
      <p:ext uri="{BB962C8B-B14F-4D97-AF65-F5344CB8AC3E}">
        <p14:creationId xmlns:p14="http://schemas.microsoft.com/office/powerpoint/2010/main" val="3288514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fourObj">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68314" y="141685"/>
            <a:ext cx="6624637" cy="444103"/>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68313" y="844154"/>
            <a:ext cx="4027487" cy="187880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844154"/>
            <a:ext cx="4027488" cy="187880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68313" y="2837260"/>
            <a:ext cx="4027487" cy="187880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48200" y="2837260"/>
            <a:ext cx="4027488" cy="187880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sldNum" sz="quarter" idx="10"/>
          </p:nvPr>
        </p:nvSpPr>
        <p:spPr/>
        <p:txBody>
          <a:bodyPr/>
          <a:lstStyle>
            <a:lvl1pPr>
              <a:defRPr/>
            </a:lvl1pPr>
          </a:lstStyle>
          <a:p>
            <a:pPr>
              <a:defRPr/>
            </a:pPr>
            <a:r>
              <a:rPr lang="de-DE" altLang="en-US"/>
              <a:t>Page </a:t>
            </a:r>
            <a:r>
              <a:rPr lang="de-DE" altLang="en-US">
                <a:sym typeface="MS UI Gothic" pitchFamily="34" charset="-128"/>
              </a:rPr>
              <a:t></a:t>
            </a:r>
            <a:r>
              <a:rPr lang="de-DE" altLang="en-US"/>
              <a:t> </a:t>
            </a:r>
            <a:fld id="{EBEEC395-D72C-4D29-8C70-DB4674BB7228}" type="slidenum">
              <a:rPr lang="zh-CN" altLang="en-US"/>
              <a:pPr>
                <a:defRPr/>
              </a:pPr>
              <a:t>‹#›</a:t>
            </a:fld>
            <a:endParaRPr lang="en-US"/>
          </a:p>
        </p:txBody>
      </p:sp>
    </p:spTree>
    <p:extLst>
      <p:ext uri="{BB962C8B-B14F-4D97-AF65-F5344CB8AC3E}">
        <p14:creationId xmlns:p14="http://schemas.microsoft.com/office/powerpoint/2010/main" val="234365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564A887-03F9-47D8-BE59-054BAE812535}" type="datetimeFigureOut">
              <a:rPr lang="zh-CN" altLang="en-US" smtClean="0"/>
              <a:pPr/>
              <a:t>2019/5/31</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86648CB-6AEC-4137-B868-166E7626F5CC}" type="slidenum">
              <a:rPr lang="zh-CN" altLang="en-US" smtClean="0"/>
              <a:pPr/>
              <a:t>‹#›</a:t>
            </a:fld>
            <a:endParaRPr lang="zh-CN" altLang="en-US"/>
          </a:p>
        </p:txBody>
      </p:sp>
    </p:spTree>
    <p:extLst>
      <p:ext uri="{BB962C8B-B14F-4D97-AF65-F5344CB8AC3E}">
        <p14:creationId xmlns:p14="http://schemas.microsoft.com/office/powerpoint/2010/main" val="771389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mp3"/><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slideLayout" Target="../slideLayouts/slideLayout1.xml"/><Relationship Id="rId4" Type="http://schemas.openxmlformats.org/officeDocument/2006/relationships/audio" Target="../media/media1.mp3"/></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8.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 Target="slide18.xml"/><Relationship Id="rId5" Type="http://schemas.openxmlformats.org/officeDocument/2006/relationships/notesSlide" Target="../notesSlides/notesSlide1.xml"/><Relationship Id="rId4"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4.xml"/><Relationship Id="rId5" Type="http://schemas.openxmlformats.org/officeDocument/2006/relationships/image" Target="../media/image32.jpe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_淘宝店chenying0907 3"/>
          <p:cNvSpPr txBox="1"/>
          <p:nvPr>
            <p:custDataLst>
              <p:tags r:id="rId1"/>
            </p:custDataLst>
          </p:nvPr>
        </p:nvSpPr>
        <p:spPr>
          <a:xfrm>
            <a:off x="467544" y="1570112"/>
            <a:ext cx="5359504" cy="646331"/>
          </a:xfrm>
          <a:prstGeom prst="rect">
            <a:avLst/>
          </a:prstGeom>
          <a:noFill/>
        </p:spPr>
        <p:txBody>
          <a:bodyPr wrap="square" rtlCol="0">
            <a:spAutoFit/>
          </a:bodyPr>
          <a:lstStyle/>
          <a:p>
            <a:pPr algn="dist"/>
            <a:r>
              <a:rPr lang="en-US" altLang="zh-CN" sz="3600" dirty="0" smtClean="0">
                <a:ln w="6350">
                  <a:noFill/>
                </a:ln>
                <a:solidFill>
                  <a:srgbClr val="E94B50"/>
                </a:solidFill>
                <a:latin typeface="Segoe UI Black" panose="020B0A02040204020203" pitchFamily="34" charset="0"/>
                <a:ea typeface="Segoe UI Black" panose="020B0A02040204020203" pitchFamily="34" charset="0"/>
                <a:cs typeface="Segoe UI Black" panose="020B0A02040204020203" pitchFamily="34" charset="0"/>
              </a:rPr>
              <a:t>On National Prejudices</a:t>
            </a:r>
            <a:endParaRPr lang="zh-CN" altLang="en-US" sz="3600" dirty="0">
              <a:ln w="6350">
                <a:noFill/>
              </a:ln>
              <a:solidFill>
                <a:schemeClr val="tx1">
                  <a:lumMod val="75000"/>
                  <a:lumOff val="25000"/>
                </a:schemeClr>
              </a:solidFill>
              <a:latin typeface="Segoe UI Black" panose="020B0A02040204020203" pitchFamily="34" charset="0"/>
              <a:ea typeface="+mj-ea"/>
              <a:cs typeface="Segoe UI Black" panose="020B0A02040204020203" pitchFamily="34" charset="0"/>
            </a:endParaRPr>
          </a:p>
        </p:txBody>
      </p:sp>
      <p:sp>
        <p:nvSpPr>
          <p:cNvPr id="5" name="PA_圆角淘宝店chenying0907 4"/>
          <p:cNvSpPr/>
          <p:nvPr>
            <p:custDataLst>
              <p:tags r:id="rId2"/>
            </p:custDataLst>
          </p:nvPr>
        </p:nvSpPr>
        <p:spPr>
          <a:xfrm>
            <a:off x="971600" y="2260254"/>
            <a:ext cx="4536504" cy="338554"/>
          </a:xfrm>
          <a:prstGeom prst="roundRect">
            <a:avLst>
              <a:gd name="adj"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buFont typeface="Arial" pitchFamily="34" charset="0"/>
              <a:buNone/>
            </a:pPr>
            <a:r>
              <a:rPr lang="en-US" altLang="zh-CN" sz="1600" dirty="0" smtClean="0">
                <a:solidFill>
                  <a:schemeClr val="bg1">
                    <a:lumMod val="50000"/>
                  </a:schemeClr>
                </a:solidFill>
                <a:latin typeface="Comic Sans MS" panose="030F0702030302020204" pitchFamily="66" charset="0"/>
                <a:ea typeface="微软雅黑 Light" pitchFamily="34" charset="-122"/>
              </a:rPr>
              <a:t>Oliver Goldsmith (1763)</a:t>
            </a:r>
            <a:endParaRPr lang="zh-CN" altLang="en-US" sz="1600" dirty="0">
              <a:solidFill>
                <a:schemeClr val="bg1">
                  <a:lumMod val="50000"/>
                </a:schemeClr>
              </a:solidFill>
              <a:latin typeface="Comic Sans MS" panose="030F0702030302020204" pitchFamily="66" charset="0"/>
              <a:ea typeface="微软雅黑 Light" pitchFamily="34" charset="-122"/>
            </a:endParaRPr>
          </a:p>
        </p:txBody>
      </p:sp>
      <p:pic>
        <p:nvPicPr>
          <p:cNvPr id="2" name="m-taku - Komoreb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cstate="print"/>
          <a:stretch>
            <a:fillRect/>
          </a:stretch>
        </p:blipFill>
        <p:spPr>
          <a:xfrm>
            <a:off x="7092280" y="-1892746"/>
            <a:ext cx="609600" cy="609600"/>
          </a:xfrm>
          <a:prstGeom prst="rect">
            <a:avLst/>
          </a:prstGeom>
        </p:spPr>
      </p:pic>
    </p:spTree>
    <p:extLst>
      <p:ext uri="{BB962C8B-B14F-4D97-AF65-F5344CB8AC3E}">
        <p14:creationId xmlns:p14="http://schemas.microsoft.com/office/powerpoint/2010/main" val="114618791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8200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2000" fill="hold" grpId="0" nodeType="withEffect">
                                  <p:stCondLst>
                                    <p:cond delay="700"/>
                                  </p:stCondLst>
                                  <p:iterate type="lt">
                                    <p:tmPct val="10000"/>
                                  </p:iterate>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13" repeatCount="indefinite" fill="hold" display="0">
                  <p:stCondLst>
                    <p:cond delay="indefinite"/>
                  </p:stCondLst>
                  <p:endCondLst>
                    <p:cond evt="onStopAudio" delay="0">
                      <p:tgtEl>
                        <p:sldTgt/>
                      </p:tgtEl>
                    </p:cond>
                  </p:endCondLst>
                </p:cTn>
                <p:tgtEl>
                  <p:spTgt spid="2"/>
                </p:tgtEl>
              </p:cMediaNode>
            </p:audio>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p:cNvSpPr>
            <a:spLocks noGrp="1"/>
          </p:cNvSpPr>
          <p:nvPr>
            <p:ph type="ctrTitle" idx="4294967295"/>
          </p:nvPr>
        </p:nvSpPr>
        <p:spPr>
          <a:xfrm>
            <a:off x="539552" y="101873"/>
            <a:ext cx="7772400" cy="1101725"/>
          </a:xfrm>
        </p:spPr>
        <p:txBody>
          <a:bodyPr>
            <a:normAutofit/>
          </a:bodyPr>
          <a:lstStyle/>
          <a:p>
            <a:r>
              <a:rPr lang="en-US" altLang="zh-CN" sz="3200" dirty="0" smtClean="0">
                <a:solidFill>
                  <a:srgbClr val="333333"/>
                </a:solidFill>
                <a:latin typeface="Segoe UI Black" panose="020B0A02040204020203" pitchFamily="34" charset="0"/>
                <a:ea typeface="Segoe UI Black" panose="020B0A02040204020203" pitchFamily="34" charset="0"/>
                <a:cs typeface="Segoe UI Black" panose="020B0A02040204020203" pitchFamily="34" charset="0"/>
              </a:rPr>
              <a:t>Selection of Words</a:t>
            </a:r>
            <a:endParaRPr lang="zh-CN" altLang="en-US" sz="3200" dirty="0" smtClean="0">
              <a:solidFill>
                <a:srgbClr val="333333"/>
              </a:solidFill>
              <a:latin typeface="Segoe UI Black" panose="020B0A02040204020203" pitchFamily="34" charset="0"/>
              <a:ea typeface="宋体" pitchFamily="2" charset="-122"/>
              <a:cs typeface="Segoe UI Black" panose="020B0A02040204020203" pitchFamily="34" charset="0"/>
            </a:endParaRPr>
          </a:p>
        </p:txBody>
      </p:sp>
      <p:sp>
        <p:nvSpPr>
          <p:cNvPr id="2" name="矩形 1"/>
          <p:cNvSpPr/>
          <p:nvPr/>
        </p:nvSpPr>
        <p:spPr>
          <a:xfrm>
            <a:off x="5000628" y="3756977"/>
            <a:ext cx="3066704" cy="830997"/>
          </a:xfrm>
          <a:prstGeom prst="rect">
            <a:avLst/>
          </a:prstGeom>
        </p:spPr>
        <p:txBody>
          <a:bodyPr wrap="square">
            <a:spAutoFit/>
          </a:bodyPr>
          <a:lstStyle/>
          <a:p>
            <a:pPr algn="ctr"/>
            <a:r>
              <a:rPr lang="en-US" altLang="zh-CN" sz="2400" b="1" dirty="0" smtClean="0">
                <a:latin typeface="Segoe UI Emoji" panose="020B0502040204020203" pitchFamily="34" charset="0"/>
                <a:ea typeface="Segoe UI Emoji" panose="020B0502040204020203" pitchFamily="34" charset="0"/>
              </a:rPr>
              <a:t>almost-right word</a:t>
            </a:r>
          </a:p>
          <a:p>
            <a:pPr algn="ctr"/>
            <a:r>
              <a:rPr lang="en-US" altLang="zh-CN" sz="2400" b="1" dirty="0" smtClean="0">
                <a:latin typeface="Segoe UI Emoji" panose="020B0502040204020203" pitchFamily="34" charset="0"/>
                <a:ea typeface="Segoe UI Emoji" panose="020B0502040204020203" pitchFamily="34" charset="0"/>
              </a:rPr>
              <a:t>“lighting</a:t>
            </a:r>
            <a:r>
              <a:rPr lang="en-US" altLang="zh-CN" sz="2400" b="1" dirty="0">
                <a:latin typeface="Segoe UI Emoji" panose="020B0502040204020203" pitchFamily="34" charset="0"/>
                <a:ea typeface="Segoe UI Emoji" panose="020B0502040204020203" pitchFamily="34" charset="0"/>
              </a:rPr>
              <a:t> </a:t>
            </a:r>
            <a:r>
              <a:rPr lang="en-US" altLang="zh-CN" sz="2400" b="1" dirty="0" smtClean="0">
                <a:latin typeface="Segoe UI Emoji" panose="020B0502040204020203" pitchFamily="34" charset="0"/>
                <a:ea typeface="Segoe UI Emoji" panose="020B0502040204020203" pitchFamily="34" charset="0"/>
              </a:rPr>
              <a:t>bug”</a:t>
            </a:r>
            <a:endParaRPr lang="zh-CN" altLang="en-US" sz="2400" b="1" dirty="0">
              <a:latin typeface="Segoe UI Emoji" panose="020B0502040204020203" pitchFamily="34" charset="0"/>
              <a:ea typeface="Segoe UI Emoji" panose="020B0502040204020203"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163" y="1371489"/>
            <a:ext cx="2232248" cy="2247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1087" y="1365055"/>
            <a:ext cx="2245425" cy="2286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820305" y="3756977"/>
            <a:ext cx="1616148" cy="830997"/>
          </a:xfrm>
          <a:prstGeom prst="rect">
            <a:avLst/>
          </a:prstGeom>
        </p:spPr>
        <p:txBody>
          <a:bodyPr wrap="none">
            <a:spAutoFit/>
          </a:bodyPr>
          <a:lstStyle/>
          <a:p>
            <a:pPr algn="ctr"/>
            <a:r>
              <a:rPr lang="en-US" altLang="zh-CN" sz="2400" b="1" dirty="0" smtClean="0">
                <a:latin typeface="Segoe UI Emoji" panose="020B0502040204020203" pitchFamily="34" charset="0"/>
                <a:ea typeface="Segoe UI Emoji" panose="020B0502040204020203" pitchFamily="34" charset="0"/>
              </a:rPr>
              <a:t>right word</a:t>
            </a:r>
          </a:p>
          <a:p>
            <a:pPr algn="ctr"/>
            <a:r>
              <a:rPr lang="en-US" altLang="zh-CN" sz="2400" b="1" dirty="0" smtClean="0">
                <a:latin typeface="Segoe UI Emoji" panose="020B0502040204020203" pitchFamily="34" charset="0"/>
                <a:ea typeface="Segoe UI Emoji" panose="020B0502040204020203" pitchFamily="34" charset="0"/>
              </a:rPr>
              <a:t>“lighting”</a:t>
            </a:r>
            <a:r>
              <a:rPr lang="en-US" altLang="zh-CN" sz="2400" b="1" dirty="0">
                <a:latin typeface="Segoe UI Emoji" panose="020B0502040204020203" pitchFamily="34" charset="0"/>
                <a:ea typeface="Segoe UI Emoji" panose="020B0502040204020203" pitchFamily="34" charset="0"/>
              </a:rPr>
              <a:t> </a:t>
            </a:r>
          </a:p>
        </p:txBody>
      </p:sp>
      <p:sp>
        <p:nvSpPr>
          <p:cNvPr id="6" name="矩形 5"/>
          <p:cNvSpPr/>
          <p:nvPr/>
        </p:nvSpPr>
        <p:spPr>
          <a:xfrm>
            <a:off x="4114470" y="2110085"/>
            <a:ext cx="91505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altLang="zh-CN"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VS</a:t>
            </a:r>
            <a:endParaRPr lang="zh-CN" alt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ustDataLst>
      <p:tags r:id="rId1"/>
    </p:custDataLst>
    <p:extLst>
      <p:ext uri="{BB962C8B-B14F-4D97-AF65-F5344CB8AC3E}">
        <p14:creationId xmlns:p14="http://schemas.microsoft.com/office/powerpoint/2010/main" val="1013514045"/>
      </p:ext>
    </p:extLst>
  </p:cSld>
  <p:clrMapOvr>
    <a:masterClrMapping/>
  </p:clrMapOvr>
  <mc:AlternateContent xmlns:mc="http://schemas.openxmlformats.org/markup-compatibility/2006" xmlns:p14="http://schemas.microsoft.com/office/powerpoint/2010/main">
    <mc:Choice Requires="p14">
      <p:transition spd="slow" p14:dur="1500" advTm="49000">
        <p:split orient="vert"/>
      </p:transition>
    </mc:Choice>
    <mc:Fallback xmlns="">
      <p:transition spd="slow" advTm="49000">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标题 1"/>
          <p:cNvSpPr>
            <a:spLocks noGrp="1"/>
          </p:cNvSpPr>
          <p:nvPr>
            <p:ph type="title" idx="4294967295"/>
          </p:nvPr>
        </p:nvSpPr>
        <p:spPr>
          <a:xfrm>
            <a:off x="0" y="206375"/>
            <a:ext cx="8229600" cy="857250"/>
          </a:xfrm>
        </p:spPr>
        <p:txBody>
          <a:bodyPr>
            <a:normAutofit/>
          </a:bodyPr>
          <a:lstStyle/>
          <a:p>
            <a:pPr>
              <a:lnSpc>
                <a:spcPct val="150000"/>
              </a:lnSpc>
            </a:pPr>
            <a:r>
              <a:rPr lang="en-US" altLang="zh-CN" sz="3200" dirty="0">
                <a:solidFill>
                  <a:srgbClr val="333333"/>
                </a:solidFill>
                <a:latin typeface="Segoe UI Black" panose="020B0A02040204020203" pitchFamily="34" charset="0"/>
                <a:ea typeface="Segoe UI Black" panose="020B0A02040204020203" pitchFamily="34" charset="0"/>
                <a:cs typeface="Segoe UI Black" panose="020B0A02040204020203" pitchFamily="34" charset="0"/>
              </a:rPr>
              <a:t>Big or Small?</a:t>
            </a:r>
          </a:p>
        </p:txBody>
      </p:sp>
      <p:sp>
        <p:nvSpPr>
          <p:cNvPr id="4099" name="内容占位符 2"/>
          <p:cNvSpPr>
            <a:spLocks noGrp="1"/>
          </p:cNvSpPr>
          <p:nvPr>
            <p:ph sz="half" idx="4294967295"/>
          </p:nvPr>
        </p:nvSpPr>
        <p:spPr>
          <a:xfrm>
            <a:off x="360040" y="1200151"/>
            <a:ext cx="6156176" cy="2811759"/>
          </a:xfrm>
        </p:spPr>
        <p:txBody>
          <a:bodyPr>
            <a:normAutofit fontScale="92500" lnSpcReduction="10000"/>
          </a:bodyPr>
          <a:lstStyle/>
          <a:p>
            <a:pPr>
              <a:lnSpc>
                <a:spcPct val="150000"/>
              </a:lnSpc>
            </a:pPr>
            <a:r>
              <a:rPr lang="en-US" altLang="zh-CN" dirty="0" smtClean="0">
                <a:ea typeface="宋体" pitchFamily="2" charset="-122"/>
              </a:rPr>
              <a:t>The Dutch were ____________ </a:t>
            </a:r>
            <a:r>
              <a:rPr lang="en-US" altLang="zh-CN" dirty="0" smtClean="0">
                <a:solidFill>
                  <a:srgbClr val="FF0000"/>
                </a:solidFill>
                <a:ea typeface="宋体" pitchFamily="2" charset="-122"/>
              </a:rPr>
              <a:t>                  </a:t>
            </a:r>
            <a:r>
              <a:rPr lang="en-US" altLang="zh-CN" dirty="0" smtClean="0">
                <a:ea typeface="宋体" pitchFamily="2" charset="-122"/>
              </a:rPr>
              <a:t>avaricious wretches; the French __________ flattering sycophants. (P2,L12)</a:t>
            </a:r>
            <a:endParaRPr lang="zh-CN" altLang="en-US" dirty="0" smtClean="0">
              <a:ea typeface="宋体" pitchFamily="2" charset="-122"/>
            </a:endParaRPr>
          </a:p>
        </p:txBody>
      </p:sp>
      <p:pic>
        <p:nvPicPr>
          <p:cNvPr id="4100" name="内容占位符 5" descr="images.jpg"/>
          <p:cNvPicPr>
            <a:picLocks noGrp="1" noChangeAspect="1"/>
          </p:cNvPicPr>
          <p:nvPr>
            <p:ph sz="half" idx="4294967295"/>
          </p:nvPr>
        </p:nvPicPr>
        <p:blipFill>
          <a:blip r:embed="rId2" cstate="print"/>
          <a:srcRect/>
          <a:stretch>
            <a:fillRect/>
          </a:stretch>
        </p:blipFill>
        <p:spPr>
          <a:xfrm>
            <a:off x="6667500" y="1982788"/>
            <a:ext cx="2476500" cy="1557337"/>
          </a:xfrm>
        </p:spPr>
      </p:pic>
      <p:sp>
        <p:nvSpPr>
          <p:cNvPr id="6" name="TextBox 5"/>
          <p:cNvSpPr txBox="1">
            <a:spLocks noChangeArrowheads="1"/>
          </p:cNvSpPr>
          <p:nvPr/>
        </p:nvSpPr>
        <p:spPr bwMode="auto">
          <a:xfrm rot="10800000" flipV="1">
            <a:off x="3426961" y="1266894"/>
            <a:ext cx="2081143" cy="584775"/>
          </a:xfrm>
          <a:prstGeom prst="rect">
            <a:avLst/>
          </a:prstGeom>
          <a:noFill/>
          <a:ln w="9525">
            <a:noFill/>
            <a:miter lim="800000"/>
            <a:headEnd/>
            <a:tailEnd/>
          </a:ln>
        </p:spPr>
        <p:txBody>
          <a:bodyPr wrap="square">
            <a:spAutoFit/>
          </a:bodyPr>
          <a:lstStyle/>
          <a:p>
            <a:r>
              <a:rPr lang="en-US" altLang="zh-CN" sz="3200" b="1" dirty="0">
                <a:solidFill>
                  <a:srgbClr val="FF0000"/>
                </a:solidFill>
                <a:ea typeface="宋体" pitchFamily="2" charset="-122"/>
              </a:rPr>
              <a:t>a parcel </a:t>
            </a:r>
            <a:r>
              <a:rPr lang="en-US" altLang="zh-CN" sz="3200" b="1" dirty="0" smtClean="0">
                <a:solidFill>
                  <a:srgbClr val="FF0000"/>
                </a:solidFill>
                <a:ea typeface="宋体" pitchFamily="2" charset="-122"/>
              </a:rPr>
              <a:t>of </a:t>
            </a:r>
            <a:endParaRPr lang="zh-CN" altLang="en-US" sz="3200" b="1" dirty="0">
              <a:solidFill>
                <a:srgbClr val="FF0000"/>
              </a:solidFill>
              <a:ea typeface="宋体" pitchFamily="2" charset="-122"/>
            </a:endParaRPr>
          </a:p>
        </p:txBody>
      </p:sp>
      <p:sp>
        <p:nvSpPr>
          <p:cNvPr id="7" name="TextBox 6"/>
          <p:cNvSpPr txBox="1">
            <a:spLocks noChangeArrowheads="1"/>
          </p:cNvSpPr>
          <p:nvPr/>
        </p:nvSpPr>
        <p:spPr bwMode="auto">
          <a:xfrm>
            <a:off x="971600" y="2571750"/>
            <a:ext cx="2088232" cy="584775"/>
          </a:xfrm>
          <a:prstGeom prst="rect">
            <a:avLst/>
          </a:prstGeom>
          <a:noFill/>
          <a:ln w="9525">
            <a:noFill/>
            <a:miter lim="800000"/>
            <a:headEnd/>
            <a:tailEnd/>
          </a:ln>
        </p:spPr>
        <p:txBody>
          <a:bodyPr wrap="square">
            <a:spAutoFit/>
          </a:bodyPr>
          <a:lstStyle/>
          <a:p>
            <a:r>
              <a:rPr lang="en-US" altLang="zh-CN" sz="3200" b="1" dirty="0" smtClean="0">
                <a:solidFill>
                  <a:srgbClr val="FF0000"/>
                </a:solidFill>
                <a:ea typeface="宋体" pitchFamily="2" charset="-122"/>
              </a:rPr>
              <a:t>a </a:t>
            </a:r>
            <a:r>
              <a:rPr lang="en-US" altLang="zh-CN" sz="3200" b="1" dirty="0">
                <a:solidFill>
                  <a:srgbClr val="FF0000"/>
                </a:solidFill>
                <a:ea typeface="宋体" pitchFamily="2" charset="-122"/>
              </a:rPr>
              <a:t>set of</a:t>
            </a:r>
            <a:endParaRPr lang="zh-CN" altLang="en-US" sz="3200" b="1" dirty="0">
              <a:solidFill>
                <a:srgbClr val="FF0000"/>
              </a:solidFill>
              <a:ea typeface="宋体" pitchFamily="2" charset="-122"/>
            </a:endParaRPr>
          </a:p>
        </p:txBody>
      </p:sp>
    </p:spTree>
    <p:extLst>
      <p:ext uri="{BB962C8B-B14F-4D97-AF65-F5344CB8AC3E}">
        <p14:creationId xmlns:p14="http://schemas.microsoft.com/office/powerpoint/2010/main" val="2249941694"/>
      </p:ext>
    </p:extLst>
  </p:cSld>
  <p:clrMapOvr>
    <a:masterClrMapping/>
  </p:clrMapOvr>
  <mc:AlternateContent xmlns:mc="http://schemas.openxmlformats.org/markup-compatibility/2006" xmlns:p14="http://schemas.microsoft.com/office/powerpoint/2010/main">
    <mc:Choice Requires="p14">
      <p:transition spd="slow" p14:dur="1500" advTm="146000">
        <p:split orient="vert"/>
      </p:transition>
    </mc:Choice>
    <mc:Fallback xmlns="">
      <p:transition spd="slow" advTm="146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idx="4294967295"/>
          </p:nvPr>
        </p:nvSpPr>
        <p:spPr>
          <a:xfrm>
            <a:off x="2699792" y="51470"/>
            <a:ext cx="4286250" cy="857250"/>
          </a:xfrm>
        </p:spPr>
        <p:txBody>
          <a:bodyPr>
            <a:normAutofit/>
          </a:bodyPr>
          <a:lstStyle/>
          <a:p>
            <a:pPr>
              <a:lnSpc>
                <a:spcPct val="150000"/>
              </a:lnSpc>
            </a:pPr>
            <a:r>
              <a:rPr lang="en-US" altLang="zh-CN" sz="3200" dirty="0">
                <a:solidFill>
                  <a:srgbClr val="333333"/>
                </a:solidFill>
                <a:latin typeface="Segoe UI Black" panose="020B0A02040204020203" pitchFamily="34" charset="0"/>
                <a:ea typeface="Segoe UI Black" panose="020B0A02040204020203" pitchFamily="34" charset="0"/>
                <a:cs typeface="Segoe UI Black" panose="020B0A02040204020203" pitchFamily="34" charset="0"/>
              </a:rPr>
              <a:t>Big or Small?</a:t>
            </a:r>
          </a:p>
        </p:txBody>
      </p:sp>
      <p:sp>
        <p:nvSpPr>
          <p:cNvPr id="5123" name="内容占位符 4"/>
          <p:cNvSpPr>
            <a:spLocks noGrp="1"/>
          </p:cNvSpPr>
          <p:nvPr>
            <p:ph sz="half" idx="4294967295"/>
          </p:nvPr>
        </p:nvSpPr>
        <p:spPr>
          <a:xfrm>
            <a:off x="144016" y="1059582"/>
            <a:ext cx="5076056" cy="3943350"/>
          </a:xfrm>
        </p:spPr>
        <p:txBody>
          <a:bodyPr>
            <a:normAutofit/>
          </a:bodyPr>
          <a:lstStyle/>
          <a:p>
            <a:pPr>
              <a:lnSpc>
                <a:spcPts val="4000"/>
              </a:lnSpc>
            </a:pPr>
            <a:r>
              <a:rPr lang="en-US" altLang="zh-CN" dirty="0" smtClean="0">
                <a:latin typeface="Arial Unicode MS" pitchFamily="34" charset="-122"/>
                <a:ea typeface="Arial Unicode MS" pitchFamily="34" charset="-122"/>
                <a:cs typeface="Arial Unicode MS" pitchFamily="34" charset="-122"/>
              </a:rPr>
              <a:t>The Germans </a:t>
            </a:r>
            <a:r>
              <a:rPr lang="en-US" altLang="zh-CN" dirty="0">
                <a:latin typeface="Arial Unicode MS" pitchFamily="34" charset="-122"/>
                <a:ea typeface="Arial Unicode MS" pitchFamily="34" charset="-122"/>
                <a:cs typeface="Arial Unicode MS" pitchFamily="34" charset="-122"/>
              </a:rPr>
              <a:t>were drunken______, </a:t>
            </a:r>
            <a:r>
              <a:rPr lang="en-US" altLang="zh-CN" dirty="0" smtClean="0">
                <a:latin typeface="Arial Unicode MS" pitchFamily="34" charset="-122"/>
                <a:ea typeface="Arial Unicode MS" pitchFamily="34" charset="-122"/>
                <a:cs typeface="Arial Unicode MS" pitchFamily="34" charset="-122"/>
              </a:rPr>
              <a:t>and beastly ________; and the Spaniards proud, haughty, and surly___________. </a:t>
            </a:r>
          </a:p>
          <a:p>
            <a:pPr marL="0" indent="0">
              <a:lnSpc>
                <a:spcPts val="4000"/>
              </a:lnSpc>
              <a:buNone/>
            </a:pPr>
            <a:r>
              <a:rPr lang="en-US" altLang="zh-CN" dirty="0">
                <a:latin typeface="Arial Unicode MS" pitchFamily="34" charset="-122"/>
                <a:ea typeface="Arial Unicode MS" pitchFamily="34" charset="-122"/>
                <a:cs typeface="Arial Unicode MS" pitchFamily="34" charset="-122"/>
              </a:rPr>
              <a:t> </a:t>
            </a:r>
            <a:r>
              <a:rPr lang="zh-CN" altLang="en-US" dirty="0" smtClean="0">
                <a:latin typeface="Arial Unicode MS" pitchFamily="34" charset="-122"/>
                <a:ea typeface="Arial Unicode MS" pitchFamily="34" charset="-122"/>
                <a:cs typeface="Arial Unicode MS" pitchFamily="34" charset="-122"/>
              </a:rPr>
              <a:t>（</a:t>
            </a:r>
            <a:r>
              <a:rPr lang="en-US" altLang="zh-CN" dirty="0" smtClean="0">
                <a:latin typeface="Arial Unicode MS" pitchFamily="34" charset="-122"/>
                <a:ea typeface="Arial Unicode MS" pitchFamily="34" charset="-122"/>
                <a:cs typeface="Arial Unicode MS" pitchFamily="34" charset="-122"/>
              </a:rPr>
              <a:t>P2</a:t>
            </a:r>
            <a:r>
              <a:rPr lang="zh-CN" altLang="en-US" dirty="0" smtClean="0">
                <a:latin typeface="Arial Unicode MS" pitchFamily="34" charset="-122"/>
                <a:ea typeface="Arial Unicode MS" pitchFamily="34" charset="-122"/>
                <a:cs typeface="Arial Unicode MS" pitchFamily="34" charset="-122"/>
              </a:rPr>
              <a:t>，</a:t>
            </a:r>
            <a:r>
              <a:rPr lang="en-US" altLang="zh-CN" dirty="0" smtClean="0">
                <a:latin typeface="Arial Unicode MS" pitchFamily="34" charset="-122"/>
                <a:ea typeface="Arial Unicode MS" pitchFamily="34" charset="-122"/>
                <a:cs typeface="Arial Unicode MS" pitchFamily="34" charset="-122"/>
              </a:rPr>
              <a:t>L13</a:t>
            </a:r>
            <a:r>
              <a:rPr lang="zh-CN" altLang="en-US" dirty="0" smtClean="0">
                <a:latin typeface="Arial Unicode MS" pitchFamily="34" charset="-122"/>
                <a:ea typeface="Arial Unicode MS" pitchFamily="34" charset="-122"/>
                <a:cs typeface="Arial Unicode MS" pitchFamily="34" charset="-122"/>
              </a:rPr>
              <a:t>）</a:t>
            </a:r>
          </a:p>
        </p:txBody>
      </p:sp>
      <p:pic>
        <p:nvPicPr>
          <p:cNvPr id="6148" name="内容占位符 9" descr="images.jpg"/>
          <p:cNvPicPr>
            <a:picLocks noGrp="1" noChangeAspect="1"/>
          </p:cNvPicPr>
          <p:nvPr>
            <p:ph sz="half" idx="4294967295"/>
          </p:nvPr>
        </p:nvPicPr>
        <p:blipFill>
          <a:blip r:embed="rId2" cstate="print"/>
          <a:srcRect/>
          <a:stretch>
            <a:fillRect/>
          </a:stretch>
        </p:blipFill>
        <p:spPr>
          <a:xfrm>
            <a:off x="5872162" y="1177588"/>
            <a:ext cx="1414978" cy="1435834"/>
          </a:xfrm>
        </p:spPr>
      </p:pic>
      <p:pic>
        <p:nvPicPr>
          <p:cNvPr id="6149" name="图片 10" descr="untitled.bmp"/>
          <p:cNvPicPr>
            <a:picLocks noChangeAspect="1"/>
          </p:cNvPicPr>
          <p:nvPr/>
        </p:nvPicPr>
        <p:blipFill>
          <a:blip r:embed="rId3" cstate="print"/>
          <a:srcRect/>
          <a:stretch>
            <a:fillRect/>
          </a:stretch>
        </p:blipFill>
        <p:spPr bwMode="auto">
          <a:xfrm>
            <a:off x="5048250" y="2962938"/>
            <a:ext cx="1524000" cy="1000125"/>
          </a:xfrm>
          <a:prstGeom prst="rect">
            <a:avLst/>
          </a:prstGeom>
          <a:noFill/>
          <a:ln w="9525">
            <a:noFill/>
            <a:miter lim="800000"/>
            <a:headEnd/>
            <a:tailEnd/>
          </a:ln>
        </p:spPr>
      </p:pic>
      <p:pic>
        <p:nvPicPr>
          <p:cNvPr id="6150" name="图片 11" descr="imagesCAW6FDYZ.jpg"/>
          <p:cNvPicPr>
            <a:picLocks noChangeAspect="1"/>
          </p:cNvPicPr>
          <p:nvPr/>
        </p:nvPicPr>
        <p:blipFill>
          <a:blip r:embed="rId4" cstate="print"/>
          <a:srcRect/>
          <a:stretch>
            <a:fillRect/>
          </a:stretch>
        </p:blipFill>
        <p:spPr bwMode="auto">
          <a:xfrm>
            <a:off x="7092280" y="2807344"/>
            <a:ext cx="1592290" cy="1600498"/>
          </a:xfrm>
          <a:prstGeom prst="rect">
            <a:avLst/>
          </a:prstGeom>
          <a:noFill/>
          <a:ln w="9525">
            <a:noFill/>
            <a:miter lim="800000"/>
            <a:headEnd/>
            <a:tailEnd/>
          </a:ln>
        </p:spPr>
      </p:pic>
      <p:sp>
        <p:nvSpPr>
          <p:cNvPr id="2" name="矩形 1"/>
          <p:cNvSpPr/>
          <p:nvPr/>
        </p:nvSpPr>
        <p:spPr>
          <a:xfrm>
            <a:off x="2265935" y="1563638"/>
            <a:ext cx="821059" cy="523220"/>
          </a:xfrm>
          <a:prstGeom prst="rect">
            <a:avLst/>
          </a:prstGeom>
        </p:spPr>
        <p:txBody>
          <a:bodyPr wrap="none">
            <a:spAutoFit/>
          </a:bodyPr>
          <a:lstStyle/>
          <a:p>
            <a:r>
              <a:rPr lang="en-US" altLang="zh-CN" sz="2800" b="1" dirty="0" smtClean="0">
                <a:solidFill>
                  <a:srgbClr val="FF0000"/>
                </a:solidFill>
                <a:latin typeface="Segoe UI Emoji" panose="020B0502040204020203" pitchFamily="34" charset="0"/>
                <a:ea typeface="Segoe UI Emoji" panose="020B0502040204020203" pitchFamily="34" charset="0"/>
                <a:cs typeface="Arial Unicode MS" pitchFamily="34" charset="-122"/>
              </a:rPr>
              <a:t>sots</a:t>
            </a:r>
            <a:endParaRPr lang="zh-CN" altLang="en-US" sz="2800" b="1" dirty="0">
              <a:latin typeface="Segoe UI Emoji" panose="020B0502040204020203" pitchFamily="34" charset="0"/>
            </a:endParaRPr>
          </a:p>
        </p:txBody>
      </p:sp>
      <p:sp>
        <p:nvSpPr>
          <p:cNvPr id="3" name="矩形 2"/>
          <p:cNvSpPr/>
          <p:nvPr/>
        </p:nvSpPr>
        <p:spPr>
          <a:xfrm>
            <a:off x="2051720" y="2048530"/>
            <a:ext cx="1528367" cy="523220"/>
          </a:xfrm>
          <a:prstGeom prst="rect">
            <a:avLst/>
          </a:prstGeom>
        </p:spPr>
        <p:txBody>
          <a:bodyPr wrap="none">
            <a:spAutoFit/>
          </a:bodyPr>
          <a:lstStyle/>
          <a:p>
            <a:r>
              <a:rPr lang="en-US" altLang="zh-CN" sz="2800" b="1" dirty="0" smtClean="0">
                <a:solidFill>
                  <a:srgbClr val="FF0000"/>
                </a:solidFill>
                <a:latin typeface="Segoe UI Emoji" panose="020B0502040204020203" pitchFamily="34" charset="0"/>
                <a:ea typeface="Segoe UI Emoji" panose="020B0502040204020203" pitchFamily="34" charset="0"/>
                <a:cs typeface="Arial Unicode MS" pitchFamily="34" charset="-122"/>
              </a:rPr>
              <a:t>gluttons</a:t>
            </a:r>
            <a:endParaRPr lang="zh-CN" altLang="en-US" sz="2800" b="1" dirty="0">
              <a:latin typeface="Segoe UI Emoji" panose="020B0502040204020203" pitchFamily="34" charset="0"/>
            </a:endParaRPr>
          </a:p>
        </p:txBody>
      </p:sp>
      <p:sp>
        <p:nvSpPr>
          <p:cNvPr id="4" name="矩形 3"/>
          <p:cNvSpPr/>
          <p:nvPr/>
        </p:nvSpPr>
        <p:spPr>
          <a:xfrm>
            <a:off x="1937155" y="3579862"/>
            <a:ext cx="1266693" cy="523220"/>
          </a:xfrm>
          <a:prstGeom prst="rect">
            <a:avLst/>
          </a:prstGeom>
        </p:spPr>
        <p:txBody>
          <a:bodyPr wrap="none">
            <a:spAutoFit/>
          </a:bodyPr>
          <a:lstStyle/>
          <a:p>
            <a:r>
              <a:rPr lang="en-US" altLang="zh-CN" sz="2800" b="1" dirty="0">
                <a:solidFill>
                  <a:srgbClr val="FF0000"/>
                </a:solidFill>
                <a:latin typeface="Segoe UI Emoji" panose="020B0502040204020203" pitchFamily="34" charset="0"/>
                <a:ea typeface="Segoe UI Emoji" panose="020B0502040204020203" pitchFamily="34" charset="0"/>
                <a:cs typeface="Arial Unicode MS" pitchFamily="34" charset="-122"/>
              </a:rPr>
              <a:t>tyrants</a:t>
            </a:r>
            <a:endParaRPr lang="zh-CN" altLang="en-US" sz="2800" b="1" dirty="0">
              <a:latin typeface="Segoe UI Emoji" panose="020B0502040204020203" pitchFamily="34" charset="0"/>
            </a:endParaRPr>
          </a:p>
        </p:txBody>
      </p:sp>
    </p:spTree>
    <p:extLst>
      <p:ext uri="{BB962C8B-B14F-4D97-AF65-F5344CB8AC3E}">
        <p14:creationId xmlns:p14="http://schemas.microsoft.com/office/powerpoint/2010/main" val="28162138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additive="base">
                                        <p:cTn id="7" dur="500" fill="hold"/>
                                        <p:tgtEl>
                                          <p:spTgt spid="6148"/>
                                        </p:tgtEl>
                                        <p:attrNameLst>
                                          <p:attrName>ppt_x</p:attrName>
                                        </p:attrNameLst>
                                      </p:cBhvr>
                                      <p:tavLst>
                                        <p:tav tm="0">
                                          <p:val>
                                            <p:strVal val="#ppt_x"/>
                                          </p:val>
                                        </p:tav>
                                        <p:tav tm="100000">
                                          <p:val>
                                            <p:strVal val="#ppt_x"/>
                                          </p:val>
                                        </p:tav>
                                      </p:tavLst>
                                    </p:anim>
                                    <p:anim calcmode="lin" valueType="num">
                                      <p:cBhvr additive="base">
                                        <p:cTn id="8" dur="500" fill="hold"/>
                                        <p:tgtEl>
                                          <p:spTgt spid="614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149"/>
                                        </p:tgtEl>
                                        <p:attrNameLst>
                                          <p:attrName>style.visibility</p:attrName>
                                        </p:attrNameLst>
                                      </p:cBhvr>
                                      <p:to>
                                        <p:strVal val="visible"/>
                                      </p:to>
                                    </p:set>
                                    <p:anim calcmode="lin" valueType="num">
                                      <p:cBhvr additive="base">
                                        <p:cTn id="17" dur="500" fill="hold"/>
                                        <p:tgtEl>
                                          <p:spTgt spid="6149"/>
                                        </p:tgtEl>
                                        <p:attrNameLst>
                                          <p:attrName>ppt_x</p:attrName>
                                        </p:attrNameLst>
                                      </p:cBhvr>
                                      <p:tavLst>
                                        <p:tav tm="0">
                                          <p:val>
                                            <p:strVal val="#ppt_x"/>
                                          </p:val>
                                        </p:tav>
                                        <p:tav tm="100000">
                                          <p:val>
                                            <p:strVal val="#ppt_x"/>
                                          </p:val>
                                        </p:tav>
                                      </p:tavLst>
                                    </p:anim>
                                    <p:anim calcmode="lin" valueType="num">
                                      <p:cBhvr additive="base">
                                        <p:cTn id="18" dur="500" fill="hold"/>
                                        <p:tgtEl>
                                          <p:spTgt spid="614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150"/>
                                        </p:tgtEl>
                                        <p:attrNameLst>
                                          <p:attrName>style.visibility</p:attrName>
                                        </p:attrNameLst>
                                      </p:cBhvr>
                                      <p:to>
                                        <p:strVal val="visible"/>
                                      </p:to>
                                    </p:set>
                                    <p:anim calcmode="lin" valueType="num">
                                      <p:cBhvr additive="base">
                                        <p:cTn id="27" dur="500" fill="hold"/>
                                        <p:tgtEl>
                                          <p:spTgt spid="6150"/>
                                        </p:tgtEl>
                                        <p:attrNameLst>
                                          <p:attrName>ppt_x</p:attrName>
                                        </p:attrNameLst>
                                      </p:cBhvr>
                                      <p:tavLst>
                                        <p:tav tm="0">
                                          <p:val>
                                            <p:strVal val="#ppt_x"/>
                                          </p:val>
                                        </p:tav>
                                        <p:tav tm="100000">
                                          <p:val>
                                            <p:strVal val="#ppt_x"/>
                                          </p:val>
                                        </p:tav>
                                      </p:tavLst>
                                    </p:anim>
                                    <p:anim calcmode="lin" valueType="num">
                                      <p:cBhvr additive="base">
                                        <p:cTn id="28" dur="500" fill="hold"/>
                                        <p:tgtEl>
                                          <p:spTgt spid="615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淘宝店chenying0907 34"/>
          <p:cNvSpPr>
            <a:spLocks/>
          </p:cNvSpPr>
          <p:nvPr/>
        </p:nvSpPr>
        <p:spPr bwMode="auto">
          <a:xfrm rot="2390558">
            <a:off x="4687912" y="1970974"/>
            <a:ext cx="1196162" cy="2144062"/>
          </a:xfrm>
          <a:custGeom>
            <a:avLst/>
            <a:gdLst>
              <a:gd name="T0" fmla="*/ 325 w 849"/>
              <a:gd name="T1" fmla="*/ 1518 h 1518"/>
              <a:gd name="T2" fmla="*/ 817 w 849"/>
              <a:gd name="T3" fmla="*/ 816 h 1518"/>
              <a:gd name="T4" fmla="*/ 539 w 849"/>
              <a:gd name="T5" fmla="*/ 0 h 1518"/>
              <a:gd name="T6" fmla="*/ 98 w 849"/>
              <a:gd name="T7" fmla="*/ 644 h 1518"/>
              <a:gd name="T8" fmla="*/ 189 w 849"/>
              <a:gd name="T9" fmla="*/ 1506 h 1518"/>
              <a:gd name="T10" fmla="*/ 455 w 849"/>
              <a:gd name="T11" fmla="*/ 706 h 1518"/>
              <a:gd name="T12" fmla="*/ 325 w 849"/>
              <a:gd name="T13" fmla="*/ 1518 h 1518"/>
            </a:gdLst>
            <a:ahLst/>
            <a:cxnLst>
              <a:cxn ang="0">
                <a:pos x="T0" y="T1"/>
              </a:cxn>
              <a:cxn ang="0">
                <a:pos x="T2" y="T3"/>
              </a:cxn>
              <a:cxn ang="0">
                <a:pos x="T4" y="T5"/>
              </a:cxn>
              <a:cxn ang="0">
                <a:pos x="T6" y="T7"/>
              </a:cxn>
              <a:cxn ang="0">
                <a:pos x="T8" y="T9"/>
              </a:cxn>
              <a:cxn ang="0">
                <a:pos x="T10" y="T11"/>
              </a:cxn>
              <a:cxn ang="0">
                <a:pos x="T12" y="T13"/>
              </a:cxn>
            </a:cxnLst>
            <a:rect l="0" t="0" r="r" b="b"/>
            <a:pathLst>
              <a:path w="849" h="1518">
                <a:moveTo>
                  <a:pt x="325" y="1518"/>
                </a:moveTo>
                <a:cubicBezTo>
                  <a:pt x="325" y="1518"/>
                  <a:pt x="785" y="1276"/>
                  <a:pt x="817" y="816"/>
                </a:cubicBezTo>
                <a:cubicBezTo>
                  <a:pt x="849" y="356"/>
                  <a:pt x="539" y="0"/>
                  <a:pt x="539" y="0"/>
                </a:cubicBezTo>
                <a:cubicBezTo>
                  <a:pt x="539" y="0"/>
                  <a:pt x="209" y="294"/>
                  <a:pt x="98" y="644"/>
                </a:cubicBezTo>
                <a:cubicBezTo>
                  <a:pt x="0" y="951"/>
                  <a:pt x="59" y="1290"/>
                  <a:pt x="189" y="1506"/>
                </a:cubicBezTo>
                <a:cubicBezTo>
                  <a:pt x="189" y="1506"/>
                  <a:pt x="167" y="1158"/>
                  <a:pt x="455" y="706"/>
                </a:cubicBezTo>
                <a:cubicBezTo>
                  <a:pt x="455" y="706"/>
                  <a:pt x="345" y="970"/>
                  <a:pt x="325" y="1518"/>
                </a:cubicBezTo>
                <a:close/>
              </a:path>
            </a:pathLst>
          </a:custGeom>
          <a:solidFill>
            <a:srgbClr val="E94B50"/>
          </a:solidFill>
          <a:ln w="6350">
            <a:noFill/>
          </a:ln>
          <a:extLst/>
        </p:spPr>
        <p:txBody>
          <a:bodyPr/>
          <a:lstStyle/>
          <a:p>
            <a:endParaRPr lang="zh-CN" altLang="en-US"/>
          </a:p>
        </p:txBody>
      </p:sp>
      <p:sp>
        <p:nvSpPr>
          <p:cNvPr id="9" name="淘宝店chenying0907 35"/>
          <p:cNvSpPr>
            <a:spLocks/>
          </p:cNvSpPr>
          <p:nvPr/>
        </p:nvSpPr>
        <p:spPr bwMode="auto">
          <a:xfrm rot="945665">
            <a:off x="3468897" y="1718702"/>
            <a:ext cx="1342108" cy="1958996"/>
          </a:xfrm>
          <a:custGeom>
            <a:avLst/>
            <a:gdLst>
              <a:gd name="T0" fmla="*/ 700 w 952"/>
              <a:gd name="T1" fmla="*/ 1330 h 1386"/>
              <a:gd name="T2" fmla="*/ 760 w 952"/>
              <a:gd name="T3" fmla="*/ 522 h 1386"/>
              <a:gd name="T4" fmla="*/ 138 w 952"/>
              <a:gd name="T5" fmla="*/ 0 h 1386"/>
              <a:gd name="T6" fmla="*/ 122 w 952"/>
              <a:gd name="T7" fmla="*/ 820 h 1386"/>
              <a:gd name="T8" fmla="*/ 590 w 952"/>
              <a:gd name="T9" fmla="*/ 1386 h 1386"/>
              <a:gd name="T10" fmla="*/ 412 w 952"/>
              <a:gd name="T11" fmla="*/ 618 h 1386"/>
              <a:gd name="T12" fmla="*/ 700 w 952"/>
              <a:gd name="T13" fmla="*/ 1330 h 1386"/>
            </a:gdLst>
            <a:ahLst/>
            <a:cxnLst>
              <a:cxn ang="0">
                <a:pos x="T0" y="T1"/>
              </a:cxn>
              <a:cxn ang="0">
                <a:pos x="T2" y="T3"/>
              </a:cxn>
              <a:cxn ang="0">
                <a:pos x="T4" y="T5"/>
              </a:cxn>
              <a:cxn ang="0">
                <a:pos x="T6" y="T7"/>
              </a:cxn>
              <a:cxn ang="0">
                <a:pos x="T8" y="T9"/>
              </a:cxn>
              <a:cxn ang="0">
                <a:pos x="T10" y="T11"/>
              </a:cxn>
              <a:cxn ang="0">
                <a:pos x="T12" y="T13"/>
              </a:cxn>
            </a:cxnLst>
            <a:rect l="0" t="0" r="r" b="b"/>
            <a:pathLst>
              <a:path w="952" h="1386">
                <a:moveTo>
                  <a:pt x="700" y="1330"/>
                </a:moveTo>
                <a:cubicBezTo>
                  <a:pt x="700" y="1330"/>
                  <a:pt x="952" y="916"/>
                  <a:pt x="760" y="522"/>
                </a:cubicBezTo>
                <a:cubicBezTo>
                  <a:pt x="571" y="134"/>
                  <a:pt x="138" y="0"/>
                  <a:pt x="138" y="0"/>
                </a:cubicBezTo>
                <a:cubicBezTo>
                  <a:pt x="138" y="0"/>
                  <a:pt x="0" y="476"/>
                  <a:pt x="122" y="820"/>
                </a:cubicBezTo>
                <a:cubicBezTo>
                  <a:pt x="241" y="1156"/>
                  <a:pt x="462" y="1316"/>
                  <a:pt x="590" y="1386"/>
                </a:cubicBezTo>
                <a:cubicBezTo>
                  <a:pt x="590" y="1386"/>
                  <a:pt x="422" y="1170"/>
                  <a:pt x="412" y="618"/>
                </a:cubicBezTo>
                <a:cubicBezTo>
                  <a:pt x="412" y="618"/>
                  <a:pt x="548" y="1094"/>
                  <a:pt x="700" y="1330"/>
                </a:cubicBezTo>
                <a:close/>
              </a:path>
            </a:pathLst>
          </a:custGeom>
          <a:solidFill>
            <a:schemeClr val="bg1">
              <a:lumMod val="95000"/>
            </a:schemeClr>
          </a:solidFill>
          <a:ln w="6350">
            <a:solidFill>
              <a:schemeClr val="tx1">
                <a:lumMod val="50000"/>
                <a:lumOff val="50000"/>
              </a:schemeClr>
            </a:solidFill>
          </a:ln>
          <a:extLst/>
        </p:spPr>
        <p:txBody>
          <a:bodyPr/>
          <a:lstStyle/>
          <a:p>
            <a:endParaRPr lang="zh-CN" altLang="en-US"/>
          </a:p>
        </p:txBody>
      </p:sp>
      <p:sp>
        <p:nvSpPr>
          <p:cNvPr id="10" name="淘宝店chenying0907 36"/>
          <p:cNvSpPr>
            <a:spLocks/>
          </p:cNvSpPr>
          <p:nvPr/>
        </p:nvSpPr>
        <p:spPr bwMode="auto">
          <a:xfrm>
            <a:off x="2432998" y="2955722"/>
            <a:ext cx="1488055" cy="1017113"/>
          </a:xfrm>
          <a:custGeom>
            <a:avLst/>
            <a:gdLst>
              <a:gd name="T0" fmla="*/ 1056 w 1056"/>
              <a:gd name="T1" fmla="*/ 528 h 720"/>
              <a:gd name="T2" fmla="*/ 616 w 1056"/>
              <a:gd name="T3" fmla="*/ 80 h 720"/>
              <a:gd name="T4" fmla="*/ 0 w 1056"/>
              <a:gd name="T5" fmla="*/ 178 h 720"/>
              <a:gd name="T6" fmla="*/ 446 w 1056"/>
              <a:gd name="T7" fmla="*/ 596 h 720"/>
              <a:gd name="T8" fmla="*/ 1036 w 1056"/>
              <a:gd name="T9" fmla="*/ 622 h 720"/>
              <a:gd name="T10" fmla="*/ 504 w 1056"/>
              <a:gd name="T11" fmla="*/ 334 h 720"/>
              <a:gd name="T12" fmla="*/ 1056 w 1056"/>
              <a:gd name="T13" fmla="*/ 528 h 720"/>
            </a:gdLst>
            <a:ahLst/>
            <a:cxnLst>
              <a:cxn ang="0">
                <a:pos x="T0" y="T1"/>
              </a:cxn>
              <a:cxn ang="0">
                <a:pos x="T2" y="T3"/>
              </a:cxn>
              <a:cxn ang="0">
                <a:pos x="T4" y="T5"/>
              </a:cxn>
              <a:cxn ang="0">
                <a:pos x="T6" y="T7"/>
              </a:cxn>
              <a:cxn ang="0">
                <a:pos x="T8" y="T9"/>
              </a:cxn>
              <a:cxn ang="0">
                <a:pos x="T10" y="T11"/>
              </a:cxn>
              <a:cxn ang="0">
                <a:pos x="T12" y="T13"/>
              </a:cxn>
            </a:cxnLst>
            <a:rect l="0" t="0" r="r" b="b"/>
            <a:pathLst>
              <a:path w="1056" h="720">
                <a:moveTo>
                  <a:pt x="1056" y="528"/>
                </a:moveTo>
                <a:cubicBezTo>
                  <a:pt x="1056" y="528"/>
                  <a:pt x="950" y="160"/>
                  <a:pt x="616" y="80"/>
                </a:cubicBezTo>
                <a:cubicBezTo>
                  <a:pt x="282" y="0"/>
                  <a:pt x="0" y="178"/>
                  <a:pt x="0" y="178"/>
                </a:cubicBezTo>
                <a:cubicBezTo>
                  <a:pt x="0" y="178"/>
                  <a:pt x="190" y="477"/>
                  <a:pt x="446" y="596"/>
                </a:cubicBezTo>
                <a:cubicBezTo>
                  <a:pt x="712" y="720"/>
                  <a:pt x="952" y="660"/>
                  <a:pt x="1036" y="622"/>
                </a:cubicBezTo>
                <a:cubicBezTo>
                  <a:pt x="1036" y="622"/>
                  <a:pt x="786" y="594"/>
                  <a:pt x="504" y="334"/>
                </a:cubicBezTo>
                <a:cubicBezTo>
                  <a:pt x="504" y="334"/>
                  <a:pt x="824" y="508"/>
                  <a:pt x="1056" y="528"/>
                </a:cubicBezTo>
                <a:close/>
              </a:path>
            </a:pathLst>
          </a:custGeom>
          <a:solidFill>
            <a:srgbClr val="E94B50"/>
          </a:solidFill>
          <a:ln w="6350">
            <a:noFill/>
          </a:ln>
          <a:extLst/>
        </p:spPr>
        <p:txBody>
          <a:bodyPr/>
          <a:lstStyle/>
          <a:p>
            <a:endParaRPr lang="zh-CN" altLang="en-US"/>
          </a:p>
        </p:txBody>
      </p:sp>
      <p:sp>
        <p:nvSpPr>
          <p:cNvPr id="15" name="PA_淘宝店chenying0907 37"/>
          <p:cNvSpPr>
            <a:spLocks noChangeArrowheads="1"/>
          </p:cNvSpPr>
          <p:nvPr>
            <p:custDataLst>
              <p:tags r:id="rId1"/>
            </p:custDataLst>
          </p:nvPr>
        </p:nvSpPr>
        <p:spPr bwMode="auto">
          <a:xfrm>
            <a:off x="611560" y="3043005"/>
            <a:ext cx="172414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r"/>
            <a:r>
              <a:rPr lang="en-US" altLang="zh-CN" sz="2800" b="1" dirty="0">
                <a:solidFill>
                  <a:schemeClr val="tx1">
                    <a:lumMod val="50000"/>
                    <a:lumOff val="50000"/>
                  </a:schemeClr>
                </a:solidFill>
                <a:latin typeface="Segoe UI Emoji" panose="020B0502040204020203" pitchFamily="34" charset="0"/>
                <a:ea typeface="Segoe UI Emoji" panose="020B0502040204020203" pitchFamily="34" charset="0"/>
              </a:rPr>
              <a:t>Analogy</a:t>
            </a:r>
            <a:endParaRPr lang="zh-CN" altLang="en-US" sz="2800" dirty="0">
              <a:solidFill>
                <a:schemeClr val="tx1">
                  <a:lumMod val="50000"/>
                  <a:lumOff val="50000"/>
                </a:schemeClr>
              </a:solidFill>
              <a:latin typeface="Segoe UI Emoji" panose="020B0502040204020203" pitchFamily="34" charset="0"/>
              <a:ea typeface="微软雅黑 Light" pitchFamily="34" charset="-122"/>
            </a:endParaRPr>
          </a:p>
        </p:txBody>
      </p:sp>
      <p:sp>
        <p:nvSpPr>
          <p:cNvPr id="16" name="PA_淘宝店chenying0907 34"/>
          <p:cNvSpPr>
            <a:spLocks noChangeArrowheads="1"/>
          </p:cNvSpPr>
          <p:nvPr>
            <p:custDataLst>
              <p:tags r:id="rId2"/>
            </p:custDataLst>
          </p:nvPr>
        </p:nvSpPr>
        <p:spPr bwMode="auto">
          <a:xfrm>
            <a:off x="2915816" y="1224468"/>
            <a:ext cx="136527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zh-CN" sz="2800" b="1" dirty="0" smtClean="0">
                <a:solidFill>
                  <a:schemeClr val="tx1">
                    <a:lumMod val="50000"/>
                    <a:lumOff val="50000"/>
                  </a:schemeClr>
                </a:solidFill>
                <a:latin typeface="Segoe UI Emoji" panose="020B0502040204020203" pitchFamily="34" charset="0"/>
                <a:ea typeface="Segoe UI Emoji" panose="020B0502040204020203" pitchFamily="34" charset="0"/>
              </a:rPr>
              <a:t>Irony</a:t>
            </a:r>
            <a:endParaRPr lang="zh-CN" altLang="en-US" sz="2800" dirty="0">
              <a:solidFill>
                <a:schemeClr val="tx1">
                  <a:lumMod val="50000"/>
                  <a:lumOff val="50000"/>
                </a:schemeClr>
              </a:solidFill>
              <a:latin typeface="Segoe UI Emoji" panose="020B0502040204020203" pitchFamily="34" charset="0"/>
              <a:ea typeface="微软雅黑 Light" pitchFamily="34" charset="-122"/>
            </a:endParaRPr>
          </a:p>
        </p:txBody>
      </p:sp>
      <p:sp>
        <p:nvSpPr>
          <p:cNvPr id="17" name="PA_淘宝店chenying0907 35"/>
          <p:cNvSpPr>
            <a:spLocks noChangeArrowheads="1"/>
          </p:cNvSpPr>
          <p:nvPr>
            <p:custDataLst>
              <p:tags r:id="rId3"/>
            </p:custDataLst>
          </p:nvPr>
        </p:nvSpPr>
        <p:spPr bwMode="auto">
          <a:xfrm>
            <a:off x="6300192" y="2427734"/>
            <a:ext cx="237648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altLang="zh-CN" sz="2800" b="1" dirty="0" smtClean="0">
                <a:solidFill>
                  <a:schemeClr val="tx1">
                    <a:lumMod val="50000"/>
                    <a:lumOff val="50000"/>
                  </a:schemeClr>
                </a:solidFill>
                <a:latin typeface="Segoe UI Emoji" panose="020B0502040204020203" pitchFamily="34" charset="0"/>
                <a:ea typeface="Segoe UI Emoji" panose="020B0502040204020203" pitchFamily="34" charset="0"/>
              </a:rPr>
              <a:t>Metaphor</a:t>
            </a:r>
            <a:endParaRPr lang="zh-CN" altLang="en-US" sz="2800" dirty="0">
              <a:solidFill>
                <a:schemeClr val="tx1">
                  <a:lumMod val="50000"/>
                  <a:lumOff val="50000"/>
                </a:schemeClr>
              </a:solidFill>
              <a:latin typeface="Segoe UI Emoji" panose="020B0502040204020203" pitchFamily="34" charset="0"/>
              <a:ea typeface="微软雅黑 Light" pitchFamily="34" charset="-122"/>
            </a:endParaRPr>
          </a:p>
        </p:txBody>
      </p:sp>
      <p:sp>
        <p:nvSpPr>
          <p:cNvPr id="18" name="淘宝店chenying0907 33"/>
          <p:cNvSpPr>
            <a:spLocks noChangeArrowheads="1"/>
          </p:cNvSpPr>
          <p:nvPr/>
        </p:nvSpPr>
        <p:spPr bwMode="auto">
          <a:xfrm>
            <a:off x="2690313" y="339502"/>
            <a:ext cx="3528392" cy="536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20000"/>
              </a:lnSpc>
              <a:buFont typeface="Arial" charset="0"/>
              <a:buNone/>
            </a:pPr>
            <a:r>
              <a:rPr lang="en-US" altLang="zh-CN" sz="3200" b="1" dirty="0" smtClean="0">
                <a:solidFill>
                  <a:srgbClr val="333333"/>
                </a:solidFill>
                <a:latin typeface="Segoe UI Black" panose="020B0A02040204020203" pitchFamily="34" charset="0"/>
                <a:ea typeface="Segoe UI Black" panose="020B0A02040204020203" pitchFamily="34" charset="0"/>
                <a:cs typeface="Segoe UI Black" panose="020B0A02040204020203" pitchFamily="34" charset="0"/>
              </a:rPr>
              <a:t>Figures of Speech</a:t>
            </a:r>
            <a:endParaRPr lang="zh-CN" altLang="en-US" sz="3200" dirty="0">
              <a:solidFill>
                <a:srgbClr val="333333"/>
              </a:solidFill>
              <a:latin typeface="Segoe UI Black" panose="020B0A02040204020203" pitchFamily="34" charset="0"/>
              <a:ea typeface="微软雅黑 Light" pitchFamily="34" charset="-122"/>
              <a:cs typeface="Segoe UI Black" panose="020B0A02040204020203" pitchFamily="34" charset="0"/>
            </a:endParaRPr>
          </a:p>
        </p:txBody>
      </p:sp>
      <p:sp>
        <p:nvSpPr>
          <p:cNvPr id="21" name="淘宝店chenying0907 32"/>
          <p:cNvSpPr>
            <a:spLocks/>
          </p:cNvSpPr>
          <p:nvPr/>
        </p:nvSpPr>
        <p:spPr bwMode="auto">
          <a:xfrm>
            <a:off x="3809686" y="3795886"/>
            <a:ext cx="906330" cy="1059582"/>
          </a:xfrm>
          <a:custGeom>
            <a:avLst/>
            <a:gdLst>
              <a:gd name="T0" fmla="*/ 369 w 889"/>
              <a:gd name="T1" fmla="*/ 1124 h 1124"/>
              <a:gd name="T2" fmla="*/ 713 w 889"/>
              <a:gd name="T3" fmla="*/ 1124 h 1124"/>
              <a:gd name="T4" fmla="*/ 676 w 889"/>
              <a:gd name="T5" fmla="*/ 705 h 1124"/>
              <a:gd name="T6" fmla="*/ 862 w 889"/>
              <a:gd name="T7" fmla="*/ 273 h 1124"/>
              <a:gd name="T8" fmla="*/ 853 w 889"/>
              <a:gd name="T9" fmla="*/ 202 h 1124"/>
              <a:gd name="T10" fmla="*/ 775 w 889"/>
              <a:gd name="T11" fmla="*/ 257 h 1124"/>
              <a:gd name="T12" fmla="*/ 612 w 889"/>
              <a:gd name="T13" fmla="*/ 387 h 1124"/>
              <a:gd name="T14" fmla="*/ 489 w 889"/>
              <a:gd name="T15" fmla="*/ 141 h 1124"/>
              <a:gd name="T16" fmla="*/ 417 w 889"/>
              <a:gd name="T17" fmla="*/ 5 h 1124"/>
              <a:gd name="T18" fmla="*/ 404 w 889"/>
              <a:gd name="T19" fmla="*/ 155 h 1124"/>
              <a:gd name="T20" fmla="*/ 405 w 889"/>
              <a:gd name="T21" fmla="*/ 327 h 1124"/>
              <a:gd name="T22" fmla="*/ 275 w 889"/>
              <a:gd name="T23" fmla="*/ 196 h 1124"/>
              <a:gd name="T24" fmla="*/ 154 w 889"/>
              <a:gd name="T25" fmla="*/ 49 h 1124"/>
              <a:gd name="T26" fmla="*/ 207 w 889"/>
              <a:gd name="T27" fmla="*/ 218 h 1124"/>
              <a:gd name="T28" fmla="*/ 281 w 889"/>
              <a:gd name="T29" fmla="*/ 387 h 1124"/>
              <a:gd name="T30" fmla="*/ 155 w 889"/>
              <a:gd name="T31" fmla="*/ 273 h 1124"/>
              <a:gd name="T32" fmla="*/ 28 w 889"/>
              <a:gd name="T33" fmla="*/ 187 h 1124"/>
              <a:gd name="T34" fmla="*/ 113 w 889"/>
              <a:gd name="T35" fmla="*/ 350 h 1124"/>
              <a:gd name="T36" fmla="*/ 234 w 889"/>
              <a:gd name="T37" fmla="*/ 489 h 1124"/>
              <a:gd name="T38" fmla="*/ 107 w 889"/>
              <a:gd name="T39" fmla="*/ 421 h 1124"/>
              <a:gd name="T40" fmla="*/ 29 w 889"/>
              <a:gd name="T41" fmla="*/ 413 h 1124"/>
              <a:gd name="T42" fmla="*/ 173 w 889"/>
              <a:gd name="T43" fmla="*/ 550 h 1124"/>
              <a:gd name="T44" fmla="*/ 397 w 889"/>
              <a:gd name="T45" fmla="*/ 850 h 1124"/>
              <a:gd name="T46" fmla="*/ 369 w 889"/>
              <a:gd name="T47" fmla="*/ 1124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9" h="1124">
                <a:moveTo>
                  <a:pt x="369" y="1124"/>
                </a:moveTo>
                <a:cubicBezTo>
                  <a:pt x="713" y="1124"/>
                  <a:pt x="713" y="1124"/>
                  <a:pt x="713" y="1124"/>
                </a:cubicBezTo>
                <a:cubicBezTo>
                  <a:pt x="713" y="1124"/>
                  <a:pt x="608" y="991"/>
                  <a:pt x="676" y="705"/>
                </a:cubicBezTo>
                <a:cubicBezTo>
                  <a:pt x="744" y="420"/>
                  <a:pt x="845" y="300"/>
                  <a:pt x="862" y="273"/>
                </a:cubicBezTo>
                <a:cubicBezTo>
                  <a:pt x="880" y="247"/>
                  <a:pt x="889" y="215"/>
                  <a:pt x="853" y="202"/>
                </a:cubicBezTo>
                <a:cubicBezTo>
                  <a:pt x="824" y="191"/>
                  <a:pt x="784" y="242"/>
                  <a:pt x="775" y="257"/>
                </a:cubicBezTo>
                <a:cubicBezTo>
                  <a:pt x="766" y="272"/>
                  <a:pt x="693" y="394"/>
                  <a:pt x="612" y="387"/>
                </a:cubicBezTo>
                <a:cubicBezTo>
                  <a:pt x="531" y="380"/>
                  <a:pt x="510" y="225"/>
                  <a:pt x="489" y="141"/>
                </a:cubicBezTo>
                <a:cubicBezTo>
                  <a:pt x="468" y="57"/>
                  <a:pt x="454" y="0"/>
                  <a:pt x="417" y="5"/>
                </a:cubicBezTo>
                <a:cubicBezTo>
                  <a:pt x="383" y="10"/>
                  <a:pt x="401" y="127"/>
                  <a:pt x="404" y="155"/>
                </a:cubicBezTo>
                <a:cubicBezTo>
                  <a:pt x="407" y="183"/>
                  <a:pt x="438" y="315"/>
                  <a:pt x="405" y="327"/>
                </a:cubicBezTo>
                <a:cubicBezTo>
                  <a:pt x="372" y="339"/>
                  <a:pt x="306" y="258"/>
                  <a:pt x="275" y="196"/>
                </a:cubicBezTo>
                <a:cubicBezTo>
                  <a:pt x="244" y="134"/>
                  <a:pt x="204" y="27"/>
                  <a:pt x="154" y="49"/>
                </a:cubicBezTo>
                <a:cubicBezTo>
                  <a:pt x="113" y="68"/>
                  <a:pt x="193" y="189"/>
                  <a:pt x="207" y="218"/>
                </a:cubicBezTo>
                <a:cubicBezTo>
                  <a:pt x="221" y="247"/>
                  <a:pt x="293" y="374"/>
                  <a:pt x="281" y="387"/>
                </a:cubicBezTo>
                <a:cubicBezTo>
                  <a:pt x="269" y="400"/>
                  <a:pt x="178" y="299"/>
                  <a:pt x="155" y="273"/>
                </a:cubicBezTo>
                <a:cubicBezTo>
                  <a:pt x="132" y="247"/>
                  <a:pt x="56" y="155"/>
                  <a:pt x="28" y="187"/>
                </a:cubicBezTo>
                <a:cubicBezTo>
                  <a:pt x="0" y="219"/>
                  <a:pt x="67" y="306"/>
                  <a:pt x="113" y="350"/>
                </a:cubicBezTo>
                <a:cubicBezTo>
                  <a:pt x="159" y="394"/>
                  <a:pt x="243" y="472"/>
                  <a:pt x="234" y="489"/>
                </a:cubicBezTo>
                <a:cubicBezTo>
                  <a:pt x="225" y="506"/>
                  <a:pt x="133" y="437"/>
                  <a:pt x="107" y="421"/>
                </a:cubicBezTo>
                <a:cubicBezTo>
                  <a:pt x="81" y="405"/>
                  <a:pt x="39" y="384"/>
                  <a:pt x="29" y="413"/>
                </a:cubicBezTo>
                <a:cubicBezTo>
                  <a:pt x="20" y="441"/>
                  <a:pt x="79" y="497"/>
                  <a:pt x="173" y="550"/>
                </a:cubicBezTo>
                <a:cubicBezTo>
                  <a:pt x="267" y="603"/>
                  <a:pt x="394" y="692"/>
                  <a:pt x="397" y="850"/>
                </a:cubicBezTo>
                <a:cubicBezTo>
                  <a:pt x="400" y="1008"/>
                  <a:pt x="375" y="1107"/>
                  <a:pt x="369" y="1124"/>
                </a:cubicBezTo>
                <a:close/>
              </a:path>
            </a:pathLst>
          </a:custGeom>
          <a:solidFill>
            <a:schemeClr val="bg1">
              <a:lumMod val="85000"/>
              <a:alpha val="50000"/>
            </a:schemeClr>
          </a:solidFill>
          <a:ln w="6350">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Tree>
    <p:extLst>
      <p:ext uri="{BB962C8B-B14F-4D97-AF65-F5344CB8AC3E}">
        <p14:creationId xmlns:p14="http://schemas.microsoft.com/office/powerpoint/2010/main" val="4115388250"/>
      </p:ext>
    </p:extLst>
  </p:cSld>
  <p:clrMapOvr>
    <a:masterClrMapping/>
  </p:clrMapOvr>
  <p:transition spd="slow" advClick="0" advTm="0">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1"/>
          <p:cNvSpPr>
            <a:spLocks noGrp="1"/>
          </p:cNvSpPr>
          <p:nvPr>
            <p:ph type="title" idx="4294967295"/>
          </p:nvPr>
        </p:nvSpPr>
        <p:spPr>
          <a:xfrm>
            <a:off x="0" y="206375"/>
            <a:ext cx="8229600" cy="857250"/>
          </a:xfrm>
        </p:spPr>
        <p:txBody>
          <a:bodyPr>
            <a:normAutofit/>
          </a:bodyPr>
          <a:lstStyle/>
          <a:p>
            <a:r>
              <a:rPr lang="en-US" altLang="zh-CN" sz="3200" dirty="0" smtClean="0">
                <a:solidFill>
                  <a:srgbClr val="333333"/>
                </a:solidFill>
                <a:latin typeface="Segoe UI Black" panose="020B0A02040204020203" pitchFamily="34" charset="0"/>
                <a:ea typeface="Segoe UI Black" panose="020B0A02040204020203" pitchFamily="34" charset="0"/>
                <a:cs typeface="Segoe UI Black" panose="020B0A02040204020203" pitchFamily="34" charset="0"/>
              </a:rPr>
              <a:t>Irony</a:t>
            </a:r>
            <a:endParaRPr lang="zh-CN" altLang="en-US" sz="3200" dirty="0" smtClean="0">
              <a:solidFill>
                <a:srgbClr val="333333"/>
              </a:solidFill>
              <a:latin typeface="Segoe UI Black" panose="020B0A02040204020203" pitchFamily="34" charset="0"/>
              <a:ea typeface="宋体" pitchFamily="2" charset="-122"/>
              <a:cs typeface="Segoe UI Black" panose="020B0A02040204020203" pitchFamily="34" charset="0"/>
            </a:endParaRPr>
          </a:p>
        </p:txBody>
      </p:sp>
      <p:sp>
        <p:nvSpPr>
          <p:cNvPr id="11267" name="内容占位符 2"/>
          <p:cNvSpPr>
            <a:spLocks noGrp="1"/>
          </p:cNvSpPr>
          <p:nvPr>
            <p:ph sz="half" idx="4294967295"/>
          </p:nvPr>
        </p:nvSpPr>
        <p:spPr>
          <a:xfrm>
            <a:off x="317376" y="1200150"/>
            <a:ext cx="4182616" cy="3394075"/>
          </a:xfrm>
        </p:spPr>
        <p:txBody>
          <a:bodyPr>
            <a:normAutofit/>
          </a:bodyPr>
          <a:lstStyle/>
          <a:p>
            <a:r>
              <a:rPr lang="en-US" altLang="zh-CN" dirty="0" smtClean="0">
                <a:ea typeface="宋体" pitchFamily="2" charset="-122"/>
              </a:rPr>
              <a:t>The very </a:t>
            </a:r>
            <a:r>
              <a:rPr lang="en-US" altLang="zh-CN" u="sng" dirty="0" smtClean="0">
                <a:solidFill>
                  <a:srgbClr val="FF0000"/>
                </a:solidFill>
                <a:ea typeface="宋体" pitchFamily="2" charset="-122"/>
              </a:rPr>
              <a:t>learned and</a:t>
            </a:r>
            <a:r>
              <a:rPr lang="en-US" altLang="zh-CN" u="sng" dirty="0" smtClean="0">
                <a:ea typeface="宋体" pitchFamily="2" charset="-122"/>
              </a:rPr>
              <a:t> </a:t>
            </a:r>
            <a:r>
              <a:rPr lang="en-US" altLang="zh-CN" u="sng" dirty="0" smtClean="0">
                <a:solidFill>
                  <a:srgbClr val="FF0000"/>
                </a:solidFill>
                <a:ea typeface="宋体" pitchFamily="2" charset="-122"/>
              </a:rPr>
              <a:t>judicious</a:t>
            </a:r>
            <a:r>
              <a:rPr lang="en-US" altLang="zh-CN" u="sng" dirty="0" smtClean="0">
                <a:ea typeface="宋体" pitchFamily="2" charset="-122"/>
              </a:rPr>
              <a:t> </a:t>
            </a:r>
            <a:r>
              <a:rPr lang="en-US" altLang="zh-CN" dirty="0" smtClean="0">
                <a:ea typeface="宋体" pitchFamily="2" charset="-122"/>
              </a:rPr>
              <a:t>remark was received with a </a:t>
            </a:r>
            <a:r>
              <a:rPr lang="en-US" altLang="zh-CN" u="sng" dirty="0" smtClean="0">
                <a:solidFill>
                  <a:srgbClr val="FF0000"/>
                </a:solidFill>
                <a:ea typeface="宋体" pitchFamily="2" charset="-122"/>
              </a:rPr>
              <a:t>general smile of approbation by all the company</a:t>
            </a:r>
            <a:r>
              <a:rPr lang="en-US" altLang="zh-CN" dirty="0" smtClean="0">
                <a:solidFill>
                  <a:srgbClr val="FF0000"/>
                </a:solidFill>
                <a:ea typeface="宋体" pitchFamily="2" charset="-122"/>
              </a:rPr>
              <a:t>.</a:t>
            </a:r>
            <a:r>
              <a:rPr lang="en-US" altLang="zh-CN" dirty="0" smtClean="0">
                <a:ea typeface="宋体" pitchFamily="2" charset="-122"/>
              </a:rPr>
              <a:t>(P3, L17)</a:t>
            </a:r>
            <a:endParaRPr lang="zh-CN" altLang="en-US" dirty="0" smtClean="0">
              <a:solidFill>
                <a:srgbClr val="FF0000"/>
              </a:solidFill>
              <a:ea typeface="宋体" pitchFamily="2" charset="-122"/>
            </a:endParaRPr>
          </a:p>
        </p:txBody>
      </p:sp>
      <p:sp>
        <p:nvSpPr>
          <p:cNvPr id="11268" name="内容占位符 3"/>
          <p:cNvSpPr>
            <a:spLocks noGrp="1"/>
          </p:cNvSpPr>
          <p:nvPr>
            <p:ph sz="half" idx="4294967295"/>
          </p:nvPr>
        </p:nvSpPr>
        <p:spPr>
          <a:xfrm>
            <a:off x="5105400" y="1200150"/>
            <a:ext cx="4038600" cy="3394075"/>
          </a:xfrm>
        </p:spPr>
        <p:txBody>
          <a:bodyPr/>
          <a:lstStyle/>
          <a:p>
            <a:r>
              <a:rPr lang="en-US" altLang="zh-CN" dirty="0">
                <a:ea typeface="宋体" pitchFamily="2" charset="-122"/>
              </a:rPr>
              <a:t>s</a:t>
            </a:r>
            <a:r>
              <a:rPr lang="en-US" altLang="zh-CN" dirty="0" smtClean="0">
                <a:ea typeface="宋体" pitchFamily="2" charset="-122"/>
              </a:rPr>
              <a:t>hallow and biased</a:t>
            </a:r>
          </a:p>
          <a:p>
            <a:endParaRPr lang="en-US" altLang="zh-CN" dirty="0" smtClean="0">
              <a:ea typeface="宋体" pitchFamily="2" charset="-122"/>
            </a:endParaRPr>
          </a:p>
          <a:p>
            <a:r>
              <a:rPr lang="en-US" altLang="zh-CN" dirty="0" smtClean="0">
                <a:ea typeface="宋体" pitchFamily="2" charset="-122"/>
              </a:rPr>
              <a:t>chime in with ignorance</a:t>
            </a:r>
            <a:endParaRPr lang="zh-CN" altLang="en-US" dirty="0" smtClean="0">
              <a:ea typeface="宋体" pitchFamily="2" charset="-122"/>
            </a:endParaRPr>
          </a:p>
        </p:txBody>
      </p:sp>
      <p:cxnSp>
        <p:nvCxnSpPr>
          <p:cNvPr id="3" name="直接箭头连接符 2"/>
          <p:cNvCxnSpPr/>
          <p:nvPr/>
        </p:nvCxnSpPr>
        <p:spPr>
          <a:xfrm>
            <a:off x="4355976" y="1635646"/>
            <a:ext cx="1080120" cy="0"/>
          </a:xfrm>
          <a:prstGeom prst="straightConnector1">
            <a:avLst/>
          </a:prstGeom>
          <a:ln w="25400">
            <a:solidFill>
              <a:schemeClr val="tx2"/>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3707904" y="2715766"/>
            <a:ext cx="1440160" cy="504056"/>
          </a:xfrm>
          <a:prstGeom prst="straightConnector1">
            <a:avLst/>
          </a:prstGeom>
          <a:ln w="25400">
            <a:solidFill>
              <a:schemeClr val="tx2"/>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5467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barn(inVertical)">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268">
                                            <p:txEl>
                                              <p:pRg st="0" end="0"/>
                                            </p:txEl>
                                          </p:spTgt>
                                        </p:tgtEl>
                                        <p:attrNameLst>
                                          <p:attrName>style.visibility</p:attrName>
                                        </p:attrNameLst>
                                      </p:cBhvr>
                                      <p:to>
                                        <p:strVal val="visible"/>
                                      </p:to>
                                    </p:set>
                                    <p:animEffect transition="in" filter="barn(inVertical)">
                                      <p:cBhvr>
                                        <p:cTn id="15" dur="500"/>
                                        <p:tgtEl>
                                          <p:spTgt spid="1126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1268">
                                            <p:txEl>
                                              <p:pRg st="2" end="2"/>
                                            </p:txEl>
                                          </p:spTgt>
                                        </p:tgtEl>
                                        <p:attrNameLst>
                                          <p:attrName>style.visibility</p:attrName>
                                        </p:attrNameLst>
                                      </p:cBhvr>
                                      <p:to>
                                        <p:strVal val="visible"/>
                                      </p:to>
                                    </p:set>
                                    <p:animEffect transition="in" filter="barn(inVertical)">
                                      <p:cBhvr>
                                        <p:cTn id="23" dur="500"/>
                                        <p:tgtEl>
                                          <p:spTgt spid="1126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P spid="11268"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idx="4294967295"/>
          </p:nvPr>
        </p:nvSpPr>
        <p:spPr>
          <a:xfrm>
            <a:off x="0" y="201613"/>
            <a:ext cx="8229600" cy="857250"/>
          </a:xfrm>
        </p:spPr>
        <p:txBody>
          <a:bodyPr>
            <a:normAutofit/>
          </a:bodyPr>
          <a:lstStyle/>
          <a:p>
            <a:r>
              <a:rPr lang="en-US" altLang="zh-CN" sz="3200" dirty="0" smtClean="0">
                <a:solidFill>
                  <a:srgbClr val="333333"/>
                </a:solidFill>
                <a:latin typeface="Segoe UI Black" panose="020B0A02040204020203" pitchFamily="34" charset="0"/>
                <a:ea typeface="Segoe UI Black" panose="020B0A02040204020203" pitchFamily="34" charset="0"/>
                <a:cs typeface="Segoe UI Black" panose="020B0A02040204020203" pitchFamily="34" charset="0"/>
              </a:rPr>
              <a:t>Metaphor</a:t>
            </a:r>
            <a:endParaRPr lang="zh-CN" altLang="en-US" sz="3200" dirty="0" smtClean="0">
              <a:solidFill>
                <a:srgbClr val="333333"/>
              </a:solidFill>
              <a:latin typeface="Segoe UI Black" panose="020B0A02040204020203" pitchFamily="34" charset="0"/>
              <a:ea typeface="宋体" pitchFamily="2" charset="-122"/>
              <a:cs typeface="Segoe UI Black" panose="020B0A02040204020203" pitchFamily="34" charset="0"/>
            </a:endParaRPr>
          </a:p>
        </p:txBody>
      </p:sp>
      <p:sp>
        <p:nvSpPr>
          <p:cNvPr id="12291" name="内容占位符 2"/>
          <p:cNvSpPr>
            <a:spLocks noGrp="1"/>
          </p:cNvSpPr>
          <p:nvPr>
            <p:ph sz="half" idx="4294967295"/>
          </p:nvPr>
        </p:nvSpPr>
        <p:spPr>
          <a:xfrm>
            <a:off x="389384" y="1200150"/>
            <a:ext cx="4038600" cy="3394075"/>
          </a:xfrm>
        </p:spPr>
        <p:txBody>
          <a:bodyPr>
            <a:normAutofit fontScale="92500" lnSpcReduction="10000"/>
          </a:bodyPr>
          <a:lstStyle/>
          <a:p>
            <a:r>
              <a:rPr lang="en-US" altLang="zh-CN" dirty="0" smtClean="0">
                <a:ea typeface="宋体" pitchFamily="2" charset="-122"/>
              </a:rPr>
              <a:t>The </a:t>
            </a:r>
            <a:r>
              <a:rPr lang="en-US" altLang="zh-CN" u="sng" dirty="0" smtClean="0">
                <a:solidFill>
                  <a:srgbClr val="FF0000"/>
                </a:solidFill>
                <a:ea typeface="宋体" pitchFamily="2" charset="-122"/>
              </a:rPr>
              <a:t>slender vine </a:t>
            </a:r>
            <a:r>
              <a:rPr lang="en-US" altLang="zh-CN" dirty="0" smtClean="0">
                <a:ea typeface="宋体" pitchFamily="2" charset="-122"/>
              </a:rPr>
              <a:t>twists around the </a:t>
            </a:r>
            <a:r>
              <a:rPr lang="en-US" altLang="zh-CN" u="sng" dirty="0" smtClean="0">
                <a:solidFill>
                  <a:srgbClr val="FF0000"/>
                </a:solidFill>
                <a:ea typeface="宋体" pitchFamily="2" charset="-122"/>
              </a:rPr>
              <a:t>sturdy oak </a:t>
            </a:r>
            <a:r>
              <a:rPr lang="en-US" altLang="zh-CN" dirty="0" smtClean="0">
                <a:ea typeface="宋体" pitchFamily="2" charset="-122"/>
              </a:rPr>
              <a:t>for no other reason in the world but because it has not strength sufficient to support itself.(P7,L67)</a:t>
            </a:r>
            <a:endParaRPr lang="zh-CN" altLang="en-US" dirty="0" smtClean="0">
              <a:ea typeface="宋体" pitchFamily="2" charset="-122"/>
            </a:endParaRPr>
          </a:p>
        </p:txBody>
      </p:sp>
      <p:sp>
        <p:nvSpPr>
          <p:cNvPr id="12292" name="内容占位符 3"/>
          <p:cNvSpPr>
            <a:spLocks noGrp="1"/>
          </p:cNvSpPr>
          <p:nvPr>
            <p:ph sz="half" idx="4294967295"/>
          </p:nvPr>
        </p:nvSpPr>
        <p:spPr>
          <a:xfrm>
            <a:off x="4860032" y="1200150"/>
            <a:ext cx="4038600" cy="3394075"/>
          </a:xfrm>
        </p:spPr>
        <p:txBody>
          <a:bodyPr/>
          <a:lstStyle/>
          <a:p>
            <a:r>
              <a:rPr lang="en-US" altLang="zh-CN" dirty="0" smtClean="0">
                <a:ea typeface="宋体" pitchFamily="2" charset="-122"/>
              </a:rPr>
              <a:t>Those who are apt to boast of national merit and have no merit of their own.</a:t>
            </a:r>
          </a:p>
          <a:p>
            <a:r>
              <a:rPr lang="en-US" altLang="zh-CN" dirty="0" smtClean="0">
                <a:ea typeface="宋体" pitchFamily="2" charset="-122"/>
              </a:rPr>
              <a:t>The nation</a:t>
            </a:r>
          </a:p>
          <a:p>
            <a:endParaRPr lang="zh-CN" altLang="en-US" dirty="0" smtClean="0">
              <a:ea typeface="宋体" pitchFamily="2" charset="-122"/>
            </a:endParaRPr>
          </a:p>
        </p:txBody>
      </p:sp>
      <p:cxnSp>
        <p:nvCxnSpPr>
          <p:cNvPr id="5" name="直接箭头连接符 4"/>
          <p:cNvCxnSpPr/>
          <p:nvPr/>
        </p:nvCxnSpPr>
        <p:spPr>
          <a:xfrm>
            <a:off x="3563888" y="1491630"/>
            <a:ext cx="1080120" cy="0"/>
          </a:xfrm>
          <a:prstGeom prst="straightConnector1">
            <a:avLst/>
          </a:prstGeom>
          <a:ln w="25400">
            <a:solidFill>
              <a:schemeClr val="tx2"/>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a:xfrm>
            <a:off x="2771800" y="2427734"/>
            <a:ext cx="2088232" cy="1080120"/>
          </a:xfrm>
          <a:prstGeom prst="straightConnector1">
            <a:avLst/>
          </a:prstGeom>
          <a:ln w="25400">
            <a:solidFill>
              <a:schemeClr val="tx2"/>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8913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randombar(horizontal)">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2292">
                                            <p:txEl>
                                              <p:pRg st="0" end="0"/>
                                            </p:txEl>
                                          </p:spTgt>
                                        </p:tgtEl>
                                        <p:attrNameLst>
                                          <p:attrName>style.visibility</p:attrName>
                                        </p:attrNameLst>
                                      </p:cBhvr>
                                      <p:to>
                                        <p:strVal val="visible"/>
                                      </p:to>
                                    </p:set>
                                    <p:animEffect transition="in" filter="randombar(horizontal)">
                                      <p:cBhvr>
                                        <p:cTn id="15" dur="500"/>
                                        <p:tgtEl>
                                          <p:spTgt spid="1229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2292">
                                            <p:txEl>
                                              <p:pRg st="1" end="1"/>
                                            </p:txEl>
                                          </p:spTgt>
                                        </p:tgtEl>
                                        <p:attrNameLst>
                                          <p:attrName>style.visibility</p:attrName>
                                        </p:attrNameLst>
                                      </p:cBhvr>
                                      <p:to>
                                        <p:strVal val="visible"/>
                                      </p:to>
                                    </p:set>
                                    <p:animEffect transition="in" filter="randombar(horizontal)">
                                      <p:cBhvr>
                                        <p:cTn id="23" dur="500"/>
                                        <p:tgtEl>
                                          <p:spTgt spid="1229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2292"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6"/>
          <p:cNvSpPr>
            <a:spLocks noGrp="1"/>
          </p:cNvSpPr>
          <p:nvPr>
            <p:ph type="title" idx="4294967295"/>
          </p:nvPr>
        </p:nvSpPr>
        <p:spPr>
          <a:xfrm>
            <a:off x="0" y="206375"/>
            <a:ext cx="8229600" cy="857250"/>
          </a:xfrm>
        </p:spPr>
        <p:txBody>
          <a:bodyPr>
            <a:normAutofit/>
          </a:bodyPr>
          <a:lstStyle/>
          <a:p>
            <a:r>
              <a:rPr lang="en-US" altLang="zh-CN" sz="3200" dirty="0" smtClean="0">
                <a:solidFill>
                  <a:srgbClr val="333333"/>
                </a:solidFill>
                <a:latin typeface="Segoe UI Black" panose="020B0A02040204020203" pitchFamily="34" charset="0"/>
                <a:ea typeface="Segoe UI Black" panose="020B0A02040204020203" pitchFamily="34" charset="0"/>
                <a:cs typeface="Segoe UI Black" panose="020B0A02040204020203" pitchFamily="34" charset="0"/>
              </a:rPr>
              <a:t>Analogy</a:t>
            </a:r>
            <a:endParaRPr lang="zh-CN" altLang="en-US" sz="3200" dirty="0" smtClean="0">
              <a:solidFill>
                <a:srgbClr val="333333"/>
              </a:solidFill>
              <a:latin typeface="Segoe UI Black" panose="020B0A02040204020203" pitchFamily="34" charset="0"/>
              <a:ea typeface="宋体" pitchFamily="2" charset="-122"/>
              <a:cs typeface="Segoe UI Black" panose="020B0A02040204020203" pitchFamily="34" charset="0"/>
            </a:endParaRPr>
          </a:p>
        </p:txBody>
      </p:sp>
      <p:sp>
        <p:nvSpPr>
          <p:cNvPr id="13315" name="内容占位符 7"/>
          <p:cNvSpPr>
            <a:spLocks noGrp="1"/>
          </p:cNvSpPr>
          <p:nvPr>
            <p:ph idx="4294967295"/>
          </p:nvPr>
        </p:nvSpPr>
        <p:spPr>
          <a:xfrm>
            <a:off x="230832" y="1131590"/>
            <a:ext cx="3693096" cy="3394075"/>
          </a:xfrm>
        </p:spPr>
        <p:txBody>
          <a:bodyPr>
            <a:normAutofit fontScale="92500" lnSpcReduction="20000"/>
          </a:bodyPr>
          <a:lstStyle/>
          <a:p>
            <a:r>
              <a:rPr lang="en-US" altLang="zh-CN" dirty="0" smtClean="0">
                <a:ea typeface="宋体" pitchFamily="2" charset="-122"/>
              </a:rPr>
              <a:t>That </a:t>
            </a:r>
            <a:r>
              <a:rPr lang="en-US" altLang="zh-CN" u="sng" dirty="0" smtClean="0">
                <a:solidFill>
                  <a:srgbClr val="FF0000"/>
                </a:solidFill>
                <a:ea typeface="宋体" pitchFamily="2" charset="-122"/>
              </a:rPr>
              <a:t>it (national prejudice) </a:t>
            </a:r>
            <a:r>
              <a:rPr lang="en-US" altLang="zh-CN" dirty="0" smtClean="0">
                <a:ea typeface="宋体" pitchFamily="2" charset="-122"/>
              </a:rPr>
              <a:t>is the growth and </a:t>
            </a:r>
            <a:r>
              <a:rPr lang="en-US" altLang="zh-CN" u="sng" dirty="0" smtClean="0">
                <a:solidFill>
                  <a:srgbClr val="FF0000"/>
                </a:solidFill>
                <a:ea typeface="宋体" pitchFamily="2" charset="-122"/>
              </a:rPr>
              <a:t>love to our country</a:t>
            </a:r>
            <a:r>
              <a:rPr lang="en-US" altLang="zh-CN" dirty="0" smtClean="0">
                <a:ea typeface="宋体" pitchFamily="2" charset="-122"/>
              </a:rPr>
              <a:t>, I will allow, but that it is the natural and necessary growth of it, I absolutely deny. (P8,L73)</a:t>
            </a:r>
            <a:endParaRPr lang="zh-CN" altLang="en-US" dirty="0" smtClean="0">
              <a:ea typeface="宋体" pitchFamily="2" charset="-122"/>
            </a:endParaRPr>
          </a:p>
        </p:txBody>
      </p:sp>
      <p:sp>
        <p:nvSpPr>
          <p:cNvPr id="2" name="矩形 1"/>
          <p:cNvSpPr/>
          <p:nvPr/>
        </p:nvSpPr>
        <p:spPr>
          <a:xfrm>
            <a:off x="4355976" y="1059582"/>
            <a:ext cx="4320480" cy="3071610"/>
          </a:xfrm>
          <a:prstGeom prst="rect">
            <a:avLst/>
          </a:prstGeom>
        </p:spPr>
        <p:txBody>
          <a:bodyPr wrap="square">
            <a:spAutoFit/>
          </a:bodyPr>
          <a:lstStyle/>
          <a:p>
            <a:pPr marL="457200" indent="-457200">
              <a:lnSpc>
                <a:spcPct val="80000"/>
              </a:lnSpc>
              <a:buFont typeface="Arial" panose="020B0604020202020204" pitchFamily="34" charset="0"/>
              <a:buChar char="•"/>
            </a:pPr>
            <a:r>
              <a:rPr lang="en-US" altLang="zh-CN" sz="3000" u="sng" dirty="0">
                <a:solidFill>
                  <a:srgbClr val="FF0000"/>
                </a:solidFill>
                <a:ea typeface="宋体" pitchFamily="2" charset="-122"/>
              </a:rPr>
              <a:t>Superstition and enthusiasm </a:t>
            </a:r>
            <a:r>
              <a:rPr lang="en-US" altLang="zh-CN" sz="3000" dirty="0">
                <a:ea typeface="宋体" pitchFamily="2" charset="-122"/>
              </a:rPr>
              <a:t>too are the growth of</a:t>
            </a:r>
            <a:r>
              <a:rPr lang="en-US" altLang="zh-CN" sz="3000" dirty="0">
                <a:solidFill>
                  <a:srgbClr val="FF0000"/>
                </a:solidFill>
                <a:ea typeface="宋体" pitchFamily="2" charset="-122"/>
              </a:rPr>
              <a:t> </a:t>
            </a:r>
            <a:r>
              <a:rPr lang="en-US" altLang="zh-CN" sz="3000" u="sng" dirty="0">
                <a:solidFill>
                  <a:srgbClr val="FF0000"/>
                </a:solidFill>
                <a:ea typeface="宋体" pitchFamily="2" charset="-122"/>
              </a:rPr>
              <a:t>religion</a:t>
            </a:r>
            <a:r>
              <a:rPr lang="en-US" altLang="zh-CN" sz="3000" dirty="0">
                <a:ea typeface="宋体" pitchFamily="2" charset="-122"/>
              </a:rPr>
              <a:t>; but who ever took it in his head to affirm that they are the necessary growth of this noble principle</a:t>
            </a:r>
            <a:r>
              <a:rPr lang="en-US" altLang="zh-CN" sz="3000" dirty="0" smtClean="0">
                <a:ea typeface="宋体" pitchFamily="2" charset="-122"/>
              </a:rPr>
              <a:t>?</a:t>
            </a:r>
            <a:r>
              <a:rPr lang="en-US" altLang="zh-CN" sz="3200" dirty="0">
                <a:ea typeface="宋体" pitchFamily="2" charset="-122"/>
              </a:rPr>
              <a:t> (P8,L73</a:t>
            </a:r>
            <a:r>
              <a:rPr lang="en-US" altLang="zh-CN" sz="3200" dirty="0" smtClean="0">
                <a:ea typeface="宋体" pitchFamily="2" charset="-122"/>
              </a:rPr>
              <a:t>)</a:t>
            </a:r>
            <a:r>
              <a:rPr lang="en-US" altLang="zh-CN" sz="3000" dirty="0" smtClean="0">
                <a:ea typeface="宋体" pitchFamily="2" charset="-122"/>
              </a:rPr>
              <a:t> </a:t>
            </a:r>
            <a:endParaRPr lang="zh-CN" altLang="en-US" sz="3000" dirty="0"/>
          </a:p>
        </p:txBody>
      </p:sp>
      <p:cxnSp>
        <p:nvCxnSpPr>
          <p:cNvPr id="5" name="直接箭头连接符 4"/>
          <p:cNvCxnSpPr/>
          <p:nvPr/>
        </p:nvCxnSpPr>
        <p:spPr>
          <a:xfrm>
            <a:off x="3241576" y="1347614"/>
            <a:ext cx="1546448" cy="72008"/>
          </a:xfrm>
          <a:prstGeom prst="straightConnector1">
            <a:avLst/>
          </a:prstGeom>
          <a:ln w="25400">
            <a:solidFill>
              <a:schemeClr val="tx2"/>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nvCxnSpPr>
        <p:spPr>
          <a:xfrm>
            <a:off x="3707904" y="2139702"/>
            <a:ext cx="2808312" cy="0"/>
          </a:xfrm>
          <a:prstGeom prst="straightConnector1">
            <a:avLst/>
          </a:prstGeom>
          <a:ln w="25400">
            <a:solidFill>
              <a:schemeClr val="tx2"/>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58091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1"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plus(in)">
                                      <p:cBhvr>
                                        <p:cTn id="7" dur="10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3" presetClass="entr" presetSubtype="16"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plus(in)">
                                      <p:cBhvr>
                                        <p:cTn id="18" dur="12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1" build="p"/>
      <p:bldP spid="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淘宝店chenying0907 2"/>
          <p:cNvSpPr/>
          <p:nvPr/>
        </p:nvSpPr>
        <p:spPr>
          <a:xfrm>
            <a:off x="5152348" y="1779662"/>
            <a:ext cx="2804028" cy="1077218"/>
          </a:xfrm>
          <a:prstGeom prst="rect">
            <a:avLst/>
          </a:prstGeom>
        </p:spPr>
        <p:txBody>
          <a:bodyPr wrap="square">
            <a:spAutoFit/>
          </a:bodyPr>
          <a:lstStyle/>
          <a:p>
            <a:r>
              <a:rPr lang="en-US" altLang="zh-CN" sz="3200" dirty="0" smtClean="0">
                <a:ln w="6350">
                  <a:noFill/>
                </a:ln>
                <a:solidFill>
                  <a:srgbClr val="E94B50"/>
                </a:solidFill>
                <a:latin typeface="Segoe UI Emoji" panose="020B0502040204020203" pitchFamily="34" charset="0"/>
                <a:ea typeface="Segoe UI Emoji" panose="020B0502040204020203" pitchFamily="34" charset="0"/>
                <a:cs typeface="Segoe UI Black" panose="020B0A02040204020203" pitchFamily="34" charset="0"/>
              </a:rPr>
              <a:t>Critical Thinking</a:t>
            </a:r>
            <a:endParaRPr lang="zh-CN" altLang="en-US" sz="3200" dirty="0">
              <a:ln w="6350">
                <a:noFill/>
              </a:ln>
              <a:solidFill>
                <a:srgbClr val="E94B50"/>
              </a:solidFill>
              <a:latin typeface="Segoe UI Emoji" panose="020B0502040204020203" pitchFamily="34" charset="0"/>
              <a:ea typeface="+mj-ea"/>
              <a:cs typeface="Segoe UI Black" panose="020B0A02040204020203" pitchFamily="34" charset="0"/>
            </a:endParaRPr>
          </a:p>
        </p:txBody>
      </p:sp>
      <p:sp>
        <p:nvSpPr>
          <p:cNvPr id="7" name="Oval 10"/>
          <p:cNvSpPr>
            <a:spLocks noChangeArrowheads="1"/>
          </p:cNvSpPr>
          <p:nvPr/>
        </p:nvSpPr>
        <p:spPr bwMode="auto">
          <a:xfrm>
            <a:off x="4149003" y="1933697"/>
            <a:ext cx="748880" cy="748878"/>
          </a:xfrm>
          <a:prstGeom prst="rect">
            <a:avLst/>
          </a:prstGeom>
          <a:noFill/>
          <a:ln w="6350">
            <a:solidFill>
              <a:schemeClr val="tx1">
                <a:lumMod val="50000"/>
                <a:lumOff val="50000"/>
              </a:schemeClr>
            </a:solidFill>
          </a:ln>
        </p:spPr>
        <p:txBody>
          <a:bodyPr vert="horz" wrap="square" lIns="91440" tIns="45720" rIns="91440" bIns="45720" numCol="1" anchor="t" anchorCtr="0" compatLnSpc="1">
            <a:prstTxWarp prst="textNoShape">
              <a:avLst/>
            </a:prstTxWarp>
          </a:bodyPr>
          <a:lstStyle/>
          <a:p>
            <a:endParaRPr lang="zh-CN" altLang="en-US">
              <a:latin typeface="微软雅黑 Light" pitchFamily="34" charset="-122"/>
              <a:ea typeface="微软雅黑 Light" pitchFamily="34" charset="-122"/>
            </a:endParaRPr>
          </a:p>
        </p:txBody>
      </p:sp>
      <p:sp>
        <p:nvSpPr>
          <p:cNvPr id="5" name="TextBox 4"/>
          <p:cNvSpPr txBox="1"/>
          <p:nvPr/>
        </p:nvSpPr>
        <p:spPr>
          <a:xfrm>
            <a:off x="4211960" y="1995686"/>
            <a:ext cx="748880" cy="646331"/>
          </a:xfrm>
          <a:prstGeom prst="rect">
            <a:avLst/>
          </a:prstGeom>
          <a:noFill/>
        </p:spPr>
        <p:txBody>
          <a:bodyPr wrap="square" rtlCol="0">
            <a:spAutoFit/>
          </a:bodyPr>
          <a:lstStyle/>
          <a:p>
            <a:r>
              <a:rPr lang="en-US" altLang="zh-CN" sz="3600" dirty="0" smtClean="0">
                <a:solidFill>
                  <a:srgbClr val="E94B50"/>
                </a:solidFill>
                <a:latin typeface="楷体"/>
                <a:ea typeface="楷体"/>
                <a:cs typeface="Segoe UI Black" panose="020B0A02040204020203" pitchFamily="34" charset="0"/>
              </a:rPr>
              <a:t>Ⅳ</a:t>
            </a:r>
            <a:endParaRPr lang="zh-CN" altLang="en-US" sz="3600" dirty="0">
              <a:solidFill>
                <a:srgbClr val="E94B50"/>
              </a:solidFill>
              <a:latin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2304413799"/>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种族歧视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575" y="1059582"/>
            <a:ext cx="3230353"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种族歧视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283718"/>
            <a:ext cx="3783347" cy="2340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788024" y="915566"/>
            <a:ext cx="4176464" cy="1200329"/>
          </a:xfrm>
          <a:prstGeom prst="rect">
            <a:avLst/>
          </a:prstGeom>
          <a:noFill/>
        </p:spPr>
        <p:txBody>
          <a:bodyPr wrap="square" rtlCol="0">
            <a:spAutoFit/>
          </a:bodyPr>
          <a:lstStyle/>
          <a:p>
            <a:r>
              <a:rPr lang="en-US" altLang="zh-CN" sz="2400" dirty="0" smtClean="0"/>
              <a:t>1. What is the relationship between patriotism and ethnocentrism?</a:t>
            </a:r>
            <a:endParaRPr lang="zh-CN" altLang="en-US" sz="2400" dirty="0"/>
          </a:p>
        </p:txBody>
      </p:sp>
      <p:sp>
        <p:nvSpPr>
          <p:cNvPr id="6" name="TextBox 5"/>
          <p:cNvSpPr txBox="1"/>
          <p:nvPr/>
        </p:nvSpPr>
        <p:spPr>
          <a:xfrm>
            <a:off x="323529" y="3359544"/>
            <a:ext cx="3960440" cy="1569660"/>
          </a:xfrm>
          <a:prstGeom prst="rect">
            <a:avLst/>
          </a:prstGeom>
          <a:noFill/>
        </p:spPr>
        <p:txBody>
          <a:bodyPr wrap="square" rtlCol="0">
            <a:spAutoFit/>
          </a:bodyPr>
          <a:lstStyle/>
          <a:p>
            <a:r>
              <a:rPr lang="en-US" altLang="zh-CN" sz="2400" dirty="0" smtClean="0"/>
              <a:t>2. Do </a:t>
            </a:r>
            <a:r>
              <a:rPr lang="en-US" altLang="zh-CN" sz="2400" dirty="0"/>
              <a:t>Chinese people have any national prejudices over other </a:t>
            </a:r>
            <a:r>
              <a:rPr lang="en-US" altLang="zh-CN" sz="2400" dirty="0" smtClean="0"/>
              <a:t>nations? If the answer is yes, then what should we do?</a:t>
            </a:r>
            <a:endParaRPr lang="zh-CN" altLang="en-US" sz="2400" dirty="0"/>
          </a:p>
        </p:txBody>
      </p:sp>
      <p:sp>
        <p:nvSpPr>
          <p:cNvPr id="3" name="TextBox 2"/>
          <p:cNvSpPr txBox="1"/>
          <p:nvPr/>
        </p:nvSpPr>
        <p:spPr>
          <a:xfrm>
            <a:off x="3203848" y="267494"/>
            <a:ext cx="2448272" cy="584775"/>
          </a:xfrm>
          <a:prstGeom prst="rect">
            <a:avLst/>
          </a:prstGeom>
        </p:spPr>
        <p:txBody>
          <a:bodyPr vert="horz" lIns="91440" tIns="45720" rIns="91440" bIns="45720" rtlCol="0" anchor="ctr">
            <a:normAutofit/>
          </a:bodyPr>
          <a:lstStyle>
            <a:lvl1pPr algn="ctr">
              <a:spcBef>
                <a:spcPct val="0"/>
              </a:spcBef>
              <a:buNone/>
              <a:defRPr sz="3200">
                <a:solidFill>
                  <a:srgbClr val="333333"/>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n-US" altLang="zh-CN" dirty="0"/>
              <a:t>Discussion</a:t>
            </a:r>
            <a:endParaRPr lang="zh-CN" altLang="en-US" dirty="0"/>
          </a:p>
        </p:txBody>
      </p:sp>
    </p:spTree>
    <p:extLst>
      <p:ext uri="{BB962C8B-B14F-4D97-AF65-F5344CB8AC3E}">
        <p14:creationId xmlns:p14="http://schemas.microsoft.com/office/powerpoint/2010/main" val="323005754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circle(in)">
                                      <p:cBhvr>
                                        <p:cTn id="7" dur="1000"/>
                                        <p:tgtEl>
                                          <p:spTgt spid="16386"/>
                                        </p:tgtEl>
                                      </p:cBhvr>
                                    </p:animEffect>
                                  </p:childTnLst>
                                </p:cTn>
                              </p:par>
                              <p:par>
                                <p:cTn id="8" presetID="14" presetClass="entr" presetSubtype="10" fill="hold" nodeType="withEffect">
                                  <p:stCondLst>
                                    <p:cond delay="0"/>
                                  </p:stCondLst>
                                  <p:childTnLst>
                                    <p:set>
                                      <p:cBhvr>
                                        <p:cTn id="9" dur="1" fill="hold">
                                          <p:stCondLst>
                                            <p:cond delay="0"/>
                                          </p:stCondLst>
                                        </p:cTn>
                                        <p:tgtEl>
                                          <p:spTgt spid="16387"/>
                                        </p:tgtEl>
                                        <p:attrNameLst>
                                          <p:attrName>style.visibility</p:attrName>
                                        </p:attrNameLst>
                                      </p:cBhvr>
                                      <p:to>
                                        <p:strVal val="visible"/>
                                      </p:to>
                                    </p:set>
                                    <p:animEffect transition="in" filter="randombar(horizontal)">
                                      <p:cBhvr>
                                        <p:cTn id="10" dur="500"/>
                                        <p:tgtEl>
                                          <p:spTgt spid="1638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ChangeArrowheads="1"/>
          </p:cNvSpPr>
          <p:nvPr/>
        </p:nvSpPr>
        <p:spPr bwMode="auto">
          <a:xfrm>
            <a:off x="592208" y="2413793"/>
            <a:ext cx="484388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algn="just"/>
            <a:r>
              <a:rPr lang="en-US" altLang="zh-CN" sz="2200" b="1" dirty="0"/>
              <a:t>Ethnocentrism</a:t>
            </a:r>
            <a:r>
              <a:rPr lang="en-US" altLang="zh-CN" sz="2200" dirty="0"/>
              <a:t> is the tendency to look at the world primarily from the perspective of one's own ethnic culture. </a:t>
            </a:r>
            <a:r>
              <a:rPr lang="en-US" altLang="zh-CN" sz="2200" dirty="0" smtClean="0"/>
              <a:t>One </a:t>
            </a:r>
            <a:r>
              <a:rPr lang="en-US" altLang="zh-CN" sz="2200" dirty="0"/>
              <a:t>may view other cultures not only as different, but also as </a:t>
            </a:r>
            <a:r>
              <a:rPr lang="en-US" altLang="zh-CN" sz="2200" dirty="0">
                <a:solidFill>
                  <a:srgbClr val="FF0000"/>
                </a:solidFill>
              </a:rPr>
              <a:t>inferior</a:t>
            </a:r>
            <a:r>
              <a:rPr lang="en-US" altLang="zh-CN" sz="2200" dirty="0"/>
              <a:t>, with a great danger of behaving in ways that are damaging to those from other cultures. </a:t>
            </a:r>
            <a:endParaRPr lang="zh-CN" altLang="zh-CN" sz="2200" dirty="0"/>
          </a:p>
        </p:txBody>
      </p:sp>
      <p:sp>
        <p:nvSpPr>
          <p:cNvPr id="4" name="Rectangle 3"/>
          <p:cNvSpPr>
            <a:spLocks noChangeArrowheads="1"/>
          </p:cNvSpPr>
          <p:nvPr/>
        </p:nvSpPr>
        <p:spPr bwMode="auto">
          <a:xfrm>
            <a:off x="564993" y="570622"/>
            <a:ext cx="4871103"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algn="just">
              <a:spcBef>
                <a:spcPct val="30000"/>
              </a:spcBef>
            </a:pPr>
            <a:r>
              <a:rPr lang="en-US" altLang="zh-CN" sz="2200" b="1" dirty="0" smtClean="0"/>
              <a:t>Patriotism</a:t>
            </a:r>
            <a:r>
              <a:rPr lang="en-US" altLang="zh-CN" sz="2200" dirty="0" smtClean="0"/>
              <a:t> covers </a:t>
            </a:r>
            <a:r>
              <a:rPr lang="en-US" altLang="zh-CN" sz="2200" dirty="0"/>
              <a:t>such attitudes as: </a:t>
            </a:r>
            <a:r>
              <a:rPr lang="en-US" altLang="zh-CN" sz="2200" dirty="0">
                <a:solidFill>
                  <a:srgbClr val="FF0000"/>
                </a:solidFill>
              </a:rPr>
              <a:t>pride</a:t>
            </a:r>
            <a:r>
              <a:rPr lang="en-US" altLang="zh-CN" sz="2200" dirty="0"/>
              <a:t> in its achievements and culture, the </a:t>
            </a:r>
            <a:r>
              <a:rPr lang="en-US" altLang="zh-CN" sz="2200" dirty="0">
                <a:solidFill>
                  <a:srgbClr val="FF0000"/>
                </a:solidFill>
              </a:rPr>
              <a:t>desire</a:t>
            </a:r>
            <a:r>
              <a:rPr lang="en-US" altLang="zh-CN" sz="2200" dirty="0"/>
              <a:t> to preserve its character and the basis of </a:t>
            </a:r>
            <a:r>
              <a:rPr lang="en-US" altLang="zh-CN" sz="2200" dirty="0" smtClean="0"/>
              <a:t>the </a:t>
            </a:r>
            <a:r>
              <a:rPr lang="en-US" altLang="zh-CN" sz="2200" dirty="0"/>
              <a:t>culture, and </a:t>
            </a:r>
            <a:r>
              <a:rPr lang="en-US" altLang="zh-CN" sz="2200" dirty="0">
                <a:solidFill>
                  <a:srgbClr val="FF0000"/>
                </a:solidFill>
              </a:rPr>
              <a:t>identification</a:t>
            </a:r>
            <a:r>
              <a:rPr lang="en-US" altLang="zh-CN" sz="2200" dirty="0"/>
              <a:t> with other members of the nation.</a:t>
            </a:r>
            <a:endParaRPr lang="zh-CN" altLang="zh-CN" sz="2200" dirty="0"/>
          </a:p>
        </p:txBody>
      </p:sp>
      <p:pic>
        <p:nvPicPr>
          <p:cNvPr id="5" name="内容占位符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820165" y="457173"/>
            <a:ext cx="2462896" cy="1981943"/>
          </a:xfrm>
          <a:prstGeom prst="rect">
            <a:avLst/>
          </a:prstGeom>
        </p:spPr>
      </p:pic>
      <p:pic>
        <p:nvPicPr>
          <p:cNvPr id="6" name="图片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0165" y="2715766"/>
            <a:ext cx="2808312" cy="1948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7804718"/>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1203"/>
                                        </p:tgtEl>
                                        <p:attrNameLst>
                                          <p:attrName>style.visibility</p:attrName>
                                        </p:attrNameLst>
                                      </p:cBhvr>
                                      <p:to>
                                        <p:strVal val="visible"/>
                                      </p:to>
                                    </p:set>
                                    <p:animEffect transition="in" filter="dissolve">
                                      <p:cBhvr>
                                        <p:cTn id="19" dur="500"/>
                                        <p:tgtEl>
                                          <p:spTgt spid="51203"/>
                                        </p:tgtEl>
                                      </p:cBhvr>
                                    </p:animEffect>
                                  </p:childTnLst>
                                </p:cTn>
                              </p:par>
                              <p:par>
                                <p:cTn id="20" presetID="9"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_淘宝店chenying0907 26"/>
          <p:cNvSpPr txBox="1"/>
          <p:nvPr>
            <p:custDataLst>
              <p:tags r:id="rId1"/>
            </p:custDataLst>
          </p:nvPr>
        </p:nvSpPr>
        <p:spPr>
          <a:xfrm>
            <a:off x="3494175" y="896402"/>
            <a:ext cx="2339357" cy="646331"/>
          </a:xfrm>
          <a:prstGeom prst="rect">
            <a:avLst/>
          </a:prstGeom>
          <a:noFill/>
        </p:spPr>
        <p:txBody>
          <a:bodyPr wrap="square" rtlCol="0">
            <a:spAutoFit/>
          </a:bodyPr>
          <a:lstStyle/>
          <a:p>
            <a:pPr algn="dist"/>
            <a:r>
              <a:rPr lang="en-US" altLang="zh-CN" sz="3600" dirty="0" smtClean="0">
                <a:ln w="6350">
                  <a:noFill/>
                </a:ln>
                <a:solidFill>
                  <a:srgbClr val="E94B50"/>
                </a:solidFill>
                <a:latin typeface="Segoe UI Black" panose="020B0A02040204020203" pitchFamily="34" charset="0"/>
                <a:ea typeface="Segoe UI Black" panose="020B0A02040204020203" pitchFamily="34" charset="0"/>
                <a:cs typeface="Segoe UI Black" panose="020B0A02040204020203" pitchFamily="34" charset="0"/>
              </a:rPr>
              <a:t>Contents</a:t>
            </a:r>
            <a:endParaRPr lang="zh-CN" altLang="en-US" sz="3600" dirty="0">
              <a:ln w="6350">
                <a:noFill/>
              </a:ln>
              <a:solidFill>
                <a:srgbClr val="E94B50"/>
              </a:solidFill>
              <a:latin typeface="Segoe UI Black" panose="020B0A02040204020203" pitchFamily="34" charset="0"/>
              <a:ea typeface="微软雅黑 Light" pitchFamily="34" charset="-122"/>
              <a:cs typeface="Segoe UI Black" panose="020B0A02040204020203" pitchFamily="34" charset="0"/>
            </a:endParaRPr>
          </a:p>
        </p:txBody>
      </p:sp>
      <p:sp>
        <p:nvSpPr>
          <p:cNvPr id="21" name="Oval 10"/>
          <p:cNvSpPr>
            <a:spLocks noChangeArrowheads="1"/>
          </p:cNvSpPr>
          <p:nvPr/>
        </p:nvSpPr>
        <p:spPr bwMode="auto">
          <a:xfrm>
            <a:off x="214282" y="2686968"/>
            <a:ext cx="2058052" cy="748878"/>
          </a:xfrm>
          <a:prstGeom prst="rect">
            <a:avLst/>
          </a:prstGeom>
          <a:gradFill>
            <a:gsLst>
              <a:gs pos="0">
                <a:srgbClr val="F4A6A8"/>
              </a:gs>
              <a:gs pos="0">
                <a:srgbClr val="FEE7F2"/>
              </a:gs>
              <a:gs pos="83000">
                <a:srgbClr val="F4A6A8"/>
              </a:gs>
              <a:gs pos="98000">
                <a:srgbClr val="FBA97D"/>
              </a:gs>
              <a:gs pos="100000">
                <a:srgbClr val="FBD49C"/>
              </a:gs>
              <a:gs pos="100000">
                <a:srgbClr val="FEE7F2"/>
              </a:gs>
            </a:gsLst>
            <a:lin ang="5400000" scaled="0"/>
          </a:gradFill>
          <a:ln w="6350">
            <a:solidFill>
              <a:schemeClr val="tx1">
                <a:lumMod val="50000"/>
                <a:lumOff val="50000"/>
              </a:schemeClr>
            </a:solidFill>
          </a:ln>
        </p:spPr>
        <p:txBody>
          <a:bodyPr vert="horz" wrap="square" lIns="91440" tIns="45720" rIns="91440" bIns="45720" numCol="1" anchor="t" anchorCtr="0" compatLnSpc="1">
            <a:prstTxWarp prst="textNoShape">
              <a:avLst/>
            </a:prstTxWarp>
          </a:bodyPr>
          <a:lstStyle/>
          <a:p>
            <a:pPr algn="ctr" eaLnBrk="0" hangingPunct="0"/>
            <a:r>
              <a:rPr lang="en-US" altLang="zh-CN" sz="2400" b="1" dirty="0" smtClean="0">
                <a:solidFill>
                  <a:srgbClr val="333333"/>
                </a:solidFill>
                <a:latin typeface="Trebuchet MS" pitchFamily="34" charset="0"/>
                <a:ea typeface="宋体" pitchFamily="2" charset="-122"/>
              </a:rPr>
              <a:t>Main idea </a:t>
            </a:r>
            <a:r>
              <a:rPr lang="en-US" altLang="zh-CN" sz="2400" b="1" dirty="0" smtClean="0">
                <a:solidFill>
                  <a:srgbClr val="333333"/>
                </a:solidFill>
                <a:latin typeface="Times New Roman" pitchFamily="18" charset="0"/>
                <a:ea typeface="宋体" pitchFamily="2" charset="-122"/>
                <a:cs typeface="Times New Roman" pitchFamily="18" charset="0"/>
              </a:rPr>
              <a:t>&amp;</a:t>
            </a:r>
            <a:r>
              <a:rPr lang="zh-CN" altLang="en-US" sz="2400" b="1" dirty="0" smtClean="0">
                <a:solidFill>
                  <a:srgbClr val="333333"/>
                </a:solidFill>
                <a:latin typeface="Trebuchet MS" pitchFamily="34" charset="0"/>
                <a:ea typeface="宋体" pitchFamily="2" charset="-122"/>
              </a:rPr>
              <a:t>  </a:t>
            </a:r>
            <a:r>
              <a:rPr lang="zh-CN" altLang="en-US" sz="2400" b="1" dirty="0" smtClean="0">
                <a:solidFill>
                  <a:srgbClr val="333333"/>
                </a:solidFill>
                <a:ea typeface="宋体" pitchFamily="2" charset="-122"/>
              </a:rPr>
              <a:t>Structure</a:t>
            </a:r>
            <a:endParaRPr lang="zh-CN" altLang="en-US" sz="2400" b="1" dirty="0">
              <a:solidFill>
                <a:srgbClr val="333333"/>
              </a:solidFill>
              <a:ea typeface="宋体" pitchFamily="2" charset="-122"/>
            </a:endParaRPr>
          </a:p>
        </p:txBody>
      </p:sp>
      <p:sp>
        <p:nvSpPr>
          <p:cNvPr id="24" name="Oval 10"/>
          <p:cNvSpPr>
            <a:spLocks noChangeArrowheads="1"/>
          </p:cNvSpPr>
          <p:nvPr/>
        </p:nvSpPr>
        <p:spPr bwMode="auto">
          <a:xfrm>
            <a:off x="2483768" y="2686968"/>
            <a:ext cx="2020814" cy="748878"/>
          </a:xfrm>
          <a:prstGeom prst="rect">
            <a:avLst/>
          </a:prstGeom>
          <a:gradFill>
            <a:gsLst>
              <a:gs pos="0">
                <a:srgbClr val="F4A6A8"/>
              </a:gs>
              <a:gs pos="0">
                <a:srgbClr val="FEE7F2"/>
              </a:gs>
              <a:gs pos="83000">
                <a:srgbClr val="F4A6A8"/>
              </a:gs>
              <a:gs pos="98000">
                <a:srgbClr val="FBA97D"/>
              </a:gs>
              <a:gs pos="100000">
                <a:srgbClr val="FBD49C"/>
              </a:gs>
              <a:gs pos="100000">
                <a:srgbClr val="FEE7F2"/>
              </a:gs>
            </a:gsLst>
            <a:lin ang="5400000" scaled="0"/>
          </a:gradFill>
          <a:ln w="6350">
            <a:solidFill>
              <a:schemeClr val="tx1">
                <a:lumMod val="50000"/>
                <a:lumOff val="50000"/>
              </a:schemeClr>
            </a:solidFill>
          </a:ln>
        </p:spPr>
        <p:txBody>
          <a:bodyPr vert="horz" wrap="square" lIns="91440" tIns="45720" rIns="91440" bIns="45720" numCol="1" anchor="t" anchorCtr="0" compatLnSpc="1">
            <a:prstTxWarp prst="textNoShape">
              <a:avLst/>
            </a:prstTxWarp>
          </a:bodyPr>
          <a:lstStyle/>
          <a:p>
            <a:pPr algn="ctr" eaLnBrk="0" hangingPunct="0"/>
            <a:r>
              <a:rPr lang="en-US" altLang="zh-CN" sz="2400" b="1" dirty="0" smtClean="0">
                <a:solidFill>
                  <a:srgbClr val="333333"/>
                </a:solidFill>
                <a:latin typeface="Trebuchet MS" pitchFamily="34" charset="0"/>
                <a:ea typeface="宋体" pitchFamily="2" charset="-122"/>
              </a:rPr>
              <a:t>Brief Summary</a:t>
            </a:r>
            <a:endParaRPr lang="zh-CN" altLang="en-US" sz="2400" b="1" dirty="0">
              <a:solidFill>
                <a:srgbClr val="333333"/>
              </a:solidFill>
              <a:ea typeface="宋体" pitchFamily="2" charset="-122"/>
            </a:endParaRPr>
          </a:p>
        </p:txBody>
      </p:sp>
      <p:sp>
        <p:nvSpPr>
          <p:cNvPr id="25" name="Oval 10"/>
          <p:cNvSpPr>
            <a:spLocks noChangeArrowheads="1"/>
          </p:cNvSpPr>
          <p:nvPr/>
        </p:nvSpPr>
        <p:spPr bwMode="auto">
          <a:xfrm>
            <a:off x="4716016" y="2686968"/>
            <a:ext cx="2020814" cy="748878"/>
          </a:xfrm>
          <a:prstGeom prst="rect">
            <a:avLst/>
          </a:prstGeom>
          <a:gradFill>
            <a:gsLst>
              <a:gs pos="0">
                <a:srgbClr val="F4A6A8"/>
              </a:gs>
              <a:gs pos="0">
                <a:srgbClr val="FEE7F2"/>
              </a:gs>
              <a:gs pos="83000">
                <a:srgbClr val="F4A6A8"/>
              </a:gs>
              <a:gs pos="98000">
                <a:srgbClr val="FBA97D"/>
              </a:gs>
              <a:gs pos="100000">
                <a:srgbClr val="FBD49C"/>
              </a:gs>
              <a:gs pos="100000">
                <a:srgbClr val="FEE7F2"/>
              </a:gs>
            </a:gsLst>
            <a:lin ang="5400000" scaled="0"/>
          </a:gradFill>
          <a:ln w="6350">
            <a:solidFill>
              <a:schemeClr val="tx1">
                <a:lumMod val="50000"/>
                <a:lumOff val="50000"/>
              </a:schemeClr>
            </a:solidFill>
          </a:ln>
        </p:spPr>
        <p:txBody>
          <a:bodyPr vert="horz" wrap="square" lIns="91440" tIns="45720" rIns="91440" bIns="45720" numCol="1" anchor="t" anchorCtr="0" compatLnSpc="1">
            <a:prstTxWarp prst="textNoShape">
              <a:avLst/>
            </a:prstTxWarp>
          </a:bodyPr>
          <a:lstStyle/>
          <a:p>
            <a:pPr algn="ctr" eaLnBrk="0" hangingPunct="0"/>
            <a:r>
              <a:rPr lang="en-US" altLang="zh-CN" sz="2400" b="1" dirty="0" smtClean="0">
                <a:solidFill>
                  <a:srgbClr val="333333"/>
                </a:solidFill>
                <a:latin typeface="Trebuchet MS" pitchFamily="34" charset="0"/>
                <a:ea typeface="宋体" pitchFamily="2" charset="-122"/>
              </a:rPr>
              <a:t>Language Appreciation</a:t>
            </a:r>
            <a:endParaRPr lang="zh-CN" altLang="en-US" sz="2400" b="1" dirty="0">
              <a:solidFill>
                <a:srgbClr val="333333"/>
              </a:solidFill>
              <a:ea typeface="宋体" pitchFamily="2" charset="-122"/>
            </a:endParaRPr>
          </a:p>
        </p:txBody>
      </p:sp>
      <p:sp>
        <p:nvSpPr>
          <p:cNvPr id="26" name="Oval 10"/>
          <p:cNvSpPr>
            <a:spLocks noChangeArrowheads="1"/>
          </p:cNvSpPr>
          <p:nvPr/>
        </p:nvSpPr>
        <p:spPr bwMode="auto">
          <a:xfrm>
            <a:off x="6948264" y="2686968"/>
            <a:ext cx="2020814" cy="748878"/>
          </a:xfrm>
          <a:prstGeom prst="rect">
            <a:avLst/>
          </a:prstGeom>
          <a:gradFill>
            <a:gsLst>
              <a:gs pos="0">
                <a:srgbClr val="F4A6A8"/>
              </a:gs>
              <a:gs pos="0">
                <a:srgbClr val="FEE7F2"/>
              </a:gs>
              <a:gs pos="83000">
                <a:srgbClr val="F4A6A8"/>
              </a:gs>
              <a:gs pos="98000">
                <a:srgbClr val="FBA97D"/>
              </a:gs>
              <a:gs pos="100000">
                <a:srgbClr val="FBD49C"/>
              </a:gs>
              <a:gs pos="100000">
                <a:srgbClr val="FEE7F2"/>
              </a:gs>
            </a:gsLst>
            <a:lin ang="5400000" scaled="0"/>
          </a:gradFill>
          <a:ln w="6350">
            <a:solidFill>
              <a:schemeClr val="tx1">
                <a:lumMod val="50000"/>
                <a:lumOff val="50000"/>
              </a:schemeClr>
            </a:solidFill>
          </a:ln>
        </p:spPr>
        <p:txBody>
          <a:bodyPr vert="horz" wrap="square" lIns="91440" tIns="45720" rIns="91440" bIns="45720" numCol="1" anchor="t" anchorCtr="0" compatLnSpc="1">
            <a:prstTxWarp prst="textNoShape">
              <a:avLst/>
            </a:prstTxWarp>
          </a:bodyPr>
          <a:lstStyle/>
          <a:p>
            <a:pPr algn="ctr" eaLnBrk="0" hangingPunct="0"/>
            <a:r>
              <a:rPr lang="en-US" altLang="zh-CN" sz="2400" b="1" dirty="0" smtClean="0">
                <a:solidFill>
                  <a:srgbClr val="333333"/>
                </a:solidFill>
                <a:latin typeface="Trebuchet MS" pitchFamily="34" charset="0"/>
                <a:ea typeface="宋体" pitchFamily="2" charset="-122"/>
              </a:rPr>
              <a:t>Critical Thinking</a:t>
            </a:r>
            <a:endParaRPr lang="zh-CN" altLang="en-US" sz="2400" b="1" dirty="0">
              <a:solidFill>
                <a:srgbClr val="333333"/>
              </a:solidFill>
              <a:ea typeface="宋体" pitchFamily="2" charset="-122"/>
            </a:endParaRPr>
          </a:p>
        </p:txBody>
      </p:sp>
      <p:grpSp>
        <p:nvGrpSpPr>
          <p:cNvPr id="38" name="Group 2"/>
          <p:cNvGrpSpPr>
            <a:grpSpLocks/>
          </p:cNvGrpSpPr>
          <p:nvPr/>
        </p:nvGrpSpPr>
        <p:grpSpPr bwMode="auto">
          <a:xfrm>
            <a:off x="948271" y="1665734"/>
            <a:ext cx="7010400" cy="762000"/>
            <a:chOff x="0" y="0"/>
            <a:chExt cx="4416" cy="480"/>
          </a:xfrm>
        </p:grpSpPr>
        <p:sp>
          <p:nvSpPr>
            <p:cNvPr id="39" name="Line 3"/>
            <p:cNvSpPr>
              <a:spLocks noChangeShapeType="1"/>
            </p:cNvSpPr>
            <p:nvPr/>
          </p:nvSpPr>
          <p:spPr bwMode="auto">
            <a:xfrm flipH="1" flipV="1">
              <a:off x="2304" y="48"/>
              <a:ext cx="624" cy="336"/>
            </a:xfrm>
            <a:prstGeom prst="line">
              <a:avLst/>
            </a:prstGeom>
            <a:noFill/>
            <a:ln w="50800" cmpd="sng">
              <a:solidFill>
                <a:schemeClr val="tx1">
                  <a:lumMod val="50000"/>
                  <a:lumOff val="50000"/>
                  <a:alpha val="66000"/>
                </a:schemeClr>
              </a:solidFill>
              <a:round/>
              <a:headEnd/>
              <a:tailEnd/>
            </a:ln>
            <a:effectLst>
              <a:prstShdw prst="shdw17" dist="17961" dir="2700000">
                <a:srgbClr val="999999"/>
              </a:prstShdw>
            </a:effectLst>
          </p:spPr>
          <p:txBody>
            <a:bodyPr/>
            <a:lstStyle/>
            <a:p>
              <a:endParaRPr lang="zh-CN" altLang="en-US"/>
            </a:p>
          </p:txBody>
        </p:sp>
        <p:sp>
          <p:nvSpPr>
            <p:cNvPr id="40" name="Line 4"/>
            <p:cNvSpPr>
              <a:spLocks noChangeShapeType="1"/>
            </p:cNvSpPr>
            <p:nvPr/>
          </p:nvSpPr>
          <p:spPr bwMode="auto">
            <a:xfrm flipV="1">
              <a:off x="1392" y="0"/>
              <a:ext cx="912" cy="480"/>
            </a:xfrm>
            <a:prstGeom prst="line">
              <a:avLst/>
            </a:prstGeom>
            <a:noFill/>
            <a:ln w="50800" cmpd="sng">
              <a:solidFill>
                <a:schemeClr val="tx1">
                  <a:lumMod val="50000"/>
                  <a:lumOff val="50000"/>
                  <a:alpha val="66000"/>
                </a:schemeClr>
              </a:solidFill>
              <a:round/>
              <a:headEnd/>
              <a:tailEnd/>
            </a:ln>
            <a:effectLst>
              <a:prstShdw prst="shdw17" dist="17961" dir="2700000">
                <a:srgbClr val="999999"/>
              </a:prstShdw>
            </a:effectLst>
          </p:spPr>
          <p:txBody>
            <a:bodyPr/>
            <a:lstStyle/>
            <a:p>
              <a:endParaRPr lang="zh-CN" altLang="en-US"/>
            </a:p>
          </p:txBody>
        </p:sp>
        <p:sp>
          <p:nvSpPr>
            <p:cNvPr id="41" name="Line 5"/>
            <p:cNvSpPr>
              <a:spLocks noChangeShapeType="1"/>
            </p:cNvSpPr>
            <p:nvPr/>
          </p:nvSpPr>
          <p:spPr bwMode="auto">
            <a:xfrm flipV="1">
              <a:off x="0" y="0"/>
              <a:ext cx="2256" cy="384"/>
            </a:xfrm>
            <a:prstGeom prst="line">
              <a:avLst/>
            </a:prstGeom>
            <a:noFill/>
            <a:ln w="50800" cmpd="sng">
              <a:solidFill>
                <a:schemeClr val="tx1">
                  <a:lumMod val="50000"/>
                  <a:lumOff val="50000"/>
                  <a:alpha val="66000"/>
                </a:schemeClr>
              </a:solidFill>
              <a:round/>
              <a:headEnd/>
              <a:tailEnd/>
            </a:ln>
            <a:effectLst>
              <a:prstShdw prst="shdw17" dist="17961" dir="2700000">
                <a:srgbClr val="999999"/>
              </a:prstShdw>
            </a:effectLst>
          </p:spPr>
          <p:txBody>
            <a:bodyPr/>
            <a:lstStyle/>
            <a:p>
              <a:endParaRPr lang="zh-CN" altLang="en-US"/>
            </a:p>
          </p:txBody>
        </p:sp>
        <p:sp>
          <p:nvSpPr>
            <p:cNvPr id="42" name="Line 6"/>
            <p:cNvSpPr>
              <a:spLocks noChangeShapeType="1"/>
            </p:cNvSpPr>
            <p:nvPr/>
          </p:nvSpPr>
          <p:spPr bwMode="auto">
            <a:xfrm>
              <a:off x="2256" y="0"/>
              <a:ext cx="2160" cy="384"/>
            </a:xfrm>
            <a:prstGeom prst="line">
              <a:avLst/>
            </a:prstGeom>
            <a:noFill/>
            <a:ln w="50800" cmpd="sng">
              <a:solidFill>
                <a:schemeClr val="tx1">
                  <a:lumMod val="50000"/>
                  <a:lumOff val="50000"/>
                  <a:alpha val="66000"/>
                </a:schemeClr>
              </a:solidFill>
              <a:round/>
              <a:headEnd/>
              <a:tailEnd/>
            </a:ln>
            <a:effectLst>
              <a:prstShdw prst="shdw17" dist="17961" dir="2700000">
                <a:srgbClr val="999999"/>
              </a:prstShdw>
            </a:effectLst>
          </p:spPr>
          <p:txBody>
            <a:bodyPr/>
            <a:lstStyle/>
            <a:p>
              <a:endParaRPr lang="zh-CN" altLang="en-US"/>
            </a:p>
          </p:txBody>
        </p:sp>
      </p:grpSp>
    </p:spTree>
    <p:extLst>
      <p:ext uri="{BB962C8B-B14F-4D97-AF65-F5344CB8AC3E}">
        <p14:creationId xmlns:p14="http://schemas.microsoft.com/office/powerpoint/2010/main" val="4155388031"/>
      </p:ext>
    </p:extLst>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ntr" presetSubtype="6" fill="hold" nodeType="after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strips(downRight)">
                                      <p:cBhvr>
                                        <p:cTn id="13" dur="500"/>
                                        <p:tgtEl>
                                          <p:spTgt spid="38"/>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par>
                          <p:cTn id="18" fill="hold">
                            <p:stCondLst>
                              <p:cond delay="2000"/>
                            </p:stCondLst>
                            <p:childTnLst>
                              <p:par>
                                <p:cTn id="19" presetID="16" presetClass="entr" presetSubtype="21"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childTnLst>
                          </p:cTn>
                        </p:par>
                        <p:par>
                          <p:cTn id="22" fill="hold">
                            <p:stCondLst>
                              <p:cond delay="2500"/>
                            </p:stCondLst>
                            <p:childTnLst>
                              <p:par>
                                <p:cTn id="23" presetID="16" presetClass="entr" presetSubtype="21" fill="hold" grpId="0"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childTnLst>
                          </p:cTn>
                        </p:par>
                        <p:par>
                          <p:cTn id="26" fill="hold">
                            <p:stCondLst>
                              <p:cond delay="3000"/>
                            </p:stCondLst>
                            <p:childTnLst>
                              <p:par>
                                <p:cTn id="27" presetID="16" presetClass="entr" presetSubtype="21"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arn(inVertical)">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1" grpId="0" animBg="1"/>
      <p:bldP spid="24" grpId="0" animBg="1"/>
      <p:bldP spid="25" grpId="0" animBg="1"/>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文本框 1">
            <a:hlinkClick r:id="rId6" action="ppaction://hlinksldjump"/>
          </p:cNvPr>
          <p:cNvSpPr txBox="1">
            <a:spLocks noChangeArrowheads="1"/>
          </p:cNvSpPr>
          <p:nvPr>
            <p:custDataLst>
              <p:tags r:id="rId2"/>
            </p:custDataLst>
          </p:nvPr>
        </p:nvSpPr>
        <p:spPr bwMode="auto">
          <a:xfrm>
            <a:off x="1115616" y="11906"/>
            <a:ext cx="770485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spcBef>
                <a:spcPct val="0"/>
              </a:spcBef>
            </a:pPr>
            <a:r>
              <a:rPr lang="en-US" altLang="zh-CN" sz="2400" b="1" dirty="0" smtClean="0">
                <a:solidFill>
                  <a:srgbClr val="C00000"/>
                </a:solidFill>
                <a:latin typeface="Segoe UI Black" panose="020B0A02040204020203" pitchFamily="34" charset="0"/>
                <a:ea typeface="Segoe UI Black" panose="020B0A02040204020203" pitchFamily="34" charset="0"/>
                <a:cs typeface="Segoe UI Black" panose="020B0A02040204020203" pitchFamily="34" charset="0"/>
                <a:sym typeface="Arial" panose="020B0604020202020204" pitchFamily="34" charset="0"/>
              </a:rPr>
              <a:t>The National Prejudice in English Language</a:t>
            </a:r>
            <a:endParaRPr lang="en-US" altLang="zh-CN" sz="2400" b="1" dirty="0">
              <a:solidFill>
                <a:srgbClr val="C00000"/>
              </a:solidFill>
              <a:latin typeface="Segoe UI Black" panose="020B0A02040204020203" pitchFamily="34" charset="0"/>
              <a:ea typeface="Segoe UI Black" panose="020B0A02040204020203" pitchFamily="34" charset="0"/>
              <a:cs typeface="Segoe UI Black" panose="020B0A02040204020203" pitchFamily="34" charset="0"/>
              <a:sym typeface="Arial" panose="020B0604020202020204" pitchFamily="34" charset="0"/>
            </a:endParaRPr>
          </a:p>
        </p:txBody>
      </p:sp>
      <p:sp>
        <p:nvSpPr>
          <p:cNvPr id="15362" name="文本框 2"/>
          <p:cNvSpPr txBox="1">
            <a:spLocks noChangeArrowheads="1"/>
          </p:cNvSpPr>
          <p:nvPr>
            <p:custDataLst>
              <p:tags r:id="rId3"/>
            </p:custDataLst>
          </p:nvPr>
        </p:nvSpPr>
        <p:spPr bwMode="auto">
          <a:xfrm>
            <a:off x="827584" y="905192"/>
            <a:ext cx="2968104" cy="3844529"/>
          </a:xfrm>
          <a:prstGeom prst="rect">
            <a:avLst/>
          </a:prstGeom>
        </p:spPr>
        <p:txBody>
          <a:bodyPr vert="horz" lIns="91440" tIns="45720" rIns="91440" bIns="45720" rtlCol="0" anchor="ctr">
            <a:noAutofit/>
          </a:bodyPr>
          <a:lstStyle>
            <a:defPPr>
              <a:defRPr lang="zh-CN"/>
            </a:defPPr>
            <a:lvl1pPr algn="ctr">
              <a:spcBef>
                <a:spcPct val="0"/>
              </a:spcBef>
              <a:buNone/>
              <a:defRPr sz="3200">
                <a:solidFill>
                  <a:srgbClr val="333333"/>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l"/>
            <a:r>
              <a:rPr lang="en-US" altLang="zh-CN" sz="2400" dirty="0">
                <a:latin typeface="Segoe UI Light" panose="020B0502040204020203" pitchFamily="34" charset="0"/>
                <a:sym typeface="Arial" panose="020B0604020202020204" pitchFamily="34" charset="0"/>
              </a:rPr>
              <a:t>Chinese whispers</a:t>
            </a:r>
          </a:p>
          <a:p>
            <a:pPr algn="l"/>
            <a:r>
              <a:rPr lang="en-US" altLang="zh-CN" sz="2400" dirty="0">
                <a:latin typeface="Segoe UI Light" panose="020B0502040204020203" pitchFamily="34" charset="0"/>
                <a:sym typeface="Arial" panose="020B0604020202020204" pitchFamily="34" charset="0"/>
              </a:rPr>
              <a:t>shanghai</a:t>
            </a:r>
          </a:p>
          <a:p>
            <a:pPr algn="l"/>
            <a:r>
              <a:rPr lang="en-US" altLang="zh-CN" sz="2400" dirty="0">
                <a:latin typeface="Segoe UI Light" panose="020B0502040204020203" pitchFamily="34" charset="0"/>
                <a:sym typeface="Arial" panose="020B0604020202020204" pitchFamily="34" charset="0"/>
              </a:rPr>
              <a:t>Indian hand </a:t>
            </a:r>
          </a:p>
          <a:p>
            <a:pPr algn="l"/>
            <a:r>
              <a:rPr lang="en-US" altLang="zh-CN" sz="2400" dirty="0">
                <a:latin typeface="Segoe UI Light" panose="020B0502040204020203" pitchFamily="34" charset="0"/>
                <a:sym typeface="Arial" panose="020B0604020202020204" pitchFamily="34" charset="0"/>
              </a:rPr>
              <a:t>Spanish athlete </a:t>
            </a:r>
          </a:p>
          <a:p>
            <a:pPr algn="l"/>
            <a:r>
              <a:rPr lang="en-US" altLang="zh-CN" sz="2400" dirty="0">
                <a:latin typeface="Segoe UI Light" panose="020B0502040204020203" pitchFamily="34" charset="0"/>
                <a:sym typeface="Arial" panose="020B0604020202020204" pitchFamily="34" charset="0"/>
              </a:rPr>
              <a:t>Irish Bull </a:t>
            </a:r>
          </a:p>
          <a:p>
            <a:pPr algn="l"/>
            <a:r>
              <a:rPr lang="en-US" altLang="zh-CN" sz="2400" dirty="0">
                <a:latin typeface="Segoe UI Light" panose="020B0502040204020203" pitchFamily="34" charset="0"/>
                <a:sym typeface="Arial" panose="020B0604020202020204" pitchFamily="34" charset="0"/>
              </a:rPr>
              <a:t>French leave   </a:t>
            </a:r>
          </a:p>
          <a:p>
            <a:pPr algn="l"/>
            <a:r>
              <a:rPr lang="en-US" altLang="zh-CN" sz="2400" dirty="0" smtClean="0">
                <a:latin typeface="Segoe UI Light" panose="020B0502040204020203" pitchFamily="34" charset="0"/>
                <a:sym typeface="Arial" panose="020B0604020202020204" pitchFamily="34" charset="0"/>
              </a:rPr>
              <a:t>Dutch </a:t>
            </a:r>
            <a:r>
              <a:rPr lang="en-US" altLang="zh-CN" sz="2400" dirty="0">
                <a:latin typeface="Segoe UI Light" panose="020B0502040204020203" pitchFamily="34" charset="0"/>
                <a:sym typeface="Arial" panose="020B0604020202020204" pitchFamily="34" charset="0"/>
              </a:rPr>
              <a:t>courage</a:t>
            </a:r>
            <a:endParaRPr lang="zh-CN" altLang="en-US" sz="2400" dirty="0">
              <a:latin typeface="Segoe UI Light" panose="020B0502040204020203" pitchFamily="34" charset="0"/>
              <a:sym typeface="Arial" panose="020B0604020202020204" pitchFamily="34" charset="0"/>
            </a:endParaRPr>
          </a:p>
          <a:p>
            <a:pPr algn="l"/>
            <a:r>
              <a:rPr lang="en-US" altLang="zh-CN" sz="2400" dirty="0">
                <a:latin typeface="Segoe UI Light" panose="020B0502040204020203" pitchFamily="34" charset="0"/>
                <a:sym typeface="Arial" panose="020B0604020202020204" pitchFamily="34" charset="0"/>
              </a:rPr>
              <a:t>Dutch Nightingale</a:t>
            </a:r>
            <a:endParaRPr lang="zh-CN" altLang="en-US" sz="2400" dirty="0">
              <a:latin typeface="Segoe UI Light" panose="020B0502040204020203" pitchFamily="34" charset="0"/>
              <a:sym typeface="Arial" panose="020B0604020202020204" pitchFamily="34" charset="0"/>
            </a:endParaRPr>
          </a:p>
          <a:p>
            <a:pPr algn="l"/>
            <a:r>
              <a:rPr lang="en-US" altLang="zh-CN" sz="2400" dirty="0">
                <a:latin typeface="Segoe UI Light" panose="020B0502040204020203" pitchFamily="34" charset="0"/>
                <a:sym typeface="Arial" panose="020B0604020202020204" pitchFamily="34" charset="0"/>
              </a:rPr>
              <a:t>Dutchman</a:t>
            </a:r>
          </a:p>
          <a:p>
            <a:pPr algn="l"/>
            <a:r>
              <a:rPr lang="en-US" altLang="zh-CN" sz="2400" dirty="0">
                <a:latin typeface="Segoe UI Light" panose="020B0502040204020203" pitchFamily="34" charset="0"/>
                <a:sym typeface="Arial" panose="020B0604020202020204" pitchFamily="34" charset="0"/>
              </a:rPr>
              <a:t>beat the Dutch</a:t>
            </a:r>
            <a:endParaRPr lang="zh-CN" altLang="en-US" sz="2400" dirty="0">
              <a:latin typeface="Segoe UI Light" panose="020B0502040204020203" pitchFamily="34" charset="0"/>
              <a:sym typeface="Arial" panose="020B0604020202020204" pitchFamily="34" charset="0"/>
            </a:endParaRPr>
          </a:p>
        </p:txBody>
      </p:sp>
      <p:sp>
        <p:nvSpPr>
          <p:cNvPr id="2" name="矩形 1"/>
          <p:cNvSpPr/>
          <p:nvPr/>
        </p:nvSpPr>
        <p:spPr>
          <a:xfrm>
            <a:off x="5480228" y="1007894"/>
            <a:ext cx="2836188" cy="3724096"/>
          </a:xfrm>
          <a:prstGeom prst="rect">
            <a:avLst/>
          </a:prstGeom>
        </p:spPr>
        <p:txBody>
          <a:bodyPr wrap="square">
            <a:spAutoFit/>
          </a:bodyPr>
          <a:lstStyle/>
          <a:p>
            <a:pPr>
              <a:spcBef>
                <a:spcPct val="20000"/>
              </a:spcBef>
            </a:pPr>
            <a:r>
              <a:rPr lang="zh-CN" altLang="en-US" sz="2000" dirty="0">
                <a:solidFill>
                  <a:srgbClr val="E94B50"/>
                </a:solidFill>
                <a:latin typeface="Times New Roman" panose="02020603050405020304" pitchFamily="18" charset="0"/>
                <a:sym typeface="Arial" panose="020B0604020202020204" pitchFamily="34" charset="0"/>
              </a:rPr>
              <a:t>极出色、</a:t>
            </a:r>
            <a:r>
              <a:rPr lang="zh-CN" altLang="en-US" sz="2000" dirty="0" smtClean="0">
                <a:solidFill>
                  <a:srgbClr val="E94B50"/>
                </a:solidFill>
                <a:latin typeface="Times New Roman" panose="02020603050405020304" pitchFamily="18" charset="0"/>
                <a:sym typeface="Arial" panose="020B0604020202020204" pitchFamily="34" charset="0"/>
              </a:rPr>
              <a:t>了不起</a:t>
            </a:r>
            <a:endParaRPr lang="en-US" altLang="zh-CN" sz="2000" dirty="0" smtClean="0">
              <a:solidFill>
                <a:srgbClr val="E94B50"/>
              </a:solidFill>
              <a:latin typeface="Times New Roman" panose="02020603050405020304" pitchFamily="18" charset="0"/>
              <a:sym typeface="Arial" panose="020B0604020202020204" pitchFamily="34" charset="0"/>
            </a:endParaRPr>
          </a:p>
          <a:p>
            <a:pPr>
              <a:spcBef>
                <a:spcPct val="20000"/>
              </a:spcBef>
            </a:pPr>
            <a:r>
              <a:rPr lang="zh-CN" altLang="en-US" sz="2000" dirty="0">
                <a:solidFill>
                  <a:srgbClr val="E94B50"/>
                </a:solidFill>
                <a:latin typeface="Times New Roman" panose="02020603050405020304" pitchFamily="18" charset="0"/>
                <a:sym typeface="Arial" panose="020B0604020202020204" pitchFamily="34" charset="0"/>
              </a:rPr>
              <a:t>非人</a:t>
            </a:r>
            <a:r>
              <a:rPr lang="zh-CN" altLang="en-US" sz="2000" dirty="0" smtClean="0">
                <a:solidFill>
                  <a:srgbClr val="E94B50"/>
                </a:solidFill>
                <a:latin typeface="Times New Roman" panose="02020603050405020304" pitchFamily="18" charset="0"/>
                <a:sym typeface="Arial" panose="020B0604020202020204" pitchFamily="34" charset="0"/>
              </a:rPr>
              <a:t>类</a:t>
            </a:r>
            <a:endParaRPr lang="en-US" altLang="zh-CN" sz="2000" dirty="0" smtClean="0">
              <a:solidFill>
                <a:srgbClr val="E94B50"/>
              </a:solidFill>
              <a:latin typeface="Times New Roman" panose="02020603050405020304" pitchFamily="18" charset="0"/>
              <a:sym typeface="Arial" panose="020B0604020202020204" pitchFamily="34" charset="0"/>
            </a:endParaRPr>
          </a:p>
          <a:p>
            <a:pPr>
              <a:spcBef>
                <a:spcPct val="20000"/>
              </a:spcBef>
            </a:pPr>
            <a:r>
              <a:rPr lang="zh-CN" altLang="en-US" sz="2000" dirty="0" smtClean="0">
                <a:solidFill>
                  <a:srgbClr val="E94B50"/>
                </a:solidFill>
                <a:latin typeface="Times New Roman" panose="02020603050405020304" pitchFamily="18" charset="0"/>
                <a:sym typeface="Arial" panose="020B0604020202020204" pitchFamily="34" charset="0"/>
              </a:rPr>
              <a:t>以讹传讹</a:t>
            </a:r>
            <a:endParaRPr lang="en-US" altLang="zh-CN" sz="2000" dirty="0" smtClean="0">
              <a:solidFill>
                <a:srgbClr val="E94B50"/>
              </a:solidFill>
              <a:latin typeface="Times New Roman" panose="02020603050405020304" pitchFamily="18" charset="0"/>
              <a:sym typeface="Arial" panose="020B0604020202020204" pitchFamily="34" charset="0"/>
            </a:endParaRPr>
          </a:p>
          <a:p>
            <a:pPr>
              <a:spcBef>
                <a:spcPct val="20000"/>
              </a:spcBef>
            </a:pPr>
            <a:r>
              <a:rPr lang="zh-CN" altLang="en-US" sz="2000" dirty="0" smtClean="0">
                <a:solidFill>
                  <a:srgbClr val="E94B50"/>
                </a:solidFill>
                <a:latin typeface="Times New Roman" panose="02020603050405020304" pitchFamily="18" charset="0"/>
                <a:sym typeface="Arial" panose="020B0604020202020204" pitchFamily="34" charset="0"/>
              </a:rPr>
              <a:t>欺骗</a:t>
            </a:r>
            <a:endParaRPr lang="en-US" altLang="zh-CN" sz="2000" dirty="0" smtClean="0">
              <a:solidFill>
                <a:srgbClr val="E94B50"/>
              </a:solidFill>
              <a:latin typeface="Times New Roman" panose="02020603050405020304" pitchFamily="18" charset="0"/>
              <a:sym typeface="Arial" panose="020B0604020202020204" pitchFamily="34" charset="0"/>
            </a:endParaRPr>
          </a:p>
          <a:p>
            <a:pPr>
              <a:spcBef>
                <a:spcPct val="20000"/>
              </a:spcBef>
            </a:pPr>
            <a:r>
              <a:rPr lang="zh-CN" altLang="en-US" sz="2000" dirty="0" smtClean="0">
                <a:solidFill>
                  <a:srgbClr val="E94B50"/>
                </a:solidFill>
                <a:latin typeface="Times New Roman" panose="02020603050405020304" pitchFamily="18" charset="0"/>
                <a:sym typeface="Arial" panose="020B0604020202020204" pitchFamily="34" charset="0"/>
              </a:rPr>
              <a:t>干涉</a:t>
            </a:r>
            <a:r>
              <a:rPr lang="zh-CN" altLang="en-US" sz="2000" dirty="0">
                <a:solidFill>
                  <a:srgbClr val="E94B50"/>
                </a:solidFill>
                <a:latin typeface="Times New Roman" panose="02020603050405020304" pitchFamily="18" charset="0"/>
                <a:sym typeface="Arial" panose="020B0604020202020204" pitchFamily="34" charset="0"/>
              </a:rPr>
              <a:t>，</a:t>
            </a:r>
            <a:r>
              <a:rPr lang="zh-CN" altLang="en-US" sz="2000" dirty="0" smtClean="0">
                <a:solidFill>
                  <a:srgbClr val="E94B50"/>
                </a:solidFill>
                <a:latin typeface="Times New Roman" panose="02020603050405020304" pitchFamily="18" charset="0"/>
                <a:sym typeface="Arial" panose="020B0604020202020204" pitchFamily="34" charset="0"/>
              </a:rPr>
              <a:t>插足</a:t>
            </a:r>
            <a:endParaRPr lang="en-US" altLang="zh-CN" sz="2000" dirty="0" smtClean="0">
              <a:solidFill>
                <a:srgbClr val="E94B50"/>
              </a:solidFill>
              <a:latin typeface="Times New Roman" panose="02020603050405020304" pitchFamily="18" charset="0"/>
              <a:sym typeface="Arial" panose="020B0604020202020204" pitchFamily="34" charset="0"/>
            </a:endParaRPr>
          </a:p>
          <a:p>
            <a:pPr>
              <a:spcBef>
                <a:spcPct val="20000"/>
              </a:spcBef>
            </a:pPr>
            <a:r>
              <a:rPr lang="zh-CN" altLang="en-US" sz="2000" dirty="0" smtClean="0">
                <a:solidFill>
                  <a:srgbClr val="E94B50"/>
                </a:solidFill>
                <a:latin typeface="Times New Roman" panose="02020603050405020304" pitchFamily="18" charset="0"/>
                <a:sym typeface="Arial" panose="020B0604020202020204" pitchFamily="34" charset="0"/>
              </a:rPr>
              <a:t>不辞而别，擅离职守</a:t>
            </a:r>
            <a:endParaRPr lang="en-US" altLang="zh-CN" sz="2000" dirty="0" smtClean="0">
              <a:solidFill>
                <a:srgbClr val="E94B50"/>
              </a:solidFill>
              <a:latin typeface="Times New Roman" panose="02020603050405020304" pitchFamily="18" charset="0"/>
              <a:sym typeface="Arial" panose="020B0604020202020204" pitchFamily="34" charset="0"/>
            </a:endParaRPr>
          </a:p>
          <a:p>
            <a:pPr>
              <a:spcBef>
                <a:spcPct val="20000"/>
              </a:spcBef>
            </a:pPr>
            <a:r>
              <a:rPr lang="zh-CN" altLang="en-US" sz="2000" dirty="0">
                <a:solidFill>
                  <a:srgbClr val="E94B50"/>
                </a:solidFill>
                <a:latin typeface="Times New Roman" panose="02020603050405020304" pitchFamily="18" charset="0"/>
                <a:sym typeface="Arial" panose="020B0604020202020204" pitchFamily="34" charset="0"/>
              </a:rPr>
              <a:t>酒后之勇</a:t>
            </a:r>
            <a:endParaRPr lang="en-US" altLang="zh-CN" sz="2000" dirty="0">
              <a:solidFill>
                <a:srgbClr val="E94B50"/>
              </a:solidFill>
              <a:latin typeface="Times New Roman" panose="02020603050405020304" pitchFamily="18" charset="0"/>
              <a:sym typeface="Arial" panose="020B0604020202020204" pitchFamily="34" charset="0"/>
            </a:endParaRPr>
          </a:p>
          <a:p>
            <a:pPr>
              <a:spcBef>
                <a:spcPct val="20000"/>
              </a:spcBef>
            </a:pPr>
            <a:r>
              <a:rPr lang="zh-CN" altLang="en-US" sz="2000" dirty="0" smtClean="0">
                <a:solidFill>
                  <a:srgbClr val="E94B50"/>
                </a:solidFill>
                <a:latin typeface="Times New Roman" panose="02020603050405020304" pitchFamily="18" charset="0"/>
                <a:sym typeface="Arial" panose="020B0604020202020204" pitchFamily="34" charset="0"/>
              </a:rPr>
              <a:t>聒噪</a:t>
            </a:r>
            <a:r>
              <a:rPr lang="zh-CN" altLang="en-US" sz="2000" dirty="0">
                <a:solidFill>
                  <a:srgbClr val="E94B50"/>
                </a:solidFill>
                <a:latin typeface="Times New Roman" panose="02020603050405020304" pitchFamily="18" charset="0"/>
                <a:sym typeface="Arial" panose="020B0604020202020204" pitchFamily="34" charset="0"/>
              </a:rPr>
              <a:t>的蛙</a:t>
            </a:r>
            <a:r>
              <a:rPr lang="zh-CN" altLang="en-US" sz="2000" dirty="0" smtClean="0">
                <a:solidFill>
                  <a:srgbClr val="E94B50"/>
                </a:solidFill>
                <a:latin typeface="Times New Roman" panose="02020603050405020304" pitchFamily="18" charset="0"/>
                <a:sym typeface="Arial" panose="020B0604020202020204" pitchFamily="34" charset="0"/>
              </a:rPr>
              <a:t>鸣</a:t>
            </a:r>
            <a:endParaRPr lang="en-US" altLang="zh-CN" sz="2000" dirty="0" smtClean="0">
              <a:solidFill>
                <a:srgbClr val="E94B50"/>
              </a:solidFill>
              <a:latin typeface="Times New Roman" panose="02020603050405020304" pitchFamily="18" charset="0"/>
              <a:sym typeface="Arial" panose="020B0604020202020204" pitchFamily="34" charset="0"/>
            </a:endParaRPr>
          </a:p>
          <a:p>
            <a:pPr>
              <a:spcBef>
                <a:spcPct val="20000"/>
              </a:spcBef>
            </a:pPr>
            <a:r>
              <a:rPr lang="zh-CN" altLang="en-US" sz="2000" dirty="0" smtClean="0">
                <a:solidFill>
                  <a:srgbClr val="E94B50"/>
                </a:solidFill>
                <a:latin typeface="Times New Roman" panose="02020603050405020304" pitchFamily="18" charset="0"/>
                <a:sym typeface="Arial" panose="020B0604020202020204" pitchFamily="34" charset="0"/>
              </a:rPr>
              <a:t>吹牛</a:t>
            </a:r>
            <a:r>
              <a:rPr lang="zh-CN" altLang="en-US" sz="2000" dirty="0">
                <a:solidFill>
                  <a:srgbClr val="E94B50"/>
                </a:solidFill>
                <a:latin typeface="Times New Roman" panose="02020603050405020304" pitchFamily="18" charset="0"/>
                <a:sym typeface="Arial" panose="020B0604020202020204" pitchFamily="34" charset="0"/>
              </a:rPr>
              <a:t>大王</a:t>
            </a:r>
          </a:p>
          <a:p>
            <a:pPr>
              <a:spcBef>
                <a:spcPct val="20000"/>
              </a:spcBef>
            </a:pPr>
            <a:r>
              <a:rPr lang="zh-CN" altLang="en-US" sz="2000" dirty="0">
                <a:solidFill>
                  <a:srgbClr val="E94B50"/>
                </a:solidFill>
                <a:latin typeface="Times New Roman" panose="02020603050405020304" pitchFamily="18" charset="0"/>
                <a:sym typeface="Arial" panose="020B0604020202020204" pitchFamily="34" charset="0"/>
              </a:rPr>
              <a:t>荒谬的</a:t>
            </a:r>
            <a:r>
              <a:rPr lang="zh-CN" altLang="en-US" sz="2000" dirty="0" smtClean="0">
                <a:solidFill>
                  <a:srgbClr val="E94B50"/>
                </a:solidFill>
                <a:latin typeface="Times New Roman" panose="02020603050405020304" pitchFamily="18" charset="0"/>
                <a:sym typeface="Arial" panose="020B0604020202020204" pitchFamily="34" charset="0"/>
              </a:rPr>
              <a:t>说法，自相矛盾</a:t>
            </a:r>
            <a:endParaRPr lang="zh-CN" altLang="en-US" sz="2000" dirty="0">
              <a:solidFill>
                <a:srgbClr val="E94B50"/>
              </a:solidFill>
              <a:latin typeface="Times New Roman" panose="02020603050405020304" pitchFamily="18" charset="0"/>
              <a:sym typeface="Arial" panose="020B0604020202020204" pitchFamily="34" charset="0"/>
            </a:endParaRPr>
          </a:p>
        </p:txBody>
      </p:sp>
      <p:cxnSp>
        <p:nvCxnSpPr>
          <p:cNvPr id="4" name="直接箭头连接符 3"/>
          <p:cNvCxnSpPr/>
          <p:nvPr/>
        </p:nvCxnSpPr>
        <p:spPr>
          <a:xfrm>
            <a:off x="3203848" y="1201291"/>
            <a:ext cx="2273220" cy="743912"/>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a:off x="2296559" y="1624559"/>
            <a:ext cx="3153508" cy="654622"/>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nvCxnSpPr>
        <p:spPr>
          <a:xfrm>
            <a:off x="2549039" y="1945203"/>
            <a:ext cx="2901028" cy="667957"/>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a:off x="2864620" y="2316912"/>
            <a:ext cx="2670766" cy="1838608"/>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2114546" y="2660266"/>
            <a:ext cx="3362522" cy="1807269"/>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flipV="1">
            <a:off x="2642036" y="3008196"/>
            <a:ext cx="2835032" cy="1"/>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V="1">
            <a:off x="2867780" y="3419030"/>
            <a:ext cx="2609288" cy="1"/>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nvCxnSpPr>
        <p:spPr>
          <a:xfrm>
            <a:off x="3347864" y="3736198"/>
            <a:ext cx="2102203" cy="0"/>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flipV="1">
            <a:off x="2311636" y="1624560"/>
            <a:ext cx="3223750" cy="2530960"/>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V="1">
            <a:off x="2867780" y="1201291"/>
            <a:ext cx="2582287" cy="3266244"/>
          </a:xfrm>
          <a:prstGeom prst="straightConnector1">
            <a:avLst/>
          </a:prstGeom>
          <a:ln w="22225" cmpd="sng">
            <a:solidFill>
              <a:srgbClr val="E94B50"/>
            </a:solidFill>
            <a:headEnd type="none" w="lg" len="lg"/>
            <a:tailEnd type="triangle" w="lg" len="me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3368212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randombar(horizontal)">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randombar(horizontal)">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randombar(horizontal)">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randombar(horizontal)">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randombar(horizontal)">
                                      <p:cBhvr>
                                        <p:cTn id="5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5" name="Picture 3" descr="u=281148540,3979755499&amp;fm=23&amp;gp=0"/>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539552" y="1131590"/>
            <a:ext cx="3672408" cy="2088232"/>
          </a:xfrm>
          <a:noFill/>
        </p:spPr>
      </p:pic>
      <p:pic>
        <p:nvPicPr>
          <p:cNvPr id="84996" name="Picture 4" descr="u=1271636965,2251513420&amp;fm=23&amp;gp=0"/>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4788024" y="1131590"/>
            <a:ext cx="3563888" cy="2104777"/>
          </a:xfrm>
          <a:noFill/>
        </p:spPr>
      </p:pic>
    </p:spTree>
    <p:extLst>
      <p:ext uri="{BB962C8B-B14F-4D97-AF65-F5344CB8AC3E}">
        <p14:creationId xmlns:p14="http://schemas.microsoft.com/office/powerpoint/2010/main" val="38944781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84995"/>
                                        </p:tgtEl>
                                        <p:attrNameLst>
                                          <p:attrName>style.visibility</p:attrName>
                                        </p:attrNameLst>
                                      </p:cBhvr>
                                      <p:to>
                                        <p:strVal val="visible"/>
                                      </p:to>
                                    </p:set>
                                    <p:animEffect transition="in" filter="blinds(horizontal)">
                                      <p:cBhvr>
                                        <p:cTn id="7" dur="500"/>
                                        <p:tgtEl>
                                          <p:spTgt spid="84995"/>
                                        </p:tgtEl>
                                      </p:cBhvr>
                                    </p:animEffect>
                                  </p:childTnLst>
                                </p:cTn>
                              </p:par>
                              <p:par>
                                <p:cTn id="8" presetID="2" presetClass="entr" presetSubtype="4" fill="hold" nodeType="withEffect">
                                  <p:stCondLst>
                                    <p:cond delay="0"/>
                                  </p:stCondLst>
                                  <p:childTnLst>
                                    <p:set>
                                      <p:cBhvr>
                                        <p:cTn id="9" dur="1" fill="hold">
                                          <p:stCondLst>
                                            <p:cond delay="0"/>
                                          </p:stCondLst>
                                        </p:cTn>
                                        <p:tgtEl>
                                          <p:spTgt spid="84996"/>
                                        </p:tgtEl>
                                        <p:attrNameLst>
                                          <p:attrName>style.visibility</p:attrName>
                                        </p:attrNameLst>
                                      </p:cBhvr>
                                      <p:to>
                                        <p:strVal val="visible"/>
                                      </p:to>
                                    </p:set>
                                    <p:anim calcmode="lin" valueType="num">
                                      <p:cBhvr additive="base">
                                        <p:cTn id="10" dur="500" fill="hold"/>
                                        <p:tgtEl>
                                          <p:spTgt spid="84996"/>
                                        </p:tgtEl>
                                        <p:attrNameLst>
                                          <p:attrName>ppt_x</p:attrName>
                                        </p:attrNameLst>
                                      </p:cBhvr>
                                      <p:tavLst>
                                        <p:tav tm="0">
                                          <p:val>
                                            <p:strVal val="#ppt_x"/>
                                          </p:val>
                                        </p:tav>
                                        <p:tav tm="100000">
                                          <p:val>
                                            <p:strVal val="#ppt_x"/>
                                          </p:val>
                                        </p:tav>
                                      </p:tavLst>
                                    </p:anim>
                                    <p:anim calcmode="lin" valueType="num">
                                      <p:cBhvr additive="base">
                                        <p:cTn id="11" dur="500" fill="hold"/>
                                        <p:tgtEl>
                                          <p:spTgt spid="849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42166d224f4a20a4a643534390529822730ed0d1"/>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251520" y="699542"/>
            <a:ext cx="5213350" cy="3148012"/>
          </a:xfrm>
          <a:noFill/>
        </p:spPr>
      </p:pic>
      <p:pic>
        <p:nvPicPr>
          <p:cNvPr id="87043" name="Picture 3" descr="7b899e510fb30f24fa68e987c895d143ac4b0347"/>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827584" y="987574"/>
            <a:ext cx="5561013" cy="3179762"/>
          </a:xfrm>
          <a:noFill/>
        </p:spPr>
      </p:pic>
      <p:pic>
        <p:nvPicPr>
          <p:cNvPr id="87044" name="Picture 4" descr="201208161347796437883364599546"/>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1331640" y="1203598"/>
            <a:ext cx="5732463" cy="3186113"/>
          </a:xfrm>
          <a:noFill/>
        </p:spPr>
      </p:pic>
      <p:pic>
        <p:nvPicPr>
          <p:cNvPr id="87046" name="Picture 6" descr="ca7f9fc0c0408abafe41a8"/>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1907704" y="1347614"/>
            <a:ext cx="5976937" cy="3360738"/>
          </a:xfrm>
          <a:noFill/>
        </p:spPr>
      </p:pic>
    </p:spTree>
    <p:extLst>
      <p:ext uri="{BB962C8B-B14F-4D97-AF65-F5344CB8AC3E}">
        <p14:creationId xmlns:p14="http://schemas.microsoft.com/office/powerpoint/2010/main" val="216042772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87042"/>
                                        </p:tgtEl>
                                        <p:attrNameLst>
                                          <p:attrName>style.visibility</p:attrName>
                                        </p:attrNameLst>
                                      </p:cBhvr>
                                      <p:to>
                                        <p:strVal val="visible"/>
                                      </p:to>
                                    </p:set>
                                    <p:animEffect transition="in" filter="blinds(horizontal)">
                                      <p:cBhvr>
                                        <p:cTn id="7" dur="500"/>
                                        <p:tgtEl>
                                          <p:spTgt spid="87042"/>
                                        </p:tgtEl>
                                      </p:cBhvr>
                                    </p:animEffect>
                                  </p:childTnLst>
                                </p:cTn>
                              </p:par>
                            </p:childTnLst>
                          </p:cTn>
                        </p:par>
                        <p:par>
                          <p:cTn id="8" fill="hold" nodeType="withGroup">
                            <p:stCondLst>
                              <p:cond delay="500"/>
                            </p:stCondLst>
                            <p:childTnLst>
                              <p:par>
                                <p:cTn id="9" presetID="3" presetClass="entr" presetSubtype="10" fill="hold" nodeType="afterEffect">
                                  <p:stCondLst>
                                    <p:cond delay="1500"/>
                                  </p:stCondLst>
                                  <p:childTnLst>
                                    <p:set>
                                      <p:cBhvr>
                                        <p:cTn id="10" dur="1" fill="hold">
                                          <p:stCondLst>
                                            <p:cond delay="0"/>
                                          </p:stCondLst>
                                        </p:cTn>
                                        <p:tgtEl>
                                          <p:spTgt spid="87043"/>
                                        </p:tgtEl>
                                        <p:attrNameLst>
                                          <p:attrName>style.visibility</p:attrName>
                                        </p:attrNameLst>
                                      </p:cBhvr>
                                      <p:to>
                                        <p:strVal val="visible"/>
                                      </p:to>
                                    </p:set>
                                    <p:animEffect transition="in" filter="blinds(horizontal)">
                                      <p:cBhvr>
                                        <p:cTn id="11" dur="500"/>
                                        <p:tgtEl>
                                          <p:spTgt spid="87043"/>
                                        </p:tgtEl>
                                      </p:cBhvr>
                                    </p:animEffect>
                                  </p:childTnLst>
                                </p:cTn>
                              </p:par>
                            </p:childTnLst>
                          </p:cTn>
                        </p:par>
                        <p:par>
                          <p:cTn id="12" fill="hold" nodeType="withGroup">
                            <p:stCondLst>
                              <p:cond delay="2500"/>
                            </p:stCondLst>
                            <p:childTnLst>
                              <p:par>
                                <p:cTn id="13" presetID="3" presetClass="entr" presetSubtype="10" fill="hold" nodeType="afterEffect">
                                  <p:stCondLst>
                                    <p:cond delay="1500"/>
                                  </p:stCondLst>
                                  <p:childTnLst>
                                    <p:set>
                                      <p:cBhvr>
                                        <p:cTn id="14" dur="1" fill="hold">
                                          <p:stCondLst>
                                            <p:cond delay="0"/>
                                          </p:stCondLst>
                                        </p:cTn>
                                        <p:tgtEl>
                                          <p:spTgt spid="87044"/>
                                        </p:tgtEl>
                                        <p:attrNameLst>
                                          <p:attrName>style.visibility</p:attrName>
                                        </p:attrNameLst>
                                      </p:cBhvr>
                                      <p:to>
                                        <p:strVal val="visible"/>
                                      </p:to>
                                    </p:set>
                                    <p:animEffect transition="in" filter="blinds(horizontal)">
                                      <p:cBhvr>
                                        <p:cTn id="15" dur="500"/>
                                        <p:tgtEl>
                                          <p:spTgt spid="87044"/>
                                        </p:tgtEl>
                                      </p:cBhvr>
                                    </p:animEffect>
                                  </p:childTnLst>
                                </p:cTn>
                              </p:par>
                            </p:childTnLst>
                          </p:cTn>
                        </p:par>
                        <p:par>
                          <p:cTn id="16" fill="hold" nodeType="withGroup">
                            <p:stCondLst>
                              <p:cond delay="4500"/>
                            </p:stCondLst>
                            <p:childTnLst>
                              <p:par>
                                <p:cTn id="17" presetID="3" presetClass="entr" presetSubtype="10" fill="hold" nodeType="afterEffect">
                                  <p:stCondLst>
                                    <p:cond delay="1500"/>
                                  </p:stCondLst>
                                  <p:childTnLst>
                                    <p:set>
                                      <p:cBhvr>
                                        <p:cTn id="18" dur="1" fill="hold">
                                          <p:stCondLst>
                                            <p:cond delay="0"/>
                                          </p:stCondLst>
                                        </p:cTn>
                                        <p:tgtEl>
                                          <p:spTgt spid="87046"/>
                                        </p:tgtEl>
                                        <p:attrNameLst>
                                          <p:attrName>style.visibility</p:attrName>
                                        </p:attrNameLst>
                                      </p:cBhvr>
                                      <p:to>
                                        <p:strVal val="visible"/>
                                      </p:to>
                                    </p:set>
                                    <p:animEffect transition="in" filter="blinds(horizontal)">
                                      <p:cBhvr>
                                        <p:cTn id="19" dur="5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35495" y="1387094"/>
            <a:ext cx="1445859" cy="1815882"/>
          </a:xfrm>
          <a:prstGeom prst="rect">
            <a:avLst/>
          </a:prstGeom>
        </p:spPr>
        <p:txBody>
          <a:bodyPr vert="horz" wrap="square">
            <a:spAutoFit/>
          </a:bodyPr>
          <a:lstStyle/>
          <a:p>
            <a:pPr lvl="0" algn="ctr" fontAlgn="base">
              <a:spcBef>
                <a:spcPct val="0"/>
              </a:spcBef>
              <a:spcAft>
                <a:spcPct val="0"/>
              </a:spcAft>
            </a:pPr>
            <a:r>
              <a:rPr lang="en-US" altLang="zh-CN" sz="2800" b="1" dirty="0" smtClean="0">
                <a:solidFill>
                  <a:srgbClr val="E94B50"/>
                </a:solidFill>
                <a:ea typeface="微软雅黑 Light" pitchFamily="34" charset="-122"/>
              </a:rPr>
              <a:t>Citizen OF</a:t>
            </a:r>
          </a:p>
          <a:p>
            <a:pPr lvl="0" algn="ctr" fontAlgn="base">
              <a:spcBef>
                <a:spcPct val="0"/>
              </a:spcBef>
              <a:spcAft>
                <a:spcPct val="0"/>
              </a:spcAft>
            </a:pPr>
            <a:r>
              <a:rPr lang="en-US" altLang="zh-CN" sz="2800" b="1" dirty="0" smtClean="0">
                <a:solidFill>
                  <a:srgbClr val="E94B50"/>
                </a:solidFill>
                <a:ea typeface="微软雅黑 Light" pitchFamily="34" charset="-122"/>
              </a:rPr>
              <a:t>The World</a:t>
            </a:r>
            <a:endParaRPr lang="en-US" altLang="zh-CN" sz="2800" b="1" dirty="0">
              <a:solidFill>
                <a:srgbClr val="E94B50"/>
              </a:solidFill>
              <a:ea typeface="微软雅黑 Light" pitchFamily="34" charset="-122"/>
            </a:endParaRPr>
          </a:p>
        </p:txBody>
      </p:sp>
      <p:pic>
        <p:nvPicPr>
          <p:cNvPr id="9217" name="Picture 1" descr="C:\Users\Zhou\AppData\Roaming\Tencent\Users\370616276\TIM\WinTemp\RichOle\7V4TAM)UEXZ)39O3[1@F[7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1355" y="125159"/>
            <a:ext cx="7421320" cy="4805078"/>
          </a:xfrm>
          <a:prstGeom prst="rect">
            <a:avLst/>
          </a:prstGeom>
          <a:noFill/>
          <a:extLst>
            <a:ext uri="{909E8E84-426E-40DD-AFC4-6F175D3DCCD1}">
              <a14:hiddenFill xmlns:a14="http://schemas.microsoft.com/office/drawing/2010/main">
                <a:solidFill>
                  <a:srgbClr val="FFFFFF"/>
                </a:solidFill>
              </a14:hiddenFill>
            </a:ext>
          </a:extLst>
        </p:spPr>
      </p:pic>
      <p:pic>
        <p:nvPicPr>
          <p:cNvPr id="2" name="视频合并小扎+习大大.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63688" y="411510"/>
            <a:ext cx="6840760" cy="4176464"/>
          </a:xfrm>
          <a:prstGeom prst="rect">
            <a:avLst/>
          </a:prstGeom>
        </p:spPr>
      </p:pic>
    </p:spTree>
    <p:extLst>
      <p:ext uri="{BB962C8B-B14F-4D97-AF65-F5344CB8AC3E}">
        <p14:creationId xmlns:p14="http://schemas.microsoft.com/office/powerpoint/2010/main" val="3796241954"/>
      </p:ext>
    </p:extLst>
  </p:cSld>
  <p:clrMapOvr>
    <a:masterClrMapping/>
  </p:clrMapOvr>
  <mc:AlternateContent xmlns:mc="http://schemas.openxmlformats.org/markup-compatibility/2006" xmlns:p14="http://schemas.microsoft.com/office/powerpoint/2010/main">
    <mc:Choice Requires="p14">
      <p:transition spd="slow" p14:dur="1400" advClick="0" advTm="0">
        <p14:ripp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bldLst>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C:\Users\Zhou\Documents\Tencent Files\370616276\FileRecv\MobileFile\IMG_47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0527" y="2686745"/>
            <a:ext cx="3024336" cy="2456755"/>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descr="C:\Users\Zhou\Documents\Tencent Files\370616276\FileRecv\MobileFile\IMG_477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899" y="165425"/>
            <a:ext cx="2564391" cy="192329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Zhou\Documents\Tencent Files\370616276\FileRecv\MobileFile\IMG_477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364" y="2637236"/>
            <a:ext cx="2912814" cy="2488837"/>
          </a:xfrm>
          <a:prstGeom prst="rect">
            <a:avLst/>
          </a:prstGeom>
          <a:noFill/>
          <a:extLst>
            <a:ext uri="{909E8E84-426E-40DD-AFC4-6F175D3DCCD1}">
              <a14:hiddenFill xmlns:a14="http://schemas.microsoft.com/office/drawing/2010/main">
                <a:solidFill>
                  <a:srgbClr val="FFFFFF"/>
                </a:solidFill>
              </a14:hiddenFill>
            </a:ext>
          </a:extLst>
        </p:spPr>
      </p:pic>
      <p:pic>
        <p:nvPicPr>
          <p:cNvPr id="8201" name="Picture 9" descr="C:\Users\Zhou\Documents\Tencent Files\370616276\FileRecv\MobileFile\IMG_477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2352" y="123478"/>
            <a:ext cx="2823791" cy="1955757"/>
          </a:xfrm>
          <a:prstGeom prst="rect">
            <a:avLst/>
          </a:prstGeom>
          <a:noFill/>
          <a:extLst>
            <a:ext uri="{909E8E84-426E-40DD-AFC4-6F175D3DCCD1}">
              <a14:hiddenFill xmlns:a14="http://schemas.microsoft.com/office/drawing/2010/main">
                <a:solidFill>
                  <a:srgbClr val="FFFFFF"/>
                </a:solidFill>
              </a14:hiddenFill>
            </a:ext>
          </a:extLst>
        </p:spPr>
      </p:pic>
      <p:sp>
        <p:nvSpPr>
          <p:cNvPr id="34818" name="Rectangle 3"/>
          <p:cNvSpPr>
            <a:spLocks noGrp="1" noChangeArrowheads="1"/>
          </p:cNvSpPr>
          <p:nvPr>
            <p:ph type="body" idx="4294967295"/>
          </p:nvPr>
        </p:nvSpPr>
        <p:spPr>
          <a:xfrm>
            <a:off x="2195736" y="1995685"/>
            <a:ext cx="4824536" cy="864097"/>
          </a:xfrm>
        </p:spPr>
        <p:txBody>
          <a:bodyPr vert="horz">
            <a:noAutofit/>
          </a:bodyPr>
          <a:lstStyle/>
          <a:p>
            <a:pPr eaLnBrk="1" hangingPunct="1">
              <a:buFont typeface="Wingdings" pitchFamily="2" charset="2"/>
              <a:buNone/>
            </a:pPr>
            <a:r>
              <a:rPr lang="en-US" altLang="zh-CN" sz="2400" b="1" dirty="0" smtClean="0">
                <a:solidFill>
                  <a:srgbClr val="C00000"/>
                </a:solidFill>
              </a:rPr>
              <a:t>When human civilization collapsed, no one was an outsider.</a:t>
            </a:r>
            <a:endParaRPr lang="zh-CN" altLang="zh-CN" sz="2400" b="1" dirty="0" smtClean="0">
              <a:solidFill>
                <a:srgbClr val="C00000"/>
              </a:solidFill>
            </a:endParaRPr>
          </a:p>
        </p:txBody>
      </p:sp>
    </p:spTree>
    <p:extLst>
      <p:ext uri="{BB962C8B-B14F-4D97-AF65-F5344CB8AC3E}">
        <p14:creationId xmlns:p14="http://schemas.microsoft.com/office/powerpoint/2010/main" val="19674882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199"/>
                                        </p:tgtEl>
                                        <p:attrNameLst>
                                          <p:attrName>style.visibility</p:attrName>
                                        </p:attrNameLst>
                                      </p:cBhvr>
                                      <p:to>
                                        <p:strVal val="visible"/>
                                      </p:to>
                                    </p:set>
                                    <p:animEffect transition="in" filter="randombar(horizontal)">
                                      <p:cBhvr>
                                        <p:cTn id="7" dur="500"/>
                                        <p:tgtEl>
                                          <p:spTgt spid="819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8201"/>
                                        </p:tgtEl>
                                        <p:attrNameLst>
                                          <p:attrName>style.visibility</p:attrName>
                                        </p:attrNameLst>
                                      </p:cBhvr>
                                      <p:to>
                                        <p:strVal val="visible"/>
                                      </p:to>
                                    </p:set>
                                    <p:animEffect transition="in" filter="randombar(horizontal)">
                                      <p:cBhvr>
                                        <p:cTn id="11" dur="500"/>
                                        <p:tgtEl>
                                          <p:spTgt spid="8201"/>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8200"/>
                                        </p:tgtEl>
                                        <p:attrNameLst>
                                          <p:attrName>style.visibility</p:attrName>
                                        </p:attrNameLst>
                                      </p:cBhvr>
                                      <p:to>
                                        <p:strVal val="visible"/>
                                      </p:to>
                                    </p:set>
                                    <p:animEffect transition="in" filter="randombar(horizontal)">
                                      <p:cBhvr>
                                        <p:cTn id="15" dur="500"/>
                                        <p:tgtEl>
                                          <p:spTgt spid="8200"/>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8198"/>
                                        </p:tgtEl>
                                        <p:attrNameLst>
                                          <p:attrName>style.visibility</p:attrName>
                                        </p:attrNameLst>
                                      </p:cBhvr>
                                      <p:to>
                                        <p:strVal val="visible"/>
                                      </p:to>
                                    </p:set>
                                    <p:animEffect transition="in" filter="randombar(horizontal)">
                                      <p:cBhvr>
                                        <p:cTn id="19" dur="500"/>
                                        <p:tgtEl>
                                          <p:spTgt spid="8198"/>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34818">
                                            <p:txEl>
                                              <p:pRg st="0" end="0"/>
                                            </p:txEl>
                                          </p:spTgt>
                                        </p:tgtEl>
                                        <p:attrNameLst>
                                          <p:attrName>style.visibility</p:attrName>
                                        </p:attrNameLst>
                                      </p:cBhvr>
                                      <p:to>
                                        <p:strVal val="visible"/>
                                      </p:to>
                                    </p:set>
                                    <p:animEffect transition="in" filter="strips(downLeft)">
                                      <p:cBhvr>
                                        <p:cTn id="22" dur="500"/>
                                        <p:tgtEl>
                                          <p:spTgt spid="348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4294967295"/>
          </p:nvPr>
        </p:nvSpPr>
        <p:spPr>
          <a:xfrm>
            <a:off x="3707904" y="858074"/>
            <a:ext cx="4824536" cy="1569660"/>
          </a:xfrm>
        </p:spPr>
        <p:txBody>
          <a:bodyPr>
            <a:spAutoFit/>
          </a:bodyPr>
          <a:lstStyle/>
          <a:p>
            <a:pPr marL="0" indent="0">
              <a:buNone/>
            </a:pPr>
            <a:r>
              <a:rPr lang="en-US" altLang="zh-CN" sz="2400" dirty="0"/>
              <a:t>Civilizations only vary as the same way human beings differ in skin color and languages they use. No civilization is superior to others.</a:t>
            </a:r>
            <a:endParaRPr lang="zh-CN" altLang="zh-CN" sz="24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843558"/>
            <a:ext cx="2726160" cy="1534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787774"/>
            <a:ext cx="2712804" cy="189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a:xfrm>
            <a:off x="3779912" y="3003798"/>
            <a:ext cx="4572000" cy="1200329"/>
          </a:xfrm>
          <a:prstGeom prst="rect">
            <a:avLst/>
          </a:prstGeom>
        </p:spPr>
        <p:txBody>
          <a:bodyPr>
            <a:spAutoFit/>
          </a:bodyPr>
          <a:lstStyle/>
          <a:p>
            <a:r>
              <a:rPr lang="en-US" altLang="zh-CN" sz="2400" dirty="0" smtClean="0"/>
              <a:t>China </a:t>
            </a:r>
            <a:r>
              <a:rPr lang="en-US" altLang="zh-CN" sz="2400" dirty="0"/>
              <a:t>today is more than the country itself. It is very much a part of Asia and the world.</a:t>
            </a:r>
            <a:endParaRPr lang="zh-CN" altLang="en-US" sz="2400" dirty="0"/>
          </a:p>
        </p:txBody>
      </p:sp>
    </p:spTree>
    <p:extLst>
      <p:ext uri="{BB962C8B-B14F-4D97-AF65-F5344CB8AC3E}">
        <p14:creationId xmlns:p14="http://schemas.microsoft.com/office/powerpoint/2010/main" val="105356284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4818"/>
                                        </p:tgtEl>
                                        <p:attrNameLst>
                                          <p:attrName>fillcolor</p:attrName>
                                        </p:attrNameLst>
                                      </p:cBhvr>
                                      <p:to>
                                        <a:srgbClr val="CE7674"/>
                                      </p:to>
                                    </p:animClr>
                                    <p:set>
                                      <p:cBhvr>
                                        <p:cTn id="7" dur="2000" fill="hold"/>
                                        <p:tgtEl>
                                          <p:spTgt spid="34818"/>
                                        </p:tgtEl>
                                        <p:attrNameLst>
                                          <p:attrName>fill.type</p:attrName>
                                        </p:attrNameLst>
                                      </p:cBhvr>
                                      <p:to>
                                        <p:strVal val="solid"/>
                                      </p:to>
                                    </p:set>
                                    <p:set>
                                      <p:cBhvr>
                                        <p:cTn id="8" dur="2000" fill="hold"/>
                                        <p:tgtEl>
                                          <p:spTgt spid="34818"/>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mph" presetSubtype="2" fill="hold" nodeType="clickEffect">
                                  <p:stCondLst>
                                    <p:cond delay="0"/>
                                  </p:stCondLst>
                                  <p:childTnLst>
                                    <p:animClr clrSpc="rgb" dir="cw">
                                      <p:cBhvr>
                                        <p:cTn id="12" dur="2000" fill="hold"/>
                                        <p:tgtEl>
                                          <p:spTgt spid="2"/>
                                        </p:tgtEl>
                                        <p:attrNameLst>
                                          <p:attrName>fillcolor</p:attrName>
                                        </p:attrNameLst>
                                      </p:cBhvr>
                                      <p:to>
                                        <a:srgbClr val="CE7674"/>
                                      </p:to>
                                    </p:animClr>
                                    <p:set>
                                      <p:cBhvr>
                                        <p:cTn id="13" dur="2000" fill="hold"/>
                                        <p:tgtEl>
                                          <p:spTgt spid="2"/>
                                        </p:tgtEl>
                                        <p:attrNameLst>
                                          <p:attrName>fill.type</p:attrName>
                                        </p:attrNameLst>
                                      </p:cBhvr>
                                      <p:to>
                                        <p:strVal val="solid"/>
                                      </p:to>
                                    </p:set>
                                    <p:set>
                                      <p:cBhvr>
                                        <p:cTn id="14" dur="2000" fill="hold"/>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_淘宝店chenying0907 3"/>
          <p:cNvSpPr/>
          <p:nvPr>
            <p:custDataLst>
              <p:tags r:id="rId1"/>
            </p:custDataLst>
          </p:nvPr>
        </p:nvSpPr>
        <p:spPr>
          <a:xfrm>
            <a:off x="533400" y="1039038"/>
            <a:ext cx="3886200" cy="2066022"/>
          </a:xfrm>
          <a:prstGeom prst="rect">
            <a:avLst/>
          </a:prstGeom>
          <a:noFill/>
          <a:ln w="63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zh-CN"/>
          </a:p>
        </p:txBody>
      </p:sp>
      <p:sp>
        <p:nvSpPr>
          <p:cNvPr id="54" name="PA_淘宝店chenying0907 55"/>
          <p:cNvSpPr>
            <a:spLocks noChangeArrowheads="1"/>
          </p:cNvSpPr>
          <p:nvPr>
            <p:custDataLst>
              <p:tags r:id="rId2"/>
            </p:custDataLst>
          </p:nvPr>
        </p:nvSpPr>
        <p:spPr bwMode="auto">
          <a:xfrm>
            <a:off x="533400" y="3363535"/>
            <a:ext cx="252643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zh-CN" sz="2400" dirty="0">
                <a:ea typeface="宋体" pitchFamily="2" charset="-122"/>
              </a:rPr>
              <a:t>Be aware of our world citizenship.</a:t>
            </a:r>
            <a:endParaRPr lang="zh-CN" altLang="en-US" sz="2400" dirty="0">
              <a:ea typeface="宋体" pitchFamily="2" charset="-122"/>
            </a:endParaRPr>
          </a:p>
        </p:txBody>
      </p:sp>
      <p:sp>
        <p:nvSpPr>
          <p:cNvPr id="7" name="矩形 6"/>
          <p:cNvSpPr/>
          <p:nvPr/>
        </p:nvSpPr>
        <p:spPr>
          <a:xfrm>
            <a:off x="683568" y="1635646"/>
            <a:ext cx="3437106" cy="707886"/>
          </a:xfrm>
          <a:prstGeom prst="rect">
            <a:avLst/>
          </a:prstGeom>
        </p:spPr>
        <p:txBody>
          <a:bodyPr wrap="square">
            <a:spAutoFit/>
          </a:bodyPr>
          <a:lstStyle/>
          <a:p>
            <a:pPr lvl="0" algn="ctr" fontAlgn="base">
              <a:spcBef>
                <a:spcPct val="0"/>
              </a:spcBef>
              <a:spcAft>
                <a:spcPct val="0"/>
              </a:spcAft>
            </a:pPr>
            <a:r>
              <a:rPr lang="en-US" altLang="zh-CN" sz="4000" b="1" dirty="0" smtClean="0">
                <a:solidFill>
                  <a:srgbClr val="E94B50"/>
                </a:solidFill>
                <a:ea typeface="微软雅黑 Light" pitchFamily="34" charset="-122"/>
              </a:rPr>
              <a:t>WHAT TO DO</a:t>
            </a:r>
            <a:endParaRPr lang="en-US" altLang="zh-CN" sz="4000" b="1" dirty="0">
              <a:solidFill>
                <a:srgbClr val="E94B50"/>
              </a:solidFill>
              <a:ea typeface="微软雅黑 Light" pitchFamily="34" charset="-122"/>
            </a:endParaRPr>
          </a:p>
        </p:txBody>
      </p:sp>
      <p:sp>
        <p:nvSpPr>
          <p:cNvPr id="8" name="矩形 7"/>
          <p:cNvSpPr/>
          <p:nvPr/>
        </p:nvSpPr>
        <p:spPr>
          <a:xfrm>
            <a:off x="3347864" y="3291829"/>
            <a:ext cx="2592288" cy="1200329"/>
          </a:xfrm>
          <a:prstGeom prst="rect">
            <a:avLst/>
          </a:prstGeom>
        </p:spPr>
        <p:txBody>
          <a:bodyPr wrap="square">
            <a:spAutoFit/>
          </a:bodyPr>
          <a:lstStyle/>
          <a:p>
            <a:r>
              <a:rPr lang="en-US" altLang="zh-CN" sz="2400" dirty="0"/>
              <a:t>Be generous to all kinds of civilization. </a:t>
            </a:r>
          </a:p>
        </p:txBody>
      </p:sp>
      <p:sp>
        <p:nvSpPr>
          <p:cNvPr id="9" name="矩形 8"/>
          <p:cNvSpPr/>
          <p:nvPr/>
        </p:nvSpPr>
        <p:spPr>
          <a:xfrm>
            <a:off x="6300192" y="3199497"/>
            <a:ext cx="2502024" cy="1569660"/>
          </a:xfrm>
          <a:prstGeom prst="rect">
            <a:avLst/>
          </a:prstGeom>
        </p:spPr>
        <p:txBody>
          <a:bodyPr wrap="square">
            <a:spAutoFit/>
          </a:bodyPr>
          <a:lstStyle/>
          <a:p>
            <a:r>
              <a:rPr lang="en-US" altLang="zh-CN" sz="2400" dirty="0"/>
              <a:t>Accept the verified culture and different nations.</a:t>
            </a: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1039038"/>
            <a:ext cx="4397474" cy="2066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8191563"/>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170"/>
                                        </p:tgtEl>
                                        <p:attrNameLst>
                                          <p:attrName>style.visibility</p:attrName>
                                        </p:attrNameLst>
                                      </p:cBhvr>
                                      <p:to>
                                        <p:strVal val="visible"/>
                                      </p:to>
                                    </p:set>
                                    <p:animEffect transition="in" filter="fade">
                                      <p:cBhvr>
                                        <p:cTn id="14" dur="500"/>
                                        <p:tgtEl>
                                          <p:spTgt spid="717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fade">
                                      <p:cBhvr>
                                        <p:cTn id="19" dur="500"/>
                                        <p:tgtEl>
                                          <p:spTgt spid="54"/>
                                        </p:tgtEl>
                                      </p:cBhvr>
                                    </p:animEffect>
                                  </p:childTnLst>
                                </p:cTn>
                              </p:par>
                            </p:childTnLst>
                          </p:cTn>
                        </p:par>
                        <p:par>
                          <p:cTn id="20" fill="hold">
                            <p:stCondLst>
                              <p:cond delay="500"/>
                            </p:stCondLst>
                            <p:childTnLst>
                              <p:par>
                                <p:cTn id="21" presetID="16" presetClass="entr" presetSubtype="21" fill="hold" grpId="0" nodeType="after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par>
                          <p:cTn id="24" fill="hold">
                            <p:stCondLst>
                              <p:cond delay="1500"/>
                            </p:stCondLst>
                            <p:childTnLst>
                              <p:par>
                                <p:cTn id="25" presetID="22" presetClass="entr" presetSubtype="4" fill="hold" grpId="0" nodeType="afterEffect">
                                  <p:stCondLst>
                                    <p:cond delay="100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P spid="54" grpId="0" animBg="1" autoUpdateAnimBg="0"/>
      <p:bldP spid="7" grpId="0"/>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淘宝店chenying0907 Box 4"/>
          <p:cNvSpPr txBox="1">
            <a:spLocks noChangeArrowheads="1"/>
          </p:cNvSpPr>
          <p:nvPr/>
        </p:nvSpPr>
        <p:spPr bwMode="auto">
          <a:xfrm>
            <a:off x="2491194" y="242173"/>
            <a:ext cx="3834704" cy="584775"/>
          </a:xfrm>
          <a:prstGeom prst="rect">
            <a:avLst/>
          </a:prstGeom>
          <a:extLst/>
        </p:spPr>
        <p:txBody>
          <a:bodyPr vert="horz" lIns="91440" tIns="45720" rIns="91440" bIns="45720" rtlCol="0" anchor="ctr">
            <a:normAutofit/>
          </a:bodyPr>
          <a:lstStyle>
            <a:defPPr>
              <a:defRPr lang="zh-CN"/>
            </a:defPPr>
            <a:lvl1pPr algn="ctr">
              <a:spcBef>
                <a:spcPct val="0"/>
              </a:spcBef>
              <a:buNone/>
              <a:defRPr sz="3200">
                <a:solidFill>
                  <a:srgbClr val="333333"/>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n-US" altLang="zh-CN" dirty="0" smtClean="0">
                <a:solidFill>
                  <a:schemeClr val="tx1">
                    <a:lumMod val="65000"/>
                    <a:lumOff val="35000"/>
                  </a:schemeClr>
                </a:solidFill>
              </a:rPr>
              <a:t>Assignment</a:t>
            </a:r>
            <a:endParaRPr lang="en-US" altLang="zh-CN" dirty="0">
              <a:solidFill>
                <a:schemeClr val="tx1">
                  <a:lumMod val="65000"/>
                  <a:lumOff val="35000"/>
                </a:schemeClr>
              </a:solidFill>
            </a:endParaRPr>
          </a:p>
        </p:txBody>
      </p:sp>
      <p:sp>
        <p:nvSpPr>
          <p:cNvPr id="11" name="淘宝店chenying0907 38"/>
          <p:cNvSpPr>
            <a:spLocks noChangeArrowheads="1"/>
          </p:cNvSpPr>
          <p:nvPr/>
        </p:nvSpPr>
        <p:spPr bwMode="auto">
          <a:xfrm>
            <a:off x="179512" y="915566"/>
            <a:ext cx="8784976"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342900" indent="-342900">
              <a:buFont typeface="Arial" panose="020B0604020202020204" pitchFamily="34" charset="0"/>
              <a:buChar char="•"/>
            </a:pPr>
            <a:r>
              <a:rPr lang="en-US" altLang="zh-CN" sz="2000" dirty="0"/>
              <a:t>International travel often lead people have some prejudices rather than broad minds. </a:t>
            </a:r>
            <a:endParaRPr lang="en-US" altLang="zh-CN" sz="2000" dirty="0" smtClean="0"/>
          </a:p>
          <a:p>
            <a:pPr marL="342900" indent="-342900">
              <a:buFont typeface="Arial" panose="020B0604020202020204" pitchFamily="34" charset="0"/>
              <a:buChar char="•"/>
            </a:pPr>
            <a:r>
              <a:rPr lang="en-US" altLang="zh-CN" sz="2000" dirty="0" smtClean="0"/>
              <a:t>What </a:t>
            </a:r>
            <a:r>
              <a:rPr lang="en-US" altLang="zh-CN" sz="2000" dirty="0"/>
              <a:t>are the main reasons of this phenomenon? </a:t>
            </a:r>
          </a:p>
          <a:p>
            <a:pPr marL="342900" indent="-342900">
              <a:buFont typeface="Arial" panose="020B0604020202020204" pitchFamily="34" charset="0"/>
              <a:buChar char="•"/>
            </a:pPr>
            <a:r>
              <a:rPr lang="en-US" altLang="zh-CN" sz="2000" dirty="0"/>
              <a:t>What do you think people can get better understanding of the countries they visit</a:t>
            </a:r>
            <a:r>
              <a:rPr lang="en-US" altLang="zh-CN" sz="2000" dirty="0" smtClean="0"/>
              <a:t>?</a:t>
            </a:r>
          </a:p>
          <a:p>
            <a:pPr marL="342900" indent="-342900">
              <a:buFont typeface="Arial" panose="020B0604020202020204" pitchFamily="34" charset="0"/>
              <a:buChar char="•"/>
            </a:pPr>
            <a:r>
              <a:rPr lang="en-US" altLang="zh-CN" sz="2000" dirty="0" smtClean="0">
                <a:solidFill>
                  <a:srgbClr val="C00000"/>
                </a:solidFill>
              </a:rPr>
              <a:t>Write an essay </a:t>
            </a:r>
            <a:r>
              <a:rPr lang="en-US" altLang="zh-CN" sz="2000" dirty="0" smtClean="0"/>
              <a:t>of about 250 words to discuss the issue. </a:t>
            </a:r>
          </a:p>
          <a:p>
            <a:r>
              <a:rPr lang="en-US" altLang="zh-CN" sz="2000" dirty="0"/>
              <a:t> </a:t>
            </a:r>
            <a:r>
              <a:rPr lang="en-US" altLang="zh-CN" sz="2000" dirty="0" smtClean="0"/>
              <a:t>     (www.pigai.org</a:t>
            </a:r>
            <a:r>
              <a:rPr lang="zh-CN" altLang="en-US" sz="2000" dirty="0"/>
              <a:t>作业号：</a:t>
            </a:r>
            <a:r>
              <a:rPr lang="en-US" altLang="zh-CN" sz="2000" dirty="0"/>
              <a:t>1329559) </a:t>
            </a:r>
            <a:endParaRPr lang="zh-CN" altLang="en-US" sz="2000" dirty="0"/>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2827886"/>
            <a:ext cx="2749638" cy="1776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992" y="2931790"/>
            <a:ext cx="2021209" cy="1568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9888" y="2536829"/>
            <a:ext cx="2315002" cy="2358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652427"/>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ppt_x"/>
                                          </p:val>
                                        </p:tav>
                                        <p:tav tm="100000">
                                          <p:val>
                                            <p:strVal val="#ppt_x"/>
                                          </p:val>
                                        </p:tav>
                                      </p:tavLst>
                                    </p:anim>
                                    <p:anim calcmode="lin" valueType="num">
                                      <p:cBhvr additive="base">
                                        <p:cTn id="11" dur="500" fill="hold"/>
                                        <p:tgtEl>
                                          <p:spTgt spid="13"/>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ppt_x"/>
                                          </p:val>
                                        </p:tav>
                                        <p:tav tm="100000">
                                          <p:val>
                                            <p:strVal val="#ppt_x"/>
                                          </p:val>
                                        </p:tav>
                                      </p:tavLst>
                                    </p:anim>
                                    <p:anim calcmode="lin" valueType="num">
                                      <p:cBhvr additive="base">
                                        <p:cTn id="15" dur="500" fill="hold"/>
                                        <p:tgtEl>
                                          <p:spTgt spid="1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additive="base">
                                        <p:cTn id="18" dur="500" fill="hold"/>
                                        <p:tgtEl>
                                          <p:spTgt spid="1026"/>
                                        </p:tgtEl>
                                        <p:attrNameLst>
                                          <p:attrName>ppt_x</p:attrName>
                                        </p:attrNameLst>
                                      </p:cBhvr>
                                      <p:tavLst>
                                        <p:tav tm="0">
                                          <p:val>
                                            <p:strVal val="#ppt_x"/>
                                          </p:val>
                                        </p:tav>
                                        <p:tav tm="100000">
                                          <p:val>
                                            <p:strVal val="#ppt_x"/>
                                          </p:val>
                                        </p:tav>
                                      </p:tavLst>
                                    </p:anim>
                                    <p:anim calcmode="lin" valueType="num">
                                      <p:cBhvr additive="base">
                                        <p:cTn id="19"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_淘宝店chenying0907 3"/>
          <p:cNvSpPr txBox="1"/>
          <p:nvPr>
            <p:custDataLst>
              <p:tags r:id="rId1"/>
            </p:custDataLst>
          </p:nvPr>
        </p:nvSpPr>
        <p:spPr>
          <a:xfrm>
            <a:off x="467544" y="1570112"/>
            <a:ext cx="6048672" cy="646331"/>
          </a:xfrm>
          <a:prstGeom prst="rect">
            <a:avLst/>
          </a:prstGeom>
          <a:noFill/>
        </p:spPr>
        <p:txBody>
          <a:bodyPr wrap="square" rtlCol="0">
            <a:spAutoFit/>
          </a:bodyPr>
          <a:lstStyle>
            <a:defPPr>
              <a:defRPr lang="zh-CN"/>
            </a:defPPr>
            <a:lvl1pPr algn="dist">
              <a:defRPr sz="3600">
                <a:ln w="6350">
                  <a:noFill/>
                </a:ln>
                <a:solidFill>
                  <a:srgbClr val="E94B50"/>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n-US" altLang="zh-CN" dirty="0"/>
              <a:t>Thank you for listening!</a:t>
            </a:r>
            <a:endParaRPr lang="zh-CN" altLang="en-US" dirty="0"/>
          </a:p>
        </p:txBody>
      </p:sp>
    </p:spTree>
    <p:extLst>
      <p:ext uri="{BB962C8B-B14F-4D97-AF65-F5344CB8AC3E}">
        <p14:creationId xmlns:p14="http://schemas.microsoft.com/office/powerpoint/2010/main" val="521788749"/>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淘宝店chenying0907 2"/>
          <p:cNvSpPr/>
          <p:nvPr/>
        </p:nvSpPr>
        <p:spPr>
          <a:xfrm>
            <a:off x="5152348" y="1779662"/>
            <a:ext cx="2443988" cy="1077218"/>
          </a:xfrm>
          <a:prstGeom prst="rect">
            <a:avLst/>
          </a:prstGeom>
        </p:spPr>
        <p:txBody>
          <a:bodyPr wrap="square">
            <a:spAutoFit/>
          </a:bodyPr>
          <a:lstStyle/>
          <a:p>
            <a:r>
              <a:rPr lang="en-US" altLang="zh-CN" sz="3200" dirty="0" smtClean="0">
                <a:ln w="6350">
                  <a:noFill/>
                </a:ln>
                <a:solidFill>
                  <a:srgbClr val="E94B50"/>
                </a:solidFill>
                <a:latin typeface="Segoe UI Emoji" panose="020B0502040204020203" pitchFamily="34" charset="0"/>
                <a:ea typeface="Segoe UI Emoji" panose="020B0502040204020203" pitchFamily="34" charset="0"/>
                <a:cs typeface="Segoe UI Black" panose="020B0A02040204020203" pitchFamily="34" charset="0"/>
              </a:rPr>
              <a:t>Main idea &amp; Structure</a:t>
            </a:r>
            <a:endParaRPr lang="zh-CN" altLang="en-US" sz="3200" dirty="0">
              <a:ln w="6350">
                <a:noFill/>
              </a:ln>
              <a:solidFill>
                <a:srgbClr val="E94B50"/>
              </a:solidFill>
              <a:latin typeface="Segoe UI Emoji" panose="020B0502040204020203" pitchFamily="34" charset="0"/>
              <a:ea typeface="+mj-ea"/>
              <a:cs typeface="Segoe UI Black" panose="020B0A02040204020203" pitchFamily="34" charset="0"/>
            </a:endParaRPr>
          </a:p>
        </p:txBody>
      </p:sp>
      <p:sp>
        <p:nvSpPr>
          <p:cNvPr id="7" name="Oval 10"/>
          <p:cNvSpPr>
            <a:spLocks noChangeArrowheads="1"/>
          </p:cNvSpPr>
          <p:nvPr/>
        </p:nvSpPr>
        <p:spPr bwMode="auto">
          <a:xfrm>
            <a:off x="4149003" y="1933697"/>
            <a:ext cx="748880" cy="748878"/>
          </a:xfrm>
          <a:prstGeom prst="rect">
            <a:avLst/>
          </a:prstGeom>
          <a:noFill/>
          <a:ln w="6350">
            <a:solidFill>
              <a:schemeClr val="tx1">
                <a:lumMod val="50000"/>
                <a:lumOff val="50000"/>
              </a:schemeClr>
            </a:solidFill>
          </a:ln>
        </p:spPr>
        <p:txBody>
          <a:bodyPr vert="horz" wrap="square" lIns="91440" tIns="45720" rIns="91440" bIns="45720" numCol="1" anchor="t" anchorCtr="0" compatLnSpc="1">
            <a:prstTxWarp prst="textNoShape">
              <a:avLst/>
            </a:prstTxWarp>
          </a:bodyPr>
          <a:lstStyle/>
          <a:p>
            <a:endParaRPr lang="zh-CN" altLang="en-US">
              <a:latin typeface="微软雅黑 Light" pitchFamily="34" charset="-122"/>
              <a:ea typeface="微软雅黑 Light" pitchFamily="34" charset="-122"/>
            </a:endParaRPr>
          </a:p>
        </p:txBody>
      </p:sp>
      <p:sp>
        <p:nvSpPr>
          <p:cNvPr id="5" name="TextBox 4"/>
          <p:cNvSpPr txBox="1"/>
          <p:nvPr/>
        </p:nvSpPr>
        <p:spPr>
          <a:xfrm>
            <a:off x="4211960" y="1995686"/>
            <a:ext cx="748880" cy="646331"/>
          </a:xfrm>
          <a:prstGeom prst="rect">
            <a:avLst/>
          </a:prstGeom>
          <a:noFill/>
        </p:spPr>
        <p:txBody>
          <a:bodyPr wrap="square" rtlCol="0">
            <a:spAutoFit/>
          </a:bodyPr>
          <a:lstStyle/>
          <a:p>
            <a:r>
              <a:rPr lang="en-US" altLang="zh-CN" sz="3600" dirty="0" smtClean="0">
                <a:solidFill>
                  <a:srgbClr val="E94B50"/>
                </a:solidFill>
                <a:latin typeface="Segoe UI Black" panose="020B0A02040204020203" pitchFamily="34" charset="0"/>
                <a:ea typeface="Segoe UI Black" panose="020B0A02040204020203" pitchFamily="34" charset="0"/>
                <a:cs typeface="Segoe UI Black" panose="020B0A02040204020203" pitchFamily="34" charset="0"/>
              </a:rPr>
              <a:t>Ⅰ</a:t>
            </a:r>
            <a:endParaRPr lang="zh-CN" altLang="en-US" sz="3600" dirty="0">
              <a:solidFill>
                <a:srgbClr val="E94B50"/>
              </a:solidFill>
              <a:latin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325997320"/>
      </p:ext>
    </p:extLst>
  </p:cSld>
  <p:clrMapOvr>
    <a:masterClrMapping/>
  </p:clrMapOvr>
  <mc:AlternateContent xmlns:mc="http://schemas.openxmlformats.org/markup-compatibility/2006" xmlns:p14="http://schemas.microsoft.com/office/powerpoint/2010/main">
    <mc:Choice Requires="p14">
      <p:transition spd="slow" p14:dur="900" advClick="0" advTm="0">
        <p14:warp dir="in"/>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淘宝店chenying0907 4"/>
          <p:cNvSpPr txBox="1">
            <a:spLocks noChangeArrowheads="1"/>
          </p:cNvSpPr>
          <p:nvPr>
            <p:custDataLst>
              <p:tags r:id="rId1"/>
            </p:custDataLst>
          </p:nvPr>
        </p:nvSpPr>
        <p:spPr bwMode="auto">
          <a:xfrm>
            <a:off x="1835696" y="402799"/>
            <a:ext cx="196079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itchFamily="34" charset="0"/>
              <a:buNone/>
            </a:pPr>
            <a:r>
              <a:rPr lang="en-US" altLang="zh-CN" sz="3200" dirty="0" smtClean="0">
                <a:solidFill>
                  <a:schemeClr val="bg1">
                    <a:lumMod val="50000"/>
                  </a:schemeClr>
                </a:solidFill>
                <a:latin typeface="Segoe UI Black" panose="020B0A02040204020203" pitchFamily="34" charset="0"/>
                <a:ea typeface="Segoe UI Black" panose="020B0A02040204020203" pitchFamily="34" charset="0"/>
                <a:cs typeface="Segoe UI Black" panose="020B0A02040204020203" pitchFamily="34" charset="0"/>
              </a:rPr>
              <a:t>Main idea</a:t>
            </a:r>
            <a:endParaRPr lang="en-US" altLang="zh-CN" sz="3200" dirty="0">
              <a:solidFill>
                <a:srgbClr val="FF0000"/>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7" name="PA_淘宝店chenying0907 11"/>
          <p:cNvSpPr>
            <a:spLocks noChangeArrowheads="1"/>
          </p:cNvSpPr>
          <p:nvPr>
            <p:custDataLst>
              <p:tags r:id="rId2"/>
            </p:custDataLst>
          </p:nvPr>
        </p:nvSpPr>
        <p:spPr bwMode="auto">
          <a:xfrm>
            <a:off x="251520" y="1104802"/>
            <a:ext cx="5832648" cy="3123132"/>
          </a:xfrm>
          <a:prstGeom prst="rect">
            <a:avLst/>
          </a:prstGeom>
          <a:noFill/>
          <a:ln w="6350">
            <a:solidFill>
              <a:schemeClr val="tx1">
                <a:lumMod val="50000"/>
                <a:lumOff val="50000"/>
              </a:schemeClr>
            </a:solidFill>
          </a:ln>
        </p:spPr>
        <p:txBody>
          <a:bodyPr/>
          <a:lstStyle/>
          <a:p>
            <a:endParaRPr lang="zh-CN" altLang="en-US"/>
          </a:p>
        </p:txBody>
      </p:sp>
      <p:sp>
        <p:nvSpPr>
          <p:cNvPr id="28" name="PA_淘宝店chenying0907 32"/>
          <p:cNvSpPr>
            <a:spLocks noChangeArrowheads="1"/>
          </p:cNvSpPr>
          <p:nvPr>
            <p:custDataLst>
              <p:tags r:id="rId3"/>
            </p:custDataLst>
          </p:nvPr>
        </p:nvSpPr>
        <p:spPr bwMode="auto">
          <a:xfrm>
            <a:off x="467544" y="1241921"/>
            <a:ext cx="5328592"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50000"/>
              </a:lnSpc>
            </a:pPr>
            <a:r>
              <a:rPr lang="en-US" altLang="zh-CN" sz="2400" dirty="0">
                <a:ea typeface="宋体" pitchFamily="2" charset="-122"/>
              </a:rPr>
              <a:t>Goldsmith argues that</a:t>
            </a:r>
            <a:r>
              <a:rPr lang="en-US" altLang="zh-CN" sz="2400" i="1" dirty="0">
                <a:ea typeface="宋体" pitchFamily="2" charset="-122"/>
              </a:rPr>
              <a:t> </a:t>
            </a:r>
            <a:r>
              <a:rPr lang="en-US" altLang="zh-CN" sz="2400" u="sng" dirty="0">
                <a:ea typeface="宋体" pitchFamily="2" charset="-122"/>
              </a:rPr>
              <a:t>it is possible to love </a:t>
            </a:r>
            <a:r>
              <a:rPr lang="en-US" altLang="zh-CN" sz="2400" u="sng" dirty="0" smtClean="0">
                <a:ea typeface="宋体" pitchFamily="2" charset="-122"/>
              </a:rPr>
              <a:t>one’s </a:t>
            </a:r>
            <a:r>
              <a:rPr lang="en-US" altLang="zh-CN" sz="2400" u="sng" dirty="0">
                <a:ea typeface="宋体" pitchFamily="2" charset="-122"/>
              </a:rPr>
              <a:t>own country without hating the peoples of other countries. </a:t>
            </a:r>
            <a:endParaRPr lang="en-US" altLang="zh-CN" sz="2400" u="sng" dirty="0" smtClean="0">
              <a:ea typeface="宋体" pitchFamily="2" charset="-122"/>
            </a:endParaRPr>
          </a:p>
          <a:p>
            <a:pPr>
              <a:lnSpc>
                <a:spcPct val="150000"/>
              </a:lnSpc>
            </a:pPr>
            <a:r>
              <a:rPr lang="en-US" altLang="zh-CN" sz="2400" u="sng" dirty="0" smtClean="0">
                <a:ea typeface="宋体" pitchFamily="2" charset="-122"/>
              </a:rPr>
              <a:t>Instead </a:t>
            </a:r>
            <a:r>
              <a:rPr lang="en-US" altLang="zh-CN" sz="2400" u="sng" dirty="0">
                <a:ea typeface="宋体" pitchFamily="2" charset="-122"/>
              </a:rPr>
              <a:t>of calling himself an Englishman, he claims that he is a </a:t>
            </a:r>
            <a:r>
              <a:rPr lang="en-US" altLang="zh-CN" sz="2400" b="1" u="sng" dirty="0">
                <a:solidFill>
                  <a:srgbClr val="FF0000"/>
                </a:solidFill>
                <a:ea typeface="宋体" pitchFamily="2" charset="-122"/>
              </a:rPr>
              <a:t>citizen of the world</a:t>
            </a:r>
            <a:r>
              <a:rPr lang="en-US" altLang="zh-CN" sz="2400" dirty="0">
                <a:ea typeface="宋体" pitchFamily="2" charset="-122"/>
              </a:rPr>
              <a:t>.</a:t>
            </a:r>
            <a:endParaRPr lang="en-US" altLang="zh-CN" sz="2400" dirty="0">
              <a:latin typeface="Trebuchet MS" pitchFamily="34" charset="0"/>
              <a:ea typeface="宋体" pitchFamily="2" charset="-122"/>
            </a:endParaRPr>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0192" y="2975753"/>
            <a:ext cx="2567719" cy="1396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53760" y="494037"/>
            <a:ext cx="1613036" cy="2293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6794243"/>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nodeType="withEffect">
                                  <p:stCondLst>
                                    <p:cond delay="1500"/>
                                  </p:stCondLst>
                                  <p:childTnLst>
                                    <p:set>
                                      <p:cBhvr>
                                        <p:cTn id="15" dur="1" fill="hold">
                                          <p:stCondLst>
                                            <p:cond delay="0"/>
                                          </p:stCondLst>
                                        </p:cTn>
                                        <p:tgtEl>
                                          <p:spTgt spid="4099"/>
                                        </p:tgtEl>
                                        <p:attrNameLst>
                                          <p:attrName>style.visibility</p:attrName>
                                        </p:attrNameLst>
                                      </p:cBhvr>
                                      <p:to>
                                        <p:strVal val="visible"/>
                                      </p:to>
                                    </p:set>
                                    <p:animEffect transition="in" filter="fade">
                                      <p:cBhvr>
                                        <p:cTn id="16" dur="500"/>
                                        <p:tgtEl>
                                          <p:spTgt spid="4099"/>
                                        </p:tgtEl>
                                      </p:cBhvr>
                                    </p:animEffect>
                                  </p:childTnLst>
                                </p:cTn>
                              </p:par>
                              <p:par>
                                <p:cTn id="17" presetID="10" presetClass="entr" presetSubtype="0" fill="hold" nodeType="withEffect">
                                  <p:stCondLst>
                                    <p:cond delay="1500"/>
                                  </p:stCondLst>
                                  <p:childTnLst>
                                    <p:set>
                                      <p:cBhvr>
                                        <p:cTn id="18" dur="1" fill="hold">
                                          <p:stCondLst>
                                            <p:cond delay="0"/>
                                          </p:stCondLst>
                                        </p:cTn>
                                        <p:tgtEl>
                                          <p:spTgt spid="4098"/>
                                        </p:tgtEl>
                                        <p:attrNameLst>
                                          <p:attrName>style.visibility</p:attrName>
                                        </p:attrNameLst>
                                      </p:cBhvr>
                                      <p:to>
                                        <p:strVal val="visible"/>
                                      </p:to>
                                    </p:set>
                                    <p:animEffect transition="in" filter="fade">
                                      <p:cBhvr>
                                        <p:cTn id="19"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autoUpdateAnimBg="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_淘宝店chenying0907 4"/>
          <p:cNvSpPr txBox="1">
            <a:spLocks noChangeArrowheads="1"/>
          </p:cNvSpPr>
          <p:nvPr>
            <p:custDataLst>
              <p:tags r:id="rId1"/>
            </p:custDataLst>
          </p:nvPr>
        </p:nvSpPr>
        <p:spPr bwMode="auto">
          <a:xfrm>
            <a:off x="2313322" y="242173"/>
            <a:ext cx="206659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itchFamily="34" charset="0"/>
              <a:buNone/>
            </a:pPr>
            <a:r>
              <a:rPr lang="en-US" altLang="zh-CN" sz="3200" dirty="0" smtClean="0">
                <a:solidFill>
                  <a:schemeClr val="bg1">
                    <a:lumMod val="50000"/>
                  </a:schemeClr>
                </a:solidFill>
                <a:latin typeface="Segoe UI Black" panose="020B0A02040204020203" pitchFamily="34" charset="0"/>
                <a:ea typeface="Segoe UI Black" panose="020B0A02040204020203" pitchFamily="34" charset="0"/>
                <a:cs typeface="Segoe UI Black" panose="020B0A02040204020203" pitchFamily="34" charset="0"/>
              </a:rPr>
              <a:t>Structure</a:t>
            </a:r>
            <a:endParaRPr lang="en-US" altLang="zh-CN" sz="3200" dirty="0">
              <a:solidFill>
                <a:srgbClr val="FF0000"/>
              </a:solidFill>
              <a:latin typeface="Segoe UI Black" panose="020B0A02040204020203" pitchFamily="34" charset="0"/>
              <a:ea typeface="Segoe UI Black" panose="020B0A02040204020203" pitchFamily="34" charset="0"/>
              <a:cs typeface="Segoe UI Black" panose="020B0A02040204020203" pitchFamily="34" charset="0"/>
            </a:endParaRPr>
          </a:p>
        </p:txBody>
      </p:sp>
      <p:grpSp>
        <p:nvGrpSpPr>
          <p:cNvPr id="13" name="组合 12"/>
          <p:cNvGrpSpPr/>
          <p:nvPr/>
        </p:nvGrpSpPr>
        <p:grpSpPr>
          <a:xfrm>
            <a:off x="323528" y="1250004"/>
            <a:ext cx="5184576" cy="2036587"/>
            <a:chOff x="0" y="1507"/>
            <a:chExt cx="5184576" cy="2036587"/>
          </a:xfrm>
        </p:grpSpPr>
        <p:sp>
          <p:nvSpPr>
            <p:cNvPr id="14" name="上箭头标注 13"/>
            <p:cNvSpPr/>
            <p:nvPr/>
          </p:nvSpPr>
          <p:spPr>
            <a:xfrm rot="10800000">
              <a:off x="0" y="1507"/>
              <a:ext cx="5184576" cy="2036587"/>
            </a:xfrm>
            <a:prstGeom prst="upArrowCallout">
              <a:avLst/>
            </a:prstGeom>
            <a:gradFill>
              <a:gsLst>
                <a:gs pos="98000">
                  <a:schemeClr val="lt1">
                    <a:hueOff val="0"/>
                    <a:satOff val="0"/>
                    <a:lumOff val="0"/>
                    <a:alphaOff val="0"/>
                    <a:shade val="51000"/>
                    <a:satMod val="130000"/>
                  </a:schemeClr>
                </a:gs>
                <a:gs pos="100000">
                  <a:schemeClr val="lt1">
                    <a:hueOff val="0"/>
                    <a:satOff val="0"/>
                    <a:lumOff val="0"/>
                    <a:alphaOff val="0"/>
                    <a:shade val="93000"/>
                    <a:satMod val="130000"/>
                  </a:schemeClr>
                </a:gs>
                <a:gs pos="100000">
                  <a:schemeClr val="lt1">
                    <a:hueOff val="0"/>
                    <a:satOff val="0"/>
                    <a:lumOff val="0"/>
                    <a:alphaOff val="0"/>
                    <a:shade val="94000"/>
                    <a:satMod val="135000"/>
                  </a:schemeClr>
                </a:gs>
              </a:gsLst>
            </a:gradFill>
          </p:spPr>
          <p:style>
            <a:lnRef idx="0">
              <a:schemeClr val="accent3">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5" name="上箭头标注 4"/>
            <p:cNvSpPr/>
            <p:nvPr/>
          </p:nvSpPr>
          <p:spPr>
            <a:xfrm>
              <a:off x="0" y="1507"/>
              <a:ext cx="5184576" cy="71484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altLang="zh-CN" sz="2800" kern="1200" dirty="0" smtClean="0">
                  <a:latin typeface="+mj-lt"/>
                </a:rPr>
                <a:t>Part One</a:t>
              </a:r>
              <a:r>
                <a:rPr lang="zh-CN" altLang="en-US" sz="2800" kern="1200" dirty="0" smtClean="0">
                  <a:latin typeface="+mj-lt"/>
                </a:rPr>
                <a:t>：</a:t>
              </a:r>
              <a:r>
                <a:rPr lang="en-US" altLang="zh-CN" sz="2800" kern="1200" dirty="0" smtClean="0">
                  <a:latin typeface="+mj-lt"/>
                </a:rPr>
                <a:t>para.1-para.5</a:t>
              </a:r>
              <a:endParaRPr lang="zh-CN" altLang="en-US" sz="2800" kern="1200" dirty="0">
                <a:latin typeface="+mj-lt"/>
              </a:endParaRPr>
            </a:p>
          </p:txBody>
        </p:sp>
      </p:grpSp>
      <p:grpSp>
        <p:nvGrpSpPr>
          <p:cNvPr id="16" name="组合 15"/>
          <p:cNvGrpSpPr/>
          <p:nvPr/>
        </p:nvGrpSpPr>
        <p:grpSpPr>
          <a:xfrm>
            <a:off x="323528" y="1929334"/>
            <a:ext cx="5184576" cy="608939"/>
            <a:chOff x="0" y="716350"/>
            <a:chExt cx="5184576" cy="608939"/>
          </a:xfrm>
        </p:grpSpPr>
        <p:sp>
          <p:nvSpPr>
            <p:cNvPr id="17" name="矩形 16"/>
            <p:cNvSpPr/>
            <p:nvPr/>
          </p:nvSpPr>
          <p:spPr>
            <a:xfrm>
              <a:off x="0" y="716350"/>
              <a:ext cx="5184576" cy="608939"/>
            </a:xfrm>
            <a:prstGeom prst="rect">
              <a:avLst/>
            </a:prstGeom>
          </p:spPr>
          <p:style>
            <a:lnRef idx="1">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sp>
        <p:sp>
          <p:nvSpPr>
            <p:cNvPr id="18" name="矩形 17"/>
            <p:cNvSpPr/>
            <p:nvPr/>
          </p:nvSpPr>
          <p:spPr>
            <a:xfrm>
              <a:off x="0" y="716350"/>
              <a:ext cx="5184576" cy="60893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0256" tIns="48260" rIns="270256" bIns="48260" numCol="1" spcCol="1270" anchor="ctr" anchorCtr="0">
              <a:noAutofit/>
            </a:bodyPr>
            <a:lstStyle/>
            <a:p>
              <a:pPr lvl="0" algn="ctr" defTabSz="1689100">
                <a:lnSpc>
                  <a:spcPct val="90000"/>
                </a:lnSpc>
                <a:spcBef>
                  <a:spcPct val="0"/>
                </a:spcBef>
                <a:spcAft>
                  <a:spcPct val="35000"/>
                </a:spcAft>
              </a:pPr>
              <a:r>
                <a:rPr lang="en-US" altLang="zh-CN" sz="3800" kern="1200" dirty="0" smtClean="0"/>
                <a:t>Dispute</a:t>
              </a:r>
              <a:endParaRPr lang="zh-CN" altLang="en-US" sz="3800" kern="1200" dirty="0"/>
            </a:p>
          </p:txBody>
        </p:sp>
      </p:grpSp>
      <p:grpSp>
        <p:nvGrpSpPr>
          <p:cNvPr id="19" name="组合 18"/>
          <p:cNvGrpSpPr/>
          <p:nvPr/>
        </p:nvGrpSpPr>
        <p:grpSpPr>
          <a:xfrm>
            <a:off x="323528" y="3335803"/>
            <a:ext cx="5189730" cy="1324179"/>
            <a:chOff x="0" y="2018232"/>
            <a:chExt cx="5189730" cy="1324179"/>
          </a:xfrm>
        </p:grpSpPr>
        <p:sp>
          <p:nvSpPr>
            <p:cNvPr id="20" name="矩形 19"/>
            <p:cNvSpPr/>
            <p:nvPr/>
          </p:nvSpPr>
          <p:spPr>
            <a:xfrm>
              <a:off x="5154" y="2018232"/>
              <a:ext cx="5184576" cy="1324179"/>
            </a:xfrm>
            <a:prstGeom prst="rect">
              <a:avLst/>
            </a:prstGeom>
          </p:spPr>
          <p:style>
            <a:lnRef idx="0">
              <a:schemeClr val="accent3">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1" name="矩形 20"/>
            <p:cNvSpPr/>
            <p:nvPr/>
          </p:nvSpPr>
          <p:spPr>
            <a:xfrm>
              <a:off x="0" y="2018232"/>
              <a:ext cx="5184576" cy="7150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altLang="zh-CN" sz="2800" kern="1200" dirty="0" smtClean="0">
                  <a:latin typeface="+mj-lt"/>
                </a:rPr>
                <a:t>Part Two:  para.6-para.9</a:t>
              </a:r>
              <a:endParaRPr lang="zh-CN" altLang="en-US" sz="2800" kern="1200" dirty="0">
                <a:latin typeface="+mj-lt"/>
              </a:endParaRPr>
            </a:p>
          </p:txBody>
        </p:sp>
      </p:grpSp>
      <p:grpSp>
        <p:nvGrpSpPr>
          <p:cNvPr id="22" name="组合 21"/>
          <p:cNvGrpSpPr/>
          <p:nvPr/>
        </p:nvGrpSpPr>
        <p:grpSpPr>
          <a:xfrm>
            <a:off x="323528" y="4083918"/>
            <a:ext cx="5184576" cy="609122"/>
            <a:chOff x="0" y="2706806"/>
            <a:chExt cx="5184576" cy="609122"/>
          </a:xfrm>
        </p:grpSpPr>
        <p:sp>
          <p:nvSpPr>
            <p:cNvPr id="23" name="矩形 22"/>
            <p:cNvSpPr/>
            <p:nvPr/>
          </p:nvSpPr>
          <p:spPr>
            <a:xfrm>
              <a:off x="0" y="2706806"/>
              <a:ext cx="5184576" cy="609122"/>
            </a:xfrm>
            <a:prstGeom prst="rect">
              <a:avLst/>
            </a:prstGeom>
          </p:spPr>
          <p:style>
            <a:lnRef idx="1">
              <a:schemeClr val="accent3">
                <a:alpha val="90000"/>
                <a:hueOff val="0"/>
                <a:satOff val="0"/>
                <a:lumOff val="0"/>
                <a:alphaOff val="0"/>
              </a:schemeClr>
            </a:lnRef>
            <a:fillRef idx="1">
              <a:schemeClr val="lt1">
                <a:alpha val="90000"/>
                <a:tint val="40000"/>
                <a:hueOff val="0"/>
                <a:satOff val="0"/>
                <a:lumOff val="0"/>
                <a:alphaOff val="0"/>
              </a:schemeClr>
            </a:fillRef>
            <a:effectRef idx="0">
              <a:schemeClr val="lt1">
                <a:alpha val="90000"/>
                <a:tint val="40000"/>
                <a:hueOff val="0"/>
                <a:satOff val="0"/>
                <a:lumOff val="0"/>
                <a:alphaOff val="0"/>
              </a:schemeClr>
            </a:effectRef>
            <a:fontRef idx="minor">
              <a:schemeClr val="dk1">
                <a:hueOff val="0"/>
                <a:satOff val="0"/>
                <a:lumOff val="0"/>
                <a:alphaOff val="0"/>
              </a:schemeClr>
            </a:fontRef>
          </p:style>
        </p:sp>
        <p:sp>
          <p:nvSpPr>
            <p:cNvPr id="24" name="矩形 23"/>
            <p:cNvSpPr/>
            <p:nvPr/>
          </p:nvSpPr>
          <p:spPr>
            <a:xfrm>
              <a:off x="0" y="2706806"/>
              <a:ext cx="5184576" cy="6091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70256" tIns="48260" rIns="270256" bIns="48260" numCol="1" spcCol="1270" anchor="ctr" anchorCtr="0">
              <a:noAutofit/>
            </a:bodyPr>
            <a:lstStyle/>
            <a:p>
              <a:pPr lvl="0" algn="ctr" defTabSz="1689100">
                <a:lnSpc>
                  <a:spcPct val="90000"/>
                </a:lnSpc>
                <a:spcBef>
                  <a:spcPct val="0"/>
                </a:spcBef>
                <a:spcAft>
                  <a:spcPct val="35000"/>
                </a:spcAft>
              </a:pPr>
              <a:r>
                <a:rPr lang="en-US" altLang="zh-CN" sz="3800" kern="1200" dirty="0" smtClean="0"/>
                <a:t>Thinking</a:t>
              </a:r>
              <a:endParaRPr lang="zh-CN" altLang="en-US" sz="3800" kern="1200" dirty="0"/>
            </a:p>
          </p:txBody>
        </p:sp>
      </p:grpSp>
      <p:pic>
        <p:nvPicPr>
          <p:cNvPr id="5126" name="Picture 6" descr="https://ss1.bdstatic.com/70cFvXSh_Q1YnxGkpoWK1HF6hhy/it/u=1838258000,2613714321&amp;fm=200&amp;gp=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579356"/>
            <a:ext cx="2887604" cy="20848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796136" y="3507854"/>
            <a:ext cx="1944216" cy="180000"/>
          </a:xfrm>
          <a:prstGeom prst="rect">
            <a:avLst/>
          </a:prstGeom>
          <a:solidFill>
            <a:schemeClr val="bg1"/>
          </a:solidFill>
        </p:spPr>
        <p:txBody>
          <a:bodyPr wrap="square" rtlCol="0">
            <a:spAutoFit/>
          </a:bodyPr>
          <a:lstStyle/>
          <a:p>
            <a:endParaRPr lang="zh-CN" altLang="en-US" dirty="0"/>
          </a:p>
        </p:txBody>
      </p:sp>
    </p:spTree>
    <p:extLst>
      <p:ext uri="{BB962C8B-B14F-4D97-AF65-F5344CB8AC3E}">
        <p14:creationId xmlns:p14="http://schemas.microsoft.com/office/powerpoint/2010/main" val="2531657076"/>
      </p:ext>
    </p:extLst>
  </p:cSld>
  <p:clrMapOvr>
    <a:masterClrMapping/>
  </p:clrMapOvr>
  <mc:AlternateContent xmlns:mc="http://schemas.openxmlformats.org/markup-compatibility/2006" xmlns:p14="http://schemas.microsoft.com/office/powerpoint/2010/main">
    <mc:Choice Requires="p14">
      <p:transition spd="slow" p14:dur="1600" advClick="0" advTm="0">
        <p14:conveyor dir="l"/>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淘宝店chenying0907 2"/>
          <p:cNvSpPr/>
          <p:nvPr/>
        </p:nvSpPr>
        <p:spPr>
          <a:xfrm>
            <a:off x="5152348" y="1779662"/>
            <a:ext cx="2443988" cy="1077218"/>
          </a:xfrm>
          <a:prstGeom prst="rect">
            <a:avLst/>
          </a:prstGeom>
        </p:spPr>
        <p:txBody>
          <a:bodyPr wrap="square">
            <a:spAutoFit/>
          </a:bodyPr>
          <a:lstStyle/>
          <a:p>
            <a:r>
              <a:rPr lang="en-US" altLang="zh-CN" sz="3200" dirty="0" smtClean="0">
                <a:ln w="6350">
                  <a:noFill/>
                </a:ln>
                <a:solidFill>
                  <a:srgbClr val="E94B50"/>
                </a:solidFill>
                <a:latin typeface="Segoe UI Emoji" panose="020B0502040204020203" pitchFamily="34" charset="0"/>
                <a:ea typeface="Segoe UI Emoji" panose="020B0502040204020203" pitchFamily="34" charset="0"/>
                <a:cs typeface="Segoe UI Black" panose="020B0A02040204020203" pitchFamily="34" charset="0"/>
              </a:rPr>
              <a:t>Brief Summary</a:t>
            </a:r>
            <a:endParaRPr lang="zh-CN" altLang="en-US" sz="3200" dirty="0">
              <a:ln w="6350">
                <a:noFill/>
              </a:ln>
              <a:solidFill>
                <a:srgbClr val="E94B50"/>
              </a:solidFill>
              <a:latin typeface="Segoe UI Emoji" panose="020B0502040204020203" pitchFamily="34" charset="0"/>
              <a:ea typeface="+mj-ea"/>
              <a:cs typeface="Segoe UI Black" panose="020B0A02040204020203" pitchFamily="34" charset="0"/>
            </a:endParaRPr>
          </a:p>
        </p:txBody>
      </p:sp>
      <p:sp>
        <p:nvSpPr>
          <p:cNvPr id="7" name="Oval 10"/>
          <p:cNvSpPr>
            <a:spLocks noChangeArrowheads="1"/>
          </p:cNvSpPr>
          <p:nvPr/>
        </p:nvSpPr>
        <p:spPr bwMode="auto">
          <a:xfrm>
            <a:off x="4149003" y="1933697"/>
            <a:ext cx="748880" cy="748878"/>
          </a:xfrm>
          <a:prstGeom prst="rect">
            <a:avLst/>
          </a:prstGeom>
          <a:noFill/>
          <a:ln w="6350">
            <a:solidFill>
              <a:schemeClr val="tx1">
                <a:lumMod val="50000"/>
                <a:lumOff val="50000"/>
              </a:schemeClr>
            </a:solidFill>
          </a:ln>
        </p:spPr>
        <p:txBody>
          <a:bodyPr vert="horz" wrap="square" lIns="91440" tIns="45720" rIns="91440" bIns="45720" numCol="1" anchor="t" anchorCtr="0" compatLnSpc="1">
            <a:prstTxWarp prst="textNoShape">
              <a:avLst/>
            </a:prstTxWarp>
          </a:bodyPr>
          <a:lstStyle/>
          <a:p>
            <a:endParaRPr lang="zh-CN" altLang="en-US">
              <a:latin typeface="微软雅黑 Light" pitchFamily="34" charset="-122"/>
              <a:ea typeface="微软雅黑 Light" pitchFamily="34" charset="-122"/>
            </a:endParaRPr>
          </a:p>
        </p:txBody>
      </p:sp>
      <p:sp>
        <p:nvSpPr>
          <p:cNvPr id="5" name="TextBox 4"/>
          <p:cNvSpPr txBox="1"/>
          <p:nvPr/>
        </p:nvSpPr>
        <p:spPr>
          <a:xfrm>
            <a:off x="4211960" y="1995686"/>
            <a:ext cx="748880" cy="646331"/>
          </a:xfrm>
          <a:prstGeom prst="rect">
            <a:avLst/>
          </a:prstGeom>
          <a:noFill/>
        </p:spPr>
        <p:txBody>
          <a:bodyPr wrap="square" rtlCol="0">
            <a:spAutoFit/>
          </a:bodyPr>
          <a:lstStyle/>
          <a:p>
            <a:r>
              <a:rPr lang="en-US" altLang="zh-CN" sz="3600" dirty="0" smtClean="0">
                <a:solidFill>
                  <a:srgbClr val="E94B50"/>
                </a:solidFill>
                <a:latin typeface="楷体"/>
                <a:ea typeface="楷体"/>
                <a:cs typeface="Segoe UI Black" panose="020B0A02040204020203" pitchFamily="34" charset="0"/>
              </a:rPr>
              <a:t>Ⅱ</a:t>
            </a:r>
            <a:endParaRPr lang="zh-CN" altLang="en-US" sz="3600" dirty="0">
              <a:solidFill>
                <a:srgbClr val="E94B50"/>
              </a:solidFill>
              <a:latin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116658502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内容占位符 1"/>
          <p:cNvSpPr>
            <a:spLocks noGrp="1"/>
          </p:cNvSpPr>
          <p:nvPr>
            <p:ph sz="quarter" idx="4294967295"/>
          </p:nvPr>
        </p:nvSpPr>
        <p:spPr bwMode="auto">
          <a:xfrm>
            <a:off x="323528" y="555526"/>
            <a:ext cx="8388350" cy="45365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457200" algn="just">
              <a:lnSpc>
                <a:spcPts val="2600"/>
              </a:lnSpc>
              <a:buFont typeface="Arial" pitchFamily="34" charset="0"/>
              <a:buNone/>
            </a:pPr>
            <a:r>
              <a:rPr lang="en-US" altLang="zh-CN" sz="2000" dirty="0" smtClean="0"/>
              <a:t>I accidentally came across some gentlemen, who were in a dispute about political affairs, and 1________ to me, drawing me in their conversation. Talking of different characters of several European nations, one proud English gentleman declared that the English excelled all the world in bravery, generosity and clemency among 2___________ Dutch, flattering French, drunken and 3__________ Germans, and proud, haughty, and surly 4________. This </a:t>
            </a:r>
            <a:r>
              <a:rPr lang="en-US" altLang="zh-CN" sz="2000" dirty="0"/>
              <a:t>remark received </a:t>
            </a:r>
            <a:r>
              <a:rPr lang="en-US" altLang="zh-CN" sz="2000" dirty="0" smtClean="0"/>
              <a:t>5____________ </a:t>
            </a:r>
            <a:r>
              <a:rPr lang="en-US" altLang="zh-CN" sz="2000" dirty="0"/>
              <a:t>from all the company but me. I would not have ventured to talk in such a </a:t>
            </a:r>
            <a:r>
              <a:rPr lang="en-US" altLang="zh-CN" sz="2000" dirty="0" smtClean="0"/>
              <a:t>6___________ </a:t>
            </a:r>
            <a:r>
              <a:rPr lang="en-US" altLang="zh-CN" sz="2000" dirty="0"/>
              <a:t>strain, unless I examined the manners of these people with great care and accuracy to arrive at a more </a:t>
            </a:r>
            <a:r>
              <a:rPr lang="en-US" altLang="zh-CN" sz="2000" dirty="0" smtClean="0"/>
              <a:t>7_________ </a:t>
            </a:r>
            <a:r>
              <a:rPr lang="en-US" altLang="zh-CN" sz="2000" dirty="0"/>
              <a:t>judgment. I reflected on the absurd and ridiculous nature of national prejudice and </a:t>
            </a:r>
            <a:r>
              <a:rPr lang="en-US" altLang="zh-CN" sz="2000" dirty="0" smtClean="0"/>
              <a:t>8_____________. </a:t>
            </a:r>
            <a:r>
              <a:rPr lang="en-US" altLang="zh-CN" sz="2000" dirty="0"/>
              <a:t>Rather than being a world citizen, we become so much the members of one </a:t>
            </a:r>
            <a:r>
              <a:rPr lang="en-US" altLang="zh-CN" sz="2000" dirty="0" smtClean="0"/>
              <a:t>9______ </a:t>
            </a:r>
            <a:r>
              <a:rPr lang="en-US" altLang="zh-CN" sz="2000" dirty="0"/>
              <a:t>society. This prejudice </a:t>
            </a:r>
            <a:r>
              <a:rPr lang="en-US" altLang="zh-CN" sz="2000" dirty="0" smtClean="0"/>
              <a:t>prevails </a:t>
            </a:r>
            <a:r>
              <a:rPr lang="en-US" altLang="zh-CN" sz="2000" dirty="0"/>
              <a:t>among most kinds of people and it is a gross </a:t>
            </a:r>
            <a:r>
              <a:rPr lang="en-US" altLang="zh-CN" sz="2000" dirty="0" smtClean="0"/>
              <a:t>10_______ </a:t>
            </a:r>
            <a:r>
              <a:rPr lang="en-US" altLang="zh-CN" sz="2000" dirty="0"/>
              <a:t>and delusion</a:t>
            </a:r>
            <a:r>
              <a:rPr lang="en-US" altLang="zh-CN" sz="2000" dirty="0" smtClean="0"/>
              <a:t>.</a:t>
            </a:r>
            <a:endParaRPr lang="zh-CN" altLang="zh-CN" sz="2000" dirty="0"/>
          </a:p>
        </p:txBody>
      </p:sp>
      <p:sp>
        <p:nvSpPr>
          <p:cNvPr id="7" name="TextBox 6"/>
          <p:cNvSpPr txBox="1">
            <a:spLocks noChangeArrowheads="1"/>
          </p:cNvSpPr>
          <p:nvPr/>
        </p:nvSpPr>
        <p:spPr bwMode="auto">
          <a:xfrm>
            <a:off x="2787197" y="875496"/>
            <a:ext cx="12087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referred</a:t>
            </a:r>
            <a:endParaRPr lang="zh-CN" altLang="en-US" sz="2000" b="1" dirty="0">
              <a:solidFill>
                <a:srgbClr val="FF0000"/>
              </a:solidFill>
            </a:endParaRPr>
          </a:p>
        </p:txBody>
      </p:sp>
      <p:sp>
        <p:nvSpPr>
          <p:cNvPr id="9" name="TextBox 8"/>
          <p:cNvSpPr txBox="1">
            <a:spLocks noChangeArrowheads="1"/>
          </p:cNvSpPr>
          <p:nvPr/>
        </p:nvSpPr>
        <p:spPr bwMode="auto">
          <a:xfrm>
            <a:off x="4355976" y="1883608"/>
            <a:ext cx="12961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avaricious</a:t>
            </a:r>
            <a:endParaRPr lang="zh-CN" altLang="en-US" sz="2000" b="1" dirty="0">
              <a:solidFill>
                <a:srgbClr val="FF0000"/>
              </a:solidFill>
            </a:endParaRPr>
          </a:p>
        </p:txBody>
      </p:sp>
      <p:sp>
        <p:nvSpPr>
          <p:cNvPr id="11" name="TextBox 10"/>
          <p:cNvSpPr txBox="1">
            <a:spLocks noChangeArrowheads="1"/>
          </p:cNvSpPr>
          <p:nvPr/>
        </p:nvSpPr>
        <p:spPr bwMode="auto">
          <a:xfrm>
            <a:off x="1923150" y="2211710"/>
            <a:ext cx="14967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gluttonous</a:t>
            </a:r>
            <a:endParaRPr lang="zh-CN" altLang="en-US" sz="2000" b="1" dirty="0">
              <a:solidFill>
                <a:srgbClr val="FF0000"/>
              </a:solidFill>
            </a:endParaRPr>
          </a:p>
        </p:txBody>
      </p:sp>
      <p:sp>
        <p:nvSpPr>
          <p:cNvPr id="12" name="TextBox 11"/>
          <p:cNvSpPr txBox="1">
            <a:spLocks noChangeArrowheads="1"/>
          </p:cNvSpPr>
          <p:nvPr/>
        </p:nvSpPr>
        <p:spPr bwMode="auto">
          <a:xfrm>
            <a:off x="7552708" y="2171640"/>
            <a:ext cx="126776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Spaniards</a:t>
            </a:r>
            <a:endParaRPr lang="zh-CN" altLang="en-US" sz="2000" b="1" dirty="0">
              <a:solidFill>
                <a:srgbClr val="FF0000"/>
              </a:solidFill>
            </a:endParaRPr>
          </a:p>
        </p:txBody>
      </p:sp>
      <p:sp>
        <p:nvSpPr>
          <p:cNvPr id="14" name="TextBox 13"/>
          <p:cNvSpPr txBox="1">
            <a:spLocks noChangeArrowheads="1"/>
          </p:cNvSpPr>
          <p:nvPr/>
        </p:nvSpPr>
        <p:spPr bwMode="auto">
          <a:xfrm>
            <a:off x="2809117" y="2531680"/>
            <a:ext cx="15603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smtClean="0">
                <a:solidFill>
                  <a:srgbClr val="FF0000"/>
                </a:solidFill>
              </a:rPr>
              <a:t>approbation</a:t>
            </a:r>
            <a:endParaRPr lang="zh-CN" altLang="en-US" sz="2000" b="1" dirty="0">
              <a:solidFill>
                <a:srgbClr val="FF0000"/>
              </a:solidFill>
            </a:endParaRPr>
          </a:p>
        </p:txBody>
      </p:sp>
      <p:sp>
        <p:nvSpPr>
          <p:cNvPr id="15" name="TextBox 14"/>
          <p:cNvSpPr txBox="1">
            <a:spLocks noChangeArrowheads="1"/>
          </p:cNvSpPr>
          <p:nvPr/>
        </p:nvSpPr>
        <p:spPr bwMode="auto">
          <a:xfrm>
            <a:off x="4036792" y="2819712"/>
            <a:ext cx="14713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peremptory</a:t>
            </a:r>
            <a:endParaRPr lang="zh-CN" altLang="en-US" sz="2000" b="1" dirty="0">
              <a:solidFill>
                <a:srgbClr val="FF0000"/>
              </a:solidFill>
            </a:endParaRPr>
          </a:p>
        </p:txBody>
      </p:sp>
      <p:sp>
        <p:nvSpPr>
          <p:cNvPr id="16" name="TextBox 15"/>
          <p:cNvSpPr txBox="1">
            <a:spLocks noChangeArrowheads="1"/>
          </p:cNvSpPr>
          <p:nvPr/>
        </p:nvSpPr>
        <p:spPr bwMode="auto">
          <a:xfrm>
            <a:off x="539552" y="3496322"/>
            <a:ext cx="11520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impartial</a:t>
            </a:r>
            <a:endParaRPr lang="zh-CN" altLang="en-US" sz="2000" b="1" dirty="0">
              <a:solidFill>
                <a:srgbClr val="FF0000"/>
              </a:solidFill>
            </a:endParaRPr>
          </a:p>
        </p:txBody>
      </p:sp>
      <p:sp>
        <p:nvSpPr>
          <p:cNvPr id="17" name="TextBox 16"/>
          <p:cNvSpPr txBox="1">
            <a:spLocks noChangeArrowheads="1"/>
          </p:cNvSpPr>
          <p:nvPr/>
        </p:nvSpPr>
        <p:spPr bwMode="auto">
          <a:xfrm>
            <a:off x="2915816" y="3827824"/>
            <a:ext cx="19264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prepossession</a:t>
            </a:r>
            <a:endParaRPr lang="zh-CN" altLang="en-US" sz="2000" b="1" dirty="0">
              <a:solidFill>
                <a:srgbClr val="FF0000"/>
              </a:solidFill>
            </a:endParaRPr>
          </a:p>
        </p:txBody>
      </p:sp>
      <p:sp>
        <p:nvSpPr>
          <p:cNvPr id="18" name="TextBox 17"/>
          <p:cNvSpPr txBox="1">
            <a:spLocks noChangeArrowheads="1"/>
          </p:cNvSpPr>
          <p:nvPr/>
        </p:nvSpPr>
        <p:spPr bwMode="auto">
          <a:xfrm>
            <a:off x="4572000" y="4156902"/>
            <a:ext cx="9492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petty</a:t>
            </a:r>
            <a:endParaRPr lang="zh-CN" altLang="en-US" sz="2000" b="1" dirty="0">
              <a:solidFill>
                <a:srgbClr val="FF0000"/>
              </a:solidFill>
            </a:endParaRPr>
          </a:p>
        </p:txBody>
      </p:sp>
      <p:sp>
        <p:nvSpPr>
          <p:cNvPr id="19" name="TextBox 18"/>
          <p:cNvSpPr txBox="1">
            <a:spLocks noChangeArrowheads="1"/>
          </p:cNvSpPr>
          <p:nvPr/>
        </p:nvSpPr>
        <p:spPr bwMode="auto">
          <a:xfrm>
            <a:off x="5269582" y="4515966"/>
            <a:ext cx="88659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黑体" pitchFamily="49" charset="-122"/>
              </a:defRPr>
            </a:lvl1pPr>
            <a:lvl2pPr marL="742950" indent="-285750" eaLnBrk="0" hangingPunct="0">
              <a:defRPr>
                <a:solidFill>
                  <a:schemeClr val="tx1"/>
                </a:solidFill>
                <a:latin typeface="Calibri" pitchFamily="34" charset="0"/>
                <a:ea typeface="黑体" pitchFamily="49" charset="-122"/>
              </a:defRPr>
            </a:lvl2pPr>
            <a:lvl3pPr marL="1143000" indent="-228600" eaLnBrk="0" hangingPunct="0">
              <a:defRPr>
                <a:solidFill>
                  <a:schemeClr val="tx1"/>
                </a:solidFill>
                <a:latin typeface="Calibri" pitchFamily="34" charset="0"/>
                <a:ea typeface="黑体" pitchFamily="49" charset="-122"/>
              </a:defRPr>
            </a:lvl3pPr>
            <a:lvl4pPr marL="1600200" indent="-228600" eaLnBrk="0" hangingPunct="0">
              <a:defRPr>
                <a:solidFill>
                  <a:schemeClr val="tx1"/>
                </a:solidFill>
                <a:latin typeface="Calibri" pitchFamily="34" charset="0"/>
                <a:ea typeface="黑体" pitchFamily="49" charset="-122"/>
              </a:defRPr>
            </a:lvl4pPr>
            <a:lvl5pPr marL="2057400" indent="-228600" eaLnBrk="0" hangingPunct="0">
              <a:defRPr>
                <a:solidFill>
                  <a:schemeClr val="tx1"/>
                </a:solidFill>
                <a:latin typeface="Calibri" pitchFamily="34" charset="0"/>
                <a:ea typeface="黑体" pitchFamily="49" charset="-122"/>
              </a:defRPr>
            </a:lvl5pPr>
            <a:lvl6pPr marL="2514600" indent="-228600" eaLnBrk="0" fontAlgn="base" hangingPunct="0">
              <a:spcBef>
                <a:spcPct val="0"/>
              </a:spcBef>
              <a:spcAft>
                <a:spcPct val="0"/>
              </a:spcAft>
              <a:defRPr>
                <a:solidFill>
                  <a:schemeClr val="tx1"/>
                </a:solidFill>
                <a:latin typeface="Calibri" pitchFamily="34" charset="0"/>
                <a:ea typeface="黑体" pitchFamily="49" charset="-122"/>
              </a:defRPr>
            </a:lvl6pPr>
            <a:lvl7pPr marL="2971800" indent="-228600" eaLnBrk="0" fontAlgn="base" hangingPunct="0">
              <a:spcBef>
                <a:spcPct val="0"/>
              </a:spcBef>
              <a:spcAft>
                <a:spcPct val="0"/>
              </a:spcAft>
              <a:defRPr>
                <a:solidFill>
                  <a:schemeClr val="tx1"/>
                </a:solidFill>
                <a:latin typeface="Calibri" pitchFamily="34" charset="0"/>
                <a:ea typeface="黑体" pitchFamily="49" charset="-122"/>
              </a:defRPr>
            </a:lvl7pPr>
            <a:lvl8pPr marL="3429000" indent="-228600" eaLnBrk="0" fontAlgn="base" hangingPunct="0">
              <a:spcBef>
                <a:spcPct val="0"/>
              </a:spcBef>
              <a:spcAft>
                <a:spcPct val="0"/>
              </a:spcAft>
              <a:defRPr>
                <a:solidFill>
                  <a:schemeClr val="tx1"/>
                </a:solidFill>
                <a:latin typeface="Calibri" pitchFamily="34" charset="0"/>
                <a:ea typeface="黑体" pitchFamily="49" charset="-122"/>
              </a:defRPr>
            </a:lvl8pPr>
            <a:lvl9pPr marL="3886200" indent="-228600" eaLnBrk="0" fontAlgn="base" hangingPunct="0">
              <a:spcBef>
                <a:spcPct val="0"/>
              </a:spcBef>
              <a:spcAft>
                <a:spcPct val="0"/>
              </a:spcAft>
              <a:defRPr>
                <a:solidFill>
                  <a:schemeClr val="tx1"/>
                </a:solidFill>
                <a:latin typeface="Calibri" pitchFamily="34" charset="0"/>
                <a:ea typeface="黑体" pitchFamily="49" charset="-122"/>
              </a:defRPr>
            </a:lvl9pPr>
          </a:lstStyle>
          <a:p>
            <a:pPr eaLnBrk="1" hangingPunct="1"/>
            <a:r>
              <a:rPr lang="en-US" altLang="zh-CN" sz="2000" b="1" dirty="0">
                <a:solidFill>
                  <a:srgbClr val="FF0000"/>
                </a:solidFill>
              </a:rPr>
              <a:t>fallacy</a:t>
            </a:r>
            <a:endParaRPr lang="zh-CN" altLang="en-US" sz="2000" b="1" dirty="0">
              <a:solidFill>
                <a:srgbClr val="FF0000"/>
              </a:solidFill>
            </a:endParaRPr>
          </a:p>
        </p:txBody>
      </p:sp>
    </p:spTree>
    <p:extLst>
      <p:ext uri="{BB962C8B-B14F-4D97-AF65-F5344CB8AC3E}">
        <p14:creationId xmlns:p14="http://schemas.microsoft.com/office/powerpoint/2010/main" val="2936194119"/>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arn(inVertic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arn(inVertical)">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2" grpId="0"/>
      <p:bldP spid="14" grpId="0"/>
      <p:bldP spid="15" grpId="0"/>
      <p:bldP spid="16" grpId="0"/>
      <p:bldP spid="17"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淘宝店chenying0907 2"/>
          <p:cNvSpPr/>
          <p:nvPr/>
        </p:nvSpPr>
        <p:spPr>
          <a:xfrm>
            <a:off x="5152348" y="1779662"/>
            <a:ext cx="2804028" cy="1077218"/>
          </a:xfrm>
          <a:prstGeom prst="rect">
            <a:avLst/>
          </a:prstGeom>
        </p:spPr>
        <p:txBody>
          <a:bodyPr wrap="square">
            <a:spAutoFit/>
          </a:bodyPr>
          <a:lstStyle/>
          <a:p>
            <a:r>
              <a:rPr lang="en-US" altLang="zh-CN" sz="3200" dirty="0" smtClean="0">
                <a:ln w="6350">
                  <a:noFill/>
                </a:ln>
                <a:solidFill>
                  <a:srgbClr val="E94B50"/>
                </a:solidFill>
                <a:latin typeface="Segoe UI Emoji" panose="020B0502040204020203" pitchFamily="34" charset="0"/>
                <a:ea typeface="Segoe UI Emoji" panose="020B0502040204020203" pitchFamily="34" charset="0"/>
                <a:cs typeface="Segoe UI Black" panose="020B0A02040204020203" pitchFamily="34" charset="0"/>
              </a:rPr>
              <a:t>Language Appreciation</a:t>
            </a:r>
            <a:endParaRPr lang="zh-CN" altLang="en-US" sz="3200" dirty="0">
              <a:ln w="6350">
                <a:noFill/>
              </a:ln>
              <a:solidFill>
                <a:srgbClr val="E94B50"/>
              </a:solidFill>
              <a:latin typeface="Segoe UI Emoji" panose="020B0502040204020203" pitchFamily="34" charset="0"/>
              <a:ea typeface="+mj-ea"/>
              <a:cs typeface="Segoe UI Black" panose="020B0A02040204020203" pitchFamily="34" charset="0"/>
            </a:endParaRPr>
          </a:p>
        </p:txBody>
      </p:sp>
      <p:sp>
        <p:nvSpPr>
          <p:cNvPr id="7" name="Oval 10"/>
          <p:cNvSpPr>
            <a:spLocks noChangeArrowheads="1"/>
          </p:cNvSpPr>
          <p:nvPr/>
        </p:nvSpPr>
        <p:spPr bwMode="auto">
          <a:xfrm>
            <a:off x="4149003" y="1933697"/>
            <a:ext cx="748880" cy="748878"/>
          </a:xfrm>
          <a:prstGeom prst="rect">
            <a:avLst/>
          </a:prstGeom>
          <a:noFill/>
          <a:ln w="6350">
            <a:solidFill>
              <a:schemeClr val="tx1">
                <a:lumMod val="50000"/>
                <a:lumOff val="50000"/>
              </a:schemeClr>
            </a:solidFill>
          </a:ln>
        </p:spPr>
        <p:txBody>
          <a:bodyPr vert="horz" wrap="square" lIns="91440" tIns="45720" rIns="91440" bIns="45720" numCol="1" anchor="t" anchorCtr="0" compatLnSpc="1">
            <a:prstTxWarp prst="textNoShape">
              <a:avLst/>
            </a:prstTxWarp>
          </a:bodyPr>
          <a:lstStyle/>
          <a:p>
            <a:endParaRPr lang="zh-CN" altLang="en-US">
              <a:latin typeface="微软雅黑 Light" pitchFamily="34" charset="-122"/>
              <a:ea typeface="微软雅黑 Light" pitchFamily="34" charset="-122"/>
            </a:endParaRPr>
          </a:p>
        </p:txBody>
      </p:sp>
      <p:sp>
        <p:nvSpPr>
          <p:cNvPr id="5" name="TextBox 4"/>
          <p:cNvSpPr txBox="1"/>
          <p:nvPr/>
        </p:nvSpPr>
        <p:spPr>
          <a:xfrm>
            <a:off x="4211960" y="1995686"/>
            <a:ext cx="748880" cy="646331"/>
          </a:xfrm>
          <a:prstGeom prst="rect">
            <a:avLst/>
          </a:prstGeom>
          <a:noFill/>
        </p:spPr>
        <p:txBody>
          <a:bodyPr wrap="square" rtlCol="0">
            <a:spAutoFit/>
          </a:bodyPr>
          <a:lstStyle/>
          <a:p>
            <a:r>
              <a:rPr lang="en-US" altLang="zh-CN" sz="3600" dirty="0" smtClean="0">
                <a:solidFill>
                  <a:srgbClr val="E94B50"/>
                </a:solidFill>
                <a:latin typeface="楷体"/>
                <a:ea typeface="楷体"/>
                <a:cs typeface="Segoe UI Black" panose="020B0A02040204020203" pitchFamily="34" charset="0"/>
              </a:rPr>
              <a:t>Ⅲ</a:t>
            </a:r>
            <a:endParaRPr lang="zh-CN" altLang="en-US" sz="3600" dirty="0">
              <a:solidFill>
                <a:srgbClr val="E94B50"/>
              </a:solidFill>
              <a:latin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723015451"/>
      </p:ext>
    </p:extLst>
  </p:cSld>
  <p:clrMapOvr>
    <a:masterClrMapping/>
  </p:clrMapOvr>
  <p:transition spd="slow" advClick="0"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淘宝店chenying0907 Box 4"/>
          <p:cNvSpPr txBox="1">
            <a:spLocks noChangeArrowheads="1"/>
          </p:cNvSpPr>
          <p:nvPr/>
        </p:nvSpPr>
        <p:spPr bwMode="auto">
          <a:xfrm>
            <a:off x="1970159" y="534560"/>
            <a:ext cx="486864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Arial" pitchFamily="34" charset="0"/>
              <a:buNone/>
            </a:pPr>
            <a:r>
              <a:rPr lang="en-US" altLang="zh-CN" sz="3200" dirty="0" smtClean="0">
                <a:solidFill>
                  <a:schemeClr val="bg1">
                    <a:lumMod val="50000"/>
                  </a:schemeClr>
                </a:solidFill>
                <a:latin typeface="Segoe UI Black" panose="020B0A02040204020203" pitchFamily="34" charset="0"/>
                <a:ea typeface="Segoe UI Black" panose="020B0A02040204020203" pitchFamily="34" charset="0"/>
                <a:cs typeface="Segoe UI Black" panose="020B0A02040204020203" pitchFamily="34" charset="0"/>
              </a:rPr>
              <a:t>Language Appreciation</a:t>
            </a:r>
            <a:endParaRPr lang="en-US" altLang="zh-CN" sz="3200" dirty="0">
              <a:solidFill>
                <a:srgbClr val="FF0000"/>
              </a:solidFill>
              <a:latin typeface="Segoe UI Black" panose="020B0A02040204020203" pitchFamily="34" charset="0"/>
              <a:ea typeface="Segoe UI Black" panose="020B0A02040204020203" pitchFamily="34" charset="0"/>
              <a:cs typeface="Segoe UI Black" panose="020B0A02040204020203" pitchFamily="34" charset="0"/>
            </a:endParaRPr>
          </a:p>
        </p:txBody>
      </p:sp>
      <p:grpSp>
        <p:nvGrpSpPr>
          <p:cNvPr id="68" name="淘宝店chenying0907 5"/>
          <p:cNvGrpSpPr>
            <a:grpSpLocks/>
          </p:cNvGrpSpPr>
          <p:nvPr/>
        </p:nvGrpSpPr>
        <p:grpSpPr bwMode="auto">
          <a:xfrm>
            <a:off x="562071" y="1522383"/>
            <a:ext cx="2641777" cy="2592387"/>
            <a:chOff x="3243" y="1030"/>
            <a:chExt cx="2132" cy="1567"/>
          </a:xfrm>
        </p:grpSpPr>
        <p:sp>
          <p:nvSpPr>
            <p:cNvPr id="74" name="Oval 6"/>
            <p:cNvSpPr>
              <a:spLocks noChangeArrowheads="1"/>
            </p:cNvSpPr>
            <p:nvPr/>
          </p:nvSpPr>
          <p:spPr bwMode="auto">
            <a:xfrm>
              <a:off x="3243" y="2555"/>
              <a:ext cx="2132" cy="42"/>
            </a:xfrm>
            <a:prstGeom prst="ellipse">
              <a:avLst/>
            </a:prstGeom>
            <a:gradFill rotWithShape="1">
              <a:gsLst>
                <a:gs pos="0">
                  <a:schemeClr val="tx1">
                    <a:alpha val="20000"/>
                  </a:schemeClr>
                </a:gs>
                <a:gs pos="100000">
                  <a:schemeClr val="tx1">
                    <a:gamma/>
                    <a:shade val="46275"/>
                    <a:invGamma/>
                    <a:alpha val="0"/>
                  </a:scheme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76" name="Picture 7" descr="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22" y="1030"/>
              <a:ext cx="2025" cy="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6" name="Oval 12"/>
          <p:cNvSpPr>
            <a:spLocks noChangeArrowheads="1"/>
          </p:cNvSpPr>
          <p:nvPr/>
        </p:nvSpPr>
        <p:spPr bwMode="auto">
          <a:xfrm>
            <a:off x="4067944" y="1563638"/>
            <a:ext cx="648072" cy="576064"/>
          </a:xfrm>
          <a:prstGeom prst="ellipse">
            <a:avLst/>
          </a:prstGeom>
          <a:solidFill>
            <a:srgbClr val="E94B50"/>
          </a:solidFill>
          <a:ln>
            <a:noFill/>
          </a:ln>
        </p:spPr>
        <p:txBody>
          <a:bodyPr/>
          <a:lstStyle/>
          <a:p>
            <a:endParaRPr lang="zh-CN" altLang="en-US" sz="2800" dirty="0">
              <a:solidFill>
                <a:schemeClr val="bg1"/>
              </a:solidFill>
            </a:endParaRPr>
          </a:p>
        </p:txBody>
      </p:sp>
      <p:sp>
        <p:nvSpPr>
          <p:cNvPr id="88" name="Oval 14"/>
          <p:cNvSpPr>
            <a:spLocks noChangeArrowheads="1"/>
          </p:cNvSpPr>
          <p:nvPr/>
        </p:nvSpPr>
        <p:spPr bwMode="auto">
          <a:xfrm>
            <a:off x="4067944" y="2950738"/>
            <a:ext cx="648072" cy="629124"/>
          </a:xfrm>
          <a:prstGeom prst="ellipse">
            <a:avLst/>
          </a:prstGeom>
          <a:solidFill>
            <a:srgbClr val="E94B50"/>
          </a:solidFill>
          <a:ln>
            <a:noFill/>
          </a:ln>
        </p:spPr>
        <p:txBody>
          <a:bodyPr/>
          <a:lstStyle/>
          <a:p>
            <a:endParaRPr lang="zh-CN" altLang="en-US" sz="2800" dirty="0">
              <a:solidFill>
                <a:schemeClr val="bg1"/>
              </a:solidFill>
            </a:endParaRPr>
          </a:p>
        </p:txBody>
      </p:sp>
      <p:sp>
        <p:nvSpPr>
          <p:cNvPr id="120" name="淘宝店chenying0907 32"/>
          <p:cNvSpPr>
            <a:spLocks noChangeArrowheads="1"/>
          </p:cNvSpPr>
          <p:nvPr/>
        </p:nvSpPr>
        <p:spPr bwMode="auto">
          <a:xfrm>
            <a:off x="4932040" y="1622637"/>
            <a:ext cx="3168352" cy="51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20000"/>
              </a:lnSpc>
              <a:buFont typeface="Arial" charset="0"/>
              <a:buNone/>
            </a:pPr>
            <a:r>
              <a:rPr lang="en-US" altLang="zh-CN" sz="2800" b="1" dirty="0" smtClean="0">
                <a:solidFill>
                  <a:schemeClr val="tx1">
                    <a:lumMod val="50000"/>
                    <a:lumOff val="50000"/>
                  </a:schemeClr>
                </a:solidFill>
                <a:latin typeface="Segoe UI Emoji" panose="020B0502040204020203" pitchFamily="34" charset="0"/>
                <a:ea typeface="Segoe UI Emoji" panose="020B0502040204020203" pitchFamily="34" charset="0"/>
                <a:cs typeface="Segoe UI Black" panose="020B0A02040204020203" pitchFamily="34" charset="0"/>
              </a:rPr>
              <a:t>Selection of Words</a:t>
            </a:r>
            <a:endParaRPr lang="zh-CN" altLang="en-US" sz="2800" dirty="0">
              <a:solidFill>
                <a:schemeClr val="tx1">
                  <a:lumMod val="50000"/>
                  <a:lumOff val="50000"/>
                </a:schemeClr>
              </a:solidFill>
              <a:latin typeface="Segoe UI Emoji" panose="020B0502040204020203" pitchFamily="34" charset="0"/>
              <a:ea typeface="微软雅黑 Light" pitchFamily="34" charset="-122"/>
              <a:cs typeface="Segoe UI Black" panose="020B0A02040204020203" pitchFamily="34" charset="0"/>
            </a:endParaRPr>
          </a:p>
        </p:txBody>
      </p:sp>
      <p:sp>
        <p:nvSpPr>
          <p:cNvPr id="121" name="淘宝店chenying0907 33"/>
          <p:cNvSpPr>
            <a:spLocks noChangeArrowheads="1"/>
          </p:cNvSpPr>
          <p:nvPr/>
        </p:nvSpPr>
        <p:spPr bwMode="auto">
          <a:xfrm>
            <a:off x="4932040" y="2985011"/>
            <a:ext cx="3528392" cy="51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nSpc>
                <a:spcPct val="120000"/>
              </a:lnSpc>
              <a:buFont typeface="Arial" charset="0"/>
              <a:buNone/>
            </a:pPr>
            <a:r>
              <a:rPr lang="en-US" altLang="zh-CN" sz="2800" b="1" dirty="0" smtClean="0">
                <a:solidFill>
                  <a:schemeClr val="tx1">
                    <a:lumMod val="50000"/>
                    <a:lumOff val="50000"/>
                  </a:schemeClr>
                </a:solidFill>
                <a:latin typeface="Segoe UI Emoji" panose="020B0502040204020203" pitchFamily="34" charset="0"/>
                <a:ea typeface="Segoe UI Emoji" panose="020B0502040204020203" pitchFamily="34" charset="0"/>
                <a:cs typeface="Segoe UI Black" panose="020B0A02040204020203" pitchFamily="34" charset="0"/>
              </a:rPr>
              <a:t>Figures of Speech</a:t>
            </a:r>
            <a:endParaRPr lang="zh-CN" altLang="en-US" sz="2800" dirty="0">
              <a:solidFill>
                <a:schemeClr val="tx1">
                  <a:lumMod val="50000"/>
                  <a:lumOff val="50000"/>
                </a:schemeClr>
              </a:solidFill>
              <a:latin typeface="Segoe UI Emoji" panose="020B0502040204020203" pitchFamily="34" charset="0"/>
              <a:ea typeface="微软雅黑 Light" pitchFamily="34" charset="-122"/>
              <a:cs typeface="Segoe UI Black" panose="020B0A02040204020203" pitchFamily="34" charset="0"/>
            </a:endParaRPr>
          </a:p>
        </p:txBody>
      </p:sp>
      <p:pic>
        <p:nvPicPr>
          <p:cNvPr id="11" name="Picture 61" descr="image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622637"/>
            <a:ext cx="2304256" cy="1792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4211960" y="1554927"/>
            <a:ext cx="393056" cy="584775"/>
          </a:xfrm>
          <a:prstGeom prst="rect">
            <a:avLst/>
          </a:prstGeom>
        </p:spPr>
        <p:txBody>
          <a:bodyPr wrap="none">
            <a:spAutoFit/>
          </a:bodyPr>
          <a:lstStyle/>
          <a:p>
            <a:r>
              <a:rPr lang="en-US" altLang="zh-CN" sz="3200" dirty="0">
                <a:solidFill>
                  <a:schemeClr val="bg1"/>
                </a:solidFill>
              </a:rPr>
              <a:t>1</a:t>
            </a:r>
            <a:endParaRPr lang="zh-CN" altLang="en-US" sz="3200" dirty="0">
              <a:solidFill>
                <a:schemeClr val="bg1"/>
              </a:solidFill>
            </a:endParaRPr>
          </a:p>
        </p:txBody>
      </p:sp>
      <p:sp>
        <p:nvSpPr>
          <p:cNvPr id="4" name="矩形 3"/>
          <p:cNvSpPr/>
          <p:nvPr/>
        </p:nvSpPr>
        <p:spPr>
          <a:xfrm>
            <a:off x="4211960" y="2931790"/>
            <a:ext cx="393056" cy="584775"/>
          </a:xfrm>
          <a:prstGeom prst="rect">
            <a:avLst/>
          </a:prstGeom>
        </p:spPr>
        <p:txBody>
          <a:bodyPr wrap="none">
            <a:spAutoFit/>
          </a:bodyPr>
          <a:lstStyle/>
          <a:p>
            <a:r>
              <a:rPr lang="en-US" altLang="zh-CN" sz="3200" dirty="0">
                <a:solidFill>
                  <a:schemeClr val="bg1"/>
                </a:solidFill>
              </a:rPr>
              <a:t>2</a:t>
            </a:r>
            <a:endParaRPr lang="zh-CN" altLang="en-US" sz="3200" dirty="0">
              <a:solidFill>
                <a:schemeClr val="bg1"/>
              </a:solidFill>
            </a:endParaRPr>
          </a:p>
        </p:txBody>
      </p:sp>
    </p:spTree>
    <p:extLst>
      <p:ext uri="{BB962C8B-B14F-4D97-AF65-F5344CB8AC3E}">
        <p14:creationId xmlns:p14="http://schemas.microsoft.com/office/powerpoint/2010/main" val="3996635054"/>
      </p:ext>
    </p:extLst>
  </p:cSld>
  <p:clrMapOvr>
    <a:masterClrMapping/>
  </p:clrMapOvr>
  <p:transition spd="slow" advClick="0" advTm="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barn(inVertical)">
                                      <p:cBhvr>
                                        <p:cTn id="7" dur="500"/>
                                        <p:tgtEl>
                                          <p:spTgt spid="12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1"/>
                                        </p:tgtEl>
                                        <p:attrNameLst>
                                          <p:attrName>style.visibility</p:attrName>
                                        </p:attrNameLst>
                                      </p:cBhvr>
                                      <p:to>
                                        <p:strVal val="visible"/>
                                      </p:to>
                                    </p:set>
                                    <p:animEffect transition="in" filter="wipe(down)">
                                      <p:cBhvr>
                                        <p:cTn id="11" dur="5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P spid="121"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10.xml><?xml version="1.0" encoding="utf-8"?>
<p:tagLst xmlns:a="http://schemas.openxmlformats.org/drawingml/2006/main" xmlns:r="http://schemas.openxmlformats.org/officeDocument/2006/relationships" xmlns:p="http://schemas.openxmlformats.org/presentationml/2006/main">
  <p:tag name="PA" val="v3.0.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KSO_WM_SLIDE_ID" val="custom160035_19"/>
  <p:tag name="KSO_WM_SLIDE_INDEX" val="19"/>
  <p:tag name="KSO_WM_SLIDE_LAYOUT" val="a_f_d"/>
  <p:tag name="KSO_WM_SLIDE_LAYOUT_CNT" val="1_1_3"/>
  <p:tag name="KSO_WM_SLIDE_TYPE" val="text"/>
  <p:tag name="KSO_WM_BEAUTIFY_FLAG" val="#wm#"/>
  <p:tag name="KSO_WM_SLIDE_POSITION" val="76*0"/>
  <p:tag name="KSO_WM_SLIDE_SIZE" val="810*515"/>
  <p:tag name="KSO_WM_SLIDE_ITEM_CNT" val="4"/>
  <p:tag name="KSO_WM_TEMPLATE_CATEGORY" val="custom"/>
  <p:tag name="KSO_WM_TEMPLATE_INDEX" val="160035"/>
  <p:tag name="KSO_WM_TAG_VERSION" val="1.0"/>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035"/>
  <p:tag name="KSO_WM_UNIT_ID" val="custom160035_19*a*1"/>
  <p:tag name="KSO_WM_UNIT_TYPE" val="a"/>
  <p:tag name="KSO_WM_UNIT_INDEX" val="1"/>
  <p:tag name="KSO_WM_UNIT_CLEAR" val="1"/>
  <p:tag name="KSO_WM_UNIT_LAYERLEVEL" val="1"/>
  <p:tag name="KSO_WM_UNIT_VALUE" val="24"/>
  <p:tag name="KSO_WM_UNIT_ISCONTENTSTITLE" val="0"/>
  <p:tag name="KSO_WM_UNIT_HIGHLIGHT" val="0"/>
  <p:tag name="KSO_WM_UNIT_COMPATIBLE" val="0"/>
  <p:tag name="KSO_WM_UNIT_PRESET_TEXT_INDEX" val="0"/>
  <p:tag name="KSO_WM_UNIT_PRESET_TEXT_LEN" val="9"/>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035"/>
  <p:tag name="KSO_WM_UNIT_ID" val="custom160035_19*f*1"/>
  <p:tag name="KSO_WM_UNIT_TYPE" val="f"/>
  <p:tag name="KSO_WM_UNIT_INDEX" val="1"/>
  <p:tag name="KSO_WM_UNIT_CLEAR" val="1"/>
  <p:tag name="KSO_WM_UNIT_LAYERLEVEL" val="1"/>
  <p:tag name="KSO_WM_UNIT_VALUE" val="204"/>
  <p:tag name="KSO_WM_UNIT_HIGHLIGHT" val="0"/>
  <p:tag name="KSO_WM_UNIT_COMPATIBLE" val="0"/>
  <p:tag name="KSO_WM_UNIT_PRESET_TEXT_INDEX" val="2"/>
  <p:tag name="KSO_WM_UNIT_PRESET_TEXT_LEN" val="50"/>
</p:tagLst>
</file>

<file path=ppt/tags/tag15.xml><?xml version="1.0" encoding="utf-8"?>
<p:tagLst xmlns:a="http://schemas.openxmlformats.org/drawingml/2006/main" xmlns:r="http://schemas.openxmlformats.org/officeDocument/2006/relationships" xmlns:p="http://schemas.openxmlformats.org/presentationml/2006/main">
  <p:tag name="PA" val="v3.0.0"/>
</p:tagLst>
</file>

<file path=ppt/tags/tag16.xml><?xml version="1.0" encoding="utf-8"?>
<p:tagLst xmlns:a="http://schemas.openxmlformats.org/drawingml/2006/main" xmlns:r="http://schemas.openxmlformats.org/officeDocument/2006/relationships" xmlns:p="http://schemas.openxmlformats.org/presentationml/2006/main">
  <p:tag name="PA" val="v3.0.0"/>
</p:tagLst>
</file>

<file path=ppt/tags/tag17.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TIMING" val="|0.3"/>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2176</TotalTime>
  <Words>800</Words>
  <Application>Microsoft Office PowerPoint</Application>
  <PresentationFormat>全屏显示(16:9)</PresentationFormat>
  <Paragraphs>114</Paragraphs>
  <Slides>28</Slides>
  <Notes>1</Notes>
  <HiddenSlides>0</HiddenSlides>
  <MMClips>2</MMClips>
  <ScaleCrop>false</ScaleCrop>
  <HeadingPairs>
    <vt:vector size="4" baseType="variant">
      <vt:variant>
        <vt:lpstr>主题</vt:lpstr>
      </vt:variant>
      <vt:variant>
        <vt:i4>1</vt:i4>
      </vt:variant>
      <vt:variant>
        <vt:lpstr>幻灯片标题</vt:lpstr>
      </vt:variant>
      <vt:variant>
        <vt:i4>28</vt:i4>
      </vt:variant>
    </vt:vector>
  </HeadingPairs>
  <TitlesOfParts>
    <vt:vector size="29"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Selection of Words</vt:lpstr>
      <vt:lpstr>Big or Small?</vt:lpstr>
      <vt:lpstr>Big or Small?</vt:lpstr>
      <vt:lpstr>PowerPoint 演示文稿</vt:lpstr>
      <vt:lpstr>Irony</vt:lpstr>
      <vt:lpstr>Metaphor</vt:lpstr>
      <vt:lpstr>Analogy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CHENYING0907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CHENYING0907</dc:title>
  <dc:creator>CHENYING0907</dc:creator>
  <cp:lastModifiedBy>Zhou</cp:lastModifiedBy>
  <cp:revision>116</cp:revision>
  <dcterms:created xsi:type="dcterms:W3CDTF">2016-05-08T12:57:40Z</dcterms:created>
  <dcterms:modified xsi:type="dcterms:W3CDTF">2019-05-31T07:39:15Z</dcterms:modified>
</cp:coreProperties>
</file>