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2.xml" ContentType="application/vnd.openxmlformats-officedocument.presentationml.notesSlide+xml"/>
  <Override PartName="/ppt/tags/tag75.xml" ContentType="application/vnd.openxmlformats-officedocument.presentationml.tags+xml"/>
  <Override PartName="/ppt/notesSlides/notesSlide3.xml" ContentType="application/vnd.openxmlformats-officedocument.presentationml.notesSlide+xml"/>
  <Override PartName="/ppt/tags/tag76.xml" ContentType="application/vnd.openxmlformats-officedocument.presentationml.tags+xml"/>
  <Override PartName="/ppt/notesSlides/notesSlide4.xml" ContentType="application/vnd.openxmlformats-officedocument.presentationml.notesSlide+xml"/>
  <Override PartName="/ppt/tags/tag77.xml" ContentType="application/vnd.openxmlformats-officedocument.presentationml.tags+xml"/>
  <Override PartName="/ppt/notesSlides/notesSlide5.xml" ContentType="application/vnd.openxmlformats-officedocument.presentationml.notesSlide+xml"/>
  <Override PartName="/ppt/tags/tag78.xml" ContentType="application/vnd.openxmlformats-officedocument.presentationml.tags+xml"/>
  <Override PartName="/ppt/notesSlides/notesSlide6.xml" ContentType="application/vnd.openxmlformats-officedocument.presentationml.notesSlide+xml"/>
  <Override PartName="/ppt/tags/tag7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80.xml" ContentType="application/vnd.openxmlformats-officedocument.presentationml.tags+xml"/>
  <Override PartName="/ppt/notesSlides/notesSlide10.xml" ContentType="application/vnd.openxmlformats-officedocument.presentationml.notesSlide+xml"/>
  <Override PartName="/ppt/tags/tag81.xml" ContentType="application/vnd.openxmlformats-officedocument.presentationml.tags+xml"/>
  <Override PartName="/ppt/notesSlides/notesSlide11.xml" ContentType="application/vnd.openxmlformats-officedocument.presentationml.notesSlide+xml"/>
  <Override PartName="/ppt/tags/tag82.xml" ContentType="application/vnd.openxmlformats-officedocument.presentationml.tags+xml"/>
  <Override PartName="/ppt/notesSlides/notesSlide12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3.xml" ContentType="application/vnd.openxmlformats-officedocument.presentationml.notesSlide+xml"/>
  <Override PartName="/ppt/tags/tag89.xml" ContentType="application/vnd.openxmlformats-officedocument.presentationml.tags+xml"/>
  <Override PartName="/ppt/notesSlides/notesSlide14.xml" ContentType="application/vnd.openxmlformats-officedocument.presentationml.notesSlide+xml"/>
  <Override PartName="/ppt/tags/tag90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9" r:id="rId2"/>
    <p:sldId id="258" r:id="rId3"/>
    <p:sldId id="259" r:id="rId4"/>
    <p:sldId id="301" r:id="rId5"/>
    <p:sldId id="315" r:id="rId6"/>
    <p:sldId id="316" r:id="rId7"/>
    <p:sldId id="296" r:id="rId8"/>
    <p:sldId id="309" r:id="rId9"/>
    <p:sldId id="310" r:id="rId10"/>
    <p:sldId id="312" r:id="rId11"/>
    <p:sldId id="314" r:id="rId12"/>
    <p:sldId id="318" r:id="rId13"/>
    <p:sldId id="317" r:id="rId14"/>
    <p:sldId id="319" r:id="rId15"/>
    <p:sldId id="300" r:id="rId16"/>
  </p:sldIdLst>
  <p:sldSz cx="12190413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1BAD95"/>
    <a:srgbClr val="1CB49B"/>
    <a:srgbClr val="1DBDA2"/>
    <a:srgbClr val="199F89"/>
    <a:srgbClr val="E2E2E2"/>
    <a:srgbClr val="F3F3F3"/>
    <a:srgbClr val="ECECEC"/>
    <a:srgbClr val="F1F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7" autoAdjust="0"/>
    <p:restoredTop sz="93963" autoAdjust="0"/>
  </p:normalViewPr>
  <p:slideViewPr>
    <p:cSldViewPr>
      <p:cViewPr varScale="1">
        <p:scale>
          <a:sx n="61" d="100"/>
          <a:sy n="61" d="100"/>
        </p:scale>
        <p:origin x="768" y="4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C87E3-5CC9-4A50-BB5E-F238B2707162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EBB08-60E2-49E7-84DB-AC2EBB7E4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1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342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125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953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078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EBB08-60E2-49E7-84DB-AC2EBB7E4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826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EBB08-60E2-49E7-84DB-AC2EBB7E4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3717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53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139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629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881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460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924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092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623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BB08-60E2-49E7-84DB-AC2EBB7E469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7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48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静态-教学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6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备用素材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0250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284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8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695" y="1600201"/>
            <a:ext cx="721054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26413" y="1600201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388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198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939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5879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241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972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91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动态-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3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教学分析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83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4067" y="274639"/>
            <a:ext cx="3655008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694" y="274639"/>
            <a:ext cx="10768198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173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静态-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3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教学分析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9506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动态-教学设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4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教学设计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608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静态-教学设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4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教学设计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5826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动态-教学过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2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教学过程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5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静态-教学过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2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教学过程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506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动态-教学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1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教学反思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408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000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000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静态-教学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14" idx="3"/>
          </p:cNvCxnSpPr>
          <p:nvPr userDrawn="1"/>
        </p:nvCxnSpPr>
        <p:spPr>
          <a:xfrm>
            <a:off x="2357580" y="479821"/>
            <a:ext cx="9834420" cy="1091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195105"/>
            <a:ext cx="2854846" cy="569433"/>
            <a:chOff x="0" y="195105"/>
            <a:chExt cx="2854846" cy="569433"/>
          </a:xfrm>
        </p:grpSpPr>
        <p:grpSp>
          <p:nvGrpSpPr>
            <p:cNvPr id="3" name="组合 2"/>
            <p:cNvGrpSpPr/>
            <p:nvPr userDrawn="1"/>
          </p:nvGrpSpPr>
          <p:grpSpPr>
            <a:xfrm>
              <a:off x="0" y="195105"/>
              <a:ext cx="2854846" cy="569433"/>
              <a:chOff x="0" y="194743"/>
              <a:chExt cx="2854846" cy="569433"/>
            </a:xfrm>
          </p:grpSpPr>
          <p:sp>
            <p:nvSpPr>
              <p:cNvPr id="4" name="圆角矩形 3"/>
              <p:cNvSpPr/>
              <p:nvPr/>
            </p:nvSpPr>
            <p:spPr>
              <a:xfrm>
                <a:off x="173209" y="194743"/>
                <a:ext cx="2681637" cy="569433"/>
              </a:xfrm>
              <a:prstGeom prst="roundRect">
                <a:avLst>
                  <a:gd name="adj" fmla="val 9976"/>
                </a:avLst>
              </a:prstGeom>
              <a:solidFill>
                <a:schemeClr val="accent1"/>
              </a:solidFill>
              <a:ln w="1905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0" y="290669"/>
                <a:ext cx="424561" cy="355906"/>
                <a:chOff x="469900" y="728859"/>
                <a:chExt cx="424561" cy="355906"/>
              </a:xfrm>
            </p:grpSpPr>
            <p:sp>
              <p:nvSpPr>
                <p:cNvPr id="6" name="椭圆 5"/>
                <p:cNvSpPr/>
                <p:nvPr/>
              </p:nvSpPr>
              <p:spPr>
                <a:xfrm rot="16200000">
                  <a:off x="738264" y="928568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 rot="16200000">
                  <a:off x="752463" y="942770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rot="16200000">
                  <a:off x="738264" y="728860"/>
                  <a:ext cx="156198" cy="156196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椭圆 8"/>
                <p:cNvSpPr/>
                <p:nvPr/>
              </p:nvSpPr>
              <p:spPr>
                <a:xfrm rot="16200000">
                  <a:off x="752463" y="743063"/>
                  <a:ext cx="127798" cy="127797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圆角矩形 9"/>
                <p:cNvSpPr/>
                <p:nvPr/>
              </p:nvSpPr>
              <p:spPr>
                <a:xfrm rot="16200000">
                  <a:off x="636543" y="859458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圆角矩形 10"/>
                <p:cNvSpPr/>
                <p:nvPr/>
              </p:nvSpPr>
              <p:spPr>
                <a:xfrm rot="16200000">
                  <a:off x="636543" y="809416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圆角矩形 11"/>
                <p:cNvSpPr/>
                <p:nvPr/>
              </p:nvSpPr>
              <p:spPr>
                <a:xfrm rot="16200000">
                  <a:off x="636543" y="655035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4000">
                        <a:schemeClr val="bg1">
                          <a:lumMod val="75000"/>
                        </a:schemeClr>
                      </a:gs>
                      <a:gs pos="78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圆角矩形 12"/>
                <p:cNvSpPr/>
                <p:nvPr/>
              </p:nvSpPr>
              <p:spPr>
                <a:xfrm rot="16200000">
                  <a:off x="636543" y="604992"/>
                  <a:ext cx="18656" cy="351942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74000">
                      <a:schemeClr val="bg1"/>
                    </a:gs>
                    <a:gs pos="52000">
                      <a:schemeClr val="bg1">
                        <a:lumMod val="85000"/>
                      </a:schemeClr>
                    </a:gs>
                    <a:gs pos="2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12700">
                  <a:gradFill flip="none" rotWithShape="1">
                    <a:gsLst>
                      <a:gs pos="0">
                        <a:schemeClr val="bg1">
                          <a:lumMod val="65000"/>
                        </a:schemeClr>
                      </a:gs>
                      <a:gs pos="43000">
                        <a:schemeClr val="bg1">
                          <a:lumMod val="75000"/>
                        </a:schemeClr>
                      </a:gs>
                      <a:gs pos="79000">
                        <a:schemeClr val="bg1"/>
                      </a:gs>
                      <a:gs pos="61000">
                        <a:schemeClr val="bg1">
                          <a:lumMod val="100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5400000" scaled="0"/>
                    <a:tileRect/>
                  </a:gradFill>
                </a:ln>
                <a:effectLst>
                  <a:outerShdw blurRad="254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 userDrawn="1"/>
          </p:nvSpPr>
          <p:spPr>
            <a:xfrm>
              <a:off x="941808" y="24898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教学反思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2144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ECECEC"/>
          </a:fgClr>
          <a:bgClr>
            <a:srgbClr val="F7F7F7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2247-5DB0-45ED-B957-3B7E24D15325}" type="datetimeFigureOut">
              <a:rPr lang="zh-CN" altLang="en-US" smtClean="0"/>
              <a:t>2021/4/12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E63FA-7A15-4DD7-9F83-82C721388D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36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5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jp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audio" Target="../media/audio1.wav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0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3" Type="http://schemas.openxmlformats.org/officeDocument/2006/relationships/tags" Target="../tags/tag8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0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9" Type="http://schemas.openxmlformats.org/officeDocument/2006/relationships/tags" Target="../tags/tag42.xml"/><Relationship Id="rId21" Type="http://schemas.openxmlformats.org/officeDocument/2006/relationships/tags" Target="../tags/tag24.xml"/><Relationship Id="rId34" Type="http://schemas.openxmlformats.org/officeDocument/2006/relationships/tags" Target="../tags/tag37.xml"/><Relationship Id="rId42" Type="http://schemas.openxmlformats.org/officeDocument/2006/relationships/tags" Target="../tags/tag45.xml"/><Relationship Id="rId47" Type="http://schemas.openxmlformats.org/officeDocument/2006/relationships/tags" Target="../tags/tag50.xml"/><Relationship Id="rId50" Type="http://schemas.openxmlformats.org/officeDocument/2006/relationships/tags" Target="../tags/tag53.xml"/><Relationship Id="rId55" Type="http://schemas.openxmlformats.org/officeDocument/2006/relationships/tags" Target="../tags/tag58.xml"/><Relationship Id="rId63" Type="http://schemas.openxmlformats.org/officeDocument/2006/relationships/tags" Target="../tags/tag66.xml"/><Relationship Id="rId68" Type="http://schemas.openxmlformats.org/officeDocument/2006/relationships/tags" Target="../tags/tag71.xml"/><Relationship Id="rId7" Type="http://schemas.openxmlformats.org/officeDocument/2006/relationships/tags" Target="../tags/tag10.xml"/><Relationship Id="rId71" Type="http://schemas.openxmlformats.org/officeDocument/2006/relationships/tags" Target="../tags/tag74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9" Type="http://schemas.openxmlformats.org/officeDocument/2006/relationships/tags" Target="../tags/tag32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tags" Target="../tags/tag35.xml"/><Relationship Id="rId37" Type="http://schemas.openxmlformats.org/officeDocument/2006/relationships/tags" Target="../tags/tag40.xml"/><Relationship Id="rId40" Type="http://schemas.openxmlformats.org/officeDocument/2006/relationships/tags" Target="../tags/tag43.xml"/><Relationship Id="rId45" Type="http://schemas.openxmlformats.org/officeDocument/2006/relationships/tags" Target="../tags/tag48.xml"/><Relationship Id="rId53" Type="http://schemas.openxmlformats.org/officeDocument/2006/relationships/tags" Target="../tags/tag56.xml"/><Relationship Id="rId58" Type="http://schemas.openxmlformats.org/officeDocument/2006/relationships/tags" Target="../tags/tag61.xml"/><Relationship Id="rId66" Type="http://schemas.openxmlformats.org/officeDocument/2006/relationships/tags" Target="../tags/tag69.xml"/><Relationship Id="rId74" Type="http://schemas.openxmlformats.org/officeDocument/2006/relationships/image" Target="../media/image6.png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36" Type="http://schemas.openxmlformats.org/officeDocument/2006/relationships/tags" Target="../tags/tag39.xml"/><Relationship Id="rId49" Type="http://schemas.openxmlformats.org/officeDocument/2006/relationships/tags" Target="../tags/tag52.xml"/><Relationship Id="rId57" Type="http://schemas.openxmlformats.org/officeDocument/2006/relationships/tags" Target="../tags/tag60.xml"/><Relationship Id="rId61" Type="http://schemas.openxmlformats.org/officeDocument/2006/relationships/tags" Target="../tags/tag64.xml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tags" Target="../tags/tag34.xml"/><Relationship Id="rId44" Type="http://schemas.openxmlformats.org/officeDocument/2006/relationships/tags" Target="../tags/tag47.xml"/><Relationship Id="rId52" Type="http://schemas.openxmlformats.org/officeDocument/2006/relationships/tags" Target="../tags/tag55.xml"/><Relationship Id="rId60" Type="http://schemas.openxmlformats.org/officeDocument/2006/relationships/tags" Target="../tags/tag63.xml"/><Relationship Id="rId65" Type="http://schemas.openxmlformats.org/officeDocument/2006/relationships/tags" Target="../tags/tag68.xml"/><Relationship Id="rId73" Type="http://schemas.openxmlformats.org/officeDocument/2006/relationships/notesSlide" Target="../notesSlides/notesSlide2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Relationship Id="rId35" Type="http://schemas.openxmlformats.org/officeDocument/2006/relationships/tags" Target="../tags/tag38.xml"/><Relationship Id="rId43" Type="http://schemas.openxmlformats.org/officeDocument/2006/relationships/tags" Target="../tags/tag46.xml"/><Relationship Id="rId48" Type="http://schemas.openxmlformats.org/officeDocument/2006/relationships/tags" Target="../tags/tag51.xml"/><Relationship Id="rId56" Type="http://schemas.openxmlformats.org/officeDocument/2006/relationships/tags" Target="../tags/tag59.xml"/><Relationship Id="rId64" Type="http://schemas.openxmlformats.org/officeDocument/2006/relationships/tags" Target="../tags/tag67.xml"/><Relationship Id="rId69" Type="http://schemas.openxmlformats.org/officeDocument/2006/relationships/tags" Target="../tags/tag72.xml"/><Relationship Id="rId8" Type="http://schemas.openxmlformats.org/officeDocument/2006/relationships/tags" Target="../tags/tag11.xml"/><Relationship Id="rId51" Type="http://schemas.openxmlformats.org/officeDocument/2006/relationships/tags" Target="../tags/tag54.xml"/><Relationship Id="rId72" Type="http://schemas.openxmlformats.org/officeDocument/2006/relationships/slideLayout" Target="../slideLayouts/slideLayout16.xml"/><Relationship Id="rId3" Type="http://schemas.openxmlformats.org/officeDocument/2006/relationships/tags" Target="../tags/tag6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tags" Target="../tags/tag36.xml"/><Relationship Id="rId38" Type="http://schemas.openxmlformats.org/officeDocument/2006/relationships/tags" Target="../tags/tag41.xml"/><Relationship Id="rId46" Type="http://schemas.openxmlformats.org/officeDocument/2006/relationships/tags" Target="../tags/tag49.xml"/><Relationship Id="rId59" Type="http://schemas.openxmlformats.org/officeDocument/2006/relationships/tags" Target="../tags/tag62.xml"/><Relationship Id="rId67" Type="http://schemas.openxmlformats.org/officeDocument/2006/relationships/tags" Target="../tags/tag70.xml"/><Relationship Id="rId20" Type="http://schemas.openxmlformats.org/officeDocument/2006/relationships/tags" Target="../tags/tag23.xml"/><Relationship Id="rId41" Type="http://schemas.openxmlformats.org/officeDocument/2006/relationships/tags" Target="../tags/tag44.xml"/><Relationship Id="rId54" Type="http://schemas.openxmlformats.org/officeDocument/2006/relationships/tags" Target="../tags/tag57.xml"/><Relationship Id="rId62" Type="http://schemas.openxmlformats.org/officeDocument/2006/relationships/tags" Target="../tags/tag65.xml"/><Relationship Id="rId70" Type="http://schemas.openxmlformats.org/officeDocument/2006/relationships/tags" Target="../tags/tag73.xml"/><Relationship Id="rId75" Type="http://schemas.openxmlformats.org/officeDocument/2006/relationships/image" Target="../media/image7.png"/><Relationship Id="rId1" Type="http://schemas.openxmlformats.org/officeDocument/2006/relationships/tags" Target="../tags/tag4.xml"/><Relationship Id="rId6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7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79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8859" y="-9254"/>
            <a:ext cx="12209756" cy="687650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821" y="5040507"/>
            <a:ext cx="12193057" cy="1836000"/>
          </a:xfrm>
          <a:prstGeom prst="rect">
            <a:avLst/>
          </a:prstGeom>
          <a:pattFill prst="divot">
            <a:fgClr>
              <a:srgbClr val="E2E2E2"/>
            </a:fgClr>
            <a:bgClr>
              <a:schemeClr val="bg1"/>
            </a:bgClr>
          </a:patt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-8878" y="4788627"/>
            <a:ext cx="12200878" cy="538265"/>
            <a:chOff x="-8878" y="4788627"/>
            <a:chExt cx="12200878" cy="538265"/>
          </a:xfrm>
        </p:grpSpPr>
        <p:sp>
          <p:nvSpPr>
            <p:cNvPr id="5" name="等腰三角形 4"/>
            <p:cNvSpPr/>
            <p:nvPr/>
          </p:nvSpPr>
          <p:spPr>
            <a:xfrm rot="10800000">
              <a:off x="5783806" y="4788627"/>
              <a:ext cx="624386" cy="538265"/>
            </a:xfrm>
            <a:prstGeom prst="triangle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000" ker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-8878" y="4788627"/>
              <a:ext cx="12200878" cy="5320"/>
              <a:chOff x="-8878" y="4788627"/>
              <a:chExt cx="12200878" cy="5320"/>
            </a:xfrm>
          </p:grpSpPr>
          <p:cxnSp>
            <p:nvCxnSpPr>
              <p:cNvPr id="6" name="直接连接符 5"/>
              <p:cNvCxnSpPr/>
              <p:nvPr/>
            </p:nvCxnSpPr>
            <p:spPr>
              <a:xfrm>
                <a:off x="-8878" y="4793947"/>
                <a:ext cx="5672831" cy="0"/>
              </a:xfrm>
              <a:prstGeom prst="line">
                <a:avLst/>
              </a:prstGeom>
              <a:gradFill flip="none" rotWithShape="1">
                <a:gsLst>
                  <a:gs pos="50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  <a:gs pos="0">
                    <a:sysClr val="window" lastClr="FFFFFF"/>
                  </a:gs>
                </a:gsLst>
                <a:lin ang="18900000" scaled="0"/>
                <a:tileRect/>
              </a:gradFill>
              <a:ln w="22225" cap="flat" cmpd="sng" algn="ctr">
                <a:gradFill>
                  <a:gsLst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prstDash val="solid"/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</p:cxnSp>
          <p:cxnSp>
            <p:nvCxnSpPr>
              <p:cNvPr id="7" name="直接连接符 6"/>
              <p:cNvCxnSpPr/>
              <p:nvPr/>
            </p:nvCxnSpPr>
            <p:spPr>
              <a:xfrm>
                <a:off x="6519169" y="4788627"/>
                <a:ext cx="5672831" cy="0"/>
              </a:xfrm>
              <a:prstGeom prst="line">
                <a:avLst/>
              </a:prstGeom>
              <a:gradFill flip="none" rotWithShape="1">
                <a:gsLst>
                  <a:gs pos="50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  <a:gs pos="0">
                    <a:sysClr val="window" lastClr="FFFFFF"/>
                  </a:gs>
                </a:gsLst>
                <a:lin ang="18900000" scaled="0"/>
                <a:tileRect/>
              </a:gradFill>
              <a:ln w="22225" cap="flat" cmpd="sng" algn="ctr">
                <a:gradFill>
                  <a:gsLst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prstDash val="solid"/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</p:cxnSp>
        </p:grpSp>
      </p:grpSp>
      <p:sp>
        <p:nvSpPr>
          <p:cNvPr id="12" name="等腰三角形 11"/>
          <p:cNvSpPr/>
          <p:nvPr/>
        </p:nvSpPr>
        <p:spPr>
          <a:xfrm rot="17590372" flipH="1">
            <a:off x="6483027" y="1232656"/>
            <a:ext cx="490488" cy="180255"/>
          </a:xfrm>
          <a:prstGeom prst="triangle">
            <a:avLst>
              <a:gd name="adj" fmla="val 31188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等腰三角形 12"/>
          <p:cNvSpPr/>
          <p:nvPr/>
        </p:nvSpPr>
        <p:spPr>
          <a:xfrm rot="121823" flipH="1">
            <a:off x="6828655" y="1299114"/>
            <a:ext cx="886735" cy="177309"/>
          </a:xfrm>
          <a:prstGeom prst="triangle">
            <a:avLst>
              <a:gd name="adj" fmla="val 31188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等腰三角形 13"/>
          <p:cNvSpPr/>
          <p:nvPr/>
        </p:nvSpPr>
        <p:spPr>
          <a:xfrm rot="790991" flipH="1" flipV="1">
            <a:off x="6952894" y="1693105"/>
            <a:ext cx="251784" cy="153565"/>
          </a:xfrm>
          <a:prstGeom prst="triangle">
            <a:avLst>
              <a:gd name="adj" fmla="val 31188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email"/>
          <a:stretch>
            <a:fillRect/>
          </a:stretch>
        </p:blipFill>
        <p:spPr>
          <a:xfrm>
            <a:off x="9381764" y="-51975"/>
            <a:ext cx="2810500" cy="3432345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7420264" y="830658"/>
            <a:ext cx="3897020" cy="3897020"/>
          </a:xfrm>
          <a:prstGeom prst="ellipse">
            <a:avLst/>
          </a:prstGeom>
          <a:gradFill flip="none" rotWithShape="1">
            <a:gsLst>
              <a:gs pos="50000">
                <a:sysClr val="window" lastClr="FFFFFF">
                  <a:lumMod val="95000"/>
                </a:sysClr>
              </a:gs>
              <a:gs pos="100000">
                <a:sysClr val="window" lastClr="FFFFFF">
                  <a:lumMod val="75000"/>
                </a:sysClr>
              </a:gs>
              <a:gs pos="0">
                <a:sysClr val="window" lastClr="FFFFFF"/>
              </a:gs>
            </a:gsLst>
            <a:lin ang="18900000" scaled="0"/>
            <a:tileRect/>
          </a:grad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51697" y="1162125"/>
            <a:ext cx="6877788" cy="1708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5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造字工房毅黑（非商用）常规体" pitchFamily="50" charset="-122"/>
                <a:ea typeface="造字工房毅黑（非商用）常规体" pitchFamily="50" charset="-122"/>
              </a:rPr>
              <a:t>转基因食品</a:t>
            </a:r>
            <a:endParaRPr lang="en-US" altLang="zh-CN" sz="105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造字工房毅黑（非商用）常规体" pitchFamily="50" charset="-122"/>
              <a:ea typeface="造字工房毅黑（非商用）常规体" pitchFamily="50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783312" y="3003474"/>
            <a:ext cx="561599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13219" y="3322704"/>
            <a:ext cx="3935693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3200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主讲人：高新星</a:t>
            </a:r>
            <a:endParaRPr lang="en-US" altLang="zh-CN" sz="3200" b="1" spc="50" dirty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zh-CN" altLang="en-US" sz="3200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医药与化学化工学院</a:t>
            </a:r>
          </a:p>
        </p:txBody>
      </p:sp>
      <p:pic>
        <p:nvPicPr>
          <p:cNvPr id="128" name="图片 127">
            <a:extLst>
              <a:ext uri="{FF2B5EF4-FFF2-40B4-BE49-F238E27FC236}">
                <a16:creationId xmlns:a16="http://schemas.microsoft.com/office/drawing/2014/main" id="{E60C0941-F7D6-4E8F-A220-7025BC21A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577" y="5269612"/>
            <a:ext cx="2268000" cy="1507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9" name="图片 128">
            <a:extLst>
              <a:ext uri="{FF2B5EF4-FFF2-40B4-BE49-F238E27FC236}">
                <a16:creationId xmlns:a16="http://schemas.microsoft.com/office/drawing/2014/main" id="{DB49F24D-A0AE-49BA-9175-A2C22F7A7A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22" y="5252412"/>
            <a:ext cx="2232000" cy="1593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0" name="图片 129">
            <a:extLst>
              <a:ext uri="{FF2B5EF4-FFF2-40B4-BE49-F238E27FC236}">
                <a16:creationId xmlns:a16="http://schemas.microsoft.com/office/drawing/2014/main" id="{BE6F15B4-EDE7-4D52-8F4F-9F8C5CAD70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964" y="5301604"/>
            <a:ext cx="2304000" cy="1521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0F876DAB-7254-4296-ADAE-A806DA4D9E9D}"/>
              </a:ext>
            </a:extLst>
          </p:cNvPr>
          <p:cNvGrpSpPr/>
          <p:nvPr/>
        </p:nvGrpSpPr>
        <p:grpSpPr>
          <a:xfrm>
            <a:off x="7633400" y="1007826"/>
            <a:ext cx="3542683" cy="3542683"/>
            <a:chOff x="7633400" y="1007826"/>
            <a:chExt cx="3542683" cy="3542683"/>
          </a:xfrm>
        </p:grpSpPr>
        <p:sp>
          <p:nvSpPr>
            <p:cNvPr id="20" name="椭圆 19"/>
            <p:cNvSpPr/>
            <p:nvPr/>
          </p:nvSpPr>
          <p:spPr>
            <a:xfrm>
              <a:off x="7633400" y="1007826"/>
              <a:ext cx="3542683" cy="3542683"/>
            </a:xfrm>
            <a:prstGeom prst="ellipse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87BB13BF-D025-4D57-A4E6-9A7958C9DEFB}"/>
                </a:ext>
              </a:extLst>
            </p:cNvPr>
            <p:cNvSpPr/>
            <p:nvPr/>
          </p:nvSpPr>
          <p:spPr>
            <a:xfrm>
              <a:off x="7752175" y="1142079"/>
              <a:ext cx="3301200" cy="3301200"/>
            </a:xfrm>
            <a:prstGeom prst="ellipse">
              <a:avLst/>
            </a:prstGeom>
            <a:blipFill>
              <a:blip r:embed="rId10"/>
              <a:stretch>
                <a:fillRect/>
              </a:stretch>
            </a:blip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11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20456">
        <p:checker/>
      </p:transition>
    </mc:Choice>
    <mc:Fallback xmlns="">
      <p:transition spd="slow" advTm="20456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51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8" grpId="0" animBg="1"/>
      <p:bldP spid="28" grpId="1" animBg="1"/>
      <p:bldP spid="22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0D960B23-3957-4C1D-B730-697B1BF28A80}"/>
              </a:ext>
            </a:extLst>
          </p:cNvPr>
          <p:cNvSpPr txBox="1"/>
          <p:nvPr/>
        </p:nvSpPr>
        <p:spPr>
          <a:xfrm>
            <a:off x="920906" y="268822"/>
            <a:ext cx="1415772" cy="46166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安全疑虑</a:t>
            </a:r>
          </a:p>
        </p:txBody>
      </p:sp>
      <p:sp>
        <p:nvSpPr>
          <p:cNvPr id="22" name="圆角矩形 28">
            <a:extLst>
              <a:ext uri="{FF2B5EF4-FFF2-40B4-BE49-F238E27FC236}">
                <a16:creationId xmlns:a16="http://schemas.microsoft.com/office/drawing/2014/main" id="{60A3943C-4763-41CC-A235-C47B5A21476B}"/>
              </a:ext>
            </a:extLst>
          </p:cNvPr>
          <p:cNvSpPr/>
          <p:nvPr/>
        </p:nvSpPr>
        <p:spPr>
          <a:xfrm>
            <a:off x="4468854" y="260886"/>
            <a:ext cx="6120680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2.1 </a:t>
            </a:r>
            <a:r>
              <a:rPr lang="zh-CN" altLang="en-US" sz="2800" b="1" dirty="0">
                <a:solidFill>
                  <a:schemeClr val="accent4"/>
                </a:solidFill>
              </a:rPr>
              <a:t>抗虫转基因产品</a:t>
            </a:r>
            <a:r>
              <a:rPr lang="en-US" altLang="zh-CN" sz="2800" b="1" dirty="0">
                <a:solidFill>
                  <a:schemeClr val="accent4"/>
                </a:solidFill>
              </a:rPr>
              <a:t>——</a:t>
            </a:r>
            <a:r>
              <a:rPr lang="zh-CN" altLang="en-US" sz="2800" b="1" dirty="0">
                <a:solidFill>
                  <a:schemeClr val="accent4"/>
                </a:solidFill>
              </a:rPr>
              <a:t>转</a:t>
            </a:r>
            <a:r>
              <a:rPr lang="en-US" altLang="zh-CN" sz="2800" b="1" dirty="0" err="1">
                <a:solidFill>
                  <a:schemeClr val="accent4"/>
                </a:solidFill>
              </a:rPr>
              <a:t>Bt</a:t>
            </a:r>
            <a:r>
              <a:rPr lang="zh-CN" altLang="en-US" sz="2800" b="1" dirty="0">
                <a:solidFill>
                  <a:schemeClr val="accent4"/>
                </a:solidFill>
              </a:rPr>
              <a:t>基因玉米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361F996-778A-4187-B316-E83FC085F304}"/>
              </a:ext>
            </a:extLst>
          </p:cNvPr>
          <p:cNvGrpSpPr/>
          <p:nvPr/>
        </p:nvGrpSpPr>
        <p:grpSpPr>
          <a:xfrm>
            <a:off x="3115337" y="1597404"/>
            <a:ext cx="5455144" cy="2569091"/>
            <a:chOff x="46534" y="1628800"/>
            <a:chExt cx="6094412" cy="2747090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F70371D9-93FC-4381-9977-078D180BFD3F}"/>
                </a:ext>
              </a:extLst>
            </p:cNvPr>
            <p:cNvGrpSpPr/>
            <p:nvPr/>
          </p:nvGrpSpPr>
          <p:grpSpPr>
            <a:xfrm>
              <a:off x="46534" y="1628800"/>
              <a:ext cx="6094412" cy="274709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7" name="同心圆 54">
                <a:extLst>
                  <a:ext uri="{FF2B5EF4-FFF2-40B4-BE49-F238E27FC236}">
                    <a16:creationId xmlns:a16="http://schemas.microsoft.com/office/drawing/2014/main" id="{DC426A57-BB5D-4949-90E5-450362E84503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roundRect">
                <a:avLst>
                  <a:gd name="adj" fmla="val 9468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椭圆 55">
                <a:extLst>
                  <a:ext uri="{FF2B5EF4-FFF2-40B4-BE49-F238E27FC236}">
                    <a16:creationId xmlns:a16="http://schemas.microsoft.com/office/drawing/2014/main" id="{6D76045A-3E7F-4549-9E97-B9E8D9667D87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roundRect">
                <a:avLst>
                  <a:gd name="adj" fmla="val 5913"/>
                </a:avLst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63" name="图片 1">
              <a:extLst>
                <a:ext uri="{FF2B5EF4-FFF2-40B4-BE49-F238E27FC236}">
                  <a16:creationId xmlns:a16="http://schemas.microsoft.com/office/drawing/2014/main" id="{6784B786-ADEC-4565-A102-4261BEB770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657" y="1772816"/>
              <a:ext cx="5828385" cy="24403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圆角矩形 7">
            <a:extLst>
              <a:ext uri="{FF2B5EF4-FFF2-40B4-BE49-F238E27FC236}">
                <a16:creationId xmlns:a16="http://schemas.microsoft.com/office/drawing/2014/main" id="{5BB04171-0EEF-4240-AE8E-EC461606CA5C}"/>
              </a:ext>
            </a:extLst>
          </p:cNvPr>
          <p:cNvSpPr/>
          <p:nvPr/>
        </p:nvSpPr>
        <p:spPr>
          <a:xfrm>
            <a:off x="149022" y="4261988"/>
            <a:ext cx="5832000" cy="360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kern="0" dirty="0">
                <a:solidFill>
                  <a:schemeClr val="bg1"/>
                </a:solidFill>
              </a:rPr>
              <a:t>(a) </a:t>
            </a:r>
            <a:r>
              <a:rPr lang="zh-CN" altLang="en-US" sz="2400" b="1" kern="0" dirty="0">
                <a:solidFill>
                  <a:schemeClr val="bg1"/>
                </a:solidFill>
              </a:rPr>
              <a:t>苏云金杆菌产生并释放伴孢晶体</a:t>
            </a:r>
          </a:p>
        </p:txBody>
      </p:sp>
      <p:sp>
        <p:nvSpPr>
          <p:cNvPr id="34" name="圆角矩形 11">
            <a:extLst>
              <a:ext uri="{FF2B5EF4-FFF2-40B4-BE49-F238E27FC236}">
                <a16:creationId xmlns:a16="http://schemas.microsoft.com/office/drawing/2014/main" id="{3193E51A-F90A-43BA-AA32-9534CD94D698}"/>
              </a:ext>
            </a:extLst>
          </p:cNvPr>
          <p:cNvSpPr/>
          <p:nvPr/>
        </p:nvSpPr>
        <p:spPr>
          <a:xfrm>
            <a:off x="3173358" y="5281784"/>
            <a:ext cx="5832000" cy="360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kern="0" dirty="0">
                <a:solidFill>
                  <a:schemeClr val="bg1"/>
                </a:solidFill>
              </a:rPr>
              <a:t>(c) </a:t>
            </a:r>
            <a:r>
              <a:rPr lang="zh-CN" altLang="en-US" sz="2400" b="1" kern="0" dirty="0">
                <a:solidFill>
                  <a:schemeClr val="bg1"/>
                </a:solidFill>
              </a:rPr>
              <a:t>原毒素蛋白两端被蛋白酶水解而活化</a:t>
            </a:r>
          </a:p>
        </p:txBody>
      </p:sp>
      <p:sp>
        <p:nvSpPr>
          <p:cNvPr id="35" name="圆角矩形 15">
            <a:extLst>
              <a:ext uri="{FF2B5EF4-FFF2-40B4-BE49-F238E27FC236}">
                <a16:creationId xmlns:a16="http://schemas.microsoft.com/office/drawing/2014/main" id="{0B6B8250-B5B3-4CD7-BD69-6EF3B16180FE}"/>
              </a:ext>
            </a:extLst>
          </p:cNvPr>
          <p:cNvSpPr/>
          <p:nvPr/>
        </p:nvSpPr>
        <p:spPr>
          <a:xfrm>
            <a:off x="4757534" y="5795572"/>
            <a:ext cx="5832000" cy="3600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kern="0" dirty="0">
                <a:solidFill>
                  <a:schemeClr val="bg1"/>
                </a:solidFill>
              </a:rPr>
              <a:t>(d) </a:t>
            </a:r>
            <a:r>
              <a:rPr lang="zh-CN" altLang="en-US" sz="2400" b="1" kern="0" dirty="0">
                <a:solidFill>
                  <a:schemeClr val="bg1"/>
                </a:solidFill>
              </a:rPr>
              <a:t>毒蛋白与肠上皮细胞膜受体结合</a:t>
            </a:r>
          </a:p>
        </p:txBody>
      </p:sp>
      <p:sp>
        <p:nvSpPr>
          <p:cNvPr id="37" name="圆角矩形 19">
            <a:extLst>
              <a:ext uri="{FF2B5EF4-FFF2-40B4-BE49-F238E27FC236}">
                <a16:creationId xmlns:a16="http://schemas.microsoft.com/office/drawing/2014/main" id="{AA1D538A-D87D-4E68-B768-AF546B1B85F0}"/>
              </a:ext>
            </a:extLst>
          </p:cNvPr>
          <p:cNvSpPr/>
          <p:nvPr/>
        </p:nvSpPr>
        <p:spPr>
          <a:xfrm>
            <a:off x="1445166" y="4771886"/>
            <a:ext cx="5832000" cy="360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kern="0" dirty="0">
                <a:solidFill>
                  <a:schemeClr val="bg1"/>
                </a:solidFill>
              </a:rPr>
              <a:t>(b) </a:t>
            </a:r>
            <a:r>
              <a:rPr lang="zh-CN" altLang="en-US" sz="2400" b="1" kern="0" dirty="0">
                <a:solidFill>
                  <a:schemeClr val="bg1"/>
                </a:solidFill>
              </a:rPr>
              <a:t>晶体蛋白在昆虫肠道的碱性环境中溶解</a:t>
            </a:r>
          </a:p>
        </p:txBody>
      </p:sp>
      <p:sp>
        <p:nvSpPr>
          <p:cNvPr id="45" name="圆角矩形 11">
            <a:extLst>
              <a:ext uri="{FF2B5EF4-FFF2-40B4-BE49-F238E27FC236}">
                <a16:creationId xmlns:a16="http://schemas.microsoft.com/office/drawing/2014/main" id="{372524E9-65CB-4FBD-876B-F4BF4FFD8CDA}"/>
              </a:ext>
            </a:extLst>
          </p:cNvPr>
          <p:cNvSpPr/>
          <p:nvPr/>
        </p:nvSpPr>
        <p:spPr>
          <a:xfrm>
            <a:off x="6240037" y="6309360"/>
            <a:ext cx="5832000" cy="36000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w="127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9000" dist="25400" dir="5400000" rotWithShape="0">
              <a:schemeClr val="tx1">
                <a:lumMod val="65000"/>
                <a:lumOff val="35000"/>
                <a:alpha val="83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kern="0" dirty="0">
                <a:solidFill>
                  <a:schemeClr val="bg1"/>
                </a:solidFill>
              </a:rPr>
              <a:t>(e) </a:t>
            </a:r>
            <a:r>
              <a:rPr lang="zh-CN" altLang="en-US" sz="2400" b="1" kern="0" dirty="0">
                <a:solidFill>
                  <a:schemeClr val="bg1"/>
                </a:solidFill>
              </a:rPr>
              <a:t>细胞膜上形成穿孔，细胞膨胀裂解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3A1AAC6-943C-4ED3-A6FD-AE933CDE1A03}"/>
              </a:ext>
            </a:extLst>
          </p:cNvPr>
          <p:cNvSpPr txBox="1"/>
          <p:nvPr/>
        </p:nvSpPr>
        <p:spPr>
          <a:xfrm>
            <a:off x="262558" y="976468"/>
            <a:ext cx="3563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（</a:t>
            </a:r>
            <a:r>
              <a:rPr lang="en-US" altLang="zh-CN" sz="2800" b="1" dirty="0"/>
              <a:t>2</a:t>
            </a:r>
            <a:r>
              <a:rPr lang="zh-CN" altLang="en-US" sz="2800" b="1" dirty="0"/>
              <a:t>）</a:t>
            </a:r>
            <a:r>
              <a:rPr lang="en-US" altLang="zh-CN" sz="2800" b="1" dirty="0" err="1"/>
              <a:t>Bt</a:t>
            </a:r>
            <a:r>
              <a:rPr lang="zh-CN" altLang="en-US" sz="2800" b="1" dirty="0"/>
              <a:t>蛋白杀虫原理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2978783"/>
      </p:ext>
    </p:extLst>
  </p:cSld>
  <p:clrMapOvr>
    <a:masterClrMapping/>
  </p:clrMapOvr>
  <p:transition spd="slow" advTm="11212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2" grpId="0" animBg="1"/>
      <p:bldP spid="34" grpId="0" animBg="1"/>
      <p:bldP spid="35" grpId="0" animBg="1"/>
      <p:bldP spid="37" grpId="0" animBg="1"/>
      <p:bldP spid="45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0D960B23-3957-4C1D-B730-697B1BF28A80}"/>
              </a:ext>
            </a:extLst>
          </p:cNvPr>
          <p:cNvSpPr txBox="1"/>
          <p:nvPr/>
        </p:nvSpPr>
        <p:spPr>
          <a:xfrm>
            <a:off x="920906" y="268822"/>
            <a:ext cx="1415772" cy="46166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安全疑虑</a:t>
            </a:r>
          </a:p>
        </p:txBody>
      </p:sp>
      <p:sp>
        <p:nvSpPr>
          <p:cNvPr id="22" name="圆角矩形 28">
            <a:extLst>
              <a:ext uri="{FF2B5EF4-FFF2-40B4-BE49-F238E27FC236}">
                <a16:creationId xmlns:a16="http://schemas.microsoft.com/office/drawing/2014/main" id="{60A3943C-4763-41CC-A235-C47B5A21476B}"/>
              </a:ext>
            </a:extLst>
          </p:cNvPr>
          <p:cNvSpPr/>
          <p:nvPr/>
        </p:nvSpPr>
        <p:spPr>
          <a:xfrm>
            <a:off x="4439022" y="262487"/>
            <a:ext cx="6038721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2.1 </a:t>
            </a:r>
            <a:r>
              <a:rPr lang="zh-CN" altLang="en-US" sz="2800" b="1" dirty="0">
                <a:solidFill>
                  <a:schemeClr val="accent4"/>
                </a:solidFill>
              </a:rPr>
              <a:t>抗虫转基因产品</a:t>
            </a:r>
            <a:r>
              <a:rPr lang="en-US" altLang="zh-CN" sz="2800" b="1" dirty="0">
                <a:solidFill>
                  <a:schemeClr val="accent4"/>
                </a:solidFill>
              </a:rPr>
              <a:t>——</a:t>
            </a:r>
            <a:r>
              <a:rPr lang="zh-CN" altLang="en-US" sz="2800" b="1" dirty="0">
                <a:solidFill>
                  <a:schemeClr val="accent4"/>
                </a:solidFill>
              </a:rPr>
              <a:t>转</a:t>
            </a:r>
            <a:r>
              <a:rPr lang="en-US" altLang="zh-CN" sz="2800" b="1" dirty="0" err="1">
                <a:solidFill>
                  <a:schemeClr val="accent4"/>
                </a:solidFill>
              </a:rPr>
              <a:t>Bt</a:t>
            </a:r>
            <a:r>
              <a:rPr lang="zh-CN" altLang="en-US" sz="2800" b="1" dirty="0">
                <a:solidFill>
                  <a:schemeClr val="accent4"/>
                </a:solidFill>
              </a:rPr>
              <a:t>基因玉米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374CA5A6-CD95-4FED-9939-0F7B6F0CB6C3}"/>
              </a:ext>
            </a:extLst>
          </p:cNvPr>
          <p:cNvCxnSpPr/>
          <p:nvPr/>
        </p:nvCxnSpPr>
        <p:spPr>
          <a:xfrm>
            <a:off x="3460514" y="2780928"/>
            <a:ext cx="0" cy="3816424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ysDot"/>
            <a:round/>
            <a:headEnd type="none" w="med" len="lg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8" name="TextBox 23">
            <a:extLst>
              <a:ext uri="{FF2B5EF4-FFF2-40B4-BE49-F238E27FC236}">
                <a16:creationId xmlns:a16="http://schemas.microsoft.com/office/drawing/2014/main" id="{35EA1F6B-B5DA-43B3-A0CF-9A61FB97539D}"/>
              </a:ext>
            </a:extLst>
          </p:cNvPr>
          <p:cNvSpPr txBox="1"/>
          <p:nvPr/>
        </p:nvSpPr>
        <p:spPr>
          <a:xfrm>
            <a:off x="529321" y="2623922"/>
            <a:ext cx="1508613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碱   性环   境</a:t>
            </a:r>
          </a:p>
        </p:txBody>
      </p:sp>
      <p:sp>
        <p:nvSpPr>
          <p:cNvPr id="49" name="TextBox 24">
            <a:extLst>
              <a:ext uri="{FF2B5EF4-FFF2-40B4-BE49-F238E27FC236}">
                <a16:creationId xmlns:a16="http://schemas.microsoft.com/office/drawing/2014/main" id="{4E571863-6B42-4075-8EF3-CB2554FE24D3}"/>
              </a:ext>
            </a:extLst>
          </p:cNvPr>
          <p:cNvSpPr txBox="1"/>
          <p:nvPr/>
        </p:nvSpPr>
        <p:spPr>
          <a:xfrm>
            <a:off x="529321" y="4012131"/>
            <a:ext cx="1620653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特异性蛋白酶</a:t>
            </a:r>
          </a:p>
        </p:txBody>
      </p:sp>
      <p:sp>
        <p:nvSpPr>
          <p:cNvPr id="50" name="TextBox 25">
            <a:extLst>
              <a:ext uri="{FF2B5EF4-FFF2-40B4-BE49-F238E27FC236}">
                <a16:creationId xmlns:a16="http://schemas.microsoft.com/office/drawing/2014/main" id="{E9B0B20F-2A13-46E2-ACC3-F479A920948F}"/>
              </a:ext>
            </a:extLst>
          </p:cNvPr>
          <p:cNvSpPr txBox="1"/>
          <p:nvPr/>
        </p:nvSpPr>
        <p:spPr>
          <a:xfrm>
            <a:off x="529321" y="5432304"/>
            <a:ext cx="1556739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细胞膜受    体</a:t>
            </a:r>
          </a:p>
        </p:txBody>
      </p:sp>
      <p:sp>
        <p:nvSpPr>
          <p:cNvPr id="51" name="TextBox 26">
            <a:extLst>
              <a:ext uri="{FF2B5EF4-FFF2-40B4-BE49-F238E27FC236}">
                <a16:creationId xmlns:a16="http://schemas.microsoft.com/office/drawing/2014/main" id="{043F9C45-1BA6-4FD5-9B77-DCC54F93FFF5}"/>
              </a:ext>
            </a:extLst>
          </p:cNvPr>
          <p:cNvSpPr txBox="1"/>
          <p:nvPr/>
        </p:nvSpPr>
        <p:spPr>
          <a:xfrm>
            <a:off x="4792460" y="2695042"/>
            <a:ext cx="6991374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人类食用残留有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Bt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蛋白的植物超过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90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年，没有针对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Bt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蛋白对人体有毒的报道。</a:t>
            </a:r>
          </a:p>
        </p:txBody>
      </p:sp>
      <p:sp>
        <p:nvSpPr>
          <p:cNvPr id="52" name="TextBox 27">
            <a:extLst>
              <a:ext uri="{FF2B5EF4-FFF2-40B4-BE49-F238E27FC236}">
                <a16:creationId xmlns:a16="http://schemas.microsoft.com/office/drawing/2014/main" id="{904DA5D1-DD41-47FA-9821-6EF587BCCAF2}"/>
              </a:ext>
            </a:extLst>
          </p:cNvPr>
          <p:cNvSpPr txBox="1"/>
          <p:nvPr/>
        </p:nvSpPr>
        <p:spPr>
          <a:xfrm>
            <a:off x="4828666" y="4149080"/>
            <a:ext cx="6955172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喷剂的植物中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Bt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蛋白的残留量高于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Bt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转基因植物中的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Bt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蛋白。</a:t>
            </a:r>
          </a:p>
        </p:txBody>
      </p:sp>
      <p:sp>
        <p:nvSpPr>
          <p:cNvPr id="53" name="TextBox 28">
            <a:extLst>
              <a:ext uri="{FF2B5EF4-FFF2-40B4-BE49-F238E27FC236}">
                <a16:creationId xmlns:a16="http://schemas.microsoft.com/office/drawing/2014/main" id="{B9837F8B-F839-4AD8-82E7-EF383C4DE2DB}"/>
              </a:ext>
            </a:extLst>
          </p:cNvPr>
          <p:cNvSpPr txBox="1"/>
          <p:nvPr/>
        </p:nvSpPr>
        <p:spPr>
          <a:xfrm>
            <a:off x="4828665" y="5591566"/>
            <a:ext cx="6955169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小鼠按每千克体重口服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5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克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Bt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蛋白是安全的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——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相当于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60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千克的人吃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120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吨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Bt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玉米是安全的。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A12085C-13EC-45D6-83DB-FFC8F829D681}"/>
              </a:ext>
            </a:extLst>
          </p:cNvPr>
          <p:cNvGrpSpPr/>
          <p:nvPr/>
        </p:nvGrpSpPr>
        <p:grpSpPr>
          <a:xfrm>
            <a:off x="2132679" y="2698278"/>
            <a:ext cx="946729" cy="950872"/>
            <a:chOff x="2132679" y="1864308"/>
            <a:chExt cx="946729" cy="950872"/>
          </a:xfrm>
        </p:grpSpPr>
        <p:sp>
          <p:nvSpPr>
            <p:cNvPr id="33" name="椭圆形标注 8">
              <a:extLst>
                <a:ext uri="{FF2B5EF4-FFF2-40B4-BE49-F238E27FC236}">
                  <a16:creationId xmlns:a16="http://schemas.microsoft.com/office/drawing/2014/main" id="{A42CBA2D-9884-4F52-96A0-4F007616D012}"/>
                </a:ext>
              </a:extLst>
            </p:cNvPr>
            <p:cNvSpPr/>
            <p:nvPr/>
          </p:nvSpPr>
          <p:spPr>
            <a:xfrm>
              <a:off x="2132679" y="1864308"/>
              <a:ext cx="946729" cy="950872"/>
            </a:xfrm>
            <a:prstGeom prst="wedgeEllipseCallout">
              <a:avLst>
                <a:gd name="adj1" fmla="val 70071"/>
                <a:gd name="adj2" fmla="val -1867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CECA43F-B81C-43C8-87F0-722CF8DB28F2}"/>
                </a:ext>
              </a:extLst>
            </p:cNvPr>
            <p:cNvSpPr/>
            <p:nvPr/>
          </p:nvSpPr>
          <p:spPr>
            <a:xfrm>
              <a:off x="2179269" y="1878079"/>
              <a:ext cx="87716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5400" b="1" cap="none" spc="0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Ⅰ</a:t>
              </a:r>
              <a:endParaRPr lang="zh-CN" alt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62ECC5F8-FC4D-49F5-91D6-6FE5A65115ED}"/>
              </a:ext>
            </a:extLst>
          </p:cNvPr>
          <p:cNvGrpSpPr/>
          <p:nvPr/>
        </p:nvGrpSpPr>
        <p:grpSpPr>
          <a:xfrm>
            <a:off x="2172118" y="4099462"/>
            <a:ext cx="946729" cy="950872"/>
            <a:chOff x="2172118" y="3265492"/>
            <a:chExt cx="946729" cy="950872"/>
          </a:xfrm>
        </p:grpSpPr>
        <p:sp>
          <p:nvSpPr>
            <p:cNvPr id="39" name="椭圆形标注 14">
              <a:extLst>
                <a:ext uri="{FF2B5EF4-FFF2-40B4-BE49-F238E27FC236}">
                  <a16:creationId xmlns:a16="http://schemas.microsoft.com/office/drawing/2014/main" id="{43D97A4B-838C-4EA8-97B3-573083A766ED}"/>
                </a:ext>
              </a:extLst>
            </p:cNvPr>
            <p:cNvSpPr/>
            <p:nvPr/>
          </p:nvSpPr>
          <p:spPr>
            <a:xfrm>
              <a:off x="2172118" y="3265492"/>
              <a:ext cx="946729" cy="950872"/>
            </a:xfrm>
            <a:prstGeom prst="wedgeEllipseCallout">
              <a:avLst>
                <a:gd name="adj1" fmla="val 70071"/>
                <a:gd name="adj2" fmla="val -376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C8B79EB0-7895-4918-A122-5E02D761807C}"/>
                </a:ext>
              </a:extLst>
            </p:cNvPr>
            <p:cNvSpPr/>
            <p:nvPr/>
          </p:nvSpPr>
          <p:spPr>
            <a:xfrm>
              <a:off x="2176918" y="3283805"/>
              <a:ext cx="88036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5400" b="1" cap="none" spc="0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Ⅱ</a:t>
              </a:r>
              <a:endParaRPr lang="zh-CN" alt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1BC59EED-9E1B-4232-8BE7-411EE9D7B295}"/>
              </a:ext>
            </a:extLst>
          </p:cNvPr>
          <p:cNvGrpSpPr/>
          <p:nvPr/>
        </p:nvGrpSpPr>
        <p:grpSpPr>
          <a:xfrm>
            <a:off x="2132679" y="5500646"/>
            <a:ext cx="946729" cy="950872"/>
            <a:chOff x="2132679" y="4666676"/>
            <a:chExt cx="946729" cy="950872"/>
          </a:xfrm>
        </p:grpSpPr>
        <p:sp>
          <p:nvSpPr>
            <p:cNvPr id="55" name="椭圆形标注 30">
              <a:extLst>
                <a:ext uri="{FF2B5EF4-FFF2-40B4-BE49-F238E27FC236}">
                  <a16:creationId xmlns:a16="http://schemas.microsoft.com/office/drawing/2014/main" id="{A0F3E75C-50D5-4722-A9FA-A407494B5DC6}"/>
                </a:ext>
              </a:extLst>
            </p:cNvPr>
            <p:cNvSpPr/>
            <p:nvPr/>
          </p:nvSpPr>
          <p:spPr>
            <a:xfrm>
              <a:off x="2132679" y="4666676"/>
              <a:ext cx="946729" cy="950872"/>
            </a:xfrm>
            <a:prstGeom prst="wedgeEllipseCallout">
              <a:avLst>
                <a:gd name="adj1" fmla="val 70071"/>
                <a:gd name="adj2" fmla="val -3760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0B729084-CE79-4670-AAA0-368A642FBF51}"/>
                </a:ext>
              </a:extLst>
            </p:cNvPr>
            <p:cNvSpPr/>
            <p:nvPr/>
          </p:nvSpPr>
          <p:spPr>
            <a:xfrm>
              <a:off x="2175941" y="4680447"/>
              <a:ext cx="88036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5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Ⅲ</a:t>
              </a:r>
              <a:endParaRPr lang="zh-CN" alt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A116259D-D8D4-4743-9DB2-13AD0E15B21D}"/>
              </a:ext>
            </a:extLst>
          </p:cNvPr>
          <p:cNvGrpSpPr/>
          <p:nvPr/>
        </p:nvGrpSpPr>
        <p:grpSpPr>
          <a:xfrm>
            <a:off x="3837650" y="2698278"/>
            <a:ext cx="946729" cy="950872"/>
            <a:chOff x="3837650" y="1864308"/>
            <a:chExt cx="946729" cy="950872"/>
          </a:xfrm>
        </p:grpSpPr>
        <p:sp>
          <p:nvSpPr>
            <p:cNvPr id="36" name="椭圆形标注 11">
              <a:extLst>
                <a:ext uri="{FF2B5EF4-FFF2-40B4-BE49-F238E27FC236}">
                  <a16:creationId xmlns:a16="http://schemas.microsoft.com/office/drawing/2014/main" id="{00BCE7C5-2EAD-4F9E-A45C-8707ED7BC8F9}"/>
                </a:ext>
              </a:extLst>
            </p:cNvPr>
            <p:cNvSpPr/>
            <p:nvPr/>
          </p:nvSpPr>
          <p:spPr>
            <a:xfrm flipH="1">
              <a:off x="3837650" y="1864308"/>
              <a:ext cx="946729" cy="950872"/>
            </a:xfrm>
            <a:prstGeom prst="wedgeEllipseCallout">
              <a:avLst>
                <a:gd name="adj1" fmla="val 70071"/>
                <a:gd name="adj2" fmla="val -1867"/>
              </a:avLst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367B0B9-E62D-4A87-A57E-0483B1397BC2}"/>
                </a:ext>
              </a:extLst>
            </p:cNvPr>
            <p:cNvSpPr/>
            <p:nvPr/>
          </p:nvSpPr>
          <p:spPr>
            <a:xfrm>
              <a:off x="4055816" y="1878079"/>
              <a:ext cx="5357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5400" b="1" cap="none" spc="0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1</a:t>
              </a:r>
              <a:endParaRPr lang="zh-CN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74532D2A-C7BE-4E89-870A-BEF72A7579FD}"/>
              </a:ext>
            </a:extLst>
          </p:cNvPr>
          <p:cNvGrpSpPr/>
          <p:nvPr/>
        </p:nvGrpSpPr>
        <p:grpSpPr>
          <a:xfrm>
            <a:off x="3837650" y="4085691"/>
            <a:ext cx="946729" cy="964643"/>
            <a:chOff x="3837650" y="3251721"/>
            <a:chExt cx="946729" cy="964643"/>
          </a:xfrm>
        </p:grpSpPr>
        <p:sp>
          <p:nvSpPr>
            <p:cNvPr id="42" name="椭圆形标注 17">
              <a:extLst>
                <a:ext uri="{FF2B5EF4-FFF2-40B4-BE49-F238E27FC236}">
                  <a16:creationId xmlns:a16="http://schemas.microsoft.com/office/drawing/2014/main" id="{3BC406E4-54F7-4FAB-A7AE-E5C293D58ACD}"/>
                </a:ext>
              </a:extLst>
            </p:cNvPr>
            <p:cNvSpPr/>
            <p:nvPr/>
          </p:nvSpPr>
          <p:spPr>
            <a:xfrm flipH="1">
              <a:off x="3837650" y="3265492"/>
              <a:ext cx="946729" cy="950872"/>
            </a:xfrm>
            <a:prstGeom prst="wedgeEllipseCallout">
              <a:avLst>
                <a:gd name="adj1" fmla="val 70071"/>
                <a:gd name="adj2" fmla="val -376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58892FEC-502A-42A7-B181-8C4C54F4243D}"/>
                </a:ext>
              </a:extLst>
            </p:cNvPr>
            <p:cNvSpPr/>
            <p:nvPr/>
          </p:nvSpPr>
          <p:spPr>
            <a:xfrm>
              <a:off x="4049691" y="3251721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5400" b="1" cap="none" spc="0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2</a:t>
              </a:r>
              <a:endParaRPr lang="zh-CN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446C9853-12A7-4811-AC0B-AE4DB26D5A46}"/>
              </a:ext>
            </a:extLst>
          </p:cNvPr>
          <p:cNvGrpSpPr/>
          <p:nvPr/>
        </p:nvGrpSpPr>
        <p:grpSpPr>
          <a:xfrm>
            <a:off x="3837650" y="5500646"/>
            <a:ext cx="946729" cy="950872"/>
            <a:chOff x="3837650" y="4666676"/>
            <a:chExt cx="946729" cy="950872"/>
          </a:xfrm>
        </p:grpSpPr>
        <p:sp>
          <p:nvSpPr>
            <p:cNvPr id="58" name="椭圆形标注 33">
              <a:extLst>
                <a:ext uri="{FF2B5EF4-FFF2-40B4-BE49-F238E27FC236}">
                  <a16:creationId xmlns:a16="http://schemas.microsoft.com/office/drawing/2014/main" id="{D68D8B54-B3FD-4502-A91B-C81E90861870}"/>
                </a:ext>
              </a:extLst>
            </p:cNvPr>
            <p:cNvSpPr/>
            <p:nvPr/>
          </p:nvSpPr>
          <p:spPr>
            <a:xfrm flipH="1">
              <a:off x="3837650" y="4666676"/>
              <a:ext cx="946729" cy="950872"/>
            </a:xfrm>
            <a:prstGeom prst="wedgeEllipseCallout">
              <a:avLst>
                <a:gd name="adj1" fmla="val 70071"/>
                <a:gd name="adj2" fmla="val -3760"/>
              </a:avLst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0834E02E-D0FF-4E1B-BE67-7E6A6CC990EE}"/>
                </a:ext>
              </a:extLst>
            </p:cNvPr>
            <p:cNvSpPr/>
            <p:nvPr/>
          </p:nvSpPr>
          <p:spPr>
            <a:xfrm>
              <a:off x="4055816" y="4681352"/>
              <a:ext cx="5357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5400" b="1" cap="none" spc="0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3</a:t>
              </a:r>
              <a:endParaRPr lang="zh-CN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27529F61-DD92-4429-B6B4-AC87B351FC2E}"/>
              </a:ext>
            </a:extLst>
          </p:cNvPr>
          <p:cNvGrpSpPr/>
          <p:nvPr/>
        </p:nvGrpSpPr>
        <p:grpSpPr>
          <a:xfrm>
            <a:off x="889974" y="1938222"/>
            <a:ext cx="2520000" cy="553961"/>
            <a:chOff x="529321" y="899455"/>
            <a:chExt cx="2520000" cy="553961"/>
          </a:xfrm>
        </p:grpSpPr>
        <p:sp>
          <p:nvSpPr>
            <p:cNvPr id="34" name="圆角矩形 6">
              <a:extLst>
                <a:ext uri="{FF2B5EF4-FFF2-40B4-BE49-F238E27FC236}">
                  <a16:creationId xmlns:a16="http://schemas.microsoft.com/office/drawing/2014/main" id="{9A3D616F-E152-4CE6-8FB7-1CB19466B51E}"/>
                </a:ext>
              </a:extLst>
            </p:cNvPr>
            <p:cNvSpPr/>
            <p:nvPr/>
          </p:nvSpPr>
          <p:spPr bwMode="auto">
            <a:xfrm>
              <a:off x="529321" y="901103"/>
              <a:ext cx="2520000" cy="540000"/>
            </a:xfrm>
            <a:prstGeom prst="roundRect">
              <a:avLst/>
            </a:prstGeom>
            <a:gradFill flip="none" rotWithShape="1">
              <a:gsLst>
                <a:gs pos="0">
                  <a:srgbClr val="F0F0F0"/>
                </a:gs>
                <a:gs pos="100000">
                  <a:srgbClr val="F1F1F1"/>
                </a:gs>
              </a:gsLst>
              <a:lin ang="2700000" scaled="1"/>
              <a:tileRect/>
            </a:gradFill>
            <a:ln w="38100">
              <a:gradFill flip="none" rotWithShape="1">
                <a:gsLst>
                  <a:gs pos="100000">
                    <a:srgbClr val="FFFFFF"/>
                  </a:gs>
                  <a:gs pos="0">
                    <a:srgbClr val="CECED0"/>
                  </a:gs>
                </a:gsLst>
                <a:lin ang="18900000" scaled="0"/>
                <a:tileRect/>
              </a:gradFill>
            </a:ln>
            <a:effectLst>
              <a:outerShdw blurRad="203200" dist="88900" dir="8100000" sx="102000" sy="102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7" name="TextBox 20">
              <a:extLst>
                <a:ext uri="{FF2B5EF4-FFF2-40B4-BE49-F238E27FC236}">
                  <a16:creationId xmlns:a16="http://schemas.microsoft.com/office/drawing/2014/main" id="{3F6D72AC-4C4E-4505-B3A9-58E2171BEDFC}"/>
                </a:ext>
              </a:extLst>
            </p:cNvPr>
            <p:cNvSpPr txBox="1"/>
            <p:nvPr/>
          </p:nvSpPr>
          <p:spPr>
            <a:xfrm>
              <a:off x="933339" y="899455"/>
              <a:ext cx="1712143" cy="553961"/>
            </a:xfrm>
            <a:prstGeom prst="rect">
              <a:avLst/>
            </a:prstGeom>
            <a:noFill/>
          </p:spPr>
          <p:txBody>
            <a:bodyPr wrap="square" lIns="91405" tIns="45702" rIns="91405" bIns="45702" rtlCol="0">
              <a:spAutoFit/>
            </a:bodyPr>
            <a:lstStyle/>
            <a:p>
              <a:pPr>
                <a:buNone/>
              </a:pPr>
              <a:r>
                <a:rPr lang="zh-CN" altLang="en-US" sz="3000" b="1" dirty="0">
                  <a:solidFill>
                    <a:schemeClr val="accent1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  <a:sym typeface="Arial" pitchFamily="34" charset="0"/>
                </a:rPr>
                <a:t>理论依据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B456E6F6-B105-483C-B0A3-22D52E446D89}"/>
              </a:ext>
            </a:extLst>
          </p:cNvPr>
          <p:cNvGrpSpPr/>
          <p:nvPr/>
        </p:nvGrpSpPr>
        <p:grpSpPr>
          <a:xfrm>
            <a:off x="3575206" y="1939817"/>
            <a:ext cx="2520000" cy="553961"/>
            <a:chOff x="6455246" y="988482"/>
            <a:chExt cx="2520000" cy="553961"/>
          </a:xfrm>
        </p:grpSpPr>
        <p:sp>
          <p:nvSpPr>
            <p:cNvPr id="35" name="圆角矩形 7">
              <a:extLst>
                <a:ext uri="{FF2B5EF4-FFF2-40B4-BE49-F238E27FC236}">
                  <a16:creationId xmlns:a16="http://schemas.microsoft.com/office/drawing/2014/main" id="{6E2481E6-7D80-4D68-BE75-AEFD179CA255}"/>
                </a:ext>
              </a:extLst>
            </p:cNvPr>
            <p:cNvSpPr/>
            <p:nvPr/>
          </p:nvSpPr>
          <p:spPr bwMode="auto">
            <a:xfrm>
              <a:off x="6455246" y="988482"/>
              <a:ext cx="2520000" cy="540000"/>
            </a:xfrm>
            <a:prstGeom prst="roundRect">
              <a:avLst/>
            </a:prstGeom>
            <a:gradFill flip="none" rotWithShape="1">
              <a:gsLst>
                <a:gs pos="0">
                  <a:srgbClr val="F0F0F0"/>
                </a:gs>
                <a:gs pos="100000">
                  <a:srgbClr val="F1F1F1"/>
                </a:gs>
              </a:gsLst>
              <a:lin ang="2700000" scaled="1"/>
              <a:tileRect/>
            </a:gradFill>
            <a:ln w="38100">
              <a:gradFill flip="none" rotWithShape="1">
                <a:gsLst>
                  <a:gs pos="100000">
                    <a:srgbClr val="FFFFFF"/>
                  </a:gs>
                  <a:gs pos="0">
                    <a:srgbClr val="CECED0"/>
                  </a:gs>
                </a:gsLst>
                <a:lin ang="18900000" scaled="0"/>
                <a:tileRect/>
              </a:gradFill>
            </a:ln>
            <a:effectLst>
              <a:outerShdw blurRad="203200" dist="88900" dir="8100000" sx="102000" sy="102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8" name="TextBox 21">
              <a:extLst>
                <a:ext uri="{FF2B5EF4-FFF2-40B4-BE49-F238E27FC236}">
                  <a16:creationId xmlns:a16="http://schemas.microsoft.com/office/drawing/2014/main" id="{8009EC94-A45C-4833-8250-C033F4A5DE66}"/>
                </a:ext>
              </a:extLst>
            </p:cNvPr>
            <p:cNvSpPr txBox="1"/>
            <p:nvPr/>
          </p:nvSpPr>
          <p:spPr>
            <a:xfrm>
              <a:off x="6859174" y="988482"/>
              <a:ext cx="1712143" cy="553961"/>
            </a:xfrm>
            <a:prstGeom prst="rect">
              <a:avLst/>
            </a:prstGeom>
            <a:noFill/>
          </p:spPr>
          <p:txBody>
            <a:bodyPr wrap="square" lIns="91405" tIns="45702" rIns="91405" bIns="45702" rtlCol="0">
              <a:spAutoFit/>
            </a:bodyPr>
            <a:lstStyle/>
            <a:p>
              <a:pPr>
                <a:buNone/>
              </a:pPr>
              <a:r>
                <a:rPr lang="zh-CN" altLang="en-US" sz="3000" b="1" dirty="0">
                  <a:solidFill>
                    <a:schemeClr val="accent4"/>
                  </a:solidFill>
                  <a:latin typeface="微软雅黑" pitchFamily="34" charset="-122"/>
                  <a:ea typeface="微软雅黑" pitchFamily="34" charset="-122"/>
                  <a:sym typeface="Arial" pitchFamily="34" charset="0"/>
                </a:rPr>
                <a:t>实际应用</a:t>
              </a: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04C9A16C-8FC8-4EF3-B59A-0C42DC7F2741}"/>
              </a:ext>
            </a:extLst>
          </p:cNvPr>
          <p:cNvSpPr txBox="1"/>
          <p:nvPr/>
        </p:nvSpPr>
        <p:spPr>
          <a:xfrm>
            <a:off x="529321" y="987700"/>
            <a:ext cx="4640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（</a:t>
            </a:r>
            <a:r>
              <a:rPr lang="en-US" altLang="zh-CN" sz="2800" b="1" dirty="0"/>
              <a:t>3</a:t>
            </a:r>
            <a:r>
              <a:rPr lang="zh-CN" altLang="en-US" sz="2800" b="1" dirty="0"/>
              <a:t>）</a:t>
            </a:r>
            <a:r>
              <a:rPr lang="en-US" altLang="zh-CN" sz="2800" b="1" dirty="0" err="1"/>
              <a:t>Bt</a:t>
            </a:r>
            <a:r>
              <a:rPr lang="zh-CN" altLang="en-US" sz="2800" b="1" dirty="0"/>
              <a:t>蛋白对人体毒性分析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4027549"/>
      </p:ext>
    </p:extLst>
  </p:cSld>
  <p:clrMapOvr>
    <a:masterClrMapping/>
  </p:clrMapOvr>
  <p:transition spd="slow" advTm="17683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48" grpId="0"/>
      <p:bldP spid="49" grpId="0"/>
      <p:bldP spid="50" grpId="0"/>
      <p:bldP spid="51" grpId="0"/>
      <p:bldP spid="52" grpId="0"/>
      <p:bldP spid="53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0D960B23-3957-4C1D-B730-697B1BF28A80}"/>
              </a:ext>
            </a:extLst>
          </p:cNvPr>
          <p:cNvSpPr txBox="1"/>
          <p:nvPr/>
        </p:nvSpPr>
        <p:spPr>
          <a:xfrm>
            <a:off x="920906" y="268822"/>
            <a:ext cx="1415772" cy="46166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安全疑虑</a:t>
            </a:r>
          </a:p>
        </p:txBody>
      </p:sp>
      <p:sp>
        <p:nvSpPr>
          <p:cNvPr id="22" name="圆角矩形 28">
            <a:extLst>
              <a:ext uri="{FF2B5EF4-FFF2-40B4-BE49-F238E27FC236}">
                <a16:creationId xmlns:a16="http://schemas.microsoft.com/office/drawing/2014/main" id="{60A3943C-4763-41CC-A235-C47B5A21476B}"/>
              </a:ext>
            </a:extLst>
          </p:cNvPr>
          <p:cNvSpPr/>
          <p:nvPr/>
        </p:nvSpPr>
        <p:spPr>
          <a:xfrm>
            <a:off x="5159102" y="292278"/>
            <a:ext cx="4896544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2.2 </a:t>
            </a:r>
            <a:r>
              <a:rPr lang="zh-CN" altLang="en-US" sz="2800" b="1" dirty="0">
                <a:solidFill>
                  <a:schemeClr val="accent4"/>
                </a:solidFill>
              </a:rPr>
              <a:t>转基因食品其它安全疑虑</a:t>
            </a:r>
          </a:p>
        </p:txBody>
      </p:sp>
      <p:sp>
        <p:nvSpPr>
          <p:cNvPr id="40" name="TextBox 173">
            <a:extLst>
              <a:ext uri="{FF2B5EF4-FFF2-40B4-BE49-F238E27FC236}">
                <a16:creationId xmlns:a16="http://schemas.microsoft.com/office/drawing/2014/main" id="{AE253630-1C27-4581-B87A-CC736C89F2F0}"/>
              </a:ext>
            </a:extLst>
          </p:cNvPr>
          <p:cNvSpPr txBox="1"/>
          <p:nvPr/>
        </p:nvSpPr>
        <p:spPr>
          <a:xfrm>
            <a:off x="5672422" y="2487254"/>
            <a:ext cx="5400408" cy="551695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just">
              <a:lnSpc>
                <a:spcPct val="130000"/>
              </a:lnSpc>
            </a:pP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AAD4F9A7-6A47-4993-884B-07E7C2264E96}"/>
              </a:ext>
            </a:extLst>
          </p:cNvPr>
          <p:cNvGrpSpPr/>
          <p:nvPr/>
        </p:nvGrpSpPr>
        <p:grpSpPr>
          <a:xfrm>
            <a:off x="5591151" y="1340768"/>
            <a:ext cx="5760637" cy="955776"/>
            <a:chOff x="5635676" y="1260353"/>
            <a:chExt cx="3713800" cy="403247"/>
          </a:xfrm>
        </p:grpSpPr>
        <p:sp>
          <p:nvSpPr>
            <p:cNvPr id="43" name="TextBox 175">
              <a:extLst>
                <a:ext uri="{FF2B5EF4-FFF2-40B4-BE49-F238E27FC236}">
                  <a16:creationId xmlns:a16="http://schemas.microsoft.com/office/drawing/2014/main" id="{B5A62176-09B2-4403-8EA2-5D633B967898}"/>
                </a:ext>
              </a:extLst>
            </p:cNvPr>
            <p:cNvSpPr txBox="1"/>
            <p:nvPr/>
          </p:nvSpPr>
          <p:spPr>
            <a:xfrm>
              <a:off x="5635676" y="1260353"/>
              <a:ext cx="3713800" cy="402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CN" altLang="en-US" sz="2800" dirty="0">
                  <a:solidFill>
                    <a:schemeClr val="accent2"/>
                  </a:solidFill>
                  <a:latin typeface="+mj-ea"/>
                  <a:ea typeface="+mj-ea"/>
                </a:rPr>
                <a:t>人吃了转基因食品自身基因会发生改变吗？</a:t>
              </a:r>
            </a:p>
          </p:txBody>
        </p: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32868901-BB01-4CAC-84A0-139DABA1DFFA}"/>
                </a:ext>
              </a:extLst>
            </p:cNvPr>
            <p:cNvCxnSpPr/>
            <p:nvPr/>
          </p:nvCxnSpPr>
          <p:spPr>
            <a:xfrm>
              <a:off x="5704045" y="1663600"/>
              <a:ext cx="3431935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177">
            <a:extLst>
              <a:ext uri="{FF2B5EF4-FFF2-40B4-BE49-F238E27FC236}">
                <a16:creationId xmlns:a16="http://schemas.microsoft.com/office/drawing/2014/main" id="{4F0481E3-FAA2-4D60-B10C-29D2EDC948A2}"/>
              </a:ext>
            </a:extLst>
          </p:cNvPr>
          <p:cNvSpPr txBox="1"/>
          <p:nvPr/>
        </p:nvSpPr>
        <p:spPr>
          <a:xfrm>
            <a:off x="5591149" y="5130390"/>
            <a:ext cx="5429475" cy="1031826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是否会污染非转基因作物？是否危害非靶标生物？是否会降低生物多样性？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1B7FBE88-EEC4-41E0-8D23-0F29E01D9CB5}"/>
              </a:ext>
            </a:extLst>
          </p:cNvPr>
          <p:cNvGrpSpPr/>
          <p:nvPr/>
        </p:nvGrpSpPr>
        <p:grpSpPr>
          <a:xfrm>
            <a:off x="5591151" y="4333049"/>
            <a:ext cx="6391493" cy="649350"/>
            <a:chOff x="6007544" y="2882932"/>
            <a:chExt cx="4794244" cy="438210"/>
          </a:xfrm>
        </p:grpSpPr>
        <p:sp>
          <p:nvSpPr>
            <p:cNvPr id="47" name="TextBox 179">
              <a:extLst>
                <a:ext uri="{FF2B5EF4-FFF2-40B4-BE49-F238E27FC236}">
                  <a16:creationId xmlns:a16="http://schemas.microsoft.com/office/drawing/2014/main" id="{1226F49C-7AC9-4226-B7C9-9FFEB9FE719F}"/>
                </a:ext>
              </a:extLst>
            </p:cNvPr>
            <p:cNvSpPr txBox="1"/>
            <p:nvPr/>
          </p:nvSpPr>
          <p:spPr>
            <a:xfrm>
              <a:off x="6007544" y="2882932"/>
              <a:ext cx="4794244" cy="3530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CN" altLang="en-US" sz="2800" dirty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种植转基因作物会威胁生态环境吗？</a:t>
              </a:r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CE36AB90-20BA-4FED-9525-41841E37237E}"/>
                </a:ext>
              </a:extLst>
            </p:cNvPr>
            <p:cNvCxnSpPr>
              <a:cxnSpLocks/>
            </p:cNvCxnSpPr>
            <p:nvPr/>
          </p:nvCxnSpPr>
          <p:spPr>
            <a:xfrm>
              <a:off x="6102794" y="3321142"/>
              <a:ext cx="4016545" cy="0"/>
            </a:xfrm>
            <a:prstGeom prst="line">
              <a:avLst/>
            </a:prstGeom>
            <a:ln w="19050">
              <a:solidFill>
                <a:srgbClr val="00544A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https://timgsa.baidu.com/timg?image&amp;quality=80&amp;size=b9999_10000&amp;sec=1559273794578&amp;di=b069ce5c9189e0d7614dd2167aba18ce&amp;imgtype=0&amp;src=http%3A%2F%2Fs9.rr.itc.cn%2Fr%2FwapChange%2F20164_27_9%2Fa2p6nr55404020552596.jpg">
            <a:extLst>
              <a:ext uri="{FF2B5EF4-FFF2-40B4-BE49-F238E27FC236}">
                <a16:creationId xmlns:a16="http://schemas.microsoft.com/office/drawing/2014/main" id="{B930D8AF-7DF1-47B2-9DCA-BC9DA78F1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50" y="2166247"/>
            <a:ext cx="4143888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177">
            <a:extLst>
              <a:ext uri="{FF2B5EF4-FFF2-40B4-BE49-F238E27FC236}">
                <a16:creationId xmlns:a16="http://schemas.microsoft.com/office/drawing/2014/main" id="{36713A2C-3763-4C0F-A763-FCFC387EA5E5}"/>
              </a:ext>
            </a:extLst>
          </p:cNvPr>
          <p:cNvSpPr txBox="1"/>
          <p:nvPr/>
        </p:nvSpPr>
        <p:spPr>
          <a:xfrm>
            <a:off x="5591151" y="2422675"/>
            <a:ext cx="5354696" cy="1031826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转基因食品和天然食品中的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DNA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在人体内的去向是什么？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3931385"/>
      </p:ext>
    </p:extLst>
  </p:cSld>
  <p:clrMapOvr>
    <a:masterClrMapping/>
  </p:clrMapOvr>
  <p:transition spd="slow" advTm="757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40" grpId="0"/>
      <p:bldP spid="45" grpId="0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ECECEC"/>
          </a:fgClr>
          <a:bgClr>
            <a:srgbClr val="F7F7F7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>
            <a:extLst>
              <a:ext uri="{FF2B5EF4-FFF2-40B4-BE49-F238E27FC236}">
                <a16:creationId xmlns:a16="http://schemas.microsoft.com/office/drawing/2014/main" id="{2ADAF9A3-6E4D-46E8-A1D8-FE5C6DE85F8A}"/>
              </a:ext>
            </a:extLst>
          </p:cNvPr>
          <p:cNvSpPr txBox="1"/>
          <p:nvPr/>
        </p:nvSpPr>
        <p:spPr>
          <a:xfrm>
            <a:off x="838622" y="252441"/>
            <a:ext cx="1656184" cy="461665"/>
          </a:xfrm>
          <a:prstGeom prst="rect">
            <a:avLst/>
          </a:prstGeom>
          <a:solidFill>
            <a:srgbClr val="1BAD95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    展</a:t>
            </a:r>
          </a:p>
        </p:txBody>
      </p:sp>
      <p:sp>
        <p:nvSpPr>
          <p:cNvPr id="12" name="MH_Other_1">
            <a:extLst>
              <a:ext uri="{FF2B5EF4-FFF2-40B4-BE49-F238E27FC236}">
                <a16:creationId xmlns:a16="http://schemas.microsoft.com/office/drawing/2014/main" id="{646AC154-3C07-4BD6-B4CC-99D7C4598A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H="1">
            <a:off x="8994882" y="3623320"/>
            <a:ext cx="46318" cy="1484339"/>
          </a:xfrm>
          <a:custGeom>
            <a:avLst/>
            <a:gdLst>
              <a:gd name="connsiteX0" fmla="*/ 0 w 0"/>
              <a:gd name="connsiteY0" fmla="*/ 836023 h 836023"/>
              <a:gd name="connsiteX1" fmla="*/ 0 w 0"/>
              <a:gd name="connsiteY1" fmla="*/ 0 h 836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836023">
                <a:moveTo>
                  <a:pt x="0" y="836023"/>
                </a:moveTo>
                <a:lnTo>
                  <a:pt x="0" y="0"/>
                </a:lnTo>
              </a:path>
            </a:pathLst>
          </a:custGeom>
          <a:noFill/>
          <a:ln w="28575" cap="flat" cmpd="sng" algn="ctr">
            <a:solidFill>
              <a:schemeClr val="bg1">
                <a:lumMod val="50000"/>
              </a:schemeClr>
            </a:solidFill>
            <a:prstDash val="sysDash"/>
            <a:miter lim="800000"/>
            <a:headEnd type="diamond" w="med" len="med"/>
            <a:tailEnd type="triangle" w="med" len="med"/>
          </a:ln>
          <a:effectLst/>
        </p:spPr>
        <p:txBody>
          <a:bodyPr lIns="116833" tIns="58416" rIns="116833" bIns="58416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00" kern="0">
              <a:solidFill>
                <a:srgbClr val="7171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MH_Text_4">
            <a:extLst>
              <a:ext uri="{FF2B5EF4-FFF2-40B4-BE49-F238E27FC236}">
                <a16:creationId xmlns:a16="http://schemas.microsoft.com/office/drawing/2014/main" id="{3A5B7D36-1CBA-46D8-BCDB-E277810CB7A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959302" y="1011526"/>
            <a:ext cx="4968552" cy="25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defPPr>
              <a:defRPr lang="zh-CN"/>
            </a:defPPr>
            <a:lvl1pPr algn="ctr">
              <a:lnSpc>
                <a:spcPct val="120000"/>
              </a:lnSpc>
              <a:defRPr>
                <a:solidFill>
                  <a:schemeClr val="bg2">
                    <a:lumMod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Arial Narrow" pitchFamily="34" charset="0"/>
                <a:ea typeface="宋体" pitchFamily="2" charset="-122"/>
              </a:defRPr>
            </a:lvl2pPr>
            <a:lvl3pPr marL="1143000" indent="-228600">
              <a:defRPr>
                <a:latin typeface="Arial Narrow" pitchFamily="34" charset="0"/>
                <a:ea typeface="宋体" pitchFamily="2" charset="-122"/>
              </a:defRPr>
            </a:lvl3pPr>
            <a:lvl4pPr marL="1600200" indent="-228600">
              <a:defRPr>
                <a:latin typeface="Arial Narrow" pitchFamily="34" charset="0"/>
                <a:ea typeface="宋体" pitchFamily="2" charset="-122"/>
              </a:defRPr>
            </a:lvl4pPr>
            <a:lvl5pPr marL="2057400" indent="-228600">
              <a:defRPr>
                <a:latin typeface="Arial Narrow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9pPr>
          </a:lstStyle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（转基因作物的放开过程）先是非食用，然后是间接食用，最后是食用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——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这样的步骤来稳步推进。</a:t>
            </a:r>
            <a:r>
              <a:rPr lang="zh-CN" altLang="en-US" sz="2400" dirty="0">
                <a:solidFill>
                  <a:srgbClr val="FF0000"/>
                </a:solidFill>
              </a:rPr>
              <a:t>首先发展非食用的经济作物，其次是饲料作物、加工原料作物，再次是一般食用作物，最后才是主粮作物。</a:t>
            </a:r>
          </a:p>
        </p:txBody>
      </p:sp>
      <p:sp>
        <p:nvSpPr>
          <p:cNvPr id="14" name="MH_SubTitle_3">
            <a:extLst>
              <a:ext uri="{FF2B5EF4-FFF2-40B4-BE49-F238E27FC236}">
                <a16:creationId xmlns:a16="http://schemas.microsoft.com/office/drawing/2014/main" id="{6BE6CFCF-EDEB-4472-A5DA-2F9021821D0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07979" y="5223649"/>
            <a:ext cx="2152115" cy="1517719"/>
          </a:xfrm>
          <a:custGeom>
            <a:avLst/>
            <a:gdLst/>
            <a:ahLst/>
            <a:cxnLst/>
            <a:rect l="l" t="t" r="r" b="b"/>
            <a:pathLst>
              <a:path w="1502962" h="1393564">
                <a:moveTo>
                  <a:pt x="736593" y="0"/>
                </a:moveTo>
                <a:cubicBezTo>
                  <a:pt x="955322" y="0"/>
                  <a:pt x="1132637" y="177315"/>
                  <a:pt x="1132637" y="396044"/>
                </a:cubicBezTo>
                <a:cubicBezTo>
                  <a:pt x="1132637" y="545894"/>
                  <a:pt x="1049414" y="676307"/>
                  <a:pt x="925774" y="741955"/>
                </a:cubicBezTo>
                <a:cubicBezTo>
                  <a:pt x="1233780" y="812467"/>
                  <a:pt x="1468616" y="1072999"/>
                  <a:pt x="1502962" y="1393564"/>
                </a:cubicBezTo>
                <a:lnTo>
                  <a:pt x="0" y="1393564"/>
                </a:lnTo>
                <a:cubicBezTo>
                  <a:pt x="33610" y="1079873"/>
                  <a:pt x="259205" y="823667"/>
                  <a:pt x="557757" y="747571"/>
                </a:cubicBezTo>
                <a:cubicBezTo>
                  <a:pt x="428521" y="683629"/>
                  <a:pt x="340549" y="550110"/>
                  <a:pt x="340549" y="396044"/>
                </a:cubicBezTo>
                <a:cubicBezTo>
                  <a:pt x="340549" y="177315"/>
                  <a:pt x="517864" y="0"/>
                  <a:pt x="736593" y="0"/>
                </a:cubicBez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16833" tIns="58416" rIns="116833" bIns="58416" anchor="b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农业部</a:t>
            </a:r>
          </a:p>
        </p:txBody>
      </p:sp>
      <p:sp>
        <p:nvSpPr>
          <p:cNvPr id="29" name="MH_SubTitle_1">
            <a:extLst>
              <a:ext uri="{FF2B5EF4-FFF2-40B4-BE49-F238E27FC236}">
                <a16:creationId xmlns:a16="http://schemas.microsoft.com/office/drawing/2014/main" id="{E5574B64-18A3-48A1-8977-13F990C403D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030312" y="5223649"/>
            <a:ext cx="2152123" cy="1517719"/>
          </a:xfrm>
          <a:custGeom>
            <a:avLst/>
            <a:gdLst/>
            <a:ahLst/>
            <a:cxnLst/>
            <a:rect l="l" t="t" r="r" b="b"/>
            <a:pathLst>
              <a:path w="1502962" h="1393564">
                <a:moveTo>
                  <a:pt x="766369" y="0"/>
                </a:moveTo>
                <a:cubicBezTo>
                  <a:pt x="985098" y="0"/>
                  <a:pt x="1162413" y="177315"/>
                  <a:pt x="1162413" y="396044"/>
                </a:cubicBezTo>
                <a:cubicBezTo>
                  <a:pt x="1162413" y="550110"/>
                  <a:pt x="1074441" y="683629"/>
                  <a:pt x="945205" y="747570"/>
                </a:cubicBezTo>
                <a:cubicBezTo>
                  <a:pt x="1243758" y="823667"/>
                  <a:pt x="1469352" y="1079873"/>
                  <a:pt x="1502962" y="1393564"/>
                </a:cubicBezTo>
                <a:lnTo>
                  <a:pt x="0" y="1393564"/>
                </a:lnTo>
                <a:cubicBezTo>
                  <a:pt x="34346" y="1073000"/>
                  <a:pt x="269183" y="812468"/>
                  <a:pt x="577188" y="741955"/>
                </a:cubicBezTo>
                <a:cubicBezTo>
                  <a:pt x="453549" y="676307"/>
                  <a:pt x="370325" y="545894"/>
                  <a:pt x="370325" y="396044"/>
                </a:cubicBezTo>
                <a:cubicBezTo>
                  <a:pt x="370325" y="177315"/>
                  <a:pt x="547640" y="0"/>
                  <a:pt x="766369" y="0"/>
                </a:cubicBez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16833" tIns="58416" rIns="116833" bIns="58416" anchor="b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习近平</a:t>
            </a:r>
          </a:p>
        </p:txBody>
      </p:sp>
      <p:sp>
        <p:nvSpPr>
          <p:cNvPr id="30" name="MH_Other_4">
            <a:extLst>
              <a:ext uri="{FF2B5EF4-FFF2-40B4-BE49-F238E27FC236}">
                <a16:creationId xmlns:a16="http://schemas.microsoft.com/office/drawing/2014/main" id="{1A9DF4B2-DC3D-4DC8-A5A8-775F22186C6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106374" y="4406753"/>
            <a:ext cx="0" cy="752650"/>
          </a:xfrm>
          <a:custGeom>
            <a:avLst/>
            <a:gdLst>
              <a:gd name="connsiteX0" fmla="*/ 0 w 0"/>
              <a:gd name="connsiteY0" fmla="*/ 836023 h 836023"/>
              <a:gd name="connsiteX1" fmla="*/ 0 w 0"/>
              <a:gd name="connsiteY1" fmla="*/ 0 h 836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836023">
                <a:moveTo>
                  <a:pt x="0" y="836023"/>
                </a:moveTo>
                <a:lnTo>
                  <a:pt x="0" y="0"/>
                </a:lnTo>
              </a:path>
            </a:pathLst>
          </a:custGeom>
          <a:noFill/>
          <a:ln w="28575" cap="flat" cmpd="sng" algn="ctr">
            <a:solidFill>
              <a:schemeClr val="bg1">
                <a:lumMod val="50000"/>
              </a:schemeClr>
            </a:solidFill>
            <a:prstDash val="sysDash"/>
            <a:miter lim="800000"/>
            <a:headEnd type="diamond" w="med" len="med"/>
            <a:tailEnd type="triangle" w="med" len="med"/>
          </a:ln>
          <a:effectLst/>
        </p:spPr>
        <p:txBody>
          <a:bodyPr lIns="116833" tIns="58416" rIns="116833" bIns="58416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00" kern="0">
              <a:solidFill>
                <a:srgbClr val="7171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MH_Text_1">
            <a:extLst>
              <a:ext uri="{FF2B5EF4-FFF2-40B4-BE49-F238E27FC236}">
                <a16:creationId xmlns:a16="http://schemas.microsoft.com/office/drawing/2014/main" id="{19355212-00B6-4656-B916-7FD454B4A2E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0550" y="1247057"/>
            <a:ext cx="6264696" cy="3069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lvl1pPr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我强调两点：</a:t>
            </a: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一是确保安全，二是自主创新。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也就是说，</a:t>
            </a:r>
            <a:r>
              <a:rPr lang="zh-CN" altLang="en-US" sz="2400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在研究上要大胆，在推广上要慎重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转基因农作物产业化、商业化推广，要严格按照国家制定的技术规程进行，稳打稳扎，确保不出闪失，涉及安全的因素都要考虑到。要大胆创新研究，占领转基因技术制高点，不能把转基因农产品市场都让外国大公司占领了。</a:t>
            </a:r>
          </a:p>
        </p:txBody>
      </p:sp>
      <p:sp>
        <p:nvSpPr>
          <p:cNvPr id="32" name="圆角矩形 28">
            <a:extLst>
              <a:ext uri="{FF2B5EF4-FFF2-40B4-BE49-F238E27FC236}">
                <a16:creationId xmlns:a16="http://schemas.microsoft.com/office/drawing/2014/main" id="{66FAD714-A427-420C-A4DF-3B4DDCC3C791}"/>
              </a:ext>
            </a:extLst>
          </p:cNvPr>
          <p:cNvSpPr/>
          <p:nvPr/>
        </p:nvSpPr>
        <p:spPr>
          <a:xfrm>
            <a:off x="4871070" y="235817"/>
            <a:ext cx="5112568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1BAD95"/>
                </a:solidFill>
              </a:rPr>
              <a:t>我国政府对转基因产品的态度</a:t>
            </a:r>
          </a:p>
        </p:txBody>
      </p:sp>
    </p:spTree>
    <p:extLst>
      <p:ext uri="{BB962C8B-B14F-4D97-AF65-F5344CB8AC3E}">
        <p14:creationId xmlns:p14="http://schemas.microsoft.com/office/powerpoint/2010/main" val="247251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2"/>
    </mc:Choice>
    <mc:Fallback xmlns="">
      <p:transition spd="slow" advTm="4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300" fill="hold"/>
                                        <p:tgtEl>
                                          <p:spTgt spid="3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29" grpId="0" animBg="1"/>
      <p:bldP spid="30" grpId="0" animBg="1"/>
      <p:bldP spid="31" grpId="0"/>
      <p:bldP spid="32" grpId="0" animBg="1"/>
      <p:bldP spid="3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ECECEC"/>
          </a:fgClr>
          <a:bgClr>
            <a:srgbClr val="F7F7F7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>
            <a:extLst>
              <a:ext uri="{FF2B5EF4-FFF2-40B4-BE49-F238E27FC236}">
                <a16:creationId xmlns:a16="http://schemas.microsoft.com/office/drawing/2014/main" id="{2ADAF9A3-6E4D-46E8-A1D8-FE5C6DE85F8A}"/>
              </a:ext>
            </a:extLst>
          </p:cNvPr>
          <p:cNvSpPr txBox="1"/>
          <p:nvPr/>
        </p:nvSpPr>
        <p:spPr>
          <a:xfrm>
            <a:off x="838622" y="252441"/>
            <a:ext cx="1656184" cy="461665"/>
          </a:xfrm>
          <a:prstGeom prst="rect">
            <a:avLst/>
          </a:prstGeom>
          <a:solidFill>
            <a:srgbClr val="1BAD95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    展</a:t>
            </a:r>
          </a:p>
        </p:txBody>
      </p:sp>
      <p:sp>
        <p:nvSpPr>
          <p:cNvPr id="13" name="MH_Text_4">
            <a:extLst>
              <a:ext uri="{FF2B5EF4-FFF2-40B4-BE49-F238E27FC236}">
                <a16:creationId xmlns:a16="http://schemas.microsoft.com/office/drawing/2014/main" id="{3A5B7D36-1CBA-46D8-BCDB-E277810CB7A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8582" y="1988840"/>
            <a:ext cx="11017224" cy="25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defPPr>
              <a:defRPr lang="zh-CN"/>
            </a:defPPr>
            <a:lvl1pPr algn="ctr">
              <a:lnSpc>
                <a:spcPct val="120000"/>
              </a:lnSpc>
              <a:defRPr>
                <a:solidFill>
                  <a:schemeClr val="bg2">
                    <a:lumMod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Arial Narrow" pitchFamily="34" charset="0"/>
                <a:ea typeface="宋体" pitchFamily="2" charset="-122"/>
              </a:defRPr>
            </a:lvl2pPr>
            <a:lvl3pPr marL="1143000" indent="-228600">
              <a:defRPr>
                <a:latin typeface="Arial Narrow" pitchFamily="34" charset="0"/>
                <a:ea typeface="宋体" pitchFamily="2" charset="-122"/>
              </a:defRPr>
            </a:lvl3pPr>
            <a:lvl4pPr marL="1600200" indent="-228600">
              <a:defRPr>
                <a:latin typeface="Arial Narrow" pitchFamily="34" charset="0"/>
                <a:ea typeface="宋体" pitchFamily="2" charset="-122"/>
              </a:defRPr>
            </a:lvl4pPr>
            <a:lvl5pPr marL="2057400" indent="-228600">
              <a:defRPr>
                <a:latin typeface="Arial Narrow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itchFamily="34" charset="0"/>
                <a:ea typeface="宋体" pitchFamily="2" charset="-122"/>
              </a:defRPr>
            </a:lvl9pPr>
          </a:lstStyle>
          <a:p>
            <a:pPr algn="l"/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思考题：</a:t>
            </a:r>
            <a:endParaRPr lang="en-US" altLang="zh-CN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CN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请结合自己的理解，说说我们是否应该支持转基因食品？</a:t>
            </a:r>
            <a:endParaRPr lang="en-US" altLang="zh-CN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并说明理由。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32" name="圆角矩形 28">
            <a:extLst>
              <a:ext uri="{FF2B5EF4-FFF2-40B4-BE49-F238E27FC236}">
                <a16:creationId xmlns:a16="http://schemas.microsoft.com/office/drawing/2014/main" id="{66FAD714-A427-420C-A4DF-3B4DDCC3C791}"/>
              </a:ext>
            </a:extLst>
          </p:cNvPr>
          <p:cNvSpPr/>
          <p:nvPr/>
        </p:nvSpPr>
        <p:spPr>
          <a:xfrm>
            <a:off x="4871070" y="235817"/>
            <a:ext cx="5112568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1BAD95"/>
                </a:solidFill>
              </a:rPr>
              <a:t>我们是否应该支持转基因食品？</a:t>
            </a:r>
          </a:p>
        </p:txBody>
      </p:sp>
    </p:spTree>
    <p:extLst>
      <p:ext uri="{BB962C8B-B14F-4D97-AF65-F5344CB8AC3E}">
        <p14:creationId xmlns:p14="http://schemas.microsoft.com/office/powerpoint/2010/main" val="2295122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2"/>
    </mc:Choice>
    <mc:Fallback>
      <p:transition spd="slow" advTm="4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300" fill="hold"/>
                                        <p:tgtEl>
                                          <p:spTgt spid="3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2" grpId="0" animBg="1"/>
      <p:bldP spid="3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5587" y="-18507"/>
            <a:ext cx="12209756" cy="687650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直角三角形 2"/>
          <p:cNvSpPr/>
          <p:nvPr/>
        </p:nvSpPr>
        <p:spPr>
          <a:xfrm>
            <a:off x="1" y="3140912"/>
            <a:ext cx="12424442" cy="3717088"/>
          </a:xfrm>
          <a:prstGeom prst="rtTriangle">
            <a:avLst/>
          </a:prstGeom>
          <a:pattFill prst="divot">
            <a:fgClr>
              <a:srgbClr val="E2E2E2"/>
            </a:fgClr>
            <a:bgClr>
              <a:schemeClr val="bg1"/>
            </a:bgClr>
          </a:patt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等腰三角形 8"/>
          <p:cNvSpPr/>
          <p:nvPr/>
        </p:nvSpPr>
        <p:spPr>
          <a:xfrm rot="17590372" flipH="1">
            <a:off x="4478989" y="980678"/>
            <a:ext cx="490488" cy="180255"/>
          </a:xfrm>
          <a:prstGeom prst="triangle">
            <a:avLst>
              <a:gd name="adj" fmla="val 31188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等腰三角形 9"/>
          <p:cNvSpPr/>
          <p:nvPr/>
        </p:nvSpPr>
        <p:spPr>
          <a:xfrm rot="121823" flipH="1">
            <a:off x="4824617" y="1047136"/>
            <a:ext cx="886735" cy="177309"/>
          </a:xfrm>
          <a:prstGeom prst="triangle">
            <a:avLst>
              <a:gd name="adj" fmla="val 31188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等腰三角形 10"/>
          <p:cNvSpPr/>
          <p:nvPr/>
        </p:nvSpPr>
        <p:spPr>
          <a:xfrm rot="790991" flipH="1" flipV="1">
            <a:off x="4948856" y="1441127"/>
            <a:ext cx="251784" cy="153565"/>
          </a:xfrm>
          <a:prstGeom prst="triangle">
            <a:avLst>
              <a:gd name="adj" fmla="val 31188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矩形 13"/>
          <p:cNvSpPr/>
          <p:nvPr>
            <p:custDataLst>
              <p:tags r:id="rId1"/>
            </p:custDataLst>
          </p:nvPr>
        </p:nvSpPr>
        <p:spPr>
          <a:xfrm>
            <a:off x="4934662" y="2157573"/>
            <a:ext cx="6871325" cy="186204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造字工房毅黑（非商用）常规体" pitchFamily="50" charset="-122"/>
                <a:ea typeface="造字工房毅黑（非商用）常规体" pitchFamily="50" charset="-122"/>
              </a:rPr>
              <a:t>谢谢聆听</a:t>
            </a:r>
            <a:endParaRPr lang="en-US" altLang="zh-CN" sz="115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造字工房毅黑（非商用）常规体" pitchFamily="50" charset="-122"/>
              <a:ea typeface="造字工房毅黑（非商用）常规体" pitchFamily="50" charset="-122"/>
            </a:endParaRPr>
          </a:p>
        </p:txBody>
      </p:sp>
      <p:cxnSp>
        <p:nvCxnSpPr>
          <p:cNvPr id="119" name="直接连接符 118"/>
          <p:cNvCxnSpPr/>
          <p:nvPr/>
        </p:nvCxnSpPr>
        <p:spPr>
          <a:xfrm>
            <a:off x="5562326" y="3985968"/>
            <a:ext cx="561599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5857634" y="4243735"/>
            <a:ext cx="5320687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CN" altLang="en-US" sz="4400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敬请专家批评指正！</a:t>
            </a:r>
          </a:p>
        </p:txBody>
      </p:sp>
      <p:sp>
        <p:nvSpPr>
          <p:cNvPr id="13" name="椭圆 12"/>
          <p:cNvSpPr/>
          <p:nvPr/>
        </p:nvSpPr>
        <p:spPr>
          <a:xfrm>
            <a:off x="79018" y="1000239"/>
            <a:ext cx="4986692" cy="4986692"/>
          </a:xfrm>
          <a:prstGeom prst="ellipse">
            <a:avLst/>
          </a:prstGeom>
          <a:gradFill flip="none" rotWithShape="1">
            <a:gsLst>
              <a:gs pos="50000">
                <a:sysClr val="window" lastClr="FFFFFF">
                  <a:lumMod val="95000"/>
                </a:sysClr>
              </a:gs>
              <a:gs pos="100000">
                <a:sysClr val="window" lastClr="FFFFFF">
                  <a:lumMod val="75000"/>
                </a:sysClr>
              </a:gs>
              <a:gs pos="0">
                <a:sysClr val="window" lastClr="FFFFFF"/>
              </a:gs>
            </a:gsLst>
            <a:lin ang="18900000" scaled="0"/>
            <a:tileRect/>
          </a:grad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  <p:grpSp>
        <p:nvGrpSpPr>
          <p:cNvPr id="121" name="组合 120"/>
          <p:cNvGrpSpPr/>
          <p:nvPr/>
        </p:nvGrpSpPr>
        <p:grpSpPr>
          <a:xfrm>
            <a:off x="319634" y="1226947"/>
            <a:ext cx="4533276" cy="4533276"/>
            <a:chOff x="7667606" y="1061858"/>
            <a:chExt cx="3341503" cy="3341503"/>
          </a:xfrm>
          <a:blipFill>
            <a:blip r:embed="rId5"/>
            <a:stretch>
              <a:fillRect/>
            </a:stretch>
          </a:blipFill>
        </p:grpSpPr>
        <p:sp>
          <p:nvSpPr>
            <p:cNvPr id="122" name="椭圆 121"/>
            <p:cNvSpPr/>
            <p:nvPr/>
          </p:nvSpPr>
          <p:spPr>
            <a:xfrm>
              <a:off x="7667606" y="1061858"/>
              <a:ext cx="3341503" cy="3341503"/>
            </a:xfrm>
            <a:prstGeom prst="ellipse">
              <a:avLst/>
            </a:prstGeom>
            <a:grpFill/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3" name="椭圆 122"/>
            <p:cNvSpPr/>
            <p:nvPr/>
          </p:nvSpPr>
          <p:spPr>
            <a:xfrm>
              <a:off x="7799261" y="1171087"/>
              <a:ext cx="3112645" cy="3112645"/>
            </a:xfrm>
            <a:prstGeom prst="ellipse">
              <a:avLst/>
            </a:prstGeom>
            <a:blipFill>
              <a:blip r:embed="rId6"/>
              <a:stretch>
                <a:fillRect/>
              </a:stretch>
            </a:blipFill>
            <a:ln w="22225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76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583">
        <p:wedge/>
      </p:transition>
    </mc:Choice>
    <mc:Fallback xmlns="">
      <p:transition spd="slow" advTm="1583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/>
      <p:bldP spid="120" grpId="0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3A264B0-B3C5-4CFC-88E3-9D69D06CC676}"/>
              </a:ext>
            </a:extLst>
          </p:cNvPr>
          <p:cNvGrpSpPr/>
          <p:nvPr/>
        </p:nvGrpSpPr>
        <p:grpSpPr>
          <a:xfrm>
            <a:off x="7109688" y="2170842"/>
            <a:ext cx="4586276" cy="749412"/>
            <a:chOff x="7109688" y="2170842"/>
            <a:chExt cx="4586276" cy="749412"/>
          </a:xfrm>
        </p:grpSpPr>
        <p:sp>
          <p:nvSpPr>
            <p:cNvPr id="79" name="矩形 78"/>
            <p:cNvSpPr/>
            <p:nvPr>
              <p:custDataLst>
                <p:tags r:id="rId70"/>
              </p:custDataLst>
            </p:nvPr>
          </p:nvSpPr>
          <p:spPr>
            <a:xfrm>
              <a:off x="7109688" y="2170842"/>
              <a:ext cx="4586276" cy="749412"/>
            </a:xfrm>
            <a:prstGeom prst="rect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kern="0">
                <a:solidFill>
                  <a:srgbClr val="1F497D"/>
                </a:solidFill>
              </a:endParaRPr>
            </a:p>
          </p:txBody>
        </p:sp>
        <p:sp>
          <p:nvSpPr>
            <p:cNvPr id="88" name="矩形 87"/>
            <p:cNvSpPr/>
            <p:nvPr>
              <p:custDataLst>
                <p:tags r:id="rId71"/>
              </p:custDataLst>
            </p:nvPr>
          </p:nvSpPr>
          <p:spPr>
            <a:xfrm>
              <a:off x="7465168" y="2286811"/>
              <a:ext cx="4226784" cy="5232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800" b="1" spc="50" dirty="0">
                  <a:ln w="11430"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Franklin Gothic Book"/>
                </a:rPr>
                <a:t>转基因技术与转基因生物</a:t>
              </a:r>
              <a:endParaRPr lang="en-US" altLang="zh-CN" sz="2800" b="1" spc="50" dirty="0">
                <a:ln w="11430"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Franklin Gothic Book"/>
              </a:endParaRP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8E11AC8C-2459-4354-A9DC-B490E2395204}"/>
              </a:ext>
            </a:extLst>
          </p:cNvPr>
          <p:cNvGrpSpPr/>
          <p:nvPr/>
        </p:nvGrpSpPr>
        <p:grpSpPr>
          <a:xfrm>
            <a:off x="7109688" y="3062820"/>
            <a:ext cx="4586276" cy="749412"/>
            <a:chOff x="7109688" y="3062820"/>
            <a:chExt cx="4586276" cy="749412"/>
          </a:xfrm>
        </p:grpSpPr>
        <p:sp>
          <p:nvSpPr>
            <p:cNvPr id="81" name="矩形 80"/>
            <p:cNvSpPr/>
            <p:nvPr>
              <p:custDataLst>
                <p:tags r:id="rId68"/>
              </p:custDataLst>
            </p:nvPr>
          </p:nvSpPr>
          <p:spPr>
            <a:xfrm>
              <a:off x="7109688" y="3062820"/>
              <a:ext cx="4586276" cy="749412"/>
            </a:xfrm>
            <a:prstGeom prst="rect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kern="0">
                <a:solidFill>
                  <a:srgbClr val="1F497D"/>
                </a:solidFill>
              </a:endParaRPr>
            </a:p>
          </p:txBody>
        </p:sp>
        <p:sp>
          <p:nvSpPr>
            <p:cNvPr id="71" name="矩形 70"/>
            <p:cNvSpPr/>
            <p:nvPr>
              <p:custDataLst>
                <p:tags r:id="rId69"/>
              </p:custDataLst>
            </p:nvPr>
          </p:nvSpPr>
          <p:spPr>
            <a:xfrm>
              <a:off x="7465168" y="3193812"/>
              <a:ext cx="4226784" cy="5232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800" b="1" spc="50" dirty="0">
                  <a:ln w="11430"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Franklin Gothic Book"/>
                </a:rPr>
                <a:t>转基因生物的类别及意义</a:t>
              </a:r>
              <a:endParaRPr lang="en-US" altLang="zh-CN" sz="2800" b="1" spc="50" dirty="0">
                <a:ln w="11430"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Franklin Gothic Book"/>
              </a:endParaRPr>
            </a:p>
          </p:txBody>
        </p:sp>
      </p:grp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0" y="6471138"/>
            <a:ext cx="12192000" cy="386862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4" name="组合 63"/>
          <p:cNvGrpSpPr/>
          <p:nvPr/>
        </p:nvGrpSpPr>
        <p:grpSpPr>
          <a:xfrm>
            <a:off x="10591424" y="6032084"/>
            <a:ext cx="1500312" cy="878107"/>
            <a:chOff x="10591424" y="6032084"/>
            <a:chExt cx="1500312" cy="878107"/>
          </a:xfrm>
        </p:grpSpPr>
        <p:pic>
          <p:nvPicPr>
            <p:cNvPr id="4" name="图片 91"/>
            <p:cNvPicPr>
              <a:picLocks noChangeAspect="1"/>
            </p:cNvPicPr>
            <p:nvPr>
              <p:custDataLst>
                <p:tags r:id="rId66"/>
              </p:custDataLst>
            </p:nvPr>
          </p:nvPicPr>
          <p:blipFill>
            <a:blip r:embed="rId74" cstate="email"/>
            <a:srcRect/>
            <a:stretch>
              <a:fillRect/>
            </a:stretch>
          </p:blipFill>
          <p:spPr bwMode="auto">
            <a:xfrm>
              <a:off x="11305768" y="6032084"/>
              <a:ext cx="785968" cy="878107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任意多边形 4"/>
            <p:cNvSpPr/>
            <p:nvPr>
              <p:custDataLst>
                <p:tags r:id="rId67"/>
              </p:custDataLst>
            </p:nvPr>
          </p:nvSpPr>
          <p:spPr>
            <a:xfrm>
              <a:off x="10591424" y="6080520"/>
              <a:ext cx="1080694" cy="618876"/>
            </a:xfrm>
            <a:custGeom>
              <a:avLst/>
              <a:gdLst>
                <a:gd name="connsiteX0" fmla="*/ 447982 w 3598403"/>
                <a:gd name="connsiteY0" fmla="*/ 17690 h 974293"/>
                <a:gd name="connsiteX1" fmla="*/ 265102 w 3598403"/>
                <a:gd name="connsiteY1" fmla="*/ 425653 h 974293"/>
                <a:gd name="connsiteX2" fmla="*/ 3585078 w 3598403"/>
                <a:gd name="connsiteY2" fmla="*/ 3622 h 974293"/>
                <a:gd name="connsiteX3" fmla="*/ 1488991 w 3598403"/>
                <a:gd name="connsiteY3" fmla="*/ 721074 h 974293"/>
                <a:gd name="connsiteX4" fmla="*/ 3008302 w 3598403"/>
                <a:gd name="connsiteY4" fmla="*/ 552262 h 974293"/>
                <a:gd name="connsiteX5" fmla="*/ 2755084 w 3598403"/>
                <a:gd name="connsiteY5" fmla="*/ 875819 h 974293"/>
                <a:gd name="connsiteX6" fmla="*/ 2769151 w 3598403"/>
                <a:gd name="connsiteY6" fmla="*/ 974293 h 97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8403" h="974293">
                  <a:moveTo>
                    <a:pt x="447982" y="17690"/>
                  </a:moveTo>
                  <a:cubicBezTo>
                    <a:pt x="95117" y="222844"/>
                    <a:pt x="-257747" y="427998"/>
                    <a:pt x="265102" y="425653"/>
                  </a:cubicBezTo>
                  <a:cubicBezTo>
                    <a:pt x="787951" y="423308"/>
                    <a:pt x="3381097" y="-45615"/>
                    <a:pt x="3585078" y="3622"/>
                  </a:cubicBezTo>
                  <a:cubicBezTo>
                    <a:pt x="3789059" y="52859"/>
                    <a:pt x="1585120" y="629634"/>
                    <a:pt x="1488991" y="721074"/>
                  </a:cubicBezTo>
                  <a:cubicBezTo>
                    <a:pt x="1392862" y="812514"/>
                    <a:pt x="2797287" y="526471"/>
                    <a:pt x="3008302" y="552262"/>
                  </a:cubicBezTo>
                  <a:cubicBezTo>
                    <a:pt x="3219318" y="578053"/>
                    <a:pt x="2794942" y="805481"/>
                    <a:pt x="2755084" y="875819"/>
                  </a:cubicBezTo>
                  <a:cubicBezTo>
                    <a:pt x="2715226" y="946157"/>
                    <a:pt x="3596800" y="772656"/>
                    <a:pt x="2769151" y="974293"/>
                  </a:cubicBezTo>
                </a:path>
              </a:pathLst>
            </a:custGeom>
            <a:noFill/>
            <a:ln w="38100"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任意多边形 5"/>
          <p:cNvSpPr/>
          <p:nvPr>
            <p:custDataLst>
              <p:tags r:id="rId3"/>
            </p:custDataLst>
          </p:nvPr>
        </p:nvSpPr>
        <p:spPr>
          <a:xfrm>
            <a:off x="0" y="1682862"/>
            <a:ext cx="7075503" cy="5175139"/>
          </a:xfrm>
          <a:custGeom>
            <a:avLst/>
            <a:gdLst>
              <a:gd name="connsiteX0" fmla="*/ 1736233 w 7075503"/>
              <a:gd name="connsiteY0" fmla="*/ 0 h 5175139"/>
              <a:gd name="connsiteX1" fmla="*/ 7075503 w 7075503"/>
              <a:gd name="connsiteY1" fmla="*/ 5175139 h 5175139"/>
              <a:gd name="connsiteX2" fmla="*/ 0 w 7075503"/>
              <a:gd name="connsiteY2" fmla="*/ 5175139 h 5175139"/>
              <a:gd name="connsiteX3" fmla="*/ 0 w 7075503"/>
              <a:gd name="connsiteY3" fmla="*/ 845555 h 5175139"/>
              <a:gd name="connsiteX4" fmla="*/ 274816 w 7075503"/>
              <a:gd name="connsiteY4" fmla="*/ 640052 h 5175139"/>
              <a:gd name="connsiteX5" fmla="*/ 1652663 w 7075503"/>
              <a:gd name="connsiteY5" fmla="*/ 19288 h 517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75503" h="5175139">
                <a:moveTo>
                  <a:pt x="1736233" y="0"/>
                </a:moveTo>
                <a:lnTo>
                  <a:pt x="7075503" y="5175139"/>
                </a:lnTo>
                <a:lnTo>
                  <a:pt x="0" y="5175139"/>
                </a:lnTo>
                <a:lnTo>
                  <a:pt x="0" y="845555"/>
                </a:lnTo>
                <a:lnTo>
                  <a:pt x="274816" y="640052"/>
                </a:lnTo>
                <a:cubicBezTo>
                  <a:pt x="689696" y="359764"/>
                  <a:pt x="1154314" y="147507"/>
                  <a:pt x="1652663" y="19288"/>
                </a:cubicBezTo>
                <a:close/>
              </a:path>
            </a:pathLst>
          </a:cu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143632" y="1296140"/>
            <a:ext cx="4685820" cy="4636347"/>
            <a:chOff x="6047282" y="226705"/>
            <a:chExt cx="5110162" cy="5124450"/>
          </a:xfrm>
        </p:grpSpPr>
        <p:sp>
          <p:nvSpPr>
            <p:cNvPr id="8" name="Freeform 5"/>
            <p:cNvSpPr>
              <a:spLocks noEditPoints="1"/>
            </p:cNvSpPr>
            <p:nvPr>
              <p:custDataLst>
                <p:tags r:id="rId57"/>
              </p:custDataLst>
            </p:nvPr>
          </p:nvSpPr>
          <p:spPr bwMode="auto">
            <a:xfrm>
              <a:off x="6429869" y="2422218"/>
              <a:ext cx="796925" cy="2833688"/>
            </a:xfrm>
            <a:custGeom>
              <a:avLst/>
              <a:gdLst>
                <a:gd name="T0" fmla="*/ 251 w 502"/>
                <a:gd name="T1" fmla="*/ 1239 h 1785"/>
                <a:gd name="T2" fmla="*/ 502 w 502"/>
                <a:gd name="T3" fmla="*/ 29 h 1785"/>
                <a:gd name="T4" fmla="*/ 365 w 502"/>
                <a:gd name="T5" fmla="*/ 0 h 1785"/>
                <a:gd name="T6" fmla="*/ 251 w 502"/>
                <a:gd name="T7" fmla="*/ 550 h 1785"/>
                <a:gd name="T8" fmla="*/ 251 w 502"/>
                <a:gd name="T9" fmla="*/ 810 h 1785"/>
                <a:gd name="T10" fmla="*/ 417 w 502"/>
                <a:gd name="T11" fmla="*/ 12 h 1785"/>
                <a:gd name="T12" fmla="*/ 450 w 502"/>
                <a:gd name="T13" fmla="*/ 19 h 1785"/>
                <a:gd name="T14" fmla="*/ 251 w 502"/>
                <a:gd name="T15" fmla="*/ 976 h 1785"/>
                <a:gd name="T16" fmla="*/ 251 w 502"/>
                <a:gd name="T17" fmla="*/ 1239 h 1785"/>
                <a:gd name="T18" fmla="*/ 0 w 502"/>
                <a:gd name="T19" fmla="*/ 1757 h 1785"/>
                <a:gd name="T20" fmla="*/ 138 w 502"/>
                <a:gd name="T21" fmla="*/ 1785 h 1785"/>
                <a:gd name="T22" fmla="*/ 251 w 502"/>
                <a:gd name="T23" fmla="*/ 1239 h 1785"/>
                <a:gd name="T24" fmla="*/ 251 w 502"/>
                <a:gd name="T25" fmla="*/ 976 h 1785"/>
                <a:gd name="T26" fmla="*/ 86 w 502"/>
                <a:gd name="T27" fmla="*/ 1776 h 1785"/>
                <a:gd name="T28" fmla="*/ 53 w 502"/>
                <a:gd name="T29" fmla="*/ 1769 h 1785"/>
                <a:gd name="T30" fmla="*/ 251 w 502"/>
                <a:gd name="T31" fmla="*/ 810 h 1785"/>
                <a:gd name="T32" fmla="*/ 251 w 502"/>
                <a:gd name="T33" fmla="*/ 550 h 1785"/>
                <a:gd name="T34" fmla="*/ 0 w 502"/>
                <a:gd name="T35" fmla="*/ 175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2" h="1785">
                  <a:moveTo>
                    <a:pt x="251" y="1239"/>
                  </a:moveTo>
                  <a:lnTo>
                    <a:pt x="502" y="29"/>
                  </a:lnTo>
                  <a:lnTo>
                    <a:pt x="365" y="0"/>
                  </a:lnTo>
                  <a:lnTo>
                    <a:pt x="251" y="550"/>
                  </a:lnTo>
                  <a:lnTo>
                    <a:pt x="251" y="810"/>
                  </a:lnTo>
                  <a:lnTo>
                    <a:pt x="417" y="12"/>
                  </a:lnTo>
                  <a:lnTo>
                    <a:pt x="450" y="19"/>
                  </a:lnTo>
                  <a:lnTo>
                    <a:pt x="251" y="976"/>
                  </a:lnTo>
                  <a:lnTo>
                    <a:pt x="251" y="1239"/>
                  </a:lnTo>
                  <a:close/>
                  <a:moveTo>
                    <a:pt x="0" y="1757"/>
                  </a:moveTo>
                  <a:lnTo>
                    <a:pt x="138" y="1785"/>
                  </a:lnTo>
                  <a:lnTo>
                    <a:pt x="251" y="1239"/>
                  </a:lnTo>
                  <a:lnTo>
                    <a:pt x="251" y="976"/>
                  </a:lnTo>
                  <a:lnTo>
                    <a:pt x="86" y="1776"/>
                  </a:lnTo>
                  <a:lnTo>
                    <a:pt x="53" y="1769"/>
                  </a:lnTo>
                  <a:lnTo>
                    <a:pt x="251" y="810"/>
                  </a:lnTo>
                  <a:lnTo>
                    <a:pt x="251" y="550"/>
                  </a:lnTo>
                  <a:lnTo>
                    <a:pt x="0" y="1757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6"/>
            <p:cNvSpPr>
              <a:spLocks noEditPoints="1"/>
            </p:cNvSpPr>
            <p:nvPr>
              <p:custDataLst>
                <p:tags r:id="rId58"/>
              </p:custDataLst>
            </p:nvPr>
          </p:nvSpPr>
          <p:spPr bwMode="auto">
            <a:xfrm>
              <a:off x="7291882" y="945843"/>
              <a:ext cx="2916237" cy="1344613"/>
            </a:xfrm>
            <a:custGeom>
              <a:avLst/>
              <a:gdLst>
                <a:gd name="T0" fmla="*/ 1837 w 1837"/>
                <a:gd name="T1" fmla="*/ 130 h 847"/>
                <a:gd name="T2" fmla="*/ 1784 w 1837"/>
                <a:gd name="T3" fmla="*/ 0 h 847"/>
                <a:gd name="T4" fmla="*/ 918 w 1837"/>
                <a:gd name="T5" fmla="*/ 348 h 847"/>
                <a:gd name="T6" fmla="*/ 918 w 1837"/>
                <a:gd name="T7" fmla="*/ 407 h 847"/>
                <a:gd name="T8" fmla="*/ 1803 w 1837"/>
                <a:gd name="T9" fmla="*/ 49 h 847"/>
                <a:gd name="T10" fmla="*/ 1818 w 1837"/>
                <a:gd name="T11" fmla="*/ 80 h 847"/>
                <a:gd name="T12" fmla="*/ 918 w 1837"/>
                <a:gd name="T13" fmla="*/ 442 h 847"/>
                <a:gd name="T14" fmla="*/ 918 w 1837"/>
                <a:gd name="T15" fmla="*/ 499 h 847"/>
                <a:gd name="T16" fmla="*/ 1837 w 1837"/>
                <a:gd name="T17" fmla="*/ 130 h 847"/>
                <a:gd name="T18" fmla="*/ 918 w 1837"/>
                <a:gd name="T19" fmla="*/ 348 h 847"/>
                <a:gd name="T20" fmla="*/ 0 w 1837"/>
                <a:gd name="T21" fmla="*/ 717 h 847"/>
                <a:gd name="T22" fmla="*/ 52 w 1837"/>
                <a:gd name="T23" fmla="*/ 847 h 847"/>
                <a:gd name="T24" fmla="*/ 918 w 1837"/>
                <a:gd name="T25" fmla="*/ 499 h 847"/>
                <a:gd name="T26" fmla="*/ 918 w 1837"/>
                <a:gd name="T27" fmla="*/ 442 h 847"/>
                <a:gd name="T28" fmla="*/ 33 w 1837"/>
                <a:gd name="T29" fmla="*/ 798 h 847"/>
                <a:gd name="T30" fmla="*/ 21 w 1837"/>
                <a:gd name="T31" fmla="*/ 767 h 847"/>
                <a:gd name="T32" fmla="*/ 918 w 1837"/>
                <a:gd name="T33" fmla="*/ 407 h 847"/>
                <a:gd name="T34" fmla="*/ 918 w 1837"/>
                <a:gd name="T35" fmla="*/ 348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7" h="847">
                  <a:moveTo>
                    <a:pt x="1837" y="130"/>
                  </a:moveTo>
                  <a:lnTo>
                    <a:pt x="1784" y="0"/>
                  </a:lnTo>
                  <a:lnTo>
                    <a:pt x="918" y="348"/>
                  </a:lnTo>
                  <a:lnTo>
                    <a:pt x="918" y="407"/>
                  </a:lnTo>
                  <a:lnTo>
                    <a:pt x="1803" y="49"/>
                  </a:lnTo>
                  <a:lnTo>
                    <a:pt x="1818" y="80"/>
                  </a:lnTo>
                  <a:lnTo>
                    <a:pt x="918" y="442"/>
                  </a:lnTo>
                  <a:lnTo>
                    <a:pt x="918" y="499"/>
                  </a:lnTo>
                  <a:lnTo>
                    <a:pt x="1837" y="130"/>
                  </a:lnTo>
                  <a:close/>
                  <a:moveTo>
                    <a:pt x="918" y="348"/>
                  </a:moveTo>
                  <a:lnTo>
                    <a:pt x="0" y="717"/>
                  </a:lnTo>
                  <a:lnTo>
                    <a:pt x="52" y="847"/>
                  </a:lnTo>
                  <a:lnTo>
                    <a:pt x="918" y="499"/>
                  </a:lnTo>
                  <a:lnTo>
                    <a:pt x="918" y="442"/>
                  </a:lnTo>
                  <a:lnTo>
                    <a:pt x="33" y="798"/>
                  </a:lnTo>
                  <a:lnTo>
                    <a:pt x="21" y="767"/>
                  </a:lnTo>
                  <a:lnTo>
                    <a:pt x="918" y="407"/>
                  </a:lnTo>
                  <a:lnTo>
                    <a:pt x="918" y="348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Oval 7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10293844" y="1193493"/>
              <a:ext cx="436562" cy="436563"/>
            </a:xfrm>
            <a:prstGeom prst="ellipse">
              <a:avLst/>
            </a:prstGeom>
            <a:solidFill>
              <a:srgbClr val="F8D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Oval 8"/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9785844" y="250518"/>
              <a:ext cx="139700" cy="138113"/>
            </a:xfrm>
            <a:prstGeom prst="ellipse">
              <a:avLst/>
            </a:prstGeom>
            <a:solidFill>
              <a:srgbClr val="FF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9"/>
            <p:cNvSpPr/>
            <p:nvPr>
              <p:custDataLst>
                <p:tags r:id="rId61"/>
              </p:custDataLst>
            </p:nvPr>
          </p:nvSpPr>
          <p:spPr bwMode="auto">
            <a:xfrm>
              <a:off x="9669957" y="226705"/>
              <a:ext cx="1487487" cy="1590675"/>
            </a:xfrm>
            <a:custGeom>
              <a:avLst/>
              <a:gdLst>
                <a:gd name="T0" fmla="*/ 49 w 396"/>
                <a:gd name="T1" fmla="*/ 25 h 423"/>
                <a:gd name="T2" fmla="*/ 108 w 396"/>
                <a:gd name="T3" fmla="*/ 0 h 423"/>
                <a:gd name="T4" fmla="*/ 184 w 396"/>
                <a:gd name="T5" fmla="*/ 94 h 423"/>
                <a:gd name="T6" fmla="*/ 396 w 396"/>
                <a:gd name="T7" fmla="*/ 220 h 423"/>
                <a:gd name="T8" fmla="*/ 224 w 396"/>
                <a:gd name="T9" fmla="*/ 315 h 423"/>
                <a:gd name="T10" fmla="*/ 60 w 396"/>
                <a:gd name="T11" fmla="*/ 423 h 423"/>
                <a:gd name="T12" fmla="*/ 48 w 396"/>
                <a:gd name="T13" fmla="*/ 177 h 423"/>
                <a:gd name="T14" fmla="*/ 0 w 396"/>
                <a:gd name="T15" fmla="*/ 65 h 423"/>
                <a:gd name="T16" fmla="*/ 49 w 396"/>
                <a:gd name="T17" fmla="*/ 25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" h="423">
                  <a:moveTo>
                    <a:pt x="49" y="25"/>
                  </a:moveTo>
                  <a:cubicBezTo>
                    <a:pt x="68" y="14"/>
                    <a:pt x="87" y="5"/>
                    <a:pt x="108" y="0"/>
                  </a:cubicBezTo>
                  <a:cubicBezTo>
                    <a:pt x="184" y="94"/>
                    <a:pt x="184" y="94"/>
                    <a:pt x="184" y="94"/>
                  </a:cubicBezTo>
                  <a:cubicBezTo>
                    <a:pt x="261" y="91"/>
                    <a:pt x="345" y="138"/>
                    <a:pt x="396" y="220"/>
                  </a:cubicBezTo>
                  <a:cubicBezTo>
                    <a:pt x="340" y="248"/>
                    <a:pt x="283" y="280"/>
                    <a:pt x="224" y="315"/>
                  </a:cubicBezTo>
                  <a:cubicBezTo>
                    <a:pt x="166" y="350"/>
                    <a:pt x="111" y="386"/>
                    <a:pt x="60" y="423"/>
                  </a:cubicBezTo>
                  <a:cubicBezTo>
                    <a:pt x="12" y="339"/>
                    <a:pt x="9" y="243"/>
                    <a:pt x="48" y="17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4" y="49"/>
                    <a:pt x="31" y="36"/>
                    <a:pt x="49" y="25"/>
                  </a:cubicBezTo>
                  <a:close/>
                </a:path>
              </a:pathLst>
            </a:custGeom>
            <a:solidFill>
              <a:srgbClr val="9B5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0"/>
            <p:cNvSpPr/>
            <p:nvPr>
              <p:custDataLst>
                <p:tags r:id="rId62"/>
              </p:custDataLst>
            </p:nvPr>
          </p:nvSpPr>
          <p:spPr bwMode="auto">
            <a:xfrm>
              <a:off x="6899769" y="2001530"/>
              <a:ext cx="511175" cy="514350"/>
            </a:xfrm>
            <a:custGeom>
              <a:avLst/>
              <a:gdLst>
                <a:gd name="T0" fmla="*/ 24 w 136"/>
                <a:gd name="T1" fmla="*/ 25 h 137"/>
                <a:gd name="T2" fmla="*/ 111 w 136"/>
                <a:gd name="T3" fmla="*/ 24 h 137"/>
                <a:gd name="T4" fmla="*/ 112 w 136"/>
                <a:gd name="T5" fmla="*/ 112 h 137"/>
                <a:gd name="T6" fmla="*/ 25 w 136"/>
                <a:gd name="T7" fmla="*/ 113 h 137"/>
                <a:gd name="T8" fmla="*/ 24 w 136"/>
                <a:gd name="T9" fmla="*/ 2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137">
                  <a:moveTo>
                    <a:pt x="24" y="25"/>
                  </a:moveTo>
                  <a:cubicBezTo>
                    <a:pt x="48" y="0"/>
                    <a:pt x="87" y="0"/>
                    <a:pt x="111" y="24"/>
                  </a:cubicBezTo>
                  <a:cubicBezTo>
                    <a:pt x="136" y="48"/>
                    <a:pt x="136" y="87"/>
                    <a:pt x="112" y="112"/>
                  </a:cubicBezTo>
                  <a:cubicBezTo>
                    <a:pt x="88" y="136"/>
                    <a:pt x="49" y="137"/>
                    <a:pt x="25" y="113"/>
                  </a:cubicBezTo>
                  <a:cubicBezTo>
                    <a:pt x="0" y="89"/>
                    <a:pt x="0" y="49"/>
                    <a:pt x="24" y="25"/>
                  </a:cubicBezTo>
                  <a:close/>
                </a:path>
              </a:pathLst>
            </a:custGeom>
            <a:solidFill>
              <a:srgbClr val="DF5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1"/>
            <p:cNvSpPr/>
            <p:nvPr>
              <p:custDataLst>
                <p:tags r:id="rId63"/>
              </p:custDataLst>
            </p:nvPr>
          </p:nvSpPr>
          <p:spPr bwMode="auto">
            <a:xfrm>
              <a:off x="9816007" y="520393"/>
              <a:ext cx="546100" cy="373063"/>
            </a:xfrm>
            <a:custGeom>
              <a:avLst/>
              <a:gdLst>
                <a:gd name="T0" fmla="*/ 0 w 145"/>
                <a:gd name="T1" fmla="*/ 79 h 99"/>
                <a:gd name="T2" fmla="*/ 133 w 145"/>
                <a:gd name="T3" fmla="*/ 0 h 99"/>
                <a:gd name="T4" fmla="*/ 145 w 145"/>
                <a:gd name="T5" fmla="*/ 16 h 99"/>
                <a:gd name="T6" fmla="*/ 9 w 145"/>
                <a:gd name="T7" fmla="*/ 99 h 99"/>
                <a:gd name="T8" fmla="*/ 0 w 145"/>
                <a:gd name="T9" fmla="*/ 7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99">
                  <a:moveTo>
                    <a:pt x="0" y="79"/>
                  </a:moveTo>
                  <a:cubicBezTo>
                    <a:pt x="25" y="43"/>
                    <a:pt x="88" y="7"/>
                    <a:pt x="133" y="0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03" y="18"/>
                    <a:pt x="26" y="62"/>
                    <a:pt x="9" y="99"/>
                  </a:cubicBezTo>
                  <a:lnTo>
                    <a:pt x="0" y="79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Oval 12"/>
            <p:cNvSpPr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6982319" y="2084080"/>
              <a:ext cx="346075" cy="346075"/>
            </a:xfrm>
            <a:prstGeom prst="ellipse">
              <a:avLst/>
            </a:prstGeom>
            <a:solidFill>
              <a:srgbClr val="A1B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3"/>
            <p:cNvSpPr/>
            <p:nvPr>
              <p:custDataLst>
                <p:tags r:id="rId65"/>
              </p:custDataLst>
            </p:nvPr>
          </p:nvSpPr>
          <p:spPr bwMode="auto">
            <a:xfrm>
              <a:off x="6047282" y="4798705"/>
              <a:ext cx="1108075" cy="552450"/>
            </a:xfrm>
            <a:custGeom>
              <a:avLst/>
              <a:gdLst>
                <a:gd name="T0" fmla="*/ 148 w 295"/>
                <a:gd name="T1" fmla="*/ 0 h 147"/>
                <a:gd name="T2" fmla="*/ 295 w 295"/>
                <a:gd name="T3" fmla="*/ 147 h 147"/>
                <a:gd name="T4" fmla="*/ 295 w 295"/>
                <a:gd name="T5" fmla="*/ 147 h 147"/>
                <a:gd name="T6" fmla="*/ 0 w 295"/>
                <a:gd name="T7" fmla="*/ 147 h 147"/>
                <a:gd name="T8" fmla="*/ 0 w 295"/>
                <a:gd name="T9" fmla="*/ 147 h 147"/>
                <a:gd name="T10" fmla="*/ 148 w 295"/>
                <a:gd name="T1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5" h="147">
                  <a:moveTo>
                    <a:pt x="148" y="0"/>
                  </a:moveTo>
                  <a:cubicBezTo>
                    <a:pt x="229" y="0"/>
                    <a:pt x="295" y="66"/>
                    <a:pt x="295" y="147"/>
                  </a:cubicBezTo>
                  <a:cubicBezTo>
                    <a:pt x="295" y="147"/>
                    <a:pt x="295" y="147"/>
                    <a:pt x="295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66"/>
                    <a:pt x="66" y="0"/>
                    <a:pt x="148" y="0"/>
                  </a:cubicBezTo>
                  <a:close/>
                </a:path>
              </a:pathLst>
            </a:custGeom>
            <a:solidFill>
              <a:srgbClr val="9B5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7" name="任意多边形 1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" y="5930900"/>
            <a:ext cx="6645363" cy="509588"/>
          </a:xfrm>
          <a:custGeom>
            <a:avLst/>
            <a:gdLst>
              <a:gd name="connsiteX0" fmla="*/ 0 w 6645363"/>
              <a:gd name="connsiteY0" fmla="*/ 0 h 509588"/>
              <a:gd name="connsiteX1" fmla="*/ 6120942 w 6645363"/>
              <a:gd name="connsiteY1" fmla="*/ 0 h 509588"/>
              <a:gd name="connsiteX2" fmla="*/ 6645363 w 6645363"/>
              <a:gd name="connsiteY2" fmla="*/ 509588 h 509588"/>
              <a:gd name="connsiteX3" fmla="*/ 0 w 6645363"/>
              <a:gd name="connsiteY3" fmla="*/ 509588 h 5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45363" h="509588">
                <a:moveTo>
                  <a:pt x="0" y="0"/>
                </a:moveTo>
                <a:lnTo>
                  <a:pt x="6120942" y="0"/>
                </a:lnTo>
                <a:lnTo>
                  <a:pt x="6645363" y="509588"/>
                </a:lnTo>
                <a:lnTo>
                  <a:pt x="0" y="509588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grpSp>
        <p:nvGrpSpPr>
          <p:cNvPr id="18" name="组合 17"/>
          <p:cNvGrpSpPr/>
          <p:nvPr>
            <p:custDataLst>
              <p:tags r:id="rId6"/>
            </p:custDataLst>
          </p:nvPr>
        </p:nvGrpSpPr>
        <p:grpSpPr>
          <a:xfrm>
            <a:off x="1259590" y="5003188"/>
            <a:ext cx="460057" cy="929299"/>
            <a:chOff x="1643063" y="4076700"/>
            <a:chExt cx="874712" cy="1766888"/>
          </a:xfrm>
        </p:grpSpPr>
        <p:sp>
          <p:nvSpPr>
            <p:cNvPr id="19" name="Freeform 21"/>
            <p:cNvSpPr/>
            <p:nvPr>
              <p:custDataLst>
                <p:tags r:id="rId28"/>
              </p:custDataLst>
            </p:nvPr>
          </p:nvSpPr>
          <p:spPr bwMode="auto">
            <a:xfrm>
              <a:off x="1976438" y="4257675"/>
              <a:ext cx="536575" cy="1331913"/>
            </a:xfrm>
            <a:custGeom>
              <a:avLst/>
              <a:gdLst>
                <a:gd name="T0" fmla="*/ 338 w 338"/>
                <a:gd name="T1" fmla="*/ 12 h 839"/>
                <a:gd name="T2" fmla="*/ 307 w 338"/>
                <a:gd name="T3" fmla="*/ 0 h 839"/>
                <a:gd name="T4" fmla="*/ 0 w 338"/>
                <a:gd name="T5" fmla="*/ 827 h 839"/>
                <a:gd name="T6" fmla="*/ 34 w 338"/>
                <a:gd name="T7" fmla="*/ 839 h 839"/>
                <a:gd name="T8" fmla="*/ 338 w 338"/>
                <a:gd name="T9" fmla="*/ 12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8" h="839">
                  <a:moveTo>
                    <a:pt x="338" y="12"/>
                  </a:moveTo>
                  <a:lnTo>
                    <a:pt x="307" y="0"/>
                  </a:lnTo>
                  <a:lnTo>
                    <a:pt x="0" y="827"/>
                  </a:lnTo>
                  <a:lnTo>
                    <a:pt x="34" y="839"/>
                  </a:lnTo>
                  <a:lnTo>
                    <a:pt x="338" y="12"/>
                  </a:lnTo>
                  <a:close/>
                </a:path>
              </a:pathLst>
            </a:custGeom>
            <a:solidFill>
              <a:srgbClr val="F8D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2"/>
            <p:cNvSpPr/>
            <p:nvPr>
              <p:custDataLst>
                <p:tags r:id="rId29"/>
              </p:custDataLst>
            </p:nvPr>
          </p:nvSpPr>
          <p:spPr bwMode="auto">
            <a:xfrm>
              <a:off x="2463800" y="4186238"/>
              <a:ext cx="53975" cy="90488"/>
            </a:xfrm>
            <a:custGeom>
              <a:avLst/>
              <a:gdLst>
                <a:gd name="T0" fmla="*/ 31 w 34"/>
                <a:gd name="T1" fmla="*/ 57 h 57"/>
                <a:gd name="T2" fmla="*/ 0 w 34"/>
                <a:gd name="T3" fmla="*/ 45 h 57"/>
                <a:gd name="T4" fmla="*/ 34 w 34"/>
                <a:gd name="T5" fmla="*/ 0 h 57"/>
                <a:gd name="T6" fmla="*/ 31 w 34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57">
                  <a:moveTo>
                    <a:pt x="31" y="57"/>
                  </a:moveTo>
                  <a:lnTo>
                    <a:pt x="0" y="45"/>
                  </a:lnTo>
                  <a:lnTo>
                    <a:pt x="34" y="0"/>
                  </a:lnTo>
                  <a:lnTo>
                    <a:pt x="31" y="57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3"/>
            <p:cNvSpPr/>
            <p:nvPr>
              <p:custDataLst>
                <p:tags r:id="rId30"/>
              </p:custDataLst>
            </p:nvPr>
          </p:nvSpPr>
          <p:spPr bwMode="auto">
            <a:xfrm>
              <a:off x="1812925" y="4156075"/>
              <a:ext cx="331788" cy="1381125"/>
            </a:xfrm>
            <a:custGeom>
              <a:avLst/>
              <a:gdLst>
                <a:gd name="T0" fmla="*/ 0 w 209"/>
                <a:gd name="T1" fmla="*/ 7 h 870"/>
                <a:gd name="T2" fmla="*/ 34 w 209"/>
                <a:gd name="T3" fmla="*/ 0 h 870"/>
                <a:gd name="T4" fmla="*/ 209 w 209"/>
                <a:gd name="T5" fmla="*/ 863 h 870"/>
                <a:gd name="T6" fmla="*/ 175 w 209"/>
                <a:gd name="T7" fmla="*/ 870 h 870"/>
                <a:gd name="T8" fmla="*/ 0 w 209"/>
                <a:gd name="T9" fmla="*/ 7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870">
                  <a:moveTo>
                    <a:pt x="0" y="7"/>
                  </a:moveTo>
                  <a:lnTo>
                    <a:pt x="34" y="0"/>
                  </a:lnTo>
                  <a:lnTo>
                    <a:pt x="209" y="863"/>
                  </a:lnTo>
                  <a:lnTo>
                    <a:pt x="175" y="87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DF5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4"/>
            <p:cNvSpPr/>
            <p:nvPr>
              <p:custDataLst>
                <p:tags r:id="rId31"/>
              </p:custDataLst>
            </p:nvPr>
          </p:nvSpPr>
          <p:spPr bwMode="auto">
            <a:xfrm>
              <a:off x="1812925" y="4076700"/>
              <a:ext cx="53975" cy="90488"/>
            </a:xfrm>
            <a:custGeom>
              <a:avLst/>
              <a:gdLst>
                <a:gd name="T0" fmla="*/ 0 w 34"/>
                <a:gd name="T1" fmla="*/ 57 h 57"/>
                <a:gd name="T2" fmla="*/ 34 w 34"/>
                <a:gd name="T3" fmla="*/ 50 h 57"/>
                <a:gd name="T4" fmla="*/ 5 w 34"/>
                <a:gd name="T5" fmla="*/ 0 h 57"/>
                <a:gd name="T6" fmla="*/ 0 w 34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57">
                  <a:moveTo>
                    <a:pt x="0" y="57"/>
                  </a:moveTo>
                  <a:lnTo>
                    <a:pt x="34" y="50"/>
                  </a:lnTo>
                  <a:lnTo>
                    <a:pt x="5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5"/>
            <p:cNvSpPr/>
            <p:nvPr>
              <p:custDataLst>
                <p:tags r:id="rId32"/>
              </p:custDataLst>
            </p:nvPr>
          </p:nvSpPr>
          <p:spPr bwMode="auto">
            <a:xfrm>
              <a:off x="2038350" y="4178300"/>
              <a:ext cx="379413" cy="1370013"/>
            </a:xfrm>
            <a:custGeom>
              <a:avLst/>
              <a:gdLst>
                <a:gd name="T0" fmla="*/ 206 w 239"/>
                <a:gd name="T1" fmla="*/ 0 h 863"/>
                <a:gd name="T2" fmla="*/ 239 w 239"/>
                <a:gd name="T3" fmla="*/ 7 h 863"/>
                <a:gd name="T4" fmla="*/ 33 w 239"/>
                <a:gd name="T5" fmla="*/ 863 h 863"/>
                <a:gd name="T6" fmla="*/ 0 w 239"/>
                <a:gd name="T7" fmla="*/ 856 h 863"/>
                <a:gd name="T8" fmla="*/ 206 w 239"/>
                <a:gd name="T9" fmla="*/ 0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863">
                  <a:moveTo>
                    <a:pt x="206" y="0"/>
                  </a:moveTo>
                  <a:lnTo>
                    <a:pt x="239" y="7"/>
                  </a:lnTo>
                  <a:lnTo>
                    <a:pt x="33" y="863"/>
                  </a:lnTo>
                  <a:lnTo>
                    <a:pt x="0" y="856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4A5B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6"/>
            <p:cNvSpPr/>
            <p:nvPr>
              <p:custDataLst>
                <p:tags r:id="rId33"/>
              </p:custDataLst>
            </p:nvPr>
          </p:nvSpPr>
          <p:spPr bwMode="auto">
            <a:xfrm>
              <a:off x="2365375" y="4098925"/>
              <a:ext cx="52388" cy="90488"/>
            </a:xfrm>
            <a:custGeom>
              <a:avLst/>
              <a:gdLst>
                <a:gd name="T0" fmla="*/ 0 w 33"/>
                <a:gd name="T1" fmla="*/ 50 h 57"/>
                <a:gd name="T2" fmla="*/ 33 w 33"/>
                <a:gd name="T3" fmla="*/ 57 h 57"/>
                <a:gd name="T4" fmla="*/ 28 w 33"/>
                <a:gd name="T5" fmla="*/ 0 h 57"/>
                <a:gd name="T6" fmla="*/ 0 w 33"/>
                <a:gd name="T7" fmla="*/ 5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57">
                  <a:moveTo>
                    <a:pt x="0" y="50"/>
                  </a:moveTo>
                  <a:lnTo>
                    <a:pt x="33" y="57"/>
                  </a:lnTo>
                  <a:lnTo>
                    <a:pt x="28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Rectangle 27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2011363" y="4167188"/>
              <a:ext cx="174625" cy="1068388"/>
            </a:xfrm>
            <a:prstGeom prst="rect">
              <a:avLst/>
            </a:pr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Rectangle 28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2011363" y="4222750"/>
              <a:ext cx="38100" cy="955675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Rectangle 29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2011363" y="4257675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Rectangle 30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2011363" y="4325938"/>
              <a:ext cx="87313" cy="17463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Rectangle 31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2011363" y="4389438"/>
              <a:ext cx="87313" cy="22225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Rectangle 32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2011363" y="4457700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Rectangle 33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2011363" y="4525963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Rectangle 34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2011363" y="4589463"/>
              <a:ext cx="87313" cy="22225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Rectangle 35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2011363" y="4657725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Rectangle 36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2011363" y="4725988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Rectangle 37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2011363" y="4789488"/>
              <a:ext cx="87313" cy="22225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Rectangle 38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2011363" y="4857750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Rectangle 39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2011363" y="4926013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Rectangle 40"/>
            <p:cNvSpPr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2011363" y="4989513"/>
              <a:ext cx="87313" cy="22225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Rectangle 41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2011363" y="5057775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Rectangle 42"/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2011363" y="5126038"/>
              <a:ext cx="87313" cy="19050"/>
            </a:xfrm>
            <a:prstGeom prst="rect">
              <a:avLst/>
            </a:prstGeom>
            <a:solidFill>
              <a:srgbClr val="FFC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43"/>
            <p:cNvSpPr/>
            <p:nvPr>
              <p:custDataLst>
                <p:tags r:id="rId50"/>
              </p:custDataLst>
            </p:nvPr>
          </p:nvSpPr>
          <p:spPr bwMode="auto">
            <a:xfrm>
              <a:off x="1874838" y="4827588"/>
              <a:ext cx="125413" cy="249238"/>
            </a:xfrm>
            <a:custGeom>
              <a:avLst/>
              <a:gdLst>
                <a:gd name="T0" fmla="*/ 9 w 79"/>
                <a:gd name="T1" fmla="*/ 0 h 157"/>
                <a:gd name="T2" fmla="*/ 79 w 79"/>
                <a:gd name="T3" fmla="*/ 147 h 157"/>
                <a:gd name="T4" fmla="*/ 52 w 79"/>
                <a:gd name="T5" fmla="*/ 157 h 157"/>
                <a:gd name="T6" fmla="*/ 0 w 79"/>
                <a:gd name="T7" fmla="*/ 69 h 157"/>
                <a:gd name="T8" fmla="*/ 9 w 79"/>
                <a:gd name="T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57">
                  <a:moveTo>
                    <a:pt x="9" y="0"/>
                  </a:moveTo>
                  <a:lnTo>
                    <a:pt x="79" y="147"/>
                  </a:lnTo>
                  <a:lnTo>
                    <a:pt x="52" y="157"/>
                  </a:lnTo>
                  <a:lnTo>
                    <a:pt x="0" y="6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44"/>
            <p:cNvSpPr>
              <a:spLocks noEditPoints="1"/>
            </p:cNvSpPr>
            <p:nvPr>
              <p:custDataLst>
                <p:tags r:id="rId51"/>
              </p:custDataLst>
            </p:nvPr>
          </p:nvSpPr>
          <p:spPr bwMode="auto">
            <a:xfrm>
              <a:off x="1643063" y="4597400"/>
              <a:ext cx="288925" cy="339725"/>
            </a:xfrm>
            <a:custGeom>
              <a:avLst/>
              <a:gdLst>
                <a:gd name="T0" fmla="*/ 28 w 76"/>
                <a:gd name="T1" fmla="*/ 2 h 90"/>
                <a:gd name="T2" fmla="*/ 49 w 76"/>
                <a:gd name="T3" fmla="*/ 26 h 90"/>
                <a:gd name="T4" fmla="*/ 49 w 76"/>
                <a:gd name="T5" fmla="*/ 26 h 90"/>
                <a:gd name="T6" fmla="*/ 76 w 76"/>
                <a:gd name="T7" fmla="*/ 85 h 90"/>
                <a:gd name="T8" fmla="*/ 61 w 76"/>
                <a:gd name="T9" fmla="*/ 90 h 90"/>
                <a:gd name="T10" fmla="*/ 35 w 76"/>
                <a:gd name="T11" fmla="*/ 73 h 90"/>
                <a:gd name="T12" fmla="*/ 28 w 76"/>
                <a:gd name="T13" fmla="*/ 72 h 90"/>
                <a:gd name="T14" fmla="*/ 28 w 76"/>
                <a:gd name="T15" fmla="*/ 63 h 90"/>
                <a:gd name="T16" fmla="*/ 38 w 76"/>
                <a:gd name="T17" fmla="*/ 62 h 90"/>
                <a:gd name="T18" fmla="*/ 45 w 76"/>
                <a:gd name="T19" fmla="*/ 31 h 90"/>
                <a:gd name="T20" fmla="*/ 28 w 76"/>
                <a:gd name="T21" fmla="*/ 9 h 90"/>
                <a:gd name="T22" fmla="*/ 28 w 76"/>
                <a:gd name="T23" fmla="*/ 2 h 90"/>
                <a:gd name="T24" fmla="*/ 15 w 76"/>
                <a:gd name="T25" fmla="*/ 2 h 90"/>
                <a:gd name="T26" fmla="*/ 28 w 76"/>
                <a:gd name="T27" fmla="*/ 2 h 90"/>
                <a:gd name="T28" fmla="*/ 28 w 76"/>
                <a:gd name="T29" fmla="*/ 9 h 90"/>
                <a:gd name="T30" fmla="*/ 17 w 76"/>
                <a:gd name="T31" fmla="*/ 7 h 90"/>
                <a:gd name="T32" fmla="*/ 11 w 76"/>
                <a:gd name="T33" fmla="*/ 43 h 90"/>
                <a:gd name="T34" fmla="*/ 28 w 76"/>
                <a:gd name="T35" fmla="*/ 63 h 90"/>
                <a:gd name="T36" fmla="*/ 28 w 76"/>
                <a:gd name="T37" fmla="*/ 72 h 90"/>
                <a:gd name="T38" fmla="*/ 6 w 76"/>
                <a:gd name="T39" fmla="*/ 45 h 90"/>
                <a:gd name="T40" fmla="*/ 15 w 76"/>
                <a:gd name="T41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90">
                  <a:moveTo>
                    <a:pt x="28" y="2"/>
                  </a:moveTo>
                  <a:cubicBezTo>
                    <a:pt x="36" y="6"/>
                    <a:pt x="44" y="14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49" y="72"/>
                    <a:pt x="46" y="74"/>
                    <a:pt x="35" y="73"/>
                  </a:cubicBezTo>
                  <a:cubicBezTo>
                    <a:pt x="33" y="73"/>
                    <a:pt x="30" y="73"/>
                    <a:pt x="28" y="72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31" y="64"/>
                    <a:pt x="35" y="64"/>
                    <a:pt x="38" y="62"/>
                  </a:cubicBezTo>
                  <a:cubicBezTo>
                    <a:pt x="47" y="59"/>
                    <a:pt x="51" y="47"/>
                    <a:pt x="45" y="31"/>
                  </a:cubicBezTo>
                  <a:cubicBezTo>
                    <a:pt x="41" y="20"/>
                    <a:pt x="35" y="12"/>
                    <a:pt x="28" y="9"/>
                  </a:cubicBezTo>
                  <a:lnTo>
                    <a:pt x="28" y="2"/>
                  </a:lnTo>
                  <a:close/>
                  <a:moveTo>
                    <a:pt x="15" y="2"/>
                  </a:moveTo>
                  <a:cubicBezTo>
                    <a:pt x="19" y="0"/>
                    <a:pt x="24" y="1"/>
                    <a:pt x="28" y="2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4" y="7"/>
                    <a:pt x="20" y="6"/>
                    <a:pt x="17" y="7"/>
                  </a:cubicBezTo>
                  <a:cubicBezTo>
                    <a:pt x="8" y="11"/>
                    <a:pt x="5" y="27"/>
                    <a:pt x="11" y="43"/>
                  </a:cubicBezTo>
                  <a:cubicBezTo>
                    <a:pt x="15" y="54"/>
                    <a:pt x="22" y="61"/>
                    <a:pt x="28" y="63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0" y="68"/>
                    <a:pt x="12" y="59"/>
                    <a:pt x="6" y="45"/>
                  </a:cubicBezTo>
                  <a:cubicBezTo>
                    <a:pt x="0" y="28"/>
                    <a:pt x="3" y="6"/>
                    <a:pt x="15" y="2"/>
                  </a:cubicBezTo>
                  <a:close/>
                </a:path>
              </a:pathLst>
            </a:custGeom>
            <a:solidFill>
              <a:srgbClr val="F8D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45"/>
            <p:cNvSpPr/>
            <p:nvPr>
              <p:custDataLst>
                <p:tags r:id="rId52"/>
              </p:custDataLst>
            </p:nvPr>
          </p:nvSpPr>
          <p:spPr bwMode="auto">
            <a:xfrm>
              <a:off x="1882775" y="4830763"/>
              <a:ext cx="117475" cy="246063"/>
            </a:xfrm>
            <a:custGeom>
              <a:avLst/>
              <a:gdLst>
                <a:gd name="T0" fmla="*/ 0 w 74"/>
                <a:gd name="T1" fmla="*/ 0 h 155"/>
                <a:gd name="T2" fmla="*/ 47 w 74"/>
                <a:gd name="T3" fmla="*/ 155 h 155"/>
                <a:gd name="T4" fmla="*/ 74 w 74"/>
                <a:gd name="T5" fmla="*/ 145 h 155"/>
                <a:gd name="T6" fmla="*/ 52 w 74"/>
                <a:gd name="T7" fmla="*/ 45 h 155"/>
                <a:gd name="T8" fmla="*/ 0 w 74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155">
                  <a:moveTo>
                    <a:pt x="0" y="0"/>
                  </a:moveTo>
                  <a:lnTo>
                    <a:pt x="47" y="155"/>
                  </a:lnTo>
                  <a:lnTo>
                    <a:pt x="74" y="145"/>
                  </a:lnTo>
                  <a:lnTo>
                    <a:pt x="52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46"/>
            <p:cNvSpPr>
              <a:spLocks noEditPoints="1"/>
            </p:cNvSpPr>
            <p:nvPr>
              <p:custDataLst>
                <p:tags r:id="rId53"/>
              </p:custDataLst>
            </p:nvPr>
          </p:nvSpPr>
          <p:spPr bwMode="auto">
            <a:xfrm>
              <a:off x="1812925" y="4532313"/>
              <a:ext cx="220663" cy="393700"/>
            </a:xfrm>
            <a:custGeom>
              <a:avLst/>
              <a:gdLst>
                <a:gd name="T0" fmla="*/ 29 w 58"/>
                <a:gd name="T1" fmla="*/ 102 h 104"/>
                <a:gd name="T2" fmla="*/ 40 w 58"/>
                <a:gd name="T3" fmla="*/ 98 h 104"/>
                <a:gd name="T4" fmla="*/ 48 w 58"/>
                <a:gd name="T5" fmla="*/ 68 h 104"/>
                <a:gd name="T6" fmla="*/ 51 w 58"/>
                <a:gd name="T7" fmla="*/ 28 h 104"/>
                <a:gd name="T8" fmla="*/ 29 w 58"/>
                <a:gd name="T9" fmla="*/ 2 h 104"/>
                <a:gd name="T10" fmla="*/ 29 w 58"/>
                <a:gd name="T11" fmla="*/ 8 h 104"/>
                <a:gd name="T12" fmla="*/ 46 w 58"/>
                <a:gd name="T13" fmla="*/ 30 h 104"/>
                <a:gd name="T14" fmla="*/ 39 w 58"/>
                <a:gd name="T15" fmla="*/ 62 h 104"/>
                <a:gd name="T16" fmla="*/ 29 w 58"/>
                <a:gd name="T17" fmla="*/ 62 h 104"/>
                <a:gd name="T18" fmla="*/ 29 w 58"/>
                <a:gd name="T19" fmla="*/ 102 h 104"/>
                <a:gd name="T20" fmla="*/ 16 w 58"/>
                <a:gd name="T21" fmla="*/ 1 h 104"/>
                <a:gd name="T22" fmla="*/ 6 w 58"/>
                <a:gd name="T23" fmla="*/ 42 h 104"/>
                <a:gd name="T24" fmla="*/ 6 w 58"/>
                <a:gd name="T25" fmla="*/ 42 h 104"/>
                <a:gd name="T26" fmla="*/ 25 w 58"/>
                <a:gd name="T27" fmla="*/ 104 h 104"/>
                <a:gd name="T28" fmla="*/ 29 w 58"/>
                <a:gd name="T29" fmla="*/ 102 h 104"/>
                <a:gd name="T30" fmla="*/ 29 w 58"/>
                <a:gd name="T31" fmla="*/ 62 h 104"/>
                <a:gd name="T32" fmla="*/ 12 w 58"/>
                <a:gd name="T33" fmla="*/ 43 h 104"/>
                <a:gd name="T34" fmla="*/ 18 w 58"/>
                <a:gd name="T35" fmla="*/ 7 h 104"/>
                <a:gd name="T36" fmla="*/ 29 w 58"/>
                <a:gd name="T37" fmla="*/ 8 h 104"/>
                <a:gd name="T38" fmla="*/ 29 w 58"/>
                <a:gd name="T39" fmla="*/ 2 h 104"/>
                <a:gd name="T40" fmla="*/ 16 w 58"/>
                <a:gd name="T41" fmla="*/ 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" h="104">
                  <a:moveTo>
                    <a:pt x="29" y="102"/>
                  </a:moveTo>
                  <a:cubicBezTo>
                    <a:pt x="40" y="98"/>
                    <a:pt x="40" y="98"/>
                    <a:pt x="40" y="98"/>
                  </a:cubicBezTo>
                  <a:cubicBezTo>
                    <a:pt x="37" y="76"/>
                    <a:pt x="40" y="76"/>
                    <a:pt x="48" y="68"/>
                  </a:cubicBezTo>
                  <a:cubicBezTo>
                    <a:pt x="56" y="60"/>
                    <a:pt x="58" y="46"/>
                    <a:pt x="51" y="28"/>
                  </a:cubicBezTo>
                  <a:cubicBezTo>
                    <a:pt x="47" y="16"/>
                    <a:pt x="38" y="6"/>
                    <a:pt x="29" y="2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6" y="12"/>
                    <a:pt x="42" y="20"/>
                    <a:pt x="46" y="30"/>
                  </a:cubicBezTo>
                  <a:cubicBezTo>
                    <a:pt x="52" y="46"/>
                    <a:pt x="48" y="58"/>
                    <a:pt x="39" y="62"/>
                  </a:cubicBezTo>
                  <a:cubicBezTo>
                    <a:pt x="36" y="63"/>
                    <a:pt x="32" y="63"/>
                    <a:pt x="29" y="62"/>
                  </a:cubicBezTo>
                  <a:lnTo>
                    <a:pt x="29" y="102"/>
                  </a:lnTo>
                  <a:close/>
                  <a:moveTo>
                    <a:pt x="16" y="1"/>
                  </a:moveTo>
                  <a:cubicBezTo>
                    <a:pt x="4" y="6"/>
                    <a:pt x="0" y="24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9" y="102"/>
                    <a:pt x="29" y="102"/>
                    <a:pt x="29" y="102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23" y="60"/>
                    <a:pt x="16" y="54"/>
                    <a:pt x="12" y="43"/>
                  </a:cubicBezTo>
                  <a:cubicBezTo>
                    <a:pt x="6" y="27"/>
                    <a:pt x="9" y="11"/>
                    <a:pt x="18" y="7"/>
                  </a:cubicBezTo>
                  <a:cubicBezTo>
                    <a:pt x="21" y="6"/>
                    <a:pt x="25" y="6"/>
                    <a:pt x="29" y="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4" y="0"/>
                    <a:pt x="20" y="0"/>
                    <a:pt x="16" y="1"/>
                  </a:cubicBezTo>
                  <a:close/>
                </a:path>
              </a:pathLst>
            </a:custGeom>
            <a:solidFill>
              <a:srgbClr val="F8D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47"/>
            <p:cNvSpPr/>
            <p:nvPr>
              <p:custDataLst>
                <p:tags r:id="rId54"/>
              </p:custDataLst>
            </p:nvPr>
          </p:nvSpPr>
          <p:spPr bwMode="auto">
            <a:xfrm>
              <a:off x="1951038" y="5019675"/>
              <a:ext cx="25400" cy="26988"/>
            </a:xfrm>
            <a:custGeom>
              <a:avLst/>
              <a:gdLst>
                <a:gd name="T0" fmla="*/ 2 w 7"/>
                <a:gd name="T1" fmla="*/ 0 h 7"/>
                <a:gd name="T2" fmla="*/ 7 w 7"/>
                <a:gd name="T3" fmla="*/ 2 h 7"/>
                <a:gd name="T4" fmla="*/ 5 w 7"/>
                <a:gd name="T5" fmla="*/ 7 h 7"/>
                <a:gd name="T6" fmla="*/ 0 w 7"/>
                <a:gd name="T7" fmla="*/ 5 h 7"/>
                <a:gd name="T8" fmla="*/ 2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0"/>
                  </a:moveTo>
                  <a:cubicBezTo>
                    <a:pt x="4" y="0"/>
                    <a:pt x="6" y="1"/>
                    <a:pt x="7" y="2"/>
                  </a:cubicBezTo>
                  <a:cubicBezTo>
                    <a:pt x="7" y="4"/>
                    <a:pt x="6" y="6"/>
                    <a:pt x="5" y="7"/>
                  </a:cubicBezTo>
                  <a:cubicBezTo>
                    <a:pt x="3" y="7"/>
                    <a:pt x="1" y="6"/>
                    <a:pt x="0" y="5"/>
                  </a:cubicBezTo>
                  <a:cubicBezTo>
                    <a:pt x="0" y="3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E52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8"/>
            <p:cNvSpPr/>
            <p:nvPr>
              <p:custDataLst>
                <p:tags r:id="rId55"/>
              </p:custDataLst>
            </p:nvPr>
          </p:nvSpPr>
          <p:spPr bwMode="auto">
            <a:xfrm>
              <a:off x="1730375" y="4975225"/>
              <a:ext cx="722313" cy="868363"/>
            </a:xfrm>
            <a:custGeom>
              <a:avLst/>
              <a:gdLst>
                <a:gd name="T0" fmla="*/ 21 w 190"/>
                <a:gd name="T1" fmla="*/ 0 h 230"/>
                <a:gd name="T2" fmla="*/ 169 w 190"/>
                <a:gd name="T3" fmla="*/ 0 h 230"/>
                <a:gd name="T4" fmla="*/ 190 w 190"/>
                <a:gd name="T5" fmla="*/ 21 h 230"/>
                <a:gd name="T6" fmla="*/ 190 w 190"/>
                <a:gd name="T7" fmla="*/ 209 h 230"/>
                <a:gd name="T8" fmla="*/ 169 w 190"/>
                <a:gd name="T9" fmla="*/ 230 h 230"/>
                <a:gd name="T10" fmla="*/ 21 w 190"/>
                <a:gd name="T11" fmla="*/ 230 h 230"/>
                <a:gd name="T12" fmla="*/ 0 w 190"/>
                <a:gd name="T13" fmla="*/ 209 h 230"/>
                <a:gd name="T14" fmla="*/ 0 w 190"/>
                <a:gd name="T15" fmla="*/ 21 h 230"/>
                <a:gd name="T16" fmla="*/ 21 w 190"/>
                <a:gd name="T17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" h="230">
                  <a:moveTo>
                    <a:pt x="21" y="0"/>
                  </a:moveTo>
                  <a:cubicBezTo>
                    <a:pt x="169" y="0"/>
                    <a:pt x="169" y="0"/>
                    <a:pt x="169" y="0"/>
                  </a:cubicBezTo>
                  <a:cubicBezTo>
                    <a:pt x="181" y="0"/>
                    <a:pt x="190" y="9"/>
                    <a:pt x="190" y="21"/>
                  </a:cubicBezTo>
                  <a:cubicBezTo>
                    <a:pt x="190" y="209"/>
                    <a:pt x="190" y="209"/>
                    <a:pt x="190" y="209"/>
                  </a:cubicBezTo>
                  <a:cubicBezTo>
                    <a:pt x="190" y="221"/>
                    <a:pt x="181" y="230"/>
                    <a:pt x="169" y="230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10" y="230"/>
                    <a:pt x="0" y="221"/>
                    <a:pt x="0" y="209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10" y="0"/>
                    <a:pt x="21" y="0"/>
                  </a:cubicBezTo>
                  <a:close/>
                </a:path>
              </a:pathLst>
            </a:custGeom>
            <a:solidFill>
              <a:srgbClr val="4A5B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9"/>
            <p:cNvSpPr>
              <a:spLocks noEditPoints="1"/>
            </p:cNvSpPr>
            <p:nvPr>
              <p:custDataLst>
                <p:tags r:id="rId56"/>
              </p:custDataLst>
            </p:nvPr>
          </p:nvSpPr>
          <p:spPr bwMode="auto">
            <a:xfrm>
              <a:off x="1817688" y="5137150"/>
              <a:ext cx="547688" cy="542925"/>
            </a:xfrm>
            <a:custGeom>
              <a:avLst/>
              <a:gdLst>
                <a:gd name="T0" fmla="*/ 105 w 144"/>
                <a:gd name="T1" fmla="*/ 8 h 144"/>
                <a:gd name="T2" fmla="*/ 144 w 144"/>
                <a:gd name="T3" fmla="*/ 72 h 144"/>
                <a:gd name="T4" fmla="*/ 105 w 144"/>
                <a:gd name="T5" fmla="*/ 136 h 144"/>
                <a:gd name="T6" fmla="*/ 105 w 144"/>
                <a:gd name="T7" fmla="*/ 120 h 144"/>
                <a:gd name="T8" fmla="*/ 105 w 144"/>
                <a:gd name="T9" fmla="*/ 120 h 144"/>
                <a:gd name="T10" fmla="*/ 105 w 144"/>
                <a:gd name="T11" fmla="*/ 119 h 144"/>
                <a:gd name="T12" fmla="*/ 105 w 144"/>
                <a:gd name="T13" fmla="*/ 99 h 144"/>
                <a:gd name="T14" fmla="*/ 115 w 144"/>
                <a:gd name="T15" fmla="*/ 111 h 144"/>
                <a:gd name="T16" fmla="*/ 130 w 144"/>
                <a:gd name="T17" fmla="*/ 72 h 144"/>
                <a:gd name="T18" fmla="*/ 105 w 144"/>
                <a:gd name="T19" fmla="*/ 24 h 144"/>
                <a:gd name="T20" fmla="*/ 105 w 144"/>
                <a:gd name="T21" fmla="*/ 8 h 144"/>
                <a:gd name="T22" fmla="*/ 72 w 144"/>
                <a:gd name="T23" fmla="*/ 0 h 144"/>
                <a:gd name="T24" fmla="*/ 105 w 144"/>
                <a:gd name="T25" fmla="*/ 8 h 144"/>
                <a:gd name="T26" fmla="*/ 105 w 144"/>
                <a:gd name="T27" fmla="*/ 24 h 144"/>
                <a:gd name="T28" fmla="*/ 79 w 144"/>
                <a:gd name="T29" fmla="*/ 15 h 144"/>
                <a:gd name="T30" fmla="*/ 79 w 144"/>
                <a:gd name="T31" fmla="*/ 72 h 144"/>
                <a:gd name="T32" fmla="*/ 105 w 144"/>
                <a:gd name="T33" fmla="*/ 99 h 144"/>
                <a:gd name="T34" fmla="*/ 105 w 144"/>
                <a:gd name="T35" fmla="*/ 119 h 144"/>
                <a:gd name="T36" fmla="*/ 79 w 144"/>
                <a:gd name="T37" fmla="*/ 92 h 144"/>
                <a:gd name="T38" fmla="*/ 79 w 144"/>
                <a:gd name="T39" fmla="*/ 130 h 144"/>
                <a:gd name="T40" fmla="*/ 105 w 144"/>
                <a:gd name="T41" fmla="*/ 120 h 144"/>
                <a:gd name="T42" fmla="*/ 105 w 144"/>
                <a:gd name="T43" fmla="*/ 136 h 144"/>
                <a:gd name="T44" fmla="*/ 72 w 144"/>
                <a:gd name="T45" fmla="*/ 144 h 144"/>
                <a:gd name="T46" fmla="*/ 52 w 144"/>
                <a:gd name="T47" fmla="*/ 141 h 144"/>
                <a:gd name="T48" fmla="*/ 52 w 144"/>
                <a:gd name="T49" fmla="*/ 126 h 144"/>
                <a:gd name="T50" fmla="*/ 65 w 144"/>
                <a:gd name="T51" fmla="*/ 130 h 144"/>
                <a:gd name="T52" fmla="*/ 65 w 144"/>
                <a:gd name="T53" fmla="*/ 92 h 144"/>
                <a:gd name="T54" fmla="*/ 52 w 144"/>
                <a:gd name="T55" fmla="*/ 106 h 144"/>
                <a:gd name="T56" fmla="*/ 52 w 144"/>
                <a:gd name="T57" fmla="*/ 86 h 144"/>
                <a:gd name="T58" fmla="*/ 65 w 144"/>
                <a:gd name="T59" fmla="*/ 72 h 144"/>
                <a:gd name="T60" fmla="*/ 65 w 144"/>
                <a:gd name="T61" fmla="*/ 15 h 144"/>
                <a:gd name="T62" fmla="*/ 52 w 144"/>
                <a:gd name="T63" fmla="*/ 18 h 144"/>
                <a:gd name="T64" fmla="*/ 52 w 144"/>
                <a:gd name="T65" fmla="*/ 3 h 144"/>
                <a:gd name="T66" fmla="*/ 72 w 144"/>
                <a:gd name="T67" fmla="*/ 0 h 144"/>
                <a:gd name="T68" fmla="*/ 52 w 144"/>
                <a:gd name="T69" fmla="*/ 141 h 144"/>
                <a:gd name="T70" fmla="*/ 0 w 144"/>
                <a:gd name="T71" fmla="*/ 72 h 144"/>
                <a:gd name="T72" fmla="*/ 52 w 144"/>
                <a:gd name="T73" fmla="*/ 3 h 144"/>
                <a:gd name="T74" fmla="*/ 52 w 144"/>
                <a:gd name="T75" fmla="*/ 18 h 144"/>
                <a:gd name="T76" fmla="*/ 14 w 144"/>
                <a:gd name="T77" fmla="*/ 72 h 144"/>
                <a:gd name="T78" fmla="*/ 29 w 144"/>
                <a:gd name="T79" fmla="*/ 111 h 144"/>
                <a:gd name="T80" fmla="*/ 52 w 144"/>
                <a:gd name="T81" fmla="*/ 86 h 144"/>
                <a:gd name="T82" fmla="*/ 52 w 144"/>
                <a:gd name="T83" fmla="*/ 106 h 144"/>
                <a:gd name="T84" fmla="*/ 39 w 144"/>
                <a:gd name="T85" fmla="*/ 120 h 144"/>
                <a:gd name="T86" fmla="*/ 52 w 144"/>
                <a:gd name="T87" fmla="*/ 126 h 144"/>
                <a:gd name="T88" fmla="*/ 52 w 144"/>
                <a:gd name="T89" fmla="*/ 14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4" h="144">
                  <a:moveTo>
                    <a:pt x="105" y="8"/>
                  </a:moveTo>
                  <a:cubicBezTo>
                    <a:pt x="128" y="20"/>
                    <a:pt x="144" y="44"/>
                    <a:pt x="144" y="72"/>
                  </a:cubicBezTo>
                  <a:cubicBezTo>
                    <a:pt x="144" y="100"/>
                    <a:pt x="128" y="124"/>
                    <a:pt x="105" y="136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15" y="111"/>
                    <a:pt x="115" y="111"/>
                    <a:pt x="115" y="111"/>
                  </a:cubicBezTo>
                  <a:cubicBezTo>
                    <a:pt x="124" y="100"/>
                    <a:pt x="130" y="87"/>
                    <a:pt x="130" y="72"/>
                  </a:cubicBezTo>
                  <a:cubicBezTo>
                    <a:pt x="130" y="52"/>
                    <a:pt x="120" y="34"/>
                    <a:pt x="105" y="24"/>
                  </a:cubicBezTo>
                  <a:lnTo>
                    <a:pt x="105" y="8"/>
                  </a:lnTo>
                  <a:close/>
                  <a:moveTo>
                    <a:pt x="72" y="0"/>
                  </a:moveTo>
                  <a:cubicBezTo>
                    <a:pt x="84" y="0"/>
                    <a:pt x="95" y="3"/>
                    <a:pt x="105" y="8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97" y="19"/>
                    <a:pt x="88" y="16"/>
                    <a:pt x="79" y="15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79" y="92"/>
                    <a:pt x="79" y="92"/>
                    <a:pt x="79" y="92"/>
                  </a:cubicBezTo>
                  <a:cubicBezTo>
                    <a:pt x="79" y="130"/>
                    <a:pt x="79" y="130"/>
                    <a:pt x="79" y="130"/>
                  </a:cubicBezTo>
                  <a:cubicBezTo>
                    <a:pt x="88" y="128"/>
                    <a:pt x="97" y="125"/>
                    <a:pt x="105" y="120"/>
                  </a:cubicBezTo>
                  <a:cubicBezTo>
                    <a:pt x="105" y="136"/>
                    <a:pt x="105" y="136"/>
                    <a:pt x="105" y="136"/>
                  </a:cubicBezTo>
                  <a:cubicBezTo>
                    <a:pt x="95" y="141"/>
                    <a:pt x="84" y="144"/>
                    <a:pt x="72" y="144"/>
                  </a:cubicBezTo>
                  <a:cubicBezTo>
                    <a:pt x="65" y="144"/>
                    <a:pt x="59" y="143"/>
                    <a:pt x="52" y="141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6" y="128"/>
                    <a:pt x="61" y="129"/>
                    <a:pt x="65" y="130"/>
                  </a:cubicBezTo>
                  <a:cubicBezTo>
                    <a:pt x="65" y="92"/>
                    <a:pt x="65" y="92"/>
                    <a:pt x="65" y="92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1" y="15"/>
                    <a:pt x="56" y="16"/>
                    <a:pt x="52" y="18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9" y="1"/>
                    <a:pt x="65" y="0"/>
                    <a:pt x="72" y="0"/>
                  </a:cubicBezTo>
                  <a:close/>
                  <a:moveTo>
                    <a:pt x="52" y="141"/>
                  </a:moveTo>
                  <a:cubicBezTo>
                    <a:pt x="22" y="132"/>
                    <a:pt x="0" y="105"/>
                    <a:pt x="0" y="72"/>
                  </a:cubicBezTo>
                  <a:cubicBezTo>
                    <a:pt x="0" y="39"/>
                    <a:pt x="22" y="12"/>
                    <a:pt x="52" y="3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30" y="26"/>
                    <a:pt x="14" y="47"/>
                    <a:pt x="14" y="72"/>
                  </a:cubicBezTo>
                  <a:cubicBezTo>
                    <a:pt x="14" y="87"/>
                    <a:pt x="20" y="100"/>
                    <a:pt x="29" y="111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43" y="122"/>
                    <a:pt x="48" y="125"/>
                    <a:pt x="52" y="126"/>
                  </a:cubicBezTo>
                  <a:lnTo>
                    <a:pt x="52" y="141"/>
                  </a:lnTo>
                  <a:close/>
                </a:path>
              </a:pathLst>
            </a:custGeom>
            <a:solidFill>
              <a:srgbClr val="7787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0" name="直角三角形 79"/>
          <p:cNvSpPr/>
          <p:nvPr>
            <p:custDataLst>
              <p:tags r:id="rId7"/>
            </p:custDataLst>
          </p:nvPr>
        </p:nvSpPr>
        <p:spPr>
          <a:xfrm rot="2678439">
            <a:off x="6844726" y="2280586"/>
            <a:ext cx="529925" cy="529925"/>
          </a:xfrm>
          <a:prstGeom prst="rtTriangl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2" name="直角三角形 81"/>
          <p:cNvSpPr/>
          <p:nvPr>
            <p:custDataLst>
              <p:tags r:id="rId8"/>
            </p:custDataLst>
          </p:nvPr>
        </p:nvSpPr>
        <p:spPr>
          <a:xfrm rot="18921561" flipH="1">
            <a:off x="6844726" y="3172564"/>
            <a:ext cx="529925" cy="529925"/>
          </a:xfrm>
          <a:prstGeom prst="rtTriangl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4" name="直角三角形 83"/>
          <p:cNvSpPr/>
          <p:nvPr>
            <p:custDataLst>
              <p:tags r:id="rId9"/>
            </p:custDataLst>
          </p:nvPr>
        </p:nvSpPr>
        <p:spPr>
          <a:xfrm rot="2678439">
            <a:off x="6844726" y="4058255"/>
            <a:ext cx="529925" cy="529925"/>
          </a:xfrm>
          <a:prstGeom prst="rtTriangl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5" name="文本框 57"/>
          <p:cNvSpPr txBox="1"/>
          <p:nvPr>
            <p:custDataLst>
              <p:tags r:id="rId10"/>
            </p:custDataLst>
          </p:nvPr>
        </p:nvSpPr>
        <p:spPr>
          <a:xfrm>
            <a:off x="6592814" y="674688"/>
            <a:ext cx="4423257" cy="530225"/>
          </a:xfrm>
          <a:prstGeom prst="rect">
            <a:avLst/>
          </a:prstGeom>
          <a:noFill/>
        </p:spPr>
        <p:txBody>
          <a:bodyPr anchor="ctr"/>
          <a:lstStyle/>
          <a:p>
            <a:pPr lvl="0" algn="r">
              <a:defRPr/>
            </a:pPr>
            <a:r>
              <a:rPr lang="en-US" altLang="zh-CN" sz="4000" b="1" dirty="0">
                <a:solidFill>
                  <a:srgbClr val="61AEC0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C</a:t>
            </a:r>
            <a:r>
              <a:rPr lang="en-US" altLang="zh-CN" sz="4000" b="1" dirty="0">
                <a:solidFill>
                  <a:srgbClr val="E55D48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O</a:t>
            </a:r>
            <a:r>
              <a:rPr lang="en-US" altLang="zh-CN" sz="4000" b="1" dirty="0">
                <a:solidFill>
                  <a:srgbClr val="1BAF95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N</a:t>
            </a:r>
            <a:r>
              <a:rPr lang="en-US" altLang="zh-CN" sz="4000" b="1" dirty="0">
                <a:solidFill>
                  <a:srgbClr val="F8A932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T</a:t>
            </a:r>
            <a:r>
              <a:rPr lang="en-US" altLang="zh-CN" sz="4000" b="1" dirty="0">
                <a:solidFill>
                  <a:srgbClr val="61AEC0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E</a:t>
            </a:r>
            <a:r>
              <a:rPr lang="en-US" altLang="zh-CN" sz="4000" b="1" dirty="0">
                <a:solidFill>
                  <a:srgbClr val="E55D48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N</a:t>
            </a:r>
            <a:r>
              <a:rPr lang="en-US" altLang="zh-CN" sz="4000" b="1" dirty="0">
                <a:solidFill>
                  <a:srgbClr val="1BAF95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T</a:t>
            </a:r>
            <a:r>
              <a:rPr lang="en-US" altLang="zh-CN" sz="4000" b="1" dirty="0">
                <a:solidFill>
                  <a:srgbClr val="F8A932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S</a:t>
            </a:r>
            <a:endParaRPr lang="zh-CN" altLang="en-US" sz="4000" b="1" dirty="0">
              <a:solidFill>
                <a:srgbClr val="F8A932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cxnSp>
        <p:nvCxnSpPr>
          <p:cNvPr id="76" name="直接连接符 75"/>
          <p:cNvCxnSpPr/>
          <p:nvPr>
            <p:custDataLst>
              <p:tags r:id="rId11"/>
            </p:custDataLst>
          </p:nvPr>
        </p:nvCxnSpPr>
        <p:spPr>
          <a:xfrm>
            <a:off x="8145936" y="1516063"/>
            <a:ext cx="16303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65"/>
          <p:cNvSpPr/>
          <p:nvPr/>
        </p:nvSpPr>
        <p:spPr>
          <a:xfrm>
            <a:off x="9884520" y="1199690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defRPr/>
            </a:pPr>
            <a:r>
              <a:rPr lang="zh-CN" altLang="en-US" sz="3200" b="1" spc="400" dirty="0">
                <a:solidFill>
                  <a:srgbClr val="61AEC0">
                    <a:lumMod val="75000"/>
                  </a:srgbClr>
                </a:solidFill>
                <a:latin typeface="微软雅黑"/>
              </a:rPr>
              <a:t>目录</a:t>
            </a:r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692E8EDD-0416-4506-97CC-6D3E36AFB84A}"/>
              </a:ext>
            </a:extLst>
          </p:cNvPr>
          <p:cNvGrpSpPr/>
          <p:nvPr/>
        </p:nvGrpSpPr>
        <p:grpSpPr>
          <a:xfrm>
            <a:off x="7109688" y="3948511"/>
            <a:ext cx="4586276" cy="749412"/>
            <a:chOff x="7109688" y="3948511"/>
            <a:chExt cx="4586276" cy="749412"/>
          </a:xfrm>
        </p:grpSpPr>
        <p:sp>
          <p:nvSpPr>
            <p:cNvPr id="83" name="矩形 82"/>
            <p:cNvSpPr/>
            <p:nvPr>
              <p:custDataLst>
                <p:tags r:id="rId26"/>
              </p:custDataLst>
            </p:nvPr>
          </p:nvSpPr>
          <p:spPr>
            <a:xfrm>
              <a:off x="7109688" y="3948511"/>
              <a:ext cx="4586276" cy="749412"/>
            </a:xfrm>
            <a:prstGeom prst="rect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kern="0">
                <a:solidFill>
                  <a:srgbClr val="1F497D"/>
                </a:solidFill>
              </a:endParaRPr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8C2634BB-B98F-4511-BF1D-F71AE130144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7496992" y="4103390"/>
              <a:ext cx="4175126" cy="5232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800" b="1" spc="50" dirty="0">
                  <a:ln w="11430">
                    <a:noFill/>
                  </a:ln>
                  <a:solidFill>
                    <a:schemeClr val="tx2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Franklin Gothic Book"/>
                </a:rPr>
                <a:t>中国转基因食品现状</a:t>
              </a:r>
              <a:endParaRPr lang="en-US" altLang="zh-CN" sz="2800" b="1" spc="50" dirty="0">
                <a:ln w="11430">
                  <a:noFill/>
                </a:ln>
                <a:solidFill>
                  <a:schemeClr val="tx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Franklin Gothic Book"/>
              </a:endParaRPr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4C4CF633-2D6A-4402-9D69-07372841473D}"/>
              </a:ext>
            </a:extLst>
          </p:cNvPr>
          <p:cNvGrpSpPr/>
          <p:nvPr/>
        </p:nvGrpSpPr>
        <p:grpSpPr>
          <a:xfrm>
            <a:off x="7118920" y="4850966"/>
            <a:ext cx="4586276" cy="749412"/>
            <a:chOff x="5886476" y="7979496"/>
            <a:chExt cx="4586276" cy="749412"/>
          </a:xfrm>
        </p:grpSpPr>
        <p:sp>
          <p:nvSpPr>
            <p:cNvPr id="85" name="矩形 84"/>
            <p:cNvSpPr/>
            <p:nvPr>
              <p:custDataLst>
                <p:tags r:id="rId24"/>
              </p:custDataLst>
            </p:nvPr>
          </p:nvSpPr>
          <p:spPr>
            <a:xfrm>
              <a:off x="5886476" y="7979496"/>
              <a:ext cx="4586276" cy="749412"/>
            </a:xfrm>
            <a:prstGeom prst="rect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kern="0">
                <a:solidFill>
                  <a:srgbClr val="1F497D"/>
                </a:solidFill>
              </a:endParaRPr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7E7767ED-90AB-41E3-B385-A72E710198C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6069335" y="8110668"/>
              <a:ext cx="4207557" cy="5232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800" b="1" spc="50" dirty="0">
                  <a:ln w="11430">
                    <a:noFill/>
                  </a:ln>
                  <a:solidFill>
                    <a:schemeClr val="tx2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Franklin Gothic Book"/>
                </a:rPr>
                <a:t>   转基因食品的安全疑虑</a:t>
              </a:r>
              <a:endParaRPr lang="en-US" altLang="zh-CN" sz="2800" b="1" spc="50" dirty="0">
                <a:ln w="11430">
                  <a:noFill/>
                </a:ln>
                <a:solidFill>
                  <a:schemeClr val="tx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Franklin Gothic Book"/>
              </a:endParaRPr>
            </a:p>
          </p:txBody>
        </p: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F9B37C87-9178-4EBA-BCEF-804447F6D4AF}"/>
              </a:ext>
            </a:extLst>
          </p:cNvPr>
          <p:cNvGrpSpPr/>
          <p:nvPr/>
        </p:nvGrpSpPr>
        <p:grpSpPr>
          <a:xfrm>
            <a:off x="2131078" y="3890159"/>
            <a:ext cx="2997517" cy="2066922"/>
            <a:chOff x="2131078" y="3890159"/>
            <a:chExt cx="2997517" cy="2066922"/>
          </a:xfrm>
        </p:grpSpPr>
        <p:sp>
          <p:nvSpPr>
            <p:cNvPr id="91" name="Freeform 53">
              <a:extLst>
                <a:ext uri="{FF2B5EF4-FFF2-40B4-BE49-F238E27FC236}">
                  <a16:creationId xmlns:a16="http://schemas.microsoft.com/office/drawing/2014/main" id="{333A0D6E-F2E3-45D9-9B2C-E6311327B0D5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 bwMode="auto">
            <a:xfrm>
              <a:off x="3181659" y="5812463"/>
              <a:ext cx="1946936" cy="144618"/>
            </a:xfrm>
            <a:custGeom>
              <a:avLst/>
              <a:gdLst>
                <a:gd name="T0" fmla="*/ 0 w 1249"/>
                <a:gd name="T1" fmla="*/ 0 h 82"/>
                <a:gd name="T2" fmla="*/ 1208 w 1249"/>
                <a:gd name="T3" fmla="*/ 0 h 82"/>
                <a:gd name="T4" fmla="*/ 1249 w 1249"/>
                <a:gd name="T5" fmla="*/ 41 h 82"/>
                <a:gd name="T6" fmla="*/ 1249 w 1249"/>
                <a:gd name="T7" fmla="*/ 41 h 82"/>
                <a:gd name="T8" fmla="*/ 1208 w 1249"/>
                <a:gd name="T9" fmla="*/ 82 h 82"/>
                <a:gd name="T10" fmla="*/ 9 w 1249"/>
                <a:gd name="T11" fmla="*/ 82 h 82"/>
                <a:gd name="T12" fmla="*/ 0 w 1249"/>
                <a:gd name="T1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9" h="82">
                  <a:moveTo>
                    <a:pt x="0" y="0"/>
                  </a:moveTo>
                  <a:cubicBezTo>
                    <a:pt x="1208" y="0"/>
                    <a:pt x="1208" y="0"/>
                    <a:pt x="1208" y="0"/>
                  </a:cubicBezTo>
                  <a:cubicBezTo>
                    <a:pt x="1230" y="0"/>
                    <a:pt x="1249" y="19"/>
                    <a:pt x="1249" y="41"/>
                  </a:cubicBezTo>
                  <a:cubicBezTo>
                    <a:pt x="1249" y="41"/>
                    <a:pt x="1249" y="41"/>
                    <a:pt x="1249" y="41"/>
                  </a:cubicBezTo>
                  <a:cubicBezTo>
                    <a:pt x="1249" y="64"/>
                    <a:pt x="1230" y="82"/>
                    <a:pt x="1208" y="82"/>
                  </a:cubicBezTo>
                  <a:cubicBezTo>
                    <a:pt x="9" y="82"/>
                    <a:pt x="9" y="82"/>
                    <a:pt x="9" y="8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54">
              <a:extLst>
                <a:ext uri="{FF2B5EF4-FFF2-40B4-BE49-F238E27FC236}">
                  <a16:creationId xmlns:a16="http://schemas.microsoft.com/office/drawing/2014/main" id="{F60787FA-1842-4D96-BF4A-065E0E909EF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 bwMode="auto">
            <a:xfrm>
              <a:off x="3146068" y="5480954"/>
              <a:ext cx="966218" cy="476126"/>
            </a:xfrm>
            <a:custGeom>
              <a:avLst/>
              <a:gdLst>
                <a:gd name="T0" fmla="*/ 355 w 1466"/>
                <a:gd name="T1" fmla="*/ 0 h 642"/>
                <a:gd name="T2" fmla="*/ 1111 w 1466"/>
                <a:gd name="T3" fmla="*/ 0 h 642"/>
                <a:gd name="T4" fmla="*/ 1466 w 1466"/>
                <a:gd name="T5" fmla="*/ 642 h 642"/>
                <a:gd name="T6" fmla="*/ 0 w 1466"/>
                <a:gd name="T7" fmla="*/ 642 h 642"/>
                <a:gd name="T8" fmla="*/ 355 w 1466"/>
                <a:gd name="T9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6" h="642">
                  <a:moveTo>
                    <a:pt x="355" y="0"/>
                  </a:moveTo>
                  <a:lnTo>
                    <a:pt x="1111" y="0"/>
                  </a:lnTo>
                  <a:lnTo>
                    <a:pt x="1466" y="642"/>
                  </a:lnTo>
                  <a:lnTo>
                    <a:pt x="0" y="642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E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55">
              <a:extLst>
                <a:ext uri="{FF2B5EF4-FFF2-40B4-BE49-F238E27FC236}">
                  <a16:creationId xmlns:a16="http://schemas.microsoft.com/office/drawing/2014/main" id="{D8AA359A-52D6-4CDC-95EC-BF607E0309AD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2334076" y="3890159"/>
              <a:ext cx="2592180" cy="1711681"/>
            </a:xfrm>
            <a:custGeom>
              <a:avLst/>
              <a:gdLst>
                <a:gd name="T0" fmla="*/ 77 w 1663"/>
                <a:gd name="T1" fmla="*/ 0 h 975"/>
                <a:gd name="T2" fmla="*/ 1586 w 1663"/>
                <a:gd name="T3" fmla="*/ 0 h 975"/>
                <a:gd name="T4" fmla="*/ 1663 w 1663"/>
                <a:gd name="T5" fmla="*/ 77 h 975"/>
                <a:gd name="T6" fmla="*/ 1663 w 1663"/>
                <a:gd name="T7" fmla="*/ 897 h 975"/>
                <a:gd name="T8" fmla="*/ 1586 w 1663"/>
                <a:gd name="T9" fmla="*/ 975 h 975"/>
                <a:gd name="T10" fmla="*/ 77 w 1663"/>
                <a:gd name="T11" fmla="*/ 975 h 975"/>
                <a:gd name="T12" fmla="*/ 0 w 1663"/>
                <a:gd name="T13" fmla="*/ 897 h 975"/>
                <a:gd name="T14" fmla="*/ 0 w 1663"/>
                <a:gd name="T15" fmla="*/ 77 h 975"/>
                <a:gd name="T16" fmla="*/ 77 w 1663"/>
                <a:gd name="T17" fmla="*/ 0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3" h="975">
                  <a:moveTo>
                    <a:pt x="77" y="0"/>
                  </a:moveTo>
                  <a:cubicBezTo>
                    <a:pt x="1586" y="0"/>
                    <a:pt x="1586" y="0"/>
                    <a:pt x="1586" y="0"/>
                  </a:cubicBezTo>
                  <a:cubicBezTo>
                    <a:pt x="1628" y="0"/>
                    <a:pt x="1663" y="34"/>
                    <a:pt x="1663" y="77"/>
                  </a:cubicBezTo>
                  <a:cubicBezTo>
                    <a:pt x="1663" y="897"/>
                    <a:pt x="1663" y="897"/>
                    <a:pt x="1663" y="897"/>
                  </a:cubicBezTo>
                  <a:cubicBezTo>
                    <a:pt x="1663" y="940"/>
                    <a:pt x="1628" y="975"/>
                    <a:pt x="1586" y="975"/>
                  </a:cubicBezTo>
                  <a:cubicBezTo>
                    <a:pt x="77" y="975"/>
                    <a:pt x="77" y="975"/>
                    <a:pt x="77" y="975"/>
                  </a:cubicBezTo>
                  <a:cubicBezTo>
                    <a:pt x="35" y="975"/>
                    <a:pt x="0" y="940"/>
                    <a:pt x="0" y="89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34"/>
                    <a:pt x="35" y="0"/>
                    <a:pt x="77" y="0"/>
                  </a:cubicBezTo>
                  <a:close/>
                </a:path>
              </a:pathLst>
            </a:custGeom>
            <a:solidFill>
              <a:srgbClr val="1D21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56">
              <a:extLst>
                <a:ext uri="{FF2B5EF4-FFF2-40B4-BE49-F238E27FC236}">
                  <a16:creationId xmlns:a16="http://schemas.microsoft.com/office/drawing/2014/main" id="{EBF52871-E704-49D7-8295-4DFAE7C8003D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 bwMode="auto">
            <a:xfrm>
              <a:off x="3035342" y="3949489"/>
              <a:ext cx="1890914" cy="1652351"/>
            </a:xfrm>
            <a:custGeom>
              <a:avLst/>
              <a:gdLst>
                <a:gd name="T0" fmla="*/ 1213 w 1213"/>
                <a:gd name="T1" fmla="*/ 429 h 941"/>
                <a:gd name="T2" fmla="*/ 1213 w 1213"/>
                <a:gd name="T3" fmla="*/ 863 h 941"/>
                <a:gd name="T4" fmla="*/ 1136 w 1213"/>
                <a:gd name="T5" fmla="*/ 941 h 941"/>
                <a:gd name="T6" fmla="*/ 81 w 1213"/>
                <a:gd name="T7" fmla="*/ 941 h 941"/>
                <a:gd name="T8" fmla="*/ 0 w 1213"/>
                <a:gd name="T9" fmla="*/ 203 h 941"/>
                <a:gd name="T10" fmla="*/ 62 w 1213"/>
                <a:gd name="T11" fmla="*/ 11 h 941"/>
                <a:gd name="T12" fmla="*/ 336 w 1213"/>
                <a:gd name="T13" fmla="*/ 0 h 941"/>
                <a:gd name="T14" fmla="*/ 1213 w 1213"/>
                <a:gd name="T15" fmla="*/ 429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3" h="941">
                  <a:moveTo>
                    <a:pt x="1213" y="429"/>
                  </a:moveTo>
                  <a:cubicBezTo>
                    <a:pt x="1213" y="863"/>
                    <a:pt x="1213" y="863"/>
                    <a:pt x="1213" y="863"/>
                  </a:cubicBezTo>
                  <a:cubicBezTo>
                    <a:pt x="1213" y="906"/>
                    <a:pt x="1178" y="941"/>
                    <a:pt x="1136" y="941"/>
                  </a:cubicBezTo>
                  <a:cubicBezTo>
                    <a:pt x="81" y="941"/>
                    <a:pt x="81" y="941"/>
                    <a:pt x="81" y="941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336" y="0"/>
                    <a:pt x="336" y="0"/>
                    <a:pt x="336" y="0"/>
                  </a:cubicBezTo>
                  <a:lnTo>
                    <a:pt x="1213" y="429"/>
                  </a:lnTo>
                  <a:close/>
                </a:path>
              </a:pathLst>
            </a:custGeom>
            <a:solidFill>
              <a:srgbClr val="2E33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Rectangle 57">
              <a:extLst>
                <a:ext uri="{FF2B5EF4-FFF2-40B4-BE49-F238E27FC236}">
                  <a16:creationId xmlns:a16="http://schemas.microsoft.com/office/drawing/2014/main" id="{FE588AFC-F83F-4773-802B-7716333A04B3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413166" y="3968772"/>
              <a:ext cx="2432022" cy="1391297"/>
            </a:xfrm>
            <a:prstGeom prst="rect">
              <a:avLst/>
            </a:prstGeom>
            <a:blipFill dpi="0" rotWithShape="1">
              <a:blip r:embed="rId7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97" name="组合 96">
              <a:extLst>
                <a:ext uri="{FF2B5EF4-FFF2-40B4-BE49-F238E27FC236}">
                  <a16:creationId xmlns:a16="http://schemas.microsoft.com/office/drawing/2014/main" id="{6777498E-7080-4F42-B1AC-4E7721333CD6}"/>
                </a:ext>
              </a:extLst>
            </p:cNvPr>
            <p:cNvGrpSpPr/>
            <p:nvPr/>
          </p:nvGrpSpPr>
          <p:grpSpPr>
            <a:xfrm>
              <a:off x="4642191" y="5463155"/>
              <a:ext cx="152907" cy="35598"/>
              <a:chOff x="4642191" y="5463155"/>
              <a:chExt cx="152907" cy="35598"/>
            </a:xfrm>
          </p:grpSpPr>
          <p:sp>
            <p:nvSpPr>
              <p:cNvPr id="101" name="Oval 58">
                <a:extLst>
                  <a:ext uri="{FF2B5EF4-FFF2-40B4-BE49-F238E27FC236}">
                    <a16:creationId xmlns:a16="http://schemas.microsoft.com/office/drawing/2014/main" id="{198561BC-880A-4E9E-900A-A5E835B62BF1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764121" y="5463155"/>
                <a:ext cx="30977" cy="35598"/>
              </a:xfrm>
              <a:prstGeom prst="ellipse">
                <a:avLst/>
              </a:prstGeom>
              <a:solidFill>
                <a:srgbClr val="80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2" name="Oval 59">
                <a:extLst>
                  <a:ext uri="{FF2B5EF4-FFF2-40B4-BE49-F238E27FC236}">
                    <a16:creationId xmlns:a16="http://schemas.microsoft.com/office/drawing/2014/main" id="{8F3B02D5-F37C-40F7-8B53-C8206CA56AA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703486" y="5463155"/>
                <a:ext cx="30977" cy="35598"/>
              </a:xfrm>
              <a:prstGeom prst="ellipse">
                <a:avLst/>
              </a:prstGeom>
              <a:solidFill>
                <a:srgbClr val="80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3" name="Oval 60">
                <a:extLst>
                  <a:ext uri="{FF2B5EF4-FFF2-40B4-BE49-F238E27FC236}">
                    <a16:creationId xmlns:a16="http://schemas.microsoft.com/office/drawing/2014/main" id="{3E2C60F2-80BC-43AE-AC3B-8531D53D1AD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642191" y="5463155"/>
                <a:ext cx="31636" cy="35598"/>
              </a:xfrm>
              <a:prstGeom prst="ellipse">
                <a:avLst/>
              </a:prstGeom>
              <a:solidFill>
                <a:srgbClr val="80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98" name="Freeform 61">
              <a:extLst>
                <a:ext uri="{FF2B5EF4-FFF2-40B4-BE49-F238E27FC236}">
                  <a16:creationId xmlns:a16="http://schemas.microsoft.com/office/drawing/2014/main" id="{2CDAD37B-F757-4C46-887D-741ADD74C4EA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 bwMode="auto">
            <a:xfrm>
              <a:off x="2131078" y="5812463"/>
              <a:ext cx="2997517" cy="144618"/>
            </a:xfrm>
            <a:custGeom>
              <a:avLst/>
              <a:gdLst>
                <a:gd name="T0" fmla="*/ 41 w 1923"/>
                <a:gd name="T1" fmla="*/ 0 h 82"/>
                <a:gd name="T2" fmla="*/ 1882 w 1923"/>
                <a:gd name="T3" fmla="*/ 0 h 82"/>
                <a:gd name="T4" fmla="*/ 1923 w 1923"/>
                <a:gd name="T5" fmla="*/ 41 h 82"/>
                <a:gd name="T6" fmla="*/ 1923 w 1923"/>
                <a:gd name="T7" fmla="*/ 41 h 82"/>
                <a:gd name="T8" fmla="*/ 1882 w 1923"/>
                <a:gd name="T9" fmla="*/ 82 h 82"/>
                <a:gd name="T10" fmla="*/ 41 w 1923"/>
                <a:gd name="T11" fmla="*/ 82 h 82"/>
                <a:gd name="T12" fmla="*/ 0 w 1923"/>
                <a:gd name="T13" fmla="*/ 41 h 82"/>
                <a:gd name="T14" fmla="*/ 0 w 1923"/>
                <a:gd name="T15" fmla="*/ 41 h 82"/>
                <a:gd name="T16" fmla="*/ 41 w 1923"/>
                <a:gd name="T1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3" h="82">
                  <a:moveTo>
                    <a:pt x="41" y="0"/>
                  </a:moveTo>
                  <a:cubicBezTo>
                    <a:pt x="1882" y="0"/>
                    <a:pt x="1882" y="0"/>
                    <a:pt x="1882" y="0"/>
                  </a:cubicBezTo>
                  <a:cubicBezTo>
                    <a:pt x="1904" y="0"/>
                    <a:pt x="1923" y="19"/>
                    <a:pt x="1923" y="41"/>
                  </a:cubicBezTo>
                  <a:cubicBezTo>
                    <a:pt x="1923" y="41"/>
                    <a:pt x="1923" y="41"/>
                    <a:pt x="1923" y="41"/>
                  </a:cubicBezTo>
                  <a:cubicBezTo>
                    <a:pt x="1923" y="64"/>
                    <a:pt x="1904" y="82"/>
                    <a:pt x="1882" y="82"/>
                  </a:cubicBezTo>
                  <a:cubicBezTo>
                    <a:pt x="41" y="82"/>
                    <a:pt x="41" y="82"/>
                    <a:pt x="41" y="82"/>
                  </a:cubicBezTo>
                  <a:cubicBezTo>
                    <a:pt x="19" y="82"/>
                    <a:pt x="0" y="64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9"/>
                    <a:pt x="19" y="0"/>
                    <a:pt x="41" y="0"/>
                  </a:cubicBezTo>
                  <a:close/>
                </a:path>
              </a:pathLst>
            </a:custGeom>
            <a:solidFill>
              <a:srgbClr val="8082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62">
              <a:extLst>
                <a:ext uri="{FF2B5EF4-FFF2-40B4-BE49-F238E27FC236}">
                  <a16:creationId xmlns:a16="http://schemas.microsoft.com/office/drawing/2014/main" id="{435E4D05-A6FE-4D35-9D6E-5029B6F4869E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auto">
            <a:xfrm>
              <a:off x="2131078" y="5885143"/>
              <a:ext cx="2997517" cy="71938"/>
            </a:xfrm>
            <a:custGeom>
              <a:avLst/>
              <a:gdLst>
                <a:gd name="T0" fmla="*/ 1923 w 1923"/>
                <a:gd name="T1" fmla="*/ 0 h 41"/>
                <a:gd name="T2" fmla="*/ 1882 w 1923"/>
                <a:gd name="T3" fmla="*/ 41 h 41"/>
                <a:gd name="T4" fmla="*/ 41 w 1923"/>
                <a:gd name="T5" fmla="*/ 41 h 41"/>
                <a:gd name="T6" fmla="*/ 0 w 1923"/>
                <a:gd name="T7" fmla="*/ 0 h 41"/>
                <a:gd name="T8" fmla="*/ 1923 w 1923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3" h="41">
                  <a:moveTo>
                    <a:pt x="1923" y="0"/>
                  </a:moveTo>
                  <a:cubicBezTo>
                    <a:pt x="1923" y="23"/>
                    <a:pt x="1904" y="41"/>
                    <a:pt x="188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19" y="41"/>
                    <a:pt x="0" y="23"/>
                    <a:pt x="0" y="0"/>
                  </a:cubicBezTo>
                  <a:lnTo>
                    <a:pt x="1923" y="0"/>
                  </a:lnTo>
                  <a:close/>
                </a:path>
              </a:pathLst>
            </a:custGeom>
            <a:solidFill>
              <a:srgbClr val="1D21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63">
              <a:extLst>
                <a:ext uri="{FF2B5EF4-FFF2-40B4-BE49-F238E27FC236}">
                  <a16:creationId xmlns:a16="http://schemas.microsoft.com/office/drawing/2014/main" id="{2E0974F8-19CE-4474-BE89-996800796644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 bwMode="auto">
            <a:xfrm>
              <a:off x="3188250" y="5885143"/>
              <a:ext cx="1940345" cy="71938"/>
            </a:xfrm>
            <a:custGeom>
              <a:avLst/>
              <a:gdLst>
                <a:gd name="T0" fmla="*/ 1245 w 1245"/>
                <a:gd name="T1" fmla="*/ 0 h 41"/>
                <a:gd name="T2" fmla="*/ 1204 w 1245"/>
                <a:gd name="T3" fmla="*/ 41 h 41"/>
                <a:gd name="T4" fmla="*/ 5 w 1245"/>
                <a:gd name="T5" fmla="*/ 41 h 41"/>
                <a:gd name="T6" fmla="*/ 0 w 1245"/>
                <a:gd name="T7" fmla="*/ 0 h 41"/>
                <a:gd name="T8" fmla="*/ 1245 w 1245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5" h="41">
                  <a:moveTo>
                    <a:pt x="1245" y="0"/>
                  </a:moveTo>
                  <a:cubicBezTo>
                    <a:pt x="1245" y="23"/>
                    <a:pt x="1226" y="41"/>
                    <a:pt x="1204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245" y="0"/>
                  </a:lnTo>
                  <a:close/>
                </a:path>
              </a:pathLst>
            </a:custGeom>
            <a:solidFill>
              <a:srgbClr val="090A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04" name="直角三角形 103">
            <a:extLst>
              <a:ext uri="{FF2B5EF4-FFF2-40B4-BE49-F238E27FC236}">
                <a16:creationId xmlns:a16="http://schemas.microsoft.com/office/drawing/2014/main" id="{B1620F56-62B9-403F-A052-41D74D57027D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8921561" flipH="1">
            <a:off x="6857323" y="4952659"/>
            <a:ext cx="529925" cy="529925"/>
          </a:xfrm>
          <a:prstGeom prst="rtTriangl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654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34">
        <p14:ferris dir="l"/>
      </p:transition>
    </mc:Choice>
    <mc:Fallback xmlns="">
      <p:transition spd="slow" advTm="668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7" grpId="0" animBg="1"/>
      <p:bldP spid="80" grpId="0" animBg="1"/>
      <p:bldP spid="82" grpId="0" animBg="1"/>
      <p:bldP spid="84" grpId="0" animBg="1"/>
      <p:bldP spid="75" grpId="0"/>
      <p:bldP spid="66" grpId="0"/>
      <p:bldP spid="1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2844800"/>
            <a:ext cx="3637280" cy="225552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820160" y="2844800"/>
            <a:ext cx="8371840" cy="225552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 flipH="1">
            <a:off x="8382000" y="1330547"/>
            <a:ext cx="3810000" cy="3769773"/>
            <a:chOff x="6047282" y="226705"/>
            <a:chExt cx="5110162" cy="5124450"/>
          </a:xfrm>
        </p:grpSpPr>
        <p:sp>
          <p:nvSpPr>
            <p:cNvPr id="67" name="Freeform 5"/>
            <p:cNvSpPr>
              <a:spLocks noEditPoints="1"/>
            </p:cNvSpPr>
            <p:nvPr/>
          </p:nvSpPr>
          <p:spPr bwMode="auto">
            <a:xfrm>
              <a:off x="6429869" y="2422218"/>
              <a:ext cx="796925" cy="2833688"/>
            </a:xfrm>
            <a:custGeom>
              <a:avLst/>
              <a:gdLst>
                <a:gd name="T0" fmla="*/ 251 w 502"/>
                <a:gd name="T1" fmla="*/ 1239 h 1785"/>
                <a:gd name="T2" fmla="*/ 502 w 502"/>
                <a:gd name="T3" fmla="*/ 29 h 1785"/>
                <a:gd name="T4" fmla="*/ 365 w 502"/>
                <a:gd name="T5" fmla="*/ 0 h 1785"/>
                <a:gd name="T6" fmla="*/ 251 w 502"/>
                <a:gd name="T7" fmla="*/ 550 h 1785"/>
                <a:gd name="T8" fmla="*/ 251 w 502"/>
                <a:gd name="T9" fmla="*/ 810 h 1785"/>
                <a:gd name="T10" fmla="*/ 417 w 502"/>
                <a:gd name="T11" fmla="*/ 12 h 1785"/>
                <a:gd name="T12" fmla="*/ 450 w 502"/>
                <a:gd name="T13" fmla="*/ 19 h 1785"/>
                <a:gd name="T14" fmla="*/ 251 w 502"/>
                <a:gd name="T15" fmla="*/ 976 h 1785"/>
                <a:gd name="T16" fmla="*/ 251 w 502"/>
                <a:gd name="T17" fmla="*/ 1239 h 1785"/>
                <a:gd name="T18" fmla="*/ 0 w 502"/>
                <a:gd name="T19" fmla="*/ 1757 h 1785"/>
                <a:gd name="T20" fmla="*/ 138 w 502"/>
                <a:gd name="T21" fmla="*/ 1785 h 1785"/>
                <a:gd name="T22" fmla="*/ 251 w 502"/>
                <a:gd name="T23" fmla="*/ 1239 h 1785"/>
                <a:gd name="T24" fmla="*/ 251 w 502"/>
                <a:gd name="T25" fmla="*/ 976 h 1785"/>
                <a:gd name="T26" fmla="*/ 86 w 502"/>
                <a:gd name="T27" fmla="*/ 1776 h 1785"/>
                <a:gd name="T28" fmla="*/ 53 w 502"/>
                <a:gd name="T29" fmla="*/ 1769 h 1785"/>
                <a:gd name="T30" fmla="*/ 251 w 502"/>
                <a:gd name="T31" fmla="*/ 810 h 1785"/>
                <a:gd name="T32" fmla="*/ 251 w 502"/>
                <a:gd name="T33" fmla="*/ 550 h 1785"/>
                <a:gd name="T34" fmla="*/ 0 w 502"/>
                <a:gd name="T35" fmla="*/ 175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2" h="1785">
                  <a:moveTo>
                    <a:pt x="251" y="1239"/>
                  </a:moveTo>
                  <a:lnTo>
                    <a:pt x="502" y="29"/>
                  </a:lnTo>
                  <a:lnTo>
                    <a:pt x="365" y="0"/>
                  </a:lnTo>
                  <a:lnTo>
                    <a:pt x="251" y="550"/>
                  </a:lnTo>
                  <a:lnTo>
                    <a:pt x="251" y="810"/>
                  </a:lnTo>
                  <a:lnTo>
                    <a:pt x="417" y="12"/>
                  </a:lnTo>
                  <a:lnTo>
                    <a:pt x="450" y="19"/>
                  </a:lnTo>
                  <a:lnTo>
                    <a:pt x="251" y="976"/>
                  </a:lnTo>
                  <a:lnTo>
                    <a:pt x="251" y="1239"/>
                  </a:lnTo>
                  <a:close/>
                  <a:moveTo>
                    <a:pt x="0" y="1757"/>
                  </a:moveTo>
                  <a:lnTo>
                    <a:pt x="138" y="1785"/>
                  </a:lnTo>
                  <a:lnTo>
                    <a:pt x="251" y="1239"/>
                  </a:lnTo>
                  <a:lnTo>
                    <a:pt x="251" y="976"/>
                  </a:lnTo>
                  <a:lnTo>
                    <a:pt x="86" y="1776"/>
                  </a:lnTo>
                  <a:lnTo>
                    <a:pt x="53" y="1769"/>
                  </a:lnTo>
                  <a:lnTo>
                    <a:pt x="251" y="810"/>
                  </a:lnTo>
                  <a:lnTo>
                    <a:pt x="251" y="550"/>
                  </a:lnTo>
                  <a:lnTo>
                    <a:pt x="0" y="1757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7291882" y="945843"/>
              <a:ext cx="2916237" cy="1344613"/>
            </a:xfrm>
            <a:custGeom>
              <a:avLst/>
              <a:gdLst>
                <a:gd name="T0" fmla="*/ 1837 w 1837"/>
                <a:gd name="T1" fmla="*/ 130 h 847"/>
                <a:gd name="T2" fmla="*/ 1784 w 1837"/>
                <a:gd name="T3" fmla="*/ 0 h 847"/>
                <a:gd name="T4" fmla="*/ 918 w 1837"/>
                <a:gd name="T5" fmla="*/ 348 h 847"/>
                <a:gd name="T6" fmla="*/ 918 w 1837"/>
                <a:gd name="T7" fmla="*/ 407 h 847"/>
                <a:gd name="T8" fmla="*/ 1803 w 1837"/>
                <a:gd name="T9" fmla="*/ 49 h 847"/>
                <a:gd name="T10" fmla="*/ 1818 w 1837"/>
                <a:gd name="T11" fmla="*/ 80 h 847"/>
                <a:gd name="T12" fmla="*/ 918 w 1837"/>
                <a:gd name="T13" fmla="*/ 442 h 847"/>
                <a:gd name="T14" fmla="*/ 918 w 1837"/>
                <a:gd name="T15" fmla="*/ 499 h 847"/>
                <a:gd name="T16" fmla="*/ 1837 w 1837"/>
                <a:gd name="T17" fmla="*/ 130 h 847"/>
                <a:gd name="T18" fmla="*/ 918 w 1837"/>
                <a:gd name="T19" fmla="*/ 348 h 847"/>
                <a:gd name="T20" fmla="*/ 0 w 1837"/>
                <a:gd name="T21" fmla="*/ 717 h 847"/>
                <a:gd name="T22" fmla="*/ 52 w 1837"/>
                <a:gd name="T23" fmla="*/ 847 h 847"/>
                <a:gd name="T24" fmla="*/ 918 w 1837"/>
                <a:gd name="T25" fmla="*/ 499 h 847"/>
                <a:gd name="T26" fmla="*/ 918 w 1837"/>
                <a:gd name="T27" fmla="*/ 442 h 847"/>
                <a:gd name="T28" fmla="*/ 33 w 1837"/>
                <a:gd name="T29" fmla="*/ 798 h 847"/>
                <a:gd name="T30" fmla="*/ 21 w 1837"/>
                <a:gd name="T31" fmla="*/ 767 h 847"/>
                <a:gd name="T32" fmla="*/ 918 w 1837"/>
                <a:gd name="T33" fmla="*/ 407 h 847"/>
                <a:gd name="T34" fmla="*/ 918 w 1837"/>
                <a:gd name="T35" fmla="*/ 348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7" h="847">
                  <a:moveTo>
                    <a:pt x="1837" y="130"/>
                  </a:moveTo>
                  <a:lnTo>
                    <a:pt x="1784" y="0"/>
                  </a:lnTo>
                  <a:lnTo>
                    <a:pt x="918" y="348"/>
                  </a:lnTo>
                  <a:lnTo>
                    <a:pt x="918" y="407"/>
                  </a:lnTo>
                  <a:lnTo>
                    <a:pt x="1803" y="49"/>
                  </a:lnTo>
                  <a:lnTo>
                    <a:pt x="1818" y="80"/>
                  </a:lnTo>
                  <a:lnTo>
                    <a:pt x="918" y="442"/>
                  </a:lnTo>
                  <a:lnTo>
                    <a:pt x="918" y="499"/>
                  </a:lnTo>
                  <a:lnTo>
                    <a:pt x="1837" y="130"/>
                  </a:lnTo>
                  <a:close/>
                  <a:moveTo>
                    <a:pt x="918" y="348"/>
                  </a:moveTo>
                  <a:lnTo>
                    <a:pt x="0" y="717"/>
                  </a:lnTo>
                  <a:lnTo>
                    <a:pt x="52" y="847"/>
                  </a:lnTo>
                  <a:lnTo>
                    <a:pt x="918" y="499"/>
                  </a:lnTo>
                  <a:lnTo>
                    <a:pt x="918" y="442"/>
                  </a:lnTo>
                  <a:lnTo>
                    <a:pt x="33" y="798"/>
                  </a:lnTo>
                  <a:lnTo>
                    <a:pt x="21" y="767"/>
                  </a:lnTo>
                  <a:lnTo>
                    <a:pt x="918" y="407"/>
                  </a:lnTo>
                  <a:lnTo>
                    <a:pt x="918" y="348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Oval 7"/>
            <p:cNvSpPr>
              <a:spLocks noChangeArrowheads="1"/>
            </p:cNvSpPr>
            <p:nvPr/>
          </p:nvSpPr>
          <p:spPr bwMode="auto">
            <a:xfrm>
              <a:off x="10293844" y="1193493"/>
              <a:ext cx="436562" cy="436563"/>
            </a:xfrm>
            <a:prstGeom prst="ellipse">
              <a:avLst/>
            </a:prstGeom>
            <a:solidFill>
              <a:srgbClr val="F8D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8"/>
            <p:cNvSpPr>
              <a:spLocks noChangeArrowheads="1"/>
            </p:cNvSpPr>
            <p:nvPr/>
          </p:nvSpPr>
          <p:spPr bwMode="auto">
            <a:xfrm>
              <a:off x="9785844" y="250518"/>
              <a:ext cx="139700" cy="138113"/>
            </a:xfrm>
            <a:prstGeom prst="ellipse">
              <a:avLst/>
            </a:prstGeom>
            <a:solidFill>
              <a:srgbClr val="FF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9"/>
            <p:cNvSpPr/>
            <p:nvPr/>
          </p:nvSpPr>
          <p:spPr bwMode="auto">
            <a:xfrm>
              <a:off x="9669957" y="226705"/>
              <a:ext cx="1487487" cy="1590675"/>
            </a:xfrm>
            <a:custGeom>
              <a:avLst/>
              <a:gdLst>
                <a:gd name="T0" fmla="*/ 49 w 396"/>
                <a:gd name="T1" fmla="*/ 25 h 423"/>
                <a:gd name="T2" fmla="*/ 108 w 396"/>
                <a:gd name="T3" fmla="*/ 0 h 423"/>
                <a:gd name="T4" fmla="*/ 184 w 396"/>
                <a:gd name="T5" fmla="*/ 94 h 423"/>
                <a:gd name="T6" fmla="*/ 396 w 396"/>
                <a:gd name="T7" fmla="*/ 220 h 423"/>
                <a:gd name="T8" fmla="*/ 224 w 396"/>
                <a:gd name="T9" fmla="*/ 315 h 423"/>
                <a:gd name="T10" fmla="*/ 60 w 396"/>
                <a:gd name="T11" fmla="*/ 423 h 423"/>
                <a:gd name="T12" fmla="*/ 48 w 396"/>
                <a:gd name="T13" fmla="*/ 177 h 423"/>
                <a:gd name="T14" fmla="*/ 0 w 396"/>
                <a:gd name="T15" fmla="*/ 65 h 423"/>
                <a:gd name="T16" fmla="*/ 49 w 396"/>
                <a:gd name="T17" fmla="*/ 25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" h="423">
                  <a:moveTo>
                    <a:pt x="49" y="25"/>
                  </a:moveTo>
                  <a:cubicBezTo>
                    <a:pt x="68" y="14"/>
                    <a:pt x="87" y="5"/>
                    <a:pt x="108" y="0"/>
                  </a:cubicBezTo>
                  <a:cubicBezTo>
                    <a:pt x="184" y="94"/>
                    <a:pt x="184" y="94"/>
                    <a:pt x="184" y="94"/>
                  </a:cubicBezTo>
                  <a:cubicBezTo>
                    <a:pt x="261" y="91"/>
                    <a:pt x="345" y="138"/>
                    <a:pt x="396" y="220"/>
                  </a:cubicBezTo>
                  <a:cubicBezTo>
                    <a:pt x="340" y="248"/>
                    <a:pt x="283" y="280"/>
                    <a:pt x="224" y="315"/>
                  </a:cubicBezTo>
                  <a:cubicBezTo>
                    <a:pt x="166" y="350"/>
                    <a:pt x="111" y="386"/>
                    <a:pt x="60" y="423"/>
                  </a:cubicBezTo>
                  <a:cubicBezTo>
                    <a:pt x="12" y="339"/>
                    <a:pt x="9" y="243"/>
                    <a:pt x="48" y="17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4" y="49"/>
                    <a:pt x="31" y="36"/>
                    <a:pt x="49" y="25"/>
                  </a:cubicBezTo>
                  <a:close/>
                </a:path>
              </a:pathLst>
            </a:custGeom>
            <a:solidFill>
              <a:srgbClr val="9B5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10"/>
            <p:cNvSpPr/>
            <p:nvPr/>
          </p:nvSpPr>
          <p:spPr bwMode="auto">
            <a:xfrm>
              <a:off x="6899769" y="2001530"/>
              <a:ext cx="511175" cy="514350"/>
            </a:xfrm>
            <a:custGeom>
              <a:avLst/>
              <a:gdLst>
                <a:gd name="T0" fmla="*/ 24 w 136"/>
                <a:gd name="T1" fmla="*/ 25 h 137"/>
                <a:gd name="T2" fmla="*/ 111 w 136"/>
                <a:gd name="T3" fmla="*/ 24 h 137"/>
                <a:gd name="T4" fmla="*/ 112 w 136"/>
                <a:gd name="T5" fmla="*/ 112 h 137"/>
                <a:gd name="T6" fmla="*/ 25 w 136"/>
                <a:gd name="T7" fmla="*/ 113 h 137"/>
                <a:gd name="T8" fmla="*/ 24 w 136"/>
                <a:gd name="T9" fmla="*/ 2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137">
                  <a:moveTo>
                    <a:pt x="24" y="25"/>
                  </a:moveTo>
                  <a:cubicBezTo>
                    <a:pt x="48" y="0"/>
                    <a:pt x="87" y="0"/>
                    <a:pt x="111" y="24"/>
                  </a:cubicBezTo>
                  <a:cubicBezTo>
                    <a:pt x="136" y="48"/>
                    <a:pt x="136" y="87"/>
                    <a:pt x="112" y="112"/>
                  </a:cubicBezTo>
                  <a:cubicBezTo>
                    <a:pt x="88" y="136"/>
                    <a:pt x="49" y="137"/>
                    <a:pt x="25" y="113"/>
                  </a:cubicBezTo>
                  <a:cubicBezTo>
                    <a:pt x="0" y="89"/>
                    <a:pt x="0" y="49"/>
                    <a:pt x="24" y="25"/>
                  </a:cubicBezTo>
                  <a:close/>
                </a:path>
              </a:pathLst>
            </a:custGeom>
            <a:solidFill>
              <a:srgbClr val="DF5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1"/>
            <p:cNvSpPr/>
            <p:nvPr/>
          </p:nvSpPr>
          <p:spPr bwMode="auto">
            <a:xfrm>
              <a:off x="9816007" y="520393"/>
              <a:ext cx="546100" cy="373063"/>
            </a:xfrm>
            <a:custGeom>
              <a:avLst/>
              <a:gdLst>
                <a:gd name="T0" fmla="*/ 0 w 145"/>
                <a:gd name="T1" fmla="*/ 79 h 99"/>
                <a:gd name="T2" fmla="*/ 133 w 145"/>
                <a:gd name="T3" fmla="*/ 0 h 99"/>
                <a:gd name="T4" fmla="*/ 145 w 145"/>
                <a:gd name="T5" fmla="*/ 16 h 99"/>
                <a:gd name="T6" fmla="*/ 9 w 145"/>
                <a:gd name="T7" fmla="*/ 99 h 99"/>
                <a:gd name="T8" fmla="*/ 0 w 145"/>
                <a:gd name="T9" fmla="*/ 7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99">
                  <a:moveTo>
                    <a:pt x="0" y="79"/>
                  </a:moveTo>
                  <a:cubicBezTo>
                    <a:pt x="25" y="43"/>
                    <a:pt x="88" y="7"/>
                    <a:pt x="133" y="0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03" y="18"/>
                    <a:pt x="26" y="62"/>
                    <a:pt x="9" y="99"/>
                  </a:cubicBezTo>
                  <a:lnTo>
                    <a:pt x="0" y="79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Oval 12"/>
            <p:cNvSpPr>
              <a:spLocks noChangeArrowheads="1"/>
            </p:cNvSpPr>
            <p:nvPr/>
          </p:nvSpPr>
          <p:spPr bwMode="auto">
            <a:xfrm>
              <a:off x="6982319" y="2084080"/>
              <a:ext cx="346075" cy="346075"/>
            </a:xfrm>
            <a:prstGeom prst="ellipse">
              <a:avLst/>
            </a:prstGeom>
            <a:solidFill>
              <a:srgbClr val="A1B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3"/>
            <p:cNvSpPr/>
            <p:nvPr/>
          </p:nvSpPr>
          <p:spPr bwMode="auto">
            <a:xfrm>
              <a:off x="6047282" y="4798705"/>
              <a:ext cx="1108075" cy="552450"/>
            </a:xfrm>
            <a:custGeom>
              <a:avLst/>
              <a:gdLst>
                <a:gd name="T0" fmla="*/ 148 w 295"/>
                <a:gd name="T1" fmla="*/ 0 h 147"/>
                <a:gd name="T2" fmla="*/ 295 w 295"/>
                <a:gd name="T3" fmla="*/ 147 h 147"/>
                <a:gd name="T4" fmla="*/ 295 w 295"/>
                <a:gd name="T5" fmla="*/ 147 h 147"/>
                <a:gd name="T6" fmla="*/ 0 w 295"/>
                <a:gd name="T7" fmla="*/ 147 h 147"/>
                <a:gd name="T8" fmla="*/ 0 w 295"/>
                <a:gd name="T9" fmla="*/ 147 h 147"/>
                <a:gd name="T10" fmla="*/ 148 w 295"/>
                <a:gd name="T1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5" h="147">
                  <a:moveTo>
                    <a:pt x="148" y="0"/>
                  </a:moveTo>
                  <a:cubicBezTo>
                    <a:pt x="229" y="0"/>
                    <a:pt x="295" y="66"/>
                    <a:pt x="295" y="147"/>
                  </a:cubicBezTo>
                  <a:cubicBezTo>
                    <a:pt x="295" y="147"/>
                    <a:pt x="295" y="147"/>
                    <a:pt x="295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66"/>
                    <a:pt x="66" y="0"/>
                    <a:pt x="148" y="0"/>
                  </a:cubicBezTo>
                  <a:close/>
                </a:path>
              </a:pathLst>
            </a:custGeom>
            <a:solidFill>
              <a:srgbClr val="9B5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 flipH="1">
            <a:off x="8556472" y="2479892"/>
            <a:ext cx="135508" cy="273273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H="1">
            <a:off x="8353501" y="2408772"/>
            <a:ext cx="202971" cy="72478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8810473" y="2537423"/>
            <a:ext cx="23747" cy="18160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/>
          <p:cNvSpPr/>
          <p:nvPr/>
        </p:nvSpPr>
        <p:spPr>
          <a:xfrm>
            <a:off x="0" y="6471138"/>
            <a:ext cx="12192000" cy="386862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等腰三角形 76"/>
          <p:cNvSpPr/>
          <p:nvPr/>
        </p:nvSpPr>
        <p:spPr>
          <a:xfrm>
            <a:off x="5915306" y="6314789"/>
            <a:ext cx="370085" cy="312698"/>
          </a:xfrm>
          <a:prstGeom prst="triangl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974498" y="2491149"/>
            <a:ext cx="168828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zh-CN" altLang="en-US" sz="20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8" name="矩形 77"/>
          <p:cNvSpPr/>
          <p:nvPr>
            <p:custDataLst>
              <p:tags r:id="rId1"/>
            </p:custDataLst>
          </p:nvPr>
        </p:nvSpPr>
        <p:spPr>
          <a:xfrm>
            <a:off x="3825539" y="2924944"/>
            <a:ext cx="6192372" cy="212365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6600" b="1" spc="50" dirty="0">
                <a:ln w="11430">
                  <a:noFill/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Franklin Gothic Book"/>
              </a:rPr>
              <a:t>中国转基因食品现状</a:t>
            </a:r>
          </a:p>
        </p:txBody>
      </p:sp>
      <p:pic>
        <p:nvPicPr>
          <p:cNvPr id="79" name="图片 2">
            <a:extLst>
              <a:ext uri="{FF2B5EF4-FFF2-40B4-BE49-F238E27FC236}">
                <a16:creationId xmlns:a16="http://schemas.microsoft.com/office/drawing/2014/main" id="{80E53DE8-0988-491E-B4B1-9E39780AF6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" t="38878" r="60930" b="1"/>
          <a:stretch/>
        </p:blipFill>
        <p:spPr bwMode="auto">
          <a:xfrm>
            <a:off x="9767613" y="3469464"/>
            <a:ext cx="1801095" cy="16592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08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232">
        <p:wedge/>
      </p:transition>
    </mc:Choice>
    <mc:Fallback xmlns="">
      <p:transition spd="slow" advTm="3232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" fill="hold"/>
                                        <p:tgtEl>
                                          <p:spTgt spid="7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>
          <a:xfrm>
            <a:off x="5747867" y="230110"/>
            <a:ext cx="2702830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1.1 </a:t>
            </a:r>
            <a:r>
              <a:rPr lang="zh-CN" altLang="en-US" sz="2800" b="1" dirty="0">
                <a:solidFill>
                  <a:schemeClr val="accent4"/>
                </a:solidFill>
              </a:rPr>
              <a:t>转基因食品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7C318052-6E90-4E4E-9FC4-C62F4608C6B2}"/>
              </a:ext>
            </a:extLst>
          </p:cNvPr>
          <p:cNvSpPr txBox="1"/>
          <p:nvPr/>
        </p:nvSpPr>
        <p:spPr>
          <a:xfrm>
            <a:off x="878009" y="251906"/>
            <a:ext cx="1415772" cy="46166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应用现状</a:t>
            </a: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35A4994-AAEA-410B-84E7-C5953E9093D6}"/>
              </a:ext>
            </a:extLst>
          </p:cNvPr>
          <p:cNvGrpSpPr/>
          <p:nvPr/>
        </p:nvGrpSpPr>
        <p:grpSpPr>
          <a:xfrm>
            <a:off x="4963180" y="2953130"/>
            <a:ext cx="3634309" cy="648072"/>
            <a:chOff x="4019674" y="1945018"/>
            <a:chExt cx="3634309" cy="648072"/>
          </a:xfrm>
        </p:grpSpPr>
        <p:sp>
          <p:nvSpPr>
            <p:cNvPr id="32" name="圆角矩形 9">
              <a:extLst>
                <a:ext uri="{FF2B5EF4-FFF2-40B4-BE49-F238E27FC236}">
                  <a16:creationId xmlns:a16="http://schemas.microsoft.com/office/drawing/2014/main" id="{80136ED5-D46D-4B53-954A-07A080B94C54}"/>
                </a:ext>
              </a:extLst>
            </p:cNvPr>
            <p:cNvSpPr/>
            <p:nvPr/>
          </p:nvSpPr>
          <p:spPr>
            <a:xfrm>
              <a:off x="4019674" y="1945018"/>
              <a:ext cx="3487517" cy="648072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57E1DA-E3E3-488A-B6C0-8368633A82C9}"/>
                </a:ext>
              </a:extLst>
            </p:cNvPr>
            <p:cNvSpPr txBox="1"/>
            <p:nvPr/>
          </p:nvSpPr>
          <p:spPr>
            <a:xfrm>
              <a:off x="4543288" y="2031621"/>
              <a:ext cx="31106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bg1"/>
                  </a:solidFill>
                </a:rPr>
                <a:t>直接食用（含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DNA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）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D63A28F9-4E38-493B-8A18-5A6EB16E4602}"/>
              </a:ext>
            </a:extLst>
          </p:cNvPr>
          <p:cNvGrpSpPr/>
          <p:nvPr/>
        </p:nvGrpSpPr>
        <p:grpSpPr>
          <a:xfrm>
            <a:off x="4963181" y="5610717"/>
            <a:ext cx="3600400" cy="648072"/>
            <a:chOff x="4019675" y="4602605"/>
            <a:chExt cx="3600400" cy="648072"/>
          </a:xfrm>
        </p:grpSpPr>
        <p:sp>
          <p:nvSpPr>
            <p:cNvPr id="35" name="圆角矩形 27">
              <a:extLst>
                <a:ext uri="{FF2B5EF4-FFF2-40B4-BE49-F238E27FC236}">
                  <a16:creationId xmlns:a16="http://schemas.microsoft.com/office/drawing/2014/main" id="{D8D68B5F-8DCE-4B9D-87B1-CD13C4463D9D}"/>
                </a:ext>
              </a:extLst>
            </p:cNvPr>
            <p:cNvSpPr/>
            <p:nvPr/>
          </p:nvSpPr>
          <p:spPr>
            <a:xfrm>
              <a:off x="4019675" y="4602605"/>
              <a:ext cx="3456384" cy="648072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TextBox 33">
              <a:extLst>
                <a:ext uri="{FF2B5EF4-FFF2-40B4-BE49-F238E27FC236}">
                  <a16:creationId xmlns:a16="http://schemas.microsoft.com/office/drawing/2014/main" id="{40242119-3D5D-4A99-886A-95DA2CE2A82D}"/>
                </a:ext>
              </a:extLst>
            </p:cNvPr>
            <p:cNvSpPr txBox="1"/>
            <p:nvPr/>
          </p:nvSpPr>
          <p:spPr>
            <a:xfrm>
              <a:off x="4538254" y="4693133"/>
              <a:ext cx="3081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bg1"/>
                  </a:solidFill>
                </a:rPr>
                <a:t>加工食品（无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DNA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）</a:t>
              </a: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0DEB95D3-78AA-461E-9A90-82D1F28DCBC2}"/>
              </a:ext>
            </a:extLst>
          </p:cNvPr>
          <p:cNvGrpSpPr/>
          <p:nvPr/>
        </p:nvGrpSpPr>
        <p:grpSpPr>
          <a:xfrm>
            <a:off x="5168151" y="4353396"/>
            <a:ext cx="4208342" cy="648072"/>
            <a:chOff x="4224645" y="3345284"/>
            <a:chExt cx="4208342" cy="648072"/>
          </a:xfrm>
        </p:grpSpPr>
        <p:sp>
          <p:nvSpPr>
            <p:cNvPr id="38" name="圆角矩形 26">
              <a:extLst>
                <a:ext uri="{FF2B5EF4-FFF2-40B4-BE49-F238E27FC236}">
                  <a16:creationId xmlns:a16="http://schemas.microsoft.com/office/drawing/2014/main" id="{15726F5F-FA7C-49EF-BE73-FA81A5DD3526}"/>
                </a:ext>
              </a:extLst>
            </p:cNvPr>
            <p:cNvSpPr/>
            <p:nvPr/>
          </p:nvSpPr>
          <p:spPr>
            <a:xfrm>
              <a:off x="4224645" y="3345284"/>
              <a:ext cx="3971494" cy="648072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TextBox 34">
              <a:extLst>
                <a:ext uri="{FF2B5EF4-FFF2-40B4-BE49-F238E27FC236}">
                  <a16:creationId xmlns:a16="http://schemas.microsoft.com/office/drawing/2014/main" id="{46E3415C-9643-4DD4-B3EF-7C147EC75C63}"/>
                </a:ext>
              </a:extLst>
            </p:cNvPr>
            <p:cNvSpPr txBox="1"/>
            <p:nvPr/>
          </p:nvSpPr>
          <p:spPr>
            <a:xfrm>
              <a:off x="4461493" y="3407710"/>
              <a:ext cx="3971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bg1"/>
                  </a:solidFill>
                </a:rPr>
                <a:t>加工食品（含少量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DNA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）</a:t>
              </a:r>
            </a:p>
          </p:txBody>
        </p:sp>
      </p:grpSp>
      <p:sp>
        <p:nvSpPr>
          <p:cNvPr id="40" name="TextBox 35">
            <a:extLst>
              <a:ext uri="{FF2B5EF4-FFF2-40B4-BE49-F238E27FC236}">
                <a16:creationId xmlns:a16="http://schemas.microsoft.com/office/drawing/2014/main" id="{AF49CBD8-F0B9-4E21-A081-A49836FF0DFD}"/>
              </a:ext>
            </a:extLst>
          </p:cNvPr>
          <p:cNvSpPr txBox="1"/>
          <p:nvPr/>
        </p:nvSpPr>
        <p:spPr>
          <a:xfrm>
            <a:off x="8630736" y="3057342"/>
            <a:ext cx="1747426" cy="430146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木瓜、三文鱼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Times New Roman"/>
              <a:ea typeface="微软雅黑"/>
              <a:cs typeface="+mn-ea"/>
              <a:sym typeface="+mn-lt"/>
            </a:endParaRPr>
          </a:p>
        </p:txBody>
      </p:sp>
      <p:sp>
        <p:nvSpPr>
          <p:cNvPr id="41" name="TextBox 36">
            <a:extLst>
              <a:ext uri="{FF2B5EF4-FFF2-40B4-BE49-F238E27FC236}">
                <a16:creationId xmlns:a16="http://schemas.microsoft.com/office/drawing/2014/main" id="{8B5E1367-81AE-462F-998E-22307E1E26BB}"/>
              </a:ext>
            </a:extLst>
          </p:cNvPr>
          <p:cNvSpPr txBox="1"/>
          <p:nvPr/>
        </p:nvSpPr>
        <p:spPr>
          <a:xfrm>
            <a:off x="9389193" y="4415822"/>
            <a:ext cx="1314525" cy="430146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大豆蛋白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Times New Roman"/>
              <a:ea typeface="微软雅黑"/>
              <a:cs typeface="+mn-ea"/>
              <a:sym typeface="+mn-lt"/>
            </a:endParaRPr>
          </a:p>
        </p:txBody>
      </p:sp>
      <p:sp>
        <p:nvSpPr>
          <p:cNvPr id="45" name="TextBox 37">
            <a:extLst>
              <a:ext uri="{FF2B5EF4-FFF2-40B4-BE49-F238E27FC236}">
                <a16:creationId xmlns:a16="http://schemas.microsoft.com/office/drawing/2014/main" id="{022AECB8-7286-45F4-972A-F4FC65D3FF32}"/>
              </a:ext>
            </a:extLst>
          </p:cNvPr>
          <p:cNvSpPr txBox="1"/>
          <p:nvPr/>
        </p:nvSpPr>
        <p:spPr>
          <a:xfrm>
            <a:off x="8676515" y="5722829"/>
            <a:ext cx="1314525" cy="430146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豆油、糖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Times New Roman"/>
              <a:ea typeface="微软雅黑"/>
              <a:cs typeface="+mn-ea"/>
              <a:sym typeface="+mn-lt"/>
            </a:endParaRP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40854F3F-7F6E-437E-9F0D-05FDBF5A7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75" y="2636912"/>
            <a:ext cx="4095815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7" name="TextBox 175">
            <a:extLst>
              <a:ext uri="{FF2B5EF4-FFF2-40B4-BE49-F238E27FC236}">
                <a16:creationId xmlns:a16="http://schemas.microsoft.com/office/drawing/2014/main" id="{E1D7B807-C73B-4EE9-BF4A-AB639587EB07}"/>
              </a:ext>
            </a:extLst>
          </p:cNvPr>
          <p:cNvSpPr txBox="1"/>
          <p:nvPr/>
        </p:nvSpPr>
        <p:spPr>
          <a:xfrm>
            <a:off x="1237175" y="1070815"/>
            <a:ext cx="9318376" cy="1122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lnSpc>
                <a:spcPct val="125000"/>
              </a:lnSpc>
              <a:buClr>
                <a:srgbClr val="0000FF"/>
              </a:buClr>
            </a:pPr>
            <a:r>
              <a:rPr lang="zh-CN" altLang="en-US" sz="2800" dirty="0">
                <a:solidFill>
                  <a:srgbClr val="0000FF"/>
                </a:solidFill>
                <a:ea typeface="宋体" panose="02010600030101010101" pitchFamily="2" charset="-122"/>
              </a:rPr>
              <a:t>转基因食品</a:t>
            </a:r>
            <a:r>
              <a:rPr lang="en-US" altLang="zh-CN" sz="2800" dirty="0">
                <a:solidFill>
                  <a:srgbClr val="0000FF"/>
                </a:solidFill>
                <a:ea typeface="宋体" panose="02010600030101010101" pitchFamily="2" charset="-122"/>
              </a:rPr>
              <a:t>(Genetically modified foods)</a:t>
            </a:r>
            <a:r>
              <a:rPr lang="en-US" altLang="zh-CN" sz="2800" dirty="0">
                <a:solidFill>
                  <a:srgbClr val="0000CC"/>
                </a:solidFill>
                <a:ea typeface="宋体" panose="02010600030101010101" pitchFamily="2" charset="-122"/>
              </a:rPr>
              <a:t>:</a:t>
            </a:r>
          </a:p>
          <a:p>
            <a:pPr>
              <a:lnSpc>
                <a:spcPct val="125000"/>
              </a:lnSpc>
              <a:buClr>
                <a:srgbClr val="0000FF"/>
              </a:buClr>
            </a:pP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含有</a:t>
            </a:r>
            <a:r>
              <a:rPr lang="zh-CN" altLang="en-US" sz="2800" u="sng" dirty="0">
                <a:solidFill>
                  <a:schemeClr val="tx1"/>
                </a:solidFill>
                <a:ea typeface="宋体" panose="02010600030101010101" pitchFamily="2" charset="-122"/>
              </a:rPr>
              <a:t>转基因生物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成分或者利用</a:t>
            </a:r>
            <a:r>
              <a:rPr lang="zh-CN" altLang="en-US" sz="2800" u="sng" dirty="0">
                <a:solidFill>
                  <a:schemeClr val="tx1"/>
                </a:solidFill>
                <a:ea typeface="宋体" panose="02010600030101010101" pitchFamily="2" charset="-122"/>
              </a:rPr>
              <a:t>转基因生物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生产加工的食品。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3187389"/>
      </p:ext>
    </p:extLst>
  </p:cSld>
  <p:clrMapOvr>
    <a:masterClrMapping/>
  </p:clrMapOvr>
  <p:transition spd="slow" advTm="86824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40" grpId="0"/>
      <p:bldP spid="41" grpId="0"/>
      <p:bldP spid="45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>
          <a:xfrm>
            <a:off x="4871070" y="262879"/>
            <a:ext cx="4798299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1.2 </a:t>
            </a:r>
            <a:r>
              <a:rPr lang="zh-CN" altLang="en-US" sz="2800" b="1" dirty="0">
                <a:solidFill>
                  <a:schemeClr val="accent4"/>
                </a:solidFill>
              </a:rPr>
              <a:t>中国已批准的转基因产品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7C318052-6E90-4E4E-9FC4-C62F4608C6B2}"/>
              </a:ext>
            </a:extLst>
          </p:cNvPr>
          <p:cNvSpPr txBox="1"/>
          <p:nvPr/>
        </p:nvSpPr>
        <p:spPr>
          <a:xfrm>
            <a:off x="878009" y="251906"/>
            <a:ext cx="1415772" cy="46166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应用现状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5668D42B-A418-4A6A-92FA-8E55231143C8}"/>
              </a:ext>
            </a:extLst>
          </p:cNvPr>
          <p:cNvGrpSpPr/>
          <p:nvPr/>
        </p:nvGrpSpPr>
        <p:grpSpPr>
          <a:xfrm>
            <a:off x="44641" y="4593985"/>
            <a:ext cx="5762533" cy="2001136"/>
            <a:chOff x="44641" y="4593985"/>
            <a:chExt cx="5762533" cy="2001136"/>
          </a:xfrm>
        </p:grpSpPr>
        <p:sp>
          <p:nvSpPr>
            <p:cNvPr id="11" name="圆角矩形 10">
              <a:extLst>
                <a:ext uri="{FF2B5EF4-FFF2-40B4-BE49-F238E27FC236}">
                  <a16:creationId xmlns:a16="http://schemas.microsoft.com/office/drawing/2014/main" id="{51A83A00-D8CE-4B53-8380-8C981583705C}"/>
                </a:ext>
              </a:extLst>
            </p:cNvPr>
            <p:cNvSpPr/>
            <p:nvPr/>
          </p:nvSpPr>
          <p:spPr>
            <a:xfrm>
              <a:off x="101495" y="4593985"/>
              <a:ext cx="5705679" cy="2001136"/>
            </a:xfrm>
            <a:prstGeom prst="roundRect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862310-57B8-475A-809D-DEA7E4C93471}"/>
                </a:ext>
              </a:extLst>
            </p:cNvPr>
            <p:cNvSpPr txBox="1"/>
            <p:nvPr/>
          </p:nvSpPr>
          <p:spPr>
            <a:xfrm>
              <a:off x="44641" y="4645584"/>
              <a:ext cx="576253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rgbClr val="FF0000"/>
                  </a:solidFill>
                </a:rPr>
                <a:t>7</a:t>
              </a:r>
              <a:r>
                <a:rPr lang="zh-CN" altLang="en-US" sz="2400" dirty="0">
                  <a:solidFill>
                    <a:srgbClr val="FF0000"/>
                  </a:solidFill>
                </a:rPr>
                <a:t>种转基因作物：</a:t>
              </a:r>
              <a:endParaRPr lang="en-US" altLang="zh-CN" sz="2400" dirty="0">
                <a:solidFill>
                  <a:srgbClr val="FF0000"/>
                </a:solidFill>
              </a:endParaRPr>
            </a:p>
            <a:p>
              <a:pPr algn="ctr"/>
              <a:r>
                <a:rPr lang="zh-CN" altLang="en-US" sz="2000" dirty="0"/>
                <a:t>抗虫棉、抗病毒番木瓜、抗虫水稻、高植酸酶玉米、改色矮牵牛、抗病甜椒、延熟番茄</a:t>
              </a:r>
              <a:endParaRPr lang="en-US" altLang="zh-CN" sz="2000" dirty="0"/>
            </a:p>
          </p:txBody>
        </p:sp>
      </p:grpSp>
      <p:sp>
        <p:nvSpPr>
          <p:cNvPr id="13" name="五边形 20">
            <a:extLst>
              <a:ext uri="{FF2B5EF4-FFF2-40B4-BE49-F238E27FC236}">
                <a16:creationId xmlns:a16="http://schemas.microsoft.com/office/drawing/2014/main" id="{33EAD985-5231-4305-973A-CA4EF2103D25}"/>
              </a:ext>
            </a:extLst>
          </p:cNvPr>
          <p:cNvSpPr/>
          <p:nvPr/>
        </p:nvSpPr>
        <p:spPr>
          <a:xfrm rot="5400000">
            <a:off x="8970416" y="3989556"/>
            <a:ext cx="736887" cy="386655"/>
          </a:xfrm>
          <a:prstGeom prst="homePlate">
            <a:avLst/>
          </a:prstGeom>
          <a:ln/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五边形 21">
            <a:extLst>
              <a:ext uri="{FF2B5EF4-FFF2-40B4-BE49-F238E27FC236}">
                <a16:creationId xmlns:a16="http://schemas.microsoft.com/office/drawing/2014/main" id="{4EFBC940-1D5D-4AA5-AABD-52DD4ADD3C0F}"/>
              </a:ext>
            </a:extLst>
          </p:cNvPr>
          <p:cNvSpPr/>
          <p:nvPr/>
        </p:nvSpPr>
        <p:spPr>
          <a:xfrm rot="16200000" flipH="1">
            <a:off x="2457173" y="3976059"/>
            <a:ext cx="736886" cy="386653"/>
          </a:xfrm>
          <a:prstGeom prst="homePlate">
            <a:avLst/>
          </a:prstGeom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2F789F89-E790-4CC4-9DDC-4863AE9243BB}"/>
              </a:ext>
            </a:extLst>
          </p:cNvPr>
          <p:cNvSpPr txBox="1"/>
          <p:nvPr/>
        </p:nvSpPr>
        <p:spPr>
          <a:xfrm>
            <a:off x="4566830" y="1990820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accent4"/>
                </a:solidFill>
              </a:rPr>
              <a:t>农业转基因生物安全证书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616DF5E2-CC37-4947-A788-2E0CCBC9B937}"/>
              </a:ext>
            </a:extLst>
          </p:cNvPr>
          <p:cNvSpPr/>
          <p:nvPr/>
        </p:nvSpPr>
        <p:spPr>
          <a:xfrm>
            <a:off x="1173262" y="1134866"/>
            <a:ext cx="3312368" cy="213226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EAF116AB-948D-4627-A726-4E6B397FAA78}"/>
              </a:ext>
            </a:extLst>
          </p:cNvPr>
          <p:cNvSpPr/>
          <p:nvPr/>
        </p:nvSpPr>
        <p:spPr>
          <a:xfrm>
            <a:off x="7653982" y="1137444"/>
            <a:ext cx="3312368" cy="213226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61D57E03-C681-4795-82F9-F80CE5116F71}"/>
              </a:ext>
            </a:extLst>
          </p:cNvPr>
          <p:cNvSpPr txBox="1"/>
          <p:nvPr/>
        </p:nvSpPr>
        <p:spPr>
          <a:xfrm>
            <a:off x="2220322" y="340948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accent4"/>
                </a:solidFill>
              </a:rPr>
              <a:t>生产应用</a:t>
            </a:r>
          </a:p>
        </p:txBody>
      </p:sp>
      <p:sp>
        <p:nvSpPr>
          <p:cNvPr id="19" name="TextBox 23">
            <a:extLst>
              <a:ext uri="{FF2B5EF4-FFF2-40B4-BE49-F238E27FC236}">
                <a16:creationId xmlns:a16="http://schemas.microsoft.com/office/drawing/2014/main" id="{9B617466-31BD-4A85-A5F8-33CC1AEDCBCE}"/>
              </a:ext>
            </a:extLst>
          </p:cNvPr>
          <p:cNvSpPr txBox="1"/>
          <p:nvPr/>
        </p:nvSpPr>
        <p:spPr>
          <a:xfrm>
            <a:off x="8816922" y="3450999"/>
            <a:ext cx="1043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accent4"/>
                </a:solidFill>
              </a:rPr>
              <a:t>进      口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DF802CBB-D84B-4D2D-9F95-9A2426875F11}"/>
              </a:ext>
            </a:extLst>
          </p:cNvPr>
          <p:cNvGrpSpPr/>
          <p:nvPr/>
        </p:nvGrpSpPr>
        <p:grpSpPr>
          <a:xfrm>
            <a:off x="6340560" y="4593985"/>
            <a:ext cx="5762533" cy="2001136"/>
            <a:chOff x="6340560" y="4593985"/>
            <a:chExt cx="5762533" cy="2001136"/>
          </a:xfrm>
        </p:grpSpPr>
        <p:sp>
          <p:nvSpPr>
            <p:cNvPr id="21" name="圆角矩形 10">
              <a:extLst>
                <a:ext uri="{FF2B5EF4-FFF2-40B4-BE49-F238E27FC236}">
                  <a16:creationId xmlns:a16="http://schemas.microsoft.com/office/drawing/2014/main" id="{F39AB4D3-BCAD-46DD-AC58-4CCAB714F08E}"/>
                </a:ext>
              </a:extLst>
            </p:cNvPr>
            <p:cNvSpPr/>
            <p:nvPr/>
          </p:nvSpPr>
          <p:spPr>
            <a:xfrm>
              <a:off x="6397414" y="4593985"/>
              <a:ext cx="5705679" cy="2001136"/>
            </a:xfrm>
            <a:prstGeom prst="roundRect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9F22B1B3-4520-4323-A0E1-6EB2EB7D915D}"/>
                </a:ext>
              </a:extLst>
            </p:cNvPr>
            <p:cNvSpPr txBox="1"/>
            <p:nvPr/>
          </p:nvSpPr>
          <p:spPr>
            <a:xfrm>
              <a:off x="6340560" y="4645584"/>
              <a:ext cx="576253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rgbClr val="FF0000"/>
                  </a:solidFill>
                </a:rPr>
                <a:t>5</a:t>
              </a:r>
              <a:r>
                <a:rPr lang="zh-CN" altLang="en-US" sz="2400" dirty="0">
                  <a:solidFill>
                    <a:srgbClr val="FF0000"/>
                  </a:solidFill>
                </a:rPr>
                <a:t>种转基因作物：</a:t>
              </a:r>
              <a:endParaRPr lang="en-US" altLang="zh-CN" sz="2400" dirty="0">
                <a:solidFill>
                  <a:srgbClr val="FF0000"/>
                </a:solidFill>
              </a:endParaRPr>
            </a:p>
            <a:p>
              <a:pPr algn="ctr"/>
              <a:r>
                <a:rPr lang="zh-CN" altLang="en-US" sz="2000" dirty="0"/>
                <a:t>棉花、</a:t>
              </a:r>
              <a:r>
                <a:rPr lang="zh-CN" altLang="en-US" sz="2000" dirty="0">
                  <a:solidFill>
                    <a:srgbClr val="0070C0"/>
                  </a:solidFill>
                </a:rPr>
                <a:t>大豆、玉米、油菜、甜菜</a:t>
              </a:r>
              <a:endParaRPr lang="en-US" altLang="zh-CN" sz="2000" dirty="0">
                <a:solidFill>
                  <a:srgbClr val="0070C0"/>
                </a:solidFill>
              </a:endParaRPr>
            </a:p>
            <a:p>
              <a:pPr algn="ctr"/>
              <a:r>
                <a:rPr lang="zh-CN" altLang="en-US" sz="2000" dirty="0">
                  <a:solidFill>
                    <a:srgbClr val="0070C0"/>
                  </a:solidFill>
                </a:rPr>
                <a:t>（仅限于加工原料） </a:t>
              </a:r>
              <a:endParaRPr lang="en-US" altLang="zh-CN" sz="2000" dirty="0"/>
            </a:p>
          </p:txBody>
        </p:sp>
      </p:grpSp>
      <p:sp>
        <p:nvSpPr>
          <p:cNvPr id="23" name="TextBox 11">
            <a:extLst>
              <a:ext uri="{FF2B5EF4-FFF2-40B4-BE49-F238E27FC236}">
                <a16:creationId xmlns:a16="http://schemas.microsoft.com/office/drawing/2014/main" id="{6DFBF3B4-F606-4388-8502-7A52305EE930}"/>
              </a:ext>
            </a:extLst>
          </p:cNvPr>
          <p:cNvSpPr txBox="1"/>
          <p:nvPr/>
        </p:nvSpPr>
        <p:spPr>
          <a:xfrm>
            <a:off x="137676" y="5805264"/>
            <a:ext cx="5762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FF0000"/>
                </a:solidFill>
              </a:rPr>
              <a:t>2</a:t>
            </a:r>
            <a:r>
              <a:rPr lang="zh-CN" altLang="en-US" sz="2400" dirty="0">
                <a:solidFill>
                  <a:srgbClr val="FF0000"/>
                </a:solidFill>
              </a:rPr>
              <a:t>种转基因作物（商业化种植）：</a:t>
            </a:r>
            <a:endParaRPr lang="en-US" altLang="zh-CN" sz="2400" dirty="0">
              <a:solidFill>
                <a:srgbClr val="FF0000"/>
              </a:solidFill>
            </a:endParaRPr>
          </a:p>
          <a:p>
            <a:pPr algn="ctr"/>
            <a:r>
              <a:rPr lang="zh-CN" altLang="en-US" sz="2000" dirty="0"/>
              <a:t>抗虫棉、抗病毒番木瓜</a:t>
            </a:r>
            <a:endParaRPr lang="en-US" altLang="zh-CN" sz="2000" dirty="0"/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EC8D478D-B50F-450D-988B-E5C710C70EF7}"/>
              </a:ext>
            </a:extLst>
          </p:cNvPr>
          <p:cNvSpPr txBox="1"/>
          <p:nvPr/>
        </p:nvSpPr>
        <p:spPr>
          <a:xfrm>
            <a:off x="6426497" y="5805264"/>
            <a:ext cx="5662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FF0000"/>
                </a:solidFill>
              </a:rPr>
              <a:t>2</a:t>
            </a:r>
            <a:r>
              <a:rPr lang="zh-CN" altLang="en-US" sz="2400" dirty="0">
                <a:solidFill>
                  <a:srgbClr val="FF0000"/>
                </a:solidFill>
              </a:rPr>
              <a:t>类性状：</a:t>
            </a:r>
            <a:endParaRPr lang="en-US" altLang="zh-CN" sz="2400" dirty="0">
              <a:solidFill>
                <a:srgbClr val="FF0000"/>
              </a:solidFill>
            </a:endParaRPr>
          </a:p>
          <a:p>
            <a:pPr algn="ctr"/>
            <a:r>
              <a:rPr lang="zh-CN" altLang="en-US" sz="2000" dirty="0"/>
              <a:t>抗虫和抗除草剂</a:t>
            </a:r>
            <a:endParaRPr lang="en-US" altLang="zh-CN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0897525"/>
      </p:ext>
    </p:extLst>
  </p:cSld>
  <p:clrMapOvr>
    <a:masterClrMapping/>
  </p:clrMapOvr>
  <p:transition spd="slow" advTm="9154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4" presetClass="emph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3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3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3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13" grpId="0" animBg="1"/>
      <p:bldP spid="14" grpId="0" animBg="1"/>
      <p:bldP spid="15" grpId="0"/>
      <p:bldP spid="15" grpId="1"/>
      <p:bldP spid="16" grpId="0" animBg="1"/>
      <p:bldP spid="17" grpId="0" animBg="1"/>
      <p:bldP spid="18" grpId="0"/>
      <p:bldP spid="19" grpId="0"/>
      <p:bldP spid="23" grpId="0"/>
      <p:bldP spid="23" grpId="1"/>
      <p:bldP spid="24" grpId="0"/>
      <p:bldP spid="2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>
          <a:xfrm>
            <a:off x="5591150" y="257266"/>
            <a:ext cx="3361042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1.3 </a:t>
            </a:r>
            <a:r>
              <a:rPr lang="zh-CN" altLang="en-US" sz="2800" b="1" dirty="0">
                <a:solidFill>
                  <a:schemeClr val="accent4"/>
                </a:solidFill>
              </a:rPr>
              <a:t>转基因产品标识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7C318052-6E90-4E4E-9FC4-C62F4608C6B2}"/>
              </a:ext>
            </a:extLst>
          </p:cNvPr>
          <p:cNvSpPr txBox="1"/>
          <p:nvPr/>
        </p:nvSpPr>
        <p:spPr>
          <a:xfrm>
            <a:off x="878009" y="251906"/>
            <a:ext cx="1415772" cy="46166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应用现状</a:t>
            </a:r>
          </a:p>
        </p:txBody>
      </p:sp>
      <p:sp>
        <p:nvSpPr>
          <p:cNvPr id="10" name="圆角矩形 10">
            <a:extLst>
              <a:ext uri="{FF2B5EF4-FFF2-40B4-BE49-F238E27FC236}">
                <a16:creationId xmlns:a16="http://schemas.microsoft.com/office/drawing/2014/main" id="{D7CCBCDB-4FAD-414E-BF90-B8E40DE980B4}"/>
              </a:ext>
            </a:extLst>
          </p:cNvPr>
          <p:cNvSpPr/>
          <p:nvPr/>
        </p:nvSpPr>
        <p:spPr>
          <a:xfrm>
            <a:off x="766614" y="1844824"/>
            <a:ext cx="5593014" cy="4104456"/>
          </a:xfrm>
          <a:prstGeom prst="roundRect">
            <a:avLst/>
          </a:prstGeom>
          <a:gradFill flip="none" rotWithShape="1">
            <a:gsLst>
              <a:gs pos="50000">
                <a:sysClr val="window" lastClr="FFFFFF">
                  <a:lumMod val="95000"/>
                </a:sysClr>
              </a:gs>
              <a:gs pos="100000">
                <a:sysClr val="window" lastClr="FFFFFF">
                  <a:lumMod val="75000"/>
                </a:sysClr>
              </a:gs>
              <a:gs pos="0">
                <a:sysClr val="window" lastClr="FFFFFF"/>
              </a:gs>
            </a:gsLst>
            <a:lin ang="18900000" scaled="0"/>
            <a:tileRect/>
          </a:grad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CN" altLang="en-US" sz="20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9C24A4C-9C60-4470-BEB5-041A81BB2ED7}"/>
              </a:ext>
            </a:extLst>
          </p:cNvPr>
          <p:cNvSpPr/>
          <p:nvPr/>
        </p:nvSpPr>
        <p:spPr>
          <a:xfrm>
            <a:off x="989873" y="2161459"/>
            <a:ext cx="5056659" cy="3384376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139E5EE2-8C5F-4EE7-BEAF-877F432108D5}"/>
              </a:ext>
            </a:extLst>
          </p:cNvPr>
          <p:cNvGrpSpPr/>
          <p:nvPr/>
        </p:nvGrpSpPr>
        <p:grpSpPr>
          <a:xfrm>
            <a:off x="6983092" y="1108338"/>
            <a:ext cx="1224136" cy="1224136"/>
            <a:chOff x="6825074" y="1763435"/>
            <a:chExt cx="1224136" cy="1224136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EB079386-DE2A-4322-AD12-28821EDBA87C}"/>
                </a:ext>
              </a:extLst>
            </p:cNvPr>
            <p:cNvSpPr/>
            <p:nvPr/>
          </p:nvSpPr>
          <p:spPr>
            <a:xfrm>
              <a:off x="6825074" y="1763435"/>
              <a:ext cx="1224136" cy="1224136"/>
            </a:xfrm>
            <a:prstGeom prst="ellipse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TextBox 31">
              <a:extLst>
                <a:ext uri="{FF2B5EF4-FFF2-40B4-BE49-F238E27FC236}">
                  <a16:creationId xmlns:a16="http://schemas.microsoft.com/office/drawing/2014/main" id="{4CF41EA9-D663-4190-8F9E-CC20E491201B}"/>
                </a:ext>
              </a:extLst>
            </p:cNvPr>
            <p:cNvSpPr txBox="1"/>
            <p:nvPr/>
          </p:nvSpPr>
          <p:spPr>
            <a:xfrm>
              <a:off x="7002403" y="2113893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7030A0"/>
                  </a:solidFill>
                </a:rPr>
                <a:t>中国</a:t>
              </a: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BC0E44BB-3670-4D92-8174-8891EBB273B8}"/>
              </a:ext>
            </a:extLst>
          </p:cNvPr>
          <p:cNvGrpSpPr/>
          <p:nvPr/>
        </p:nvGrpSpPr>
        <p:grpSpPr>
          <a:xfrm>
            <a:off x="6983092" y="3263776"/>
            <a:ext cx="1224136" cy="1224136"/>
            <a:chOff x="6841740" y="4158460"/>
            <a:chExt cx="1224136" cy="1224136"/>
          </a:xfrm>
        </p:grpSpPr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B6F84144-3377-49C0-8E5A-8ECD45B5F94D}"/>
                </a:ext>
              </a:extLst>
            </p:cNvPr>
            <p:cNvSpPr/>
            <p:nvPr/>
          </p:nvSpPr>
          <p:spPr>
            <a:xfrm>
              <a:off x="6841740" y="4158460"/>
              <a:ext cx="1224136" cy="1224136"/>
            </a:xfrm>
            <a:prstGeom prst="ellipse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TextBox 32">
              <a:extLst>
                <a:ext uri="{FF2B5EF4-FFF2-40B4-BE49-F238E27FC236}">
                  <a16:creationId xmlns:a16="http://schemas.microsoft.com/office/drawing/2014/main" id="{6D81006D-80F6-4025-BAB5-EBB7B6344B92}"/>
                </a:ext>
              </a:extLst>
            </p:cNvPr>
            <p:cNvSpPr txBox="1"/>
            <p:nvPr/>
          </p:nvSpPr>
          <p:spPr>
            <a:xfrm>
              <a:off x="7002403" y="4508918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2"/>
                  </a:solidFill>
                </a:rPr>
                <a:t>欧盟</a:t>
              </a:r>
            </a:p>
          </p:txBody>
        </p:sp>
      </p:grpSp>
      <p:sp>
        <p:nvSpPr>
          <p:cNvPr id="18" name="TextBox 35">
            <a:extLst>
              <a:ext uri="{FF2B5EF4-FFF2-40B4-BE49-F238E27FC236}">
                <a16:creationId xmlns:a16="http://schemas.microsoft.com/office/drawing/2014/main" id="{CE31E054-3D47-44B6-8766-7EB0917DDB7A}"/>
              </a:ext>
            </a:extLst>
          </p:cNvPr>
          <p:cNvSpPr txBox="1"/>
          <p:nvPr/>
        </p:nvSpPr>
        <p:spPr>
          <a:xfrm>
            <a:off x="8554074" y="1009460"/>
            <a:ext cx="2807519" cy="1393550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为满足消费者的知情权和选择权，我国实施与国外相比较为严格的</a:t>
            </a:r>
            <a:r>
              <a:rPr lang="zh-CN" altLang="en-US" dirty="0">
                <a:latin typeface="Times New Roman"/>
                <a:ea typeface="微软雅黑"/>
                <a:cs typeface="+mn-ea"/>
                <a:sym typeface="+mn-lt"/>
              </a:rPr>
              <a:t>按目录  </a:t>
            </a:r>
            <a:r>
              <a:rPr lang="zh-CN" altLang="en-US" b="1" dirty="0">
                <a:solidFill>
                  <a:srgbClr val="FF0000"/>
                </a:solidFill>
                <a:latin typeface="Times New Roman"/>
                <a:ea typeface="微软雅黑"/>
                <a:cs typeface="+mn-ea"/>
                <a:sym typeface="+mn-lt"/>
              </a:rPr>
              <a:t>定性强制标识</a:t>
            </a:r>
            <a:r>
              <a:rPr lang="zh-CN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。</a:t>
            </a:r>
            <a:endParaRPr lang="en-US" altLang="zh-CN" dirty="0">
              <a:solidFill>
                <a:prstClr val="black">
                  <a:lumMod val="85000"/>
                  <a:lumOff val="15000"/>
                </a:prstClr>
              </a:solidFill>
              <a:latin typeface="Times New Roman"/>
              <a:ea typeface="微软雅黑"/>
              <a:cs typeface="+mn-ea"/>
              <a:sym typeface="+mn-lt"/>
            </a:endParaRPr>
          </a:p>
        </p:txBody>
      </p:sp>
      <p:sp>
        <p:nvSpPr>
          <p:cNvPr id="19" name="TextBox 36">
            <a:extLst>
              <a:ext uri="{FF2B5EF4-FFF2-40B4-BE49-F238E27FC236}">
                <a16:creationId xmlns:a16="http://schemas.microsoft.com/office/drawing/2014/main" id="{00A968BA-E029-4E0C-8E28-1AE268852EE4}"/>
              </a:ext>
            </a:extLst>
          </p:cNvPr>
          <p:cNvSpPr txBox="1"/>
          <p:nvPr/>
        </p:nvSpPr>
        <p:spPr>
          <a:xfrm>
            <a:off x="8554074" y="3157860"/>
            <a:ext cx="2807519" cy="1393550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欧盟实施</a:t>
            </a:r>
            <a:r>
              <a:rPr lang="zh-CN" altLang="en-US" b="1" dirty="0">
                <a:solidFill>
                  <a:srgbClr val="FF0000"/>
                </a:solidFill>
                <a:latin typeface="Times New Roman"/>
                <a:ea typeface="微软雅黑"/>
                <a:cs typeface="+mn-ea"/>
                <a:sym typeface="+mn-lt"/>
              </a:rPr>
              <a:t>定量强制标识</a:t>
            </a:r>
            <a:r>
              <a:rPr lang="zh-CN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，即规定食品中某一成分的转基因含量达到</a:t>
            </a:r>
            <a:r>
              <a:rPr lang="en-US" altLang="zh-CN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0.9%</a:t>
            </a:r>
            <a:r>
              <a:rPr lang="zh-CN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必须标识，低于此阈值可不标。</a:t>
            </a:r>
            <a:endParaRPr lang="en-US" altLang="zh-CN" dirty="0">
              <a:solidFill>
                <a:prstClr val="black">
                  <a:lumMod val="85000"/>
                  <a:lumOff val="15000"/>
                </a:prstClr>
              </a:solidFill>
              <a:latin typeface="Times New Roman"/>
              <a:ea typeface="微软雅黑"/>
              <a:cs typeface="+mn-ea"/>
              <a:sym typeface="+mn-lt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C699E03F-5F19-498C-8191-EC772AD94E66}"/>
              </a:ext>
            </a:extLst>
          </p:cNvPr>
          <p:cNvSpPr/>
          <p:nvPr/>
        </p:nvSpPr>
        <p:spPr>
          <a:xfrm>
            <a:off x="7044329" y="2638775"/>
            <a:ext cx="4317264" cy="128094"/>
          </a:xfrm>
          <a:prstGeom prst="rect">
            <a:avLst/>
          </a:prstGeom>
          <a:pattFill prst="ltDnDiag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35">
            <a:extLst>
              <a:ext uri="{FF2B5EF4-FFF2-40B4-BE49-F238E27FC236}">
                <a16:creationId xmlns:a16="http://schemas.microsoft.com/office/drawing/2014/main" id="{99D75DE9-85D1-4C3C-BB3F-110D06161A24}"/>
              </a:ext>
            </a:extLst>
          </p:cNvPr>
          <p:cNvSpPr txBox="1"/>
          <p:nvPr/>
        </p:nvSpPr>
        <p:spPr>
          <a:xfrm>
            <a:off x="1270670" y="5563473"/>
            <a:ext cx="4608512" cy="403445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dirty="0">
                <a:solidFill>
                  <a:srgbClr val="FF0000"/>
                </a:solidFill>
                <a:latin typeface="Times New Roman"/>
                <a:ea typeface="微软雅黑"/>
                <a:cs typeface="+mn-ea"/>
                <a:sym typeface="+mn-lt"/>
              </a:rPr>
              <a:t>红色</a:t>
            </a:r>
            <a:r>
              <a:rPr lang="zh-CN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：不允许进口或种植；</a:t>
            </a:r>
            <a:r>
              <a:rPr lang="zh-CN" altLang="en-US" dirty="0">
                <a:solidFill>
                  <a:srgbClr val="00B050"/>
                </a:solidFill>
                <a:latin typeface="Times New Roman"/>
                <a:ea typeface="微软雅黑"/>
                <a:cs typeface="+mn-ea"/>
                <a:sym typeface="+mn-lt"/>
              </a:rPr>
              <a:t>绿色</a:t>
            </a:r>
            <a:r>
              <a:rPr lang="zh-CN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/>
                <a:ea typeface="微软雅黑"/>
                <a:cs typeface="+mn-ea"/>
                <a:sym typeface="+mn-lt"/>
              </a:rPr>
              <a:t>：强制标识</a:t>
            </a:r>
            <a:endParaRPr lang="en-US" altLang="zh-CN" dirty="0">
              <a:solidFill>
                <a:prstClr val="black">
                  <a:lumMod val="85000"/>
                  <a:lumOff val="15000"/>
                </a:prstClr>
              </a:solidFill>
              <a:latin typeface="Times New Roman"/>
              <a:ea typeface="微软雅黑"/>
              <a:cs typeface="+mn-ea"/>
              <a:sym typeface="+mn-lt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474F4323-A61D-4CD4-8844-754EE78E67D7}"/>
              </a:ext>
            </a:extLst>
          </p:cNvPr>
          <p:cNvGrpSpPr/>
          <p:nvPr/>
        </p:nvGrpSpPr>
        <p:grpSpPr>
          <a:xfrm>
            <a:off x="6983092" y="5301872"/>
            <a:ext cx="1224136" cy="1224136"/>
            <a:chOff x="6841740" y="4158460"/>
            <a:chExt cx="1224136" cy="1224136"/>
          </a:xfrm>
        </p:grpSpPr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A6FD62F5-EA45-408B-8CCE-84CFDF907989}"/>
                </a:ext>
              </a:extLst>
            </p:cNvPr>
            <p:cNvSpPr/>
            <p:nvPr/>
          </p:nvSpPr>
          <p:spPr>
            <a:xfrm>
              <a:off x="6841740" y="4158460"/>
              <a:ext cx="1224136" cy="1224136"/>
            </a:xfrm>
            <a:prstGeom prst="ellipse">
              <a:avLst/>
            </a:prstGeom>
            <a:gradFill flip="none" rotWithShape="1">
              <a:gsLst>
                <a:gs pos="50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  <a:gs pos="0">
                  <a:sysClr val="window" lastClr="FFFFFF"/>
                </a:gs>
              </a:gsLst>
              <a:lin ang="18900000" scaled="0"/>
              <a:tileRect/>
            </a:gradFill>
            <a:ln w="22225" cap="flat" cmpd="sng" algn="ctr">
              <a:gradFill>
                <a:gsLst>
                  <a:gs pos="100000">
                    <a:sysClr val="window" lastClr="FFFFFF">
                      <a:lumMod val="85000"/>
                    </a:sysClr>
                  </a:gs>
                  <a:gs pos="0">
                    <a:sysClr val="window" lastClr="FFFFFF"/>
                  </a:gs>
                </a:gsLst>
                <a:lin ang="8100000" scaled="0"/>
              </a:gra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zh-CN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TextBox 32">
              <a:extLst>
                <a:ext uri="{FF2B5EF4-FFF2-40B4-BE49-F238E27FC236}">
                  <a16:creationId xmlns:a16="http://schemas.microsoft.com/office/drawing/2014/main" id="{DA45B8FA-E412-4D39-AC8C-44A622585F4B}"/>
                </a:ext>
              </a:extLst>
            </p:cNvPr>
            <p:cNvSpPr txBox="1"/>
            <p:nvPr/>
          </p:nvSpPr>
          <p:spPr>
            <a:xfrm>
              <a:off x="7002403" y="4508918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3">
                      <a:lumMod val="75000"/>
                    </a:schemeClr>
                  </a:solidFill>
                </a:rPr>
                <a:t>美国</a:t>
              </a:r>
            </a:p>
          </p:txBody>
        </p:sp>
      </p:grpSp>
      <p:sp>
        <p:nvSpPr>
          <p:cNvPr id="25" name="TextBox 36">
            <a:extLst>
              <a:ext uri="{FF2B5EF4-FFF2-40B4-BE49-F238E27FC236}">
                <a16:creationId xmlns:a16="http://schemas.microsoft.com/office/drawing/2014/main" id="{E12C6C93-36FE-49EA-9768-2D57D7616FA5}"/>
              </a:ext>
            </a:extLst>
          </p:cNvPr>
          <p:cNvSpPr txBox="1"/>
          <p:nvPr/>
        </p:nvSpPr>
        <p:spPr>
          <a:xfrm>
            <a:off x="8525175" y="5301872"/>
            <a:ext cx="2807519" cy="1393550"/>
          </a:xfrm>
          <a:prstGeom prst="rect">
            <a:avLst/>
          </a:prstGeom>
          <a:noFill/>
        </p:spPr>
        <p:txBody>
          <a:bodyPr wrap="square" lIns="91405" tIns="45702" rIns="91405" bIns="45702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dirty="0"/>
              <a:t>采取</a:t>
            </a:r>
            <a:r>
              <a:rPr lang="zh-CN" altLang="en-US" b="1" dirty="0">
                <a:solidFill>
                  <a:srgbClr val="FF0000"/>
                </a:solidFill>
              </a:rPr>
              <a:t>自愿标识</a:t>
            </a:r>
            <a:r>
              <a:rPr lang="zh-CN" altLang="en-US" dirty="0"/>
              <a:t>。如果转基因植物生产的产品与传统产品具有实质等同性，可认为是安全的，不需标识。</a:t>
            </a:r>
            <a:endParaRPr lang="en-US" altLang="zh-CN" dirty="0">
              <a:solidFill>
                <a:prstClr val="black">
                  <a:lumMod val="85000"/>
                  <a:lumOff val="15000"/>
                </a:prstClr>
              </a:solidFill>
              <a:latin typeface="Times New Roman"/>
              <a:ea typeface="微软雅黑"/>
              <a:cs typeface="+mn-ea"/>
              <a:sym typeface="+mn-lt"/>
            </a:endParaRPr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E5EA17E0-9E78-4A2E-A845-0A619FB762BC}"/>
              </a:ext>
            </a:extLst>
          </p:cNvPr>
          <p:cNvSpPr/>
          <p:nvPr/>
        </p:nvSpPr>
        <p:spPr>
          <a:xfrm>
            <a:off x="7044329" y="4960303"/>
            <a:ext cx="4317264" cy="128094"/>
          </a:xfrm>
          <a:prstGeom prst="rect">
            <a:avLst/>
          </a:prstGeom>
          <a:pattFill prst="ltDnDiag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9949321"/>
      </p:ext>
    </p:extLst>
  </p:cSld>
  <p:clrMapOvr>
    <a:masterClrMapping/>
  </p:clrMapOvr>
  <p:transition spd="slow" advTm="104947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748 0.22269 L 2.21383E-6 -4.44444E-6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4" y="-1113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788 -0.15255 L 2.21383E-6 3.7037E-6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7" y="761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5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327 -0.40347 L 2.21383E-6 1.48148E-6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57" y="20162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10" grpId="0" animBg="1"/>
      <p:bldP spid="11" grpId="0" animBg="1"/>
      <p:bldP spid="18" grpId="0"/>
      <p:bldP spid="19" grpId="0"/>
      <p:bldP spid="20" grpId="0" animBg="1"/>
      <p:bldP spid="21" grpId="0"/>
      <p:bldP spid="25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2844800"/>
            <a:ext cx="3637280" cy="225552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820160" y="2844800"/>
            <a:ext cx="8371840" cy="22555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 flipH="1">
            <a:off x="8382000" y="1330547"/>
            <a:ext cx="3810000" cy="3769773"/>
            <a:chOff x="6047282" y="226705"/>
            <a:chExt cx="5110162" cy="5124450"/>
          </a:xfrm>
        </p:grpSpPr>
        <p:sp>
          <p:nvSpPr>
            <p:cNvPr id="67" name="Freeform 5"/>
            <p:cNvSpPr>
              <a:spLocks noEditPoints="1"/>
            </p:cNvSpPr>
            <p:nvPr/>
          </p:nvSpPr>
          <p:spPr bwMode="auto">
            <a:xfrm>
              <a:off x="6429869" y="2422218"/>
              <a:ext cx="796925" cy="2833688"/>
            </a:xfrm>
            <a:custGeom>
              <a:avLst/>
              <a:gdLst>
                <a:gd name="T0" fmla="*/ 251 w 502"/>
                <a:gd name="T1" fmla="*/ 1239 h 1785"/>
                <a:gd name="T2" fmla="*/ 502 w 502"/>
                <a:gd name="T3" fmla="*/ 29 h 1785"/>
                <a:gd name="T4" fmla="*/ 365 w 502"/>
                <a:gd name="T5" fmla="*/ 0 h 1785"/>
                <a:gd name="T6" fmla="*/ 251 w 502"/>
                <a:gd name="T7" fmla="*/ 550 h 1785"/>
                <a:gd name="T8" fmla="*/ 251 w 502"/>
                <a:gd name="T9" fmla="*/ 810 h 1785"/>
                <a:gd name="T10" fmla="*/ 417 w 502"/>
                <a:gd name="T11" fmla="*/ 12 h 1785"/>
                <a:gd name="T12" fmla="*/ 450 w 502"/>
                <a:gd name="T13" fmla="*/ 19 h 1785"/>
                <a:gd name="T14" fmla="*/ 251 w 502"/>
                <a:gd name="T15" fmla="*/ 976 h 1785"/>
                <a:gd name="T16" fmla="*/ 251 w 502"/>
                <a:gd name="T17" fmla="*/ 1239 h 1785"/>
                <a:gd name="T18" fmla="*/ 0 w 502"/>
                <a:gd name="T19" fmla="*/ 1757 h 1785"/>
                <a:gd name="T20" fmla="*/ 138 w 502"/>
                <a:gd name="T21" fmla="*/ 1785 h 1785"/>
                <a:gd name="T22" fmla="*/ 251 w 502"/>
                <a:gd name="T23" fmla="*/ 1239 h 1785"/>
                <a:gd name="T24" fmla="*/ 251 w 502"/>
                <a:gd name="T25" fmla="*/ 976 h 1785"/>
                <a:gd name="T26" fmla="*/ 86 w 502"/>
                <a:gd name="T27" fmla="*/ 1776 h 1785"/>
                <a:gd name="T28" fmla="*/ 53 w 502"/>
                <a:gd name="T29" fmla="*/ 1769 h 1785"/>
                <a:gd name="T30" fmla="*/ 251 w 502"/>
                <a:gd name="T31" fmla="*/ 810 h 1785"/>
                <a:gd name="T32" fmla="*/ 251 w 502"/>
                <a:gd name="T33" fmla="*/ 550 h 1785"/>
                <a:gd name="T34" fmla="*/ 0 w 502"/>
                <a:gd name="T35" fmla="*/ 175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2" h="1785">
                  <a:moveTo>
                    <a:pt x="251" y="1239"/>
                  </a:moveTo>
                  <a:lnTo>
                    <a:pt x="502" y="29"/>
                  </a:lnTo>
                  <a:lnTo>
                    <a:pt x="365" y="0"/>
                  </a:lnTo>
                  <a:lnTo>
                    <a:pt x="251" y="550"/>
                  </a:lnTo>
                  <a:lnTo>
                    <a:pt x="251" y="810"/>
                  </a:lnTo>
                  <a:lnTo>
                    <a:pt x="417" y="12"/>
                  </a:lnTo>
                  <a:lnTo>
                    <a:pt x="450" y="19"/>
                  </a:lnTo>
                  <a:lnTo>
                    <a:pt x="251" y="976"/>
                  </a:lnTo>
                  <a:lnTo>
                    <a:pt x="251" y="1239"/>
                  </a:lnTo>
                  <a:close/>
                  <a:moveTo>
                    <a:pt x="0" y="1757"/>
                  </a:moveTo>
                  <a:lnTo>
                    <a:pt x="138" y="1785"/>
                  </a:lnTo>
                  <a:lnTo>
                    <a:pt x="251" y="1239"/>
                  </a:lnTo>
                  <a:lnTo>
                    <a:pt x="251" y="976"/>
                  </a:lnTo>
                  <a:lnTo>
                    <a:pt x="86" y="1776"/>
                  </a:lnTo>
                  <a:lnTo>
                    <a:pt x="53" y="1769"/>
                  </a:lnTo>
                  <a:lnTo>
                    <a:pt x="251" y="810"/>
                  </a:lnTo>
                  <a:lnTo>
                    <a:pt x="251" y="550"/>
                  </a:lnTo>
                  <a:lnTo>
                    <a:pt x="0" y="1757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7291882" y="945843"/>
              <a:ext cx="2916237" cy="1344613"/>
            </a:xfrm>
            <a:custGeom>
              <a:avLst/>
              <a:gdLst>
                <a:gd name="T0" fmla="*/ 1837 w 1837"/>
                <a:gd name="T1" fmla="*/ 130 h 847"/>
                <a:gd name="T2" fmla="*/ 1784 w 1837"/>
                <a:gd name="T3" fmla="*/ 0 h 847"/>
                <a:gd name="T4" fmla="*/ 918 w 1837"/>
                <a:gd name="T5" fmla="*/ 348 h 847"/>
                <a:gd name="T6" fmla="*/ 918 w 1837"/>
                <a:gd name="T7" fmla="*/ 407 h 847"/>
                <a:gd name="T8" fmla="*/ 1803 w 1837"/>
                <a:gd name="T9" fmla="*/ 49 h 847"/>
                <a:gd name="T10" fmla="*/ 1818 w 1837"/>
                <a:gd name="T11" fmla="*/ 80 h 847"/>
                <a:gd name="T12" fmla="*/ 918 w 1837"/>
                <a:gd name="T13" fmla="*/ 442 h 847"/>
                <a:gd name="T14" fmla="*/ 918 w 1837"/>
                <a:gd name="T15" fmla="*/ 499 h 847"/>
                <a:gd name="T16" fmla="*/ 1837 w 1837"/>
                <a:gd name="T17" fmla="*/ 130 h 847"/>
                <a:gd name="T18" fmla="*/ 918 w 1837"/>
                <a:gd name="T19" fmla="*/ 348 h 847"/>
                <a:gd name="T20" fmla="*/ 0 w 1837"/>
                <a:gd name="T21" fmla="*/ 717 h 847"/>
                <a:gd name="T22" fmla="*/ 52 w 1837"/>
                <a:gd name="T23" fmla="*/ 847 h 847"/>
                <a:gd name="T24" fmla="*/ 918 w 1837"/>
                <a:gd name="T25" fmla="*/ 499 h 847"/>
                <a:gd name="T26" fmla="*/ 918 w 1837"/>
                <a:gd name="T27" fmla="*/ 442 h 847"/>
                <a:gd name="T28" fmla="*/ 33 w 1837"/>
                <a:gd name="T29" fmla="*/ 798 h 847"/>
                <a:gd name="T30" fmla="*/ 21 w 1837"/>
                <a:gd name="T31" fmla="*/ 767 h 847"/>
                <a:gd name="T32" fmla="*/ 918 w 1837"/>
                <a:gd name="T33" fmla="*/ 407 h 847"/>
                <a:gd name="T34" fmla="*/ 918 w 1837"/>
                <a:gd name="T35" fmla="*/ 348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7" h="847">
                  <a:moveTo>
                    <a:pt x="1837" y="130"/>
                  </a:moveTo>
                  <a:lnTo>
                    <a:pt x="1784" y="0"/>
                  </a:lnTo>
                  <a:lnTo>
                    <a:pt x="918" y="348"/>
                  </a:lnTo>
                  <a:lnTo>
                    <a:pt x="918" y="407"/>
                  </a:lnTo>
                  <a:lnTo>
                    <a:pt x="1803" y="49"/>
                  </a:lnTo>
                  <a:lnTo>
                    <a:pt x="1818" y="80"/>
                  </a:lnTo>
                  <a:lnTo>
                    <a:pt x="918" y="442"/>
                  </a:lnTo>
                  <a:lnTo>
                    <a:pt x="918" y="499"/>
                  </a:lnTo>
                  <a:lnTo>
                    <a:pt x="1837" y="130"/>
                  </a:lnTo>
                  <a:close/>
                  <a:moveTo>
                    <a:pt x="918" y="348"/>
                  </a:moveTo>
                  <a:lnTo>
                    <a:pt x="0" y="717"/>
                  </a:lnTo>
                  <a:lnTo>
                    <a:pt x="52" y="847"/>
                  </a:lnTo>
                  <a:lnTo>
                    <a:pt x="918" y="499"/>
                  </a:lnTo>
                  <a:lnTo>
                    <a:pt x="918" y="442"/>
                  </a:lnTo>
                  <a:lnTo>
                    <a:pt x="33" y="798"/>
                  </a:lnTo>
                  <a:lnTo>
                    <a:pt x="21" y="767"/>
                  </a:lnTo>
                  <a:lnTo>
                    <a:pt x="918" y="407"/>
                  </a:lnTo>
                  <a:lnTo>
                    <a:pt x="918" y="348"/>
                  </a:lnTo>
                  <a:close/>
                </a:path>
              </a:pathLst>
            </a:custGeom>
            <a:solidFill>
              <a:srgbClr val="E9F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Oval 7"/>
            <p:cNvSpPr>
              <a:spLocks noChangeArrowheads="1"/>
            </p:cNvSpPr>
            <p:nvPr/>
          </p:nvSpPr>
          <p:spPr bwMode="auto">
            <a:xfrm>
              <a:off x="10293844" y="1193493"/>
              <a:ext cx="436562" cy="436563"/>
            </a:xfrm>
            <a:prstGeom prst="ellipse">
              <a:avLst/>
            </a:prstGeom>
            <a:solidFill>
              <a:srgbClr val="F8D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8"/>
            <p:cNvSpPr>
              <a:spLocks noChangeArrowheads="1"/>
            </p:cNvSpPr>
            <p:nvPr/>
          </p:nvSpPr>
          <p:spPr bwMode="auto">
            <a:xfrm>
              <a:off x="9785844" y="250518"/>
              <a:ext cx="139700" cy="138113"/>
            </a:xfrm>
            <a:prstGeom prst="ellipse">
              <a:avLst/>
            </a:prstGeom>
            <a:solidFill>
              <a:srgbClr val="FF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9"/>
            <p:cNvSpPr/>
            <p:nvPr/>
          </p:nvSpPr>
          <p:spPr bwMode="auto">
            <a:xfrm>
              <a:off x="9669957" y="226705"/>
              <a:ext cx="1487487" cy="1590675"/>
            </a:xfrm>
            <a:custGeom>
              <a:avLst/>
              <a:gdLst>
                <a:gd name="T0" fmla="*/ 49 w 396"/>
                <a:gd name="T1" fmla="*/ 25 h 423"/>
                <a:gd name="T2" fmla="*/ 108 w 396"/>
                <a:gd name="T3" fmla="*/ 0 h 423"/>
                <a:gd name="T4" fmla="*/ 184 w 396"/>
                <a:gd name="T5" fmla="*/ 94 h 423"/>
                <a:gd name="T6" fmla="*/ 396 w 396"/>
                <a:gd name="T7" fmla="*/ 220 h 423"/>
                <a:gd name="T8" fmla="*/ 224 w 396"/>
                <a:gd name="T9" fmla="*/ 315 h 423"/>
                <a:gd name="T10" fmla="*/ 60 w 396"/>
                <a:gd name="T11" fmla="*/ 423 h 423"/>
                <a:gd name="T12" fmla="*/ 48 w 396"/>
                <a:gd name="T13" fmla="*/ 177 h 423"/>
                <a:gd name="T14" fmla="*/ 0 w 396"/>
                <a:gd name="T15" fmla="*/ 65 h 423"/>
                <a:gd name="T16" fmla="*/ 49 w 396"/>
                <a:gd name="T17" fmla="*/ 25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" h="423">
                  <a:moveTo>
                    <a:pt x="49" y="25"/>
                  </a:moveTo>
                  <a:cubicBezTo>
                    <a:pt x="68" y="14"/>
                    <a:pt x="87" y="5"/>
                    <a:pt x="108" y="0"/>
                  </a:cubicBezTo>
                  <a:cubicBezTo>
                    <a:pt x="184" y="94"/>
                    <a:pt x="184" y="94"/>
                    <a:pt x="184" y="94"/>
                  </a:cubicBezTo>
                  <a:cubicBezTo>
                    <a:pt x="261" y="91"/>
                    <a:pt x="345" y="138"/>
                    <a:pt x="396" y="220"/>
                  </a:cubicBezTo>
                  <a:cubicBezTo>
                    <a:pt x="340" y="248"/>
                    <a:pt x="283" y="280"/>
                    <a:pt x="224" y="315"/>
                  </a:cubicBezTo>
                  <a:cubicBezTo>
                    <a:pt x="166" y="350"/>
                    <a:pt x="111" y="386"/>
                    <a:pt x="60" y="423"/>
                  </a:cubicBezTo>
                  <a:cubicBezTo>
                    <a:pt x="12" y="339"/>
                    <a:pt x="9" y="243"/>
                    <a:pt x="48" y="17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4" y="49"/>
                    <a:pt x="31" y="36"/>
                    <a:pt x="49" y="25"/>
                  </a:cubicBezTo>
                  <a:close/>
                </a:path>
              </a:pathLst>
            </a:custGeom>
            <a:solidFill>
              <a:srgbClr val="9B5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10"/>
            <p:cNvSpPr/>
            <p:nvPr/>
          </p:nvSpPr>
          <p:spPr bwMode="auto">
            <a:xfrm>
              <a:off x="6899769" y="2001530"/>
              <a:ext cx="511175" cy="514350"/>
            </a:xfrm>
            <a:custGeom>
              <a:avLst/>
              <a:gdLst>
                <a:gd name="T0" fmla="*/ 24 w 136"/>
                <a:gd name="T1" fmla="*/ 25 h 137"/>
                <a:gd name="T2" fmla="*/ 111 w 136"/>
                <a:gd name="T3" fmla="*/ 24 h 137"/>
                <a:gd name="T4" fmla="*/ 112 w 136"/>
                <a:gd name="T5" fmla="*/ 112 h 137"/>
                <a:gd name="T6" fmla="*/ 25 w 136"/>
                <a:gd name="T7" fmla="*/ 113 h 137"/>
                <a:gd name="T8" fmla="*/ 24 w 136"/>
                <a:gd name="T9" fmla="*/ 2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137">
                  <a:moveTo>
                    <a:pt x="24" y="25"/>
                  </a:moveTo>
                  <a:cubicBezTo>
                    <a:pt x="48" y="0"/>
                    <a:pt x="87" y="0"/>
                    <a:pt x="111" y="24"/>
                  </a:cubicBezTo>
                  <a:cubicBezTo>
                    <a:pt x="136" y="48"/>
                    <a:pt x="136" y="87"/>
                    <a:pt x="112" y="112"/>
                  </a:cubicBezTo>
                  <a:cubicBezTo>
                    <a:pt x="88" y="136"/>
                    <a:pt x="49" y="137"/>
                    <a:pt x="25" y="113"/>
                  </a:cubicBezTo>
                  <a:cubicBezTo>
                    <a:pt x="0" y="89"/>
                    <a:pt x="0" y="49"/>
                    <a:pt x="24" y="25"/>
                  </a:cubicBezTo>
                  <a:close/>
                </a:path>
              </a:pathLst>
            </a:custGeom>
            <a:solidFill>
              <a:srgbClr val="DF5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1"/>
            <p:cNvSpPr/>
            <p:nvPr/>
          </p:nvSpPr>
          <p:spPr bwMode="auto">
            <a:xfrm>
              <a:off x="9816007" y="520393"/>
              <a:ext cx="546100" cy="373063"/>
            </a:xfrm>
            <a:custGeom>
              <a:avLst/>
              <a:gdLst>
                <a:gd name="T0" fmla="*/ 0 w 145"/>
                <a:gd name="T1" fmla="*/ 79 h 99"/>
                <a:gd name="T2" fmla="*/ 133 w 145"/>
                <a:gd name="T3" fmla="*/ 0 h 99"/>
                <a:gd name="T4" fmla="*/ 145 w 145"/>
                <a:gd name="T5" fmla="*/ 16 h 99"/>
                <a:gd name="T6" fmla="*/ 9 w 145"/>
                <a:gd name="T7" fmla="*/ 99 h 99"/>
                <a:gd name="T8" fmla="*/ 0 w 145"/>
                <a:gd name="T9" fmla="*/ 7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99">
                  <a:moveTo>
                    <a:pt x="0" y="79"/>
                  </a:moveTo>
                  <a:cubicBezTo>
                    <a:pt x="25" y="43"/>
                    <a:pt x="88" y="7"/>
                    <a:pt x="133" y="0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03" y="18"/>
                    <a:pt x="26" y="62"/>
                    <a:pt x="9" y="99"/>
                  </a:cubicBezTo>
                  <a:lnTo>
                    <a:pt x="0" y="79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Oval 12"/>
            <p:cNvSpPr>
              <a:spLocks noChangeArrowheads="1"/>
            </p:cNvSpPr>
            <p:nvPr/>
          </p:nvSpPr>
          <p:spPr bwMode="auto">
            <a:xfrm>
              <a:off x="6982319" y="2084080"/>
              <a:ext cx="346075" cy="346075"/>
            </a:xfrm>
            <a:prstGeom prst="ellipse">
              <a:avLst/>
            </a:prstGeom>
            <a:solidFill>
              <a:srgbClr val="A1B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3"/>
            <p:cNvSpPr/>
            <p:nvPr/>
          </p:nvSpPr>
          <p:spPr bwMode="auto">
            <a:xfrm>
              <a:off x="6047282" y="4798705"/>
              <a:ext cx="1108075" cy="552450"/>
            </a:xfrm>
            <a:custGeom>
              <a:avLst/>
              <a:gdLst>
                <a:gd name="T0" fmla="*/ 148 w 295"/>
                <a:gd name="T1" fmla="*/ 0 h 147"/>
                <a:gd name="T2" fmla="*/ 295 w 295"/>
                <a:gd name="T3" fmla="*/ 147 h 147"/>
                <a:gd name="T4" fmla="*/ 295 w 295"/>
                <a:gd name="T5" fmla="*/ 147 h 147"/>
                <a:gd name="T6" fmla="*/ 0 w 295"/>
                <a:gd name="T7" fmla="*/ 147 h 147"/>
                <a:gd name="T8" fmla="*/ 0 w 295"/>
                <a:gd name="T9" fmla="*/ 147 h 147"/>
                <a:gd name="T10" fmla="*/ 148 w 295"/>
                <a:gd name="T1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5" h="147">
                  <a:moveTo>
                    <a:pt x="148" y="0"/>
                  </a:moveTo>
                  <a:cubicBezTo>
                    <a:pt x="229" y="0"/>
                    <a:pt x="295" y="66"/>
                    <a:pt x="295" y="147"/>
                  </a:cubicBezTo>
                  <a:cubicBezTo>
                    <a:pt x="295" y="147"/>
                    <a:pt x="295" y="147"/>
                    <a:pt x="295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66"/>
                    <a:pt x="66" y="0"/>
                    <a:pt x="148" y="0"/>
                  </a:cubicBezTo>
                  <a:close/>
                </a:path>
              </a:pathLst>
            </a:custGeom>
            <a:solidFill>
              <a:srgbClr val="9B5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 flipH="1">
            <a:off x="8556472" y="2479892"/>
            <a:ext cx="135508" cy="273273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H="1">
            <a:off x="8353501" y="2408772"/>
            <a:ext cx="202971" cy="72478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8810473" y="2537423"/>
            <a:ext cx="23747" cy="18160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/>
          <p:cNvSpPr/>
          <p:nvPr/>
        </p:nvSpPr>
        <p:spPr>
          <a:xfrm>
            <a:off x="0" y="6471138"/>
            <a:ext cx="12192000" cy="386862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等腰三角形 76"/>
          <p:cNvSpPr/>
          <p:nvPr/>
        </p:nvSpPr>
        <p:spPr>
          <a:xfrm>
            <a:off x="5915306" y="6314789"/>
            <a:ext cx="370085" cy="312698"/>
          </a:xfrm>
          <a:prstGeom prst="triangl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974498" y="2491149"/>
            <a:ext cx="168828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zh-CN" altLang="en-US" sz="20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8" name="矩形 77"/>
          <p:cNvSpPr/>
          <p:nvPr>
            <p:custDataLst>
              <p:tags r:id="rId1"/>
            </p:custDataLst>
          </p:nvPr>
        </p:nvSpPr>
        <p:spPr>
          <a:xfrm>
            <a:off x="4060802" y="2924944"/>
            <a:ext cx="4658580" cy="212365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6600" b="1" spc="50" dirty="0">
                <a:ln w="11430">
                  <a:noFill/>
                </a:ln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Franklin Gothic Book"/>
              </a:rPr>
              <a:t>转基因食品安全疑虑</a:t>
            </a:r>
            <a:endParaRPr lang="en-US" altLang="zh-CN" sz="6600" b="1" spc="50" dirty="0">
              <a:ln w="11430">
                <a:noFill/>
              </a:ln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Franklin Gothic Book"/>
            </a:endParaRPr>
          </a:p>
        </p:txBody>
      </p:sp>
      <p:pic>
        <p:nvPicPr>
          <p:cNvPr id="4100" name="Picture 4" descr="https://timgsa.baidu.com/timg?image&amp;quality=80&amp;size=b9999_10000&amp;sec=1558385277278&amp;di=764b37654e71a247ade79fcb781febf9&amp;imgtype=0&amp;src=http%3A%2F%2Fphotocdn.sohu.com%2F20150915%2FImg421124939.jpg">
            <a:extLst>
              <a:ext uri="{FF2B5EF4-FFF2-40B4-BE49-F238E27FC236}">
                <a16:creationId xmlns:a16="http://schemas.microsoft.com/office/drawing/2014/main" id="{DCA9E839-F3F1-4320-A232-FC79E6ACB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517" y="3244450"/>
            <a:ext cx="2229273" cy="18558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12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628">
        <p:wedge/>
      </p:transition>
    </mc:Choice>
    <mc:Fallback xmlns="">
      <p:transition spd="slow" advTm="11628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" fill="hold"/>
                                        <p:tgtEl>
                                          <p:spTgt spid="7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0D960B23-3957-4C1D-B730-697B1BF28A80}"/>
              </a:ext>
            </a:extLst>
          </p:cNvPr>
          <p:cNvSpPr txBox="1"/>
          <p:nvPr/>
        </p:nvSpPr>
        <p:spPr>
          <a:xfrm>
            <a:off x="920906" y="268822"/>
            <a:ext cx="1415772" cy="46166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安全疑虑</a:t>
            </a:r>
          </a:p>
        </p:txBody>
      </p:sp>
      <p:sp>
        <p:nvSpPr>
          <p:cNvPr id="22" name="圆角矩形 28">
            <a:extLst>
              <a:ext uri="{FF2B5EF4-FFF2-40B4-BE49-F238E27FC236}">
                <a16:creationId xmlns:a16="http://schemas.microsoft.com/office/drawing/2014/main" id="{60A3943C-4763-41CC-A235-C47B5A21476B}"/>
              </a:ext>
            </a:extLst>
          </p:cNvPr>
          <p:cNvSpPr/>
          <p:nvPr/>
        </p:nvSpPr>
        <p:spPr>
          <a:xfrm>
            <a:off x="4511030" y="259348"/>
            <a:ext cx="6260337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2.1 </a:t>
            </a:r>
            <a:r>
              <a:rPr lang="zh-CN" altLang="en-US" sz="2800" b="1" dirty="0">
                <a:solidFill>
                  <a:schemeClr val="accent4"/>
                </a:solidFill>
              </a:rPr>
              <a:t>抗虫转基因产品</a:t>
            </a:r>
            <a:r>
              <a:rPr lang="en-US" altLang="zh-CN" sz="2800" b="1" dirty="0">
                <a:solidFill>
                  <a:schemeClr val="accent4"/>
                </a:solidFill>
              </a:rPr>
              <a:t>——</a:t>
            </a:r>
            <a:r>
              <a:rPr lang="zh-CN" altLang="en-US" sz="2800" b="1" dirty="0">
                <a:solidFill>
                  <a:schemeClr val="accent4"/>
                </a:solidFill>
              </a:rPr>
              <a:t>转</a:t>
            </a:r>
            <a:r>
              <a:rPr lang="en-US" altLang="zh-CN" sz="2800" b="1" dirty="0" err="1">
                <a:solidFill>
                  <a:schemeClr val="accent4"/>
                </a:solidFill>
              </a:rPr>
              <a:t>Bt</a:t>
            </a:r>
            <a:r>
              <a:rPr lang="zh-CN" altLang="en-US" sz="2800" b="1" dirty="0">
                <a:solidFill>
                  <a:schemeClr val="accent4"/>
                </a:solidFill>
              </a:rPr>
              <a:t>基因玉米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E24A4942-9E6D-4146-B70B-78BFE4200F6A}"/>
              </a:ext>
            </a:extLst>
          </p:cNvPr>
          <p:cNvSpPr txBox="1"/>
          <p:nvPr/>
        </p:nvSpPr>
        <p:spPr>
          <a:xfrm>
            <a:off x="2854846" y="5733256"/>
            <a:ext cx="6260338" cy="584775"/>
          </a:xfrm>
          <a:prstGeom prst="rect">
            <a:avLst/>
          </a:prstGeom>
          <a:noFill/>
          <a:ln>
            <a:noFill/>
          </a:ln>
          <a:effectLst>
            <a:outerShdw blurRad="39000" dist="25400" dir="5400000" rotWithShape="0">
              <a:schemeClr val="tx1">
                <a:alpha val="83000"/>
              </a:scheme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/>
                <a:ea typeface="微软雅黑"/>
              </a:rPr>
              <a:t>虫子吃了</a:t>
            </a:r>
            <a:r>
              <a:rPr lang="zh-CN" altLang="en-US" sz="3200" kern="0" dirty="0">
                <a:solidFill>
                  <a:schemeClr val="tx1"/>
                </a:solidFill>
                <a:latin typeface="微软雅黑"/>
                <a:ea typeface="微软雅黑"/>
              </a:rPr>
              <a:t>会</a:t>
            </a:r>
            <a:r>
              <a: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/>
                <a:ea typeface="微软雅黑"/>
              </a:rPr>
              <a:t>死的东西，人能吃吗？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E3495A6-3EBD-4761-B8AB-FD787569D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909" y="1268760"/>
            <a:ext cx="5166125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1114107"/>
      </p:ext>
    </p:extLst>
  </p:cSld>
  <p:clrMapOvr>
    <a:masterClrMapping/>
  </p:clrMapOvr>
  <p:transition spd="slow" advTm="60754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0D960B23-3957-4C1D-B730-697B1BF28A80}"/>
              </a:ext>
            </a:extLst>
          </p:cNvPr>
          <p:cNvSpPr txBox="1"/>
          <p:nvPr/>
        </p:nvSpPr>
        <p:spPr>
          <a:xfrm>
            <a:off x="920906" y="268822"/>
            <a:ext cx="1415772" cy="46166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安全疑虑</a:t>
            </a:r>
          </a:p>
        </p:txBody>
      </p:sp>
      <p:sp>
        <p:nvSpPr>
          <p:cNvPr id="22" name="圆角矩形 28">
            <a:extLst>
              <a:ext uri="{FF2B5EF4-FFF2-40B4-BE49-F238E27FC236}">
                <a16:creationId xmlns:a16="http://schemas.microsoft.com/office/drawing/2014/main" id="{60A3943C-4763-41CC-A235-C47B5A21476B}"/>
              </a:ext>
            </a:extLst>
          </p:cNvPr>
          <p:cNvSpPr/>
          <p:nvPr/>
        </p:nvSpPr>
        <p:spPr>
          <a:xfrm>
            <a:off x="4519404" y="238873"/>
            <a:ext cx="6067395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889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accent4"/>
                </a:solidFill>
              </a:rPr>
              <a:t>2.1 </a:t>
            </a:r>
            <a:r>
              <a:rPr lang="zh-CN" altLang="en-US" sz="2800" b="1" dirty="0">
                <a:solidFill>
                  <a:schemeClr val="accent4"/>
                </a:solidFill>
              </a:rPr>
              <a:t>抗虫转基因产品</a:t>
            </a:r>
            <a:r>
              <a:rPr lang="en-US" altLang="zh-CN" sz="2800" b="1" dirty="0">
                <a:solidFill>
                  <a:schemeClr val="accent4"/>
                </a:solidFill>
              </a:rPr>
              <a:t>——</a:t>
            </a:r>
            <a:r>
              <a:rPr lang="zh-CN" altLang="en-US" sz="2800" b="1" dirty="0">
                <a:solidFill>
                  <a:schemeClr val="accent4"/>
                </a:solidFill>
              </a:rPr>
              <a:t>转</a:t>
            </a:r>
            <a:r>
              <a:rPr lang="en-US" altLang="zh-CN" sz="2800" b="1" dirty="0" err="1">
                <a:solidFill>
                  <a:schemeClr val="accent4"/>
                </a:solidFill>
              </a:rPr>
              <a:t>Bt</a:t>
            </a:r>
            <a:r>
              <a:rPr lang="zh-CN" altLang="en-US" sz="2800" b="1" dirty="0">
                <a:solidFill>
                  <a:schemeClr val="accent4"/>
                </a:solidFill>
              </a:rPr>
              <a:t>基因玉米</a:t>
            </a:r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680B8C39-9648-4D1B-B275-61DCB3D012D8}"/>
              </a:ext>
            </a:extLst>
          </p:cNvPr>
          <p:cNvCxnSpPr/>
          <p:nvPr/>
        </p:nvCxnSpPr>
        <p:spPr>
          <a:xfrm flipV="1">
            <a:off x="2157520" y="3038478"/>
            <a:ext cx="0" cy="1459461"/>
          </a:xfrm>
          <a:prstGeom prst="line">
            <a:avLst/>
          </a:prstGeom>
          <a:ln w="28575" cap="rnd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CF961A5B-F65D-403C-8017-05B7823FE9FA}"/>
              </a:ext>
            </a:extLst>
          </p:cNvPr>
          <p:cNvSpPr/>
          <p:nvPr/>
        </p:nvSpPr>
        <p:spPr>
          <a:xfrm>
            <a:off x="1054646" y="3902204"/>
            <a:ext cx="2387218" cy="2016691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000" ker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A867EC09-A57D-4D43-B0D6-2F2435079864}"/>
              </a:ext>
            </a:extLst>
          </p:cNvPr>
          <p:cNvCxnSpPr/>
          <p:nvPr/>
        </p:nvCxnSpPr>
        <p:spPr>
          <a:xfrm flipV="1">
            <a:off x="4723664" y="3038478"/>
            <a:ext cx="0" cy="1459461"/>
          </a:xfrm>
          <a:prstGeom prst="line">
            <a:avLst/>
          </a:prstGeom>
          <a:ln w="28575" cap="rnd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4A8F8D47-8DF0-4F4D-8FD8-80B4C6B19D7B}"/>
              </a:ext>
            </a:extLst>
          </p:cNvPr>
          <p:cNvSpPr/>
          <p:nvPr/>
        </p:nvSpPr>
        <p:spPr>
          <a:xfrm>
            <a:off x="3620791" y="3902204"/>
            <a:ext cx="2387218" cy="2016691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000" ker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47DBA9A-8587-4C90-907A-ED09513FC457}"/>
              </a:ext>
            </a:extLst>
          </p:cNvPr>
          <p:cNvCxnSpPr/>
          <p:nvPr/>
        </p:nvCxnSpPr>
        <p:spPr>
          <a:xfrm flipV="1">
            <a:off x="7249438" y="3038478"/>
            <a:ext cx="0" cy="1459461"/>
          </a:xfrm>
          <a:prstGeom prst="line">
            <a:avLst/>
          </a:prstGeom>
          <a:ln w="28575" cap="rnd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A9960C98-5E3B-4926-A071-6FACC5F0B485}"/>
              </a:ext>
            </a:extLst>
          </p:cNvPr>
          <p:cNvSpPr/>
          <p:nvPr/>
        </p:nvSpPr>
        <p:spPr>
          <a:xfrm>
            <a:off x="6146565" y="3902204"/>
            <a:ext cx="2387218" cy="2016691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000" ker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63126AC-918A-46CC-B3F2-CF82D777E6D1}"/>
              </a:ext>
            </a:extLst>
          </p:cNvPr>
          <p:cNvCxnSpPr/>
          <p:nvPr/>
        </p:nvCxnSpPr>
        <p:spPr>
          <a:xfrm flipV="1">
            <a:off x="9739886" y="3038478"/>
            <a:ext cx="0" cy="1459461"/>
          </a:xfrm>
          <a:prstGeom prst="line">
            <a:avLst/>
          </a:prstGeom>
          <a:ln w="28575" cap="rnd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C909ECEF-6818-46A7-B543-70C29AC2CF58}"/>
              </a:ext>
            </a:extLst>
          </p:cNvPr>
          <p:cNvSpPr/>
          <p:nvPr/>
        </p:nvSpPr>
        <p:spPr>
          <a:xfrm>
            <a:off x="8637013" y="3902204"/>
            <a:ext cx="2387218" cy="2016691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000" ker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F7D944BB-BF37-473C-A755-93D9D8F7EB37}"/>
              </a:ext>
            </a:extLst>
          </p:cNvPr>
          <p:cNvGrpSpPr/>
          <p:nvPr/>
        </p:nvGrpSpPr>
        <p:grpSpPr>
          <a:xfrm>
            <a:off x="3589700" y="2696206"/>
            <a:ext cx="2480356" cy="485918"/>
            <a:chOff x="2782599" y="1459401"/>
            <a:chExt cx="1870251" cy="276935"/>
          </a:xfrm>
          <a:solidFill>
            <a:schemeClr val="accent1"/>
          </a:solidFill>
        </p:grpSpPr>
        <p:sp>
          <p:nvSpPr>
            <p:cNvPr id="36" name="AutoShape 5">
              <a:extLst>
                <a:ext uri="{FF2B5EF4-FFF2-40B4-BE49-F238E27FC236}">
                  <a16:creationId xmlns:a16="http://schemas.microsoft.com/office/drawing/2014/main" id="{29914A3C-0DF5-460B-92E1-3947F6B29E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2599" y="1459401"/>
              <a:ext cx="1870251" cy="276935"/>
            </a:xfrm>
            <a:prstGeom prst="chevron">
              <a:avLst>
                <a:gd name="adj" fmla="val 12153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tIns="0" rIns="0" bIns="0" anchor="ctr">
              <a:spAutoFit/>
            </a:bodyPr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Text Box 6">
              <a:extLst>
                <a:ext uri="{FF2B5EF4-FFF2-40B4-BE49-F238E27FC236}">
                  <a16:creationId xmlns:a16="http://schemas.microsoft.com/office/drawing/2014/main" id="{1567D661-53F5-42D2-AE9A-1CC216E8A0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0378" y="1513777"/>
              <a:ext cx="843010" cy="18396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>
                <a:defRPr/>
              </a:pPr>
              <a:r>
                <a:rPr lang="zh-CN" altLang="en-US" sz="21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伴孢晶体</a:t>
              </a:r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CE9A04D2-8604-4B89-B3A1-E6C44DC516AA}"/>
              </a:ext>
            </a:extLst>
          </p:cNvPr>
          <p:cNvGrpSpPr/>
          <p:nvPr/>
        </p:nvGrpSpPr>
        <p:grpSpPr>
          <a:xfrm>
            <a:off x="1089157" y="2696209"/>
            <a:ext cx="2477831" cy="485919"/>
            <a:chOff x="897128" y="1459399"/>
            <a:chExt cx="1868348" cy="276935"/>
          </a:xfrm>
          <a:solidFill>
            <a:schemeClr val="accent1"/>
          </a:solidFill>
        </p:grpSpPr>
        <p:sp>
          <p:nvSpPr>
            <p:cNvPr id="39" name="AutoShape 7">
              <a:extLst>
                <a:ext uri="{FF2B5EF4-FFF2-40B4-BE49-F238E27FC236}">
                  <a16:creationId xmlns:a16="http://schemas.microsoft.com/office/drawing/2014/main" id="{2579EE2C-83BC-4EE0-B992-5D2D11F61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7128" y="1459399"/>
              <a:ext cx="1868348" cy="276935"/>
            </a:xfrm>
            <a:prstGeom prst="homePlate">
              <a:avLst>
                <a:gd name="adj" fmla="val 11944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pAutoFit/>
            </a:bodyPr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Text Box 8">
              <a:extLst>
                <a:ext uri="{FF2B5EF4-FFF2-40B4-BE49-F238E27FC236}">
                  <a16:creationId xmlns:a16="http://schemas.microsoft.com/office/drawing/2014/main" id="{9BA632CD-23B0-4764-B919-77201E853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9377" y="1507369"/>
              <a:ext cx="1697788" cy="183961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>
                <a:defRPr/>
              </a:pPr>
              <a:r>
                <a:rPr lang="zh-CN" altLang="en-US" sz="21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可杀死昆虫的细菌</a:t>
              </a: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931BB65-0362-4EBD-A63A-D1BC92051487}"/>
              </a:ext>
            </a:extLst>
          </p:cNvPr>
          <p:cNvGrpSpPr/>
          <p:nvPr/>
        </p:nvGrpSpPr>
        <p:grpSpPr>
          <a:xfrm>
            <a:off x="6095288" y="2696206"/>
            <a:ext cx="2480356" cy="485918"/>
            <a:chOff x="4671876" y="1459401"/>
            <a:chExt cx="1870251" cy="276935"/>
          </a:xfrm>
          <a:solidFill>
            <a:schemeClr val="accent1"/>
          </a:solidFill>
        </p:grpSpPr>
        <p:sp>
          <p:nvSpPr>
            <p:cNvPr id="42" name="AutoShape 9">
              <a:extLst>
                <a:ext uri="{FF2B5EF4-FFF2-40B4-BE49-F238E27FC236}">
                  <a16:creationId xmlns:a16="http://schemas.microsoft.com/office/drawing/2014/main" id="{18874E80-6886-4791-A8AB-C6E95A442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1876" y="1459401"/>
              <a:ext cx="1870251" cy="276935"/>
            </a:xfrm>
            <a:prstGeom prst="chevron">
              <a:avLst>
                <a:gd name="adj" fmla="val 12153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anchor="ctr">
              <a:spAutoFit/>
            </a:bodyPr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Text Box 10">
              <a:extLst>
                <a:ext uri="{FF2B5EF4-FFF2-40B4-BE49-F238E27FC236}">
                  <a16:creationId xmlns:a16="http://schemas.microsoft.com/office/drawing/2014/main" id="{B70417B5-A673-4D69-949F-EF7088CC83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4336" y="1507368"/>
              <a:ext cx="1493537" cy="184179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>
                <a:defRPr/>
              </a:pPr>
              <a:r>
                <a:rPr lang="zh-CN" altLang="en-US" sz="21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微生物杀虫剂</a:t>
              </a: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0A524FE2-86D6-43CC-B317-D5947D1DF2EE}"/>
              </a:ext>
            </a:extLst>
          </p:cNvPr>
          <p:cNvGrpSpPr/>
          <p:nvPr/>
        </p:nvGrpSpPr>
        <p:grpSpPr>
          <a:xfrm>
            <a:off x="8600875" y="2696206"/>
            <a:ext cx="2480356" cy="485918"/>
            <a:chOff x="6561152" y="1459401"/>
            <a:chExt cx="1870251" cy="276935"/>
          </a:xfrm>
          <a:solidFill>
            <a:schemeClr val="accent1"/>
          </a:solidFill>
        </p:grpSpPr>
        <p:sp>
          <p:nvSpPr>
            <p:cNvPr id="45" name="AutoShape 11">
              <a:extLst>
                <a:ext uri="{FF2B5EF4-FFF2-40B4-BE49-F238E27FC236}">
                  <a16:creationId xmlns:a16="http://schemas.microsoft.com/office/drawing/2014/main" id="{AEAFF430-A4F0-42E6-B8E0-F037CD26D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1152" y="1459401"/>
              <a:ext cx="1870251" cy="276935"/>
            </a:xfrm>
            <a:prstGeom prst="chevron">
              <a:avLst>
                <a:gd name="adj" fmla="val 12153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lIns="0" tIns="0" rIns="0" bIns="0" anchor="ctr">
              <a:spAutoFit/>
            </a:bodyPr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Text Box 12">
              <a:extLst>
                <a:ext uri="{FF2B5EF4-FFF2-40B4-BE49-F238E27FC236}">
                  <a16:creationId xmlns:a16="http://schemas.microsoft.com/office/drawing/2014/main" id="{2C63D63F-1F62-4995-8985-2EA937E705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2185" y="1515257"/>
              <a:ext cx="866686" cy="183967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>
                <a:defRPr/>
              </a:pPr>
              <a:r>
                <a:rPr lang="zh-CN" altLang="en-US" sz="21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抗虫作物</a:t>
              </a:r>
            </a:p>
          </p:txBody>
        </p:sp>
      </p:grpSp>
      <p:sp>
        <p:nvSpPr>
          <p:cNvPr id="47" name="Rectangle 13">
            <a:extLst>
              <a:ext uri="{FF2B5EF4-FFF2-40B4-BE49-F238E27FC236}">
                <a16:creationId xmlns:a16="http://schemas.microsoft.com/office/drawing/2014/main" id="{C771ED57-F79E-4180-883C-A459330AF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759" y="2029995"/>
            <a:ext cx="1542284" cy="353091"/>
          </a:xfrm>
          <a:prstGeom prst="rect">
            <a:avLst/>
          </a:prstGeom>
          <a:gradFill flip="none" rotWithShape="1">
            <a:gsLst>
              <a:gs pos="50000">
                <a:sysClr val="window" lastClr="FFFFFF">
                  <a:lumMod val="95000"/>
                </a:sysClr>
              </a:gs>
              <a:gs pos="100000">
                <a:sysClr val="window" lastClr="FFFFFF">
                  <a:lumMod val="75000"/>
                </a:sysClr>
              </a:gs>
              <a:gs pos="0">
                <a:sysClr val="window" lastClr="FFFFFF"/>
              </a:gs>
            </a:gsLst>
            <a:lin ang="18900000" scaled="0"/>
            <a:tileRect/>
          </a:grad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2000" b="1" kern="0" dirty="0">
                <a:solidFill>
                  <a:srgbClr val="002060"/>
                </a:solidFill>
              </a:rPr>
              <a:t>苏云金杆菌</a:t>
            </a:r>
            <a:endParaRPr lang="en-US" altLang="zh-CN" sz="2000" b="1" kern="0" dirty="0">
              <a:solidFill>
                <a:srgbClr val="002060"/>
              </a:solidFill>
            </a:endParaRP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id="{FFCE248B-B9C7-495B-93FE-0C5C70662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02" y="2029995"/>
            <a:ext cx="1208387" cy="353091"/>
          </a:xfrm>
          <a:prstGeom prst="rect">
            <a:avLst/>
          </a:prstGeom>
          <a:gradFill flip="none" rotWithShape="1">
            <a:gsLst>
              <a:gs pos="50000">
                <a:sysClr val="window" lastClr="FFFFFF">
                  <a:lumMod val="95000"/>
                </a:sysClr>
              </a:gs>
              <a:gs pos="100000">
                <a:sysClr val="window" lastClr="FFFFFF">
                  <a:lumMod val="75000"/>
                </a:sysClr>
              </a:gs>
              <a:gs pos="0">
                <a:sysClr val="window" lastClr="FFFFFF"/>
              </a:gs>
            </a:gsLst>
            <a:lin ang="18900000" scaled="0"/>
            <a:tileRect/>
          </a:grad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2000" b="1" kern="0" dirty="0" err="1">
                <a:solidFill>
                  <a:srgbClr val="002060"/>
                </a:solidFill>
              </a:rPr>
              <a:t>Bt</a:t>
            </a:r>
            <a:r>
              <a:rPr lang="zh-CN" altLang="en-US" sz="2000" b="1" kern="0" dirty="0">
                <a:solidFill>
                  <a:srgbClr val="002060"/>
                </a:solidFill>
              </a:rPr>
              <a:t>蛋白</a:t>
            </a:r>
            <a:endParaRPr lang="en-US" altLang="zh-CN" sz="2000" b="1" kern="0" dirty="0">
              <a:solidFill>
                <a:srgbClr val="002060"/>
              </a:solidFill>
            </a:endParaRPr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D89109E7-6652-4457-8C19-5E085FD55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0511" y="2036282"/>
            <a:ext cx="1208387" cy="353091"/>
          </a:xfrm>
          <a:prstGeom prst="rect">
            <a:avLst/>
          </a:prstGeom>
          <a:gradFill flip="none" rotWithShape="1">
            <a:gsLst>
              <a:gs pos="50000">
                <a:sysClr val="window" lastClr="FFFFFF">
                  <a:lumMod val="95000"/>
                </a:sysClr>
              </a:gs>
              <a:gs pos="100000">
                <a:sysClr val="window" lastClr="FFFFFF">
                  <a:lumMod val="75000"/>
                </a:sysClr>
              </a:gs>
              <a:gs pos="0">
                <a:sysClr val="window" lastClr="FFFFFF"/>
              </a:gs>
            </a:gsLst>
            <a:lin ang="18900000" scaled="0"/>
            <a:tileRect/>
          </a:grad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2000" b="1" kern="0" dirty="0">
                <a:solidFill>
                  <a:srgbClr val="002060"/>
                </a:solidFill>
              </a:rPr>
              <a:t>生物农药</a:t>
            </a:r>
            <a:endParaRPr lang="en-US" altLang="zh-CN" sz="2000" b="1" kern="0" dirty="0">
              <a:solidFill>
                <a:srgbClr val="002060"/>
              </a:solidFill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E938AD56-FCA1-4E44-B2C0-ABD56B073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8708" y="2044437"/>
            <a:ext cx="1744689" cy="353091"/>
          </a:xfrm>
          <a:prstGeom prst="rect">
            <a:avLst/>
          </a:prstGeom>
          <a:gradFill flip="none" rotWithShape="1">
            <a:gsLst>
              <a:gs pos="50000">
                <a:sysClr val="window" lastClr="FFFFFF">
                  <a:lumMod val="95000"/>
                </a:sysClr>
              </a:gs>
              <a:gs pos="100000">
                <a:sysClr val="window" lastClr="FFFFFF">
                  <a:lumMod val="75000"/>
                </a:sysClr>
              </a:gs>
              <a:gs pos="0">
                <a:sysClr val="window" lastClr="FFFFFF"/>
              </a:gs>
            </a:gsLst>
            <a:lin ang="18900000" scaled="0"/>
            <a:tileRect/>
          </a:gradFill>
          <a:ln w="22225" cap="flat" cmpd="sng" algn="ctr">
            <a:gradFill>
              <a:gsLst>
                <a:gs pos="100000">
                  <a:sysClr val="window" lastClr="FFFFFF">
                    <a:lumMod val="85000"/>
                  </a:sysClr>
                </a:gs>
                <a:gs pos="0">
                  <a:sysClr val="window" lastClr="FFFFFF"/>
                </a:gs>
              </a:gsLst>
              <a:lin ang="8100000" scaled="0"/>
            </a:gra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2000" b="1" kern="0" dirty="0">
                <a:solidFill>
                  <a:srgbClr val="002060"/>
                </a:solidFill>
              </a:rPr>
              <a:t>转</a:t>
            </a:r>
            <a:r>
              <a:rPr lang="en-US" altLang="zh-CN" sz="2000" b="1" kern="0" dirty="0" err="1">
                <a:solidFill>
                  <a:srgbClr val="002060"/>
                </a:solidFill>
              </a:rPr>
              <a:t>Bt</a:t>
            </a:r>
            <a:r>
              <a:rPr lang="zh-CN" altLang="en-US" sz="2000" b="1" kern="0" dirty="0">
                <a:solidFill>
                  <a:srgbClr val="002060"/>
                </a:solidFill>
              </a:rPr>
              <a:t>基因植物</a:t>
            </a:r>
            <a:endParaRPr lang="en-US" altLang="zh-CN" sz="2000" b="1" kern="0" dirty="0">
              <a:solidFill>
                <a:srgbClr val="002060"/>
              </a:solidFill>
            </a:endParaRPr>
          </a:p>
        </p:txBody>
      </p:sp>
      <p:sp>
        <p:nvSpPr>
          <p:cNvPr id="51" name="Rectangle 13">
            <a:extLst>
              <a:ext uri="{FF2B5EF4-FFF2-40B4-BE49-F238E27FC236}">
                <a16:creationId xmlns:a16="http://schemas.microsoft.com/office/drawing/2014/main" id="{C9D5D411-2CF1-44B3-A903-484C5AF114DA}"/>
              </a:ext>
            </a:extLst>
          </p:cNvPr>
          <p:cNvSpPr/>
          <p:nvPr/>
        </p:nvSpPr>
        <p:spPr>
          <a:xfrm>
            <a:off x="334566" y="6095136"/>
            <a:ext cx="3093864" cy="646232"/>
          </a:xfrm>
          <a:prstGeom prst="rect">
            <a:avLst/>
          </a:prstGeom>
        </p:spPr>
        <p:txBody>
          <a:bodyPr wrap="square" lIns="91342" tIns="45671" rIns="91342" bIns="45671">
            <a:spAutoFit/>
          </a:bodyPr>
          <a:lstStyle/>
          <a:p>
            <a:pPr lvl="0" algn="ctr"/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一种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芽孢杆菌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sq-AL" altLang="zh-CN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altLang="zh-CN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acillus</a:t>
            </a:r>
            <a:r>
              <a:rPr lang="en-US" altLang="zh-CN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sq-AL" altLang="zh-CN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en-US" altLang="zh-CN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huringiensis</a:t>
            </a:r>
            <a:r>
              <a:rPr lang="en-US" altLang="zh-CN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sq-AL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Rectangle 13">
            <a:extLst>
              <a:ext uri="{FF2B5EF4-FFF2-40B4-BE49-F238E27FC236}">
                <a16:creationId xmlns:a16="http://schemas.microsoft.com/office/drawing/2014/main" id="{94CA3784-EDC6-4D7F-86F9-53F7D3EFF99F}"/>
              </a:ext>
            </a:extLst>
          </p:cNvPr>
          <p:cNvSpPr/>
          <p:nvPr/>
        </p:nvSpPr>
        <p:spPr>
          <a:xfrm>
            <a:off x="3399687" y="6095136"/>
            <a:ext cx="2631028" cy="646232"/>
          </a:xfrm>
          <a:prstGeom prst="rect">
            <a:avLst/>
          </a:prstGeom>
        </p:spPr>
        <p:txBody>
          <a:bodyPr wrap="square" lIns="91342" tIns="45671" rIns="91342" bIns="45671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由产孢过程中形成的    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伴孢晶体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即为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蛋白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Rectangle 13">
            <a:extLst>
              <a:ext uri="{FF2B5EF4-FFF2-40B4-BE49-F238E27FC236}">
                <a16:creationId xmlns:a16="http://schemas.microsoft.com/office/drawing/2014/main" id="{2D65F2CC-DA26-4994-BEAC-6AD78AB779F0}"/>
              </a:ext>
            </a:extLst>
          </p:cNvPr>
          <p:cNvSpPr/>
          <p:nvPr/>
        </p:nvSpPr>
        <p:spPr>
          <a:xfrm>
            <a:off x="5951190" y="6095136"/>
            <a:ext cx="2755999" cy="646232"/>
          </a:xfrm>
          <a:prstGeom prst="rect">
            <a:avLst/>
          </a:prstGeom>
        </p:spPr>
        <p:txBody>
          <a:bodyPr wrap="square" lIns="91342" tIns="45671" rIns="91342" bIns="4567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鳞翅目类昆虫       </a:t>
            </a:r>
            <a:r>
              <a:rPr lang="en-US" altLang="zh-CN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产量最大</a:t>
            </a:r>
            <a:r>
              <a:rPr lang="zh-CN" altLang="en-US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微生物杀虫剂</a:t>
            </a:r>
            <a:endParaRPr lang="en-US" altLang="zh-CN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Rectangle 13">
            <a:extLst>
              <a:ext uri="{FF2B5EF4-FFF2-40B4-BE49-F238E27FC236}">
                <a16:creationId xmlns:a16="http://schemas.microsoft.com/office/drawing/2014/main" id="{1DE2BA2F-18A2-4FE3-B51A-5923C0DFACF7}"/>
              </a:ext>
            </a:extLst>
          </p:cNvPr>
          <p:cNvSpPr/>
          <p:nvPr/>
        </p:nvSpPr>
        <p:spPr>
          <a:xfrm>
            <a:off x="8637013" y="6095136"/>
            <a:ext cx="3021856" cy="646232"/>
          </a:xfrm>
          <a:prstGeom prst="rect">
            <a:avLst/>
          </a:prstGeom>
        </p:spPr>
        <p:txBody>
          <a:bodyPr wrap="square" lIns="91342" tIns="45671" rIns="91342" bIns="45671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首次将</a:t>
            </a:r>
            <a:r>
              <a:rPr lang="en-US" altLang="zh-CN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cry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基因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转入烟草  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孟山都推出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</a:t>
            </a:r>
            <a:r>
              <a:rPr lang="en-US" altLang="zh-CN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基因玉米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9488C52-538A-43AD-A416-D9B652176365}"/>
              </a:ext>
            </a:extLst>
          </p:cNvPr>
          <p:cNvSpPr txBox="1"/>
          <p:nvPr/>
        </p:nvSpPr>
        <p:spPr>
          <a:xfrm>
            <a:off x="334566" y="1013640"/>
            <a:ext cx="4270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（</a:t>
            </a:r>
            <a:r>
              <a:rPr lang="en-US" altLang="zh-CN" sz="2800" b="1" dirty="0"/>
              <a:t>1</a:t>
            </a:r>
            <a:r>
              <a:rPr lang="zh-CN" altLang="en-US" sz="2800" b="1" dirty="0"/>
              <a:t>）转</a:t>
            </a:r>
            <a:r>
              <a:rPr lang="en-US" altLang="zh-CN" sz="2800" b="1" dirty="0" err="1"/>
              <a:t>Bt</a:t>
            </a:r>
            <a:r>
              <a:rPr lang="zh-CN" altLang="en-US" sz="2800" b="1" dirty="0"/>
              <a:t>基因玉米的开发</a:t>
            </a:r>
          </a:p>
        </p:txBody>
      </p:sp>
    </p:spTree>
    <p:extLst>
      <p:ext uri="{BB962C8B-B14F-4D97-AF65-F5344CB8AC3E}">
        <p14:creationId xmlns:p14="http://schemas.microsoft.com/office/powerpoint/2010/main" val="491899037"/>
      </p:ext>
    </p:extLst>
  </p:cSld>
  <p:clrMapOvr>
    <a:masterClrMapping/>
  </p:clrMapOvr>
  <p:transition spd="slow" advTm="200817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50"/>
                            </p:stCondLst>
                            <p:childTnLst>
                              <p:par>
                                <p:cTn id="3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3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5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6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100"/>
                            </p:stCondLst>
                            <p:childTnLst>
                              <p:par>
                                <p:cTn id="5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100"/>
                            </p:stCondLst>
                            <p:childTnLst>
                              <p:par>
                                <p:cTn id="6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35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85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350"/>
                            </p:stCondLst>
                            <p:childTnLst>
                              <p:par>
                                <p:cTn id="7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8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350"/>
                            </p:stCondLst>
                            <p:childTnLst>
                              <p:par>
                                <p:cTn id="8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6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1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600"/>
                            </p:stCondLst>
                            <p:childTnLst>
                              <p:par>
                                <p:cTn id="9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1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8" grpId="0" animBg="1"/>
      <p:bldP spid="30" grpId="0" animBg="1"/>
      <p:bldP spid="32" grpId="0" animBg="1"/>
      <p:bldP spid="34" grpId="0" animBg="1"/>
      <p:bldP spid="47" grpId="0" animBg="1"/>
      <p:bldP spid="48" grpId="0" animBg="1"/>
      <p:bldP spid="49" grpId="0" animBg="1"/>
      <p:bldP spid="50" grpId="0" animBg="1"/>
      <p:bldP spid="51" grpId="0"/>
      <p:bldP spid="52" grpId="0"/>
      <p:bldP spid="53" grpId="0"/>
      <p:bldP spid="54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教学设计PP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2"/>
  <p:tag name="KSO_WM_UNIT_ID" val="custom160210_9*l_i*1_2"/>
  <p:tag name="KSO_WM_UNIT_CLEAR" val="1"/>
  <p:tag name="KSO_WM_UNIT_LAYERLEVEL" val="1_1"/>
  <p:tag name="KSO_WM_DIAGRAM_GROUP_CODE" val="l1-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4"/>
  <p:tag name="KSO_WM_UNIT_ID" val="custom160210_9*l_i*1_4"/>
  <p:tag name="KSO_WM_UNIT_CLEAR" val="1"/>
  <p:tag name="KSO_WM_UNIT_LAYERLEVEL" val="1_1"/>
  <p:tag name="KSO_WM_DIAGRAM_GROUP_CODE" val="l1-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6"/>
  <p:tag name="KSO_WM_UNIT_ID" val="custom160210_9*l_i*1_6"/>
  <p:tag name="KSO_WM_UNIT_CLEAR" val="1"/>
  <p:tag name="KSO_WM_UNIT_LAYERLEVEL" val="1_1"/>
  <p:tag name="KSO_WM_DIAGRAM_GROUP_CODE" val="l1-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102090306"/>
  <p:tag name="MH_LIBRARY" val="GRAPHIC"/>
  <p:tag name="MH_ORDER" val="文本框 5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102090306"/>
  <p:tag name="MH_LIBRARY" val="GRAPHIC"/>
  <p:tag name="MH_ORDER" val="Straight Connector 5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8"/>
  <p:tag name="KSO_WM_UNIT_ID" val="custom160210_9*l_i*1_8"/>
  <p:tag name="KSO_WM_UNIT_CLEAR" val="1"/>
  <p:tag name="KSO_WM_UNIT_LAYERLEVEL" val="1_1"/>
  <p:tag name="KSO_WM_DIAGRAM_GROUP_CODE" val="l1-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17"/>
  <p:tag name="KSO_WM_TEMPLATE_CATEGORY" val="custom"/>
  <p:tag name="KSO_WM_TEMPLATE_INDEX" val="1602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18"/>
  <p:tag name="KSO_WM_TEMPLATE_CATEGORY" val="custom"/>
  <p:tag name="KSO_WM_TEMPLATE_INDEX" val="1602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19"/>
  <p:tag name="KSO_WM_TEMPLATE_CATEGORY" val="custom"/>
  <p:tag name="KSO_WM_TEMPLATE_INDEX" val="1602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0"/>
  <p:tag name="KSO_WM_TEMPLATE_CATEGORY" val="custom"/>
  <p:tag name="KSO_WM_TEMPLATE_INDEX" val="1602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1*i*0"/>
  <p:tag name="KSO_WM_TEMPLATE_CATEGORY" val="custom"/>
  <p:tag name="KSO_WM_TEMPLATE_INDEX" val="16021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1"/>
  <p:tag name="KSO_WM_TEMPLATE_CATEGORY" val="custom"/>
  <p:tag name="KSO_WM_TEMPLATE_INDEX" val="1602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5"/>
  <p:tag name="KSO_WM_TEMPLATE_CATEGORY" val="custom"/>
  <p:tag name="KSO_WM_TEMPLATE_INDEX" val="1602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6"/>
  <p:tag name="KSO_WM_TEMPLATE_CATEGORY" val="custom"/>
  <p:tag name="KSO_WM_TEMPLATE_INDEX" val="16021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7"/>
  <p:tag name="KSO_WM_TEMPLATE_CATEGORY" val="custom"/>
  <p:tag name="KSO_WM_TEMPLATE_INDEX" val="1602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2"/>
  <p:tag name="KSO_WM_TEMPLATE_CATEGORY" val="custom"/>
  <p:tag name="KSO_WM_TEMPLATE_INDEX" val="16021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3"/>
  <p:tag name="KSO_WM_TEMPLATE_CATEGORY" val="custom"/>
  <p:tag name="KSO_WM_TEMPLATE_INDEX" val="16021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24"/>
  <p:tag name="KSO_WM_TEMPLATE_CATEGORY" val="custom"/>
  <p:tag name="KSO_WM_TEMPLATE_INDEX" val="1602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7"/>
  <p:tag name="KSO_WM_UNIT_ID" val="custom160210_9*l_i*1_7"/>
  <p:tag name="KSO_WM_UNIT_CLEAR" val="1"/>
  <p:tag name="KSO_WM_UNIT_LAYERLEVEL" val="1_1"/>
  <p:tag name="KSO_WM_DIAGRAM_GROUP_CODE" val="l1-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5"/>
  <p:tag name="KSO_WM_UNIT_ID" val="custom160210_9*l_i*1_5"/>
  <p:tag name="KSO_WM_UNIT_CLEAR" val="1"/>
  <p:tag name="KSO_WM_UNIT_LAYERLEVEL" val="1_1"/>
  <p:tag name="KSO_WM_DIAGRAM_GROUP_CODE" val="l1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58"/>
  <p:tag name="KSO_WM_TEMPLATE_CATEGORY" val="custom"/>
  <p:tag name="KSO_WM_TEMPLATE_INDEX" val="1602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59"/>
  <p:tag name="KSO_WM_TEMPLATE_CATEGORY" val="custom"/>
  <p:tag name="KSO_WM_TEMPLATE_INDEX" val="1602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0"/>
  <p:tag name="KSO_WM_TEMPLATE_CATEGORY" val="custom"/>
  <p:tag name="KSO_WM_TEMPLATE_INDEX" val="1602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1"/>
  <p:tag name="KSO_WM_TEMPLATE_CATEGORY" val="custom"/>
  <p:tag name="KSO_WM_TEMPLATE_INDEX" val="1602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2"/>
  <p:tag name="KSO_WM_TEMPLATE_CATEGORY" val="custom"/>
  <p:tag name="KSO_WM_TEMPLATE_INDEX" val="1602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3"/>
  <p:tag name="KSO_WM_TEMPLATE_CATEGORY" val="custom"/>
  <p:tag name="KSO_WM_TEMPLATE_INDEX" val="1602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4"/>
  <p:tag name="KSO_WM_TEMPLATE_CATEGORY" val="custom"/>
  <p:tag name="KSO_WM_TEMPLATE_INDEX" val="1602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5"/>
  <p:tag name="KSO_WM_TEMPLATE_CATEGORY" val="custom"/>
  <p:tag name="KSO_WM_TEMPLATE_INDEX" val="16021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6"/>
  <p:tag name="KSO_WM_TEMPLATE_CATEGORY" val="custom"/>
  <p:tag name="KSO_WM_TEMPLATE_INDEX" val="1602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4.5|7.6|4.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7"/>
  <p:tag name="KSO_WM_TEMPLATE_CATEGORY" val="custom"/>
  <p:tag name="KSO_WM_TEMPLATE_INDEX" val="1602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8"/>
  <p:tag name="KSO_WM_TEMPLATE_CATEGORY" val="custom"/>
  <p:tag name="KSO_WM_TEMPLATE_INDEX" val="16021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9"/>
  <p:tag name="KSO_WM_TEMPLATE_CATEGORY" val="custom"/>
  <p:tag name="KSO_WM_TEMPLATE_INDEX" val="1602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0"/>
  <p:tag name="KSO_WM_TEMPLATE_CATEGORY" val="custom"/>
  <p:tag name="KSO_WM_TEMPLATE_INDEX" val="1602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1"/>
  <p:tag name="KSO_WM_TEMPLATE_CATEGORY" val="custom"/>
  <p:tag name="KSO_WM_TEMPLATE_INDEX" val="1602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2"/>
  <p:tag name="KSO_WM_TEMPLATE_CATEGORY" val="custom"/>
  <p:tag name="KSO_WM_TEMPLATE_INDEX" val="1602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3"/>
  <p:tag name="KSO_WM_TEMPLATE_CATEGORY" val="custom"/>
  <p:tag name="KSO_WM_TEMPLATE_INDEX" val="16021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4"/>
  <p:tag name="KSO_WM_TEMPLATE_CATEGORY" val="custom"/>
  <p:tag name="KSO_WM_TEMPLATE_INDEX" val="1602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5"/>
  <p:tag name="KSO_WM_TEMPLATE_CATEGORY" val="custom"/>
  <p:tag name="KSO_WM_TEMPLATE_INDEX" val="1602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6"/>
  <p:tag name="KSO_WM_TEMPLATE_CATEGORY" val="custom"/>
  <p:tag name="KSO_WM_TEMPLATE_INDEX" val="1602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4"/>
  <p:tag name="KSO_WM_TEMPLATE_CATEGORY" val="custom"/>
  <p:tag name="KSO_WM_TEMPLATE_INDEX" val="16021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7"/>
  <p:tag name="KSO_WM_TEMPLATE_CATEGORY" val="custom"/>
  <p:tag name="KSO_WM_TEMPLATE_INDEX" val="1602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8"/>
  <p:tag name="KSO_WM_TEMPLATE_CATEGORY" val="custom"/>
  <p:tag name="KSO_WM_TEMPLATE_INDEX" val="1602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9"/>
  <p:tag name="KSO_WM_TEMPLATE_CATEGORY" val="custom"/>
  <p:tag name="KSO_WM_TEMPLATE_INDEX" val="16021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0"/>
  <p:tag name="KSO_WM_TEMPLATE_CATEGORY" val="custom"/>
  <p:tag name="KSO_WM_TEMPLATE_INDEX" val="1602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1"/>
  <p:tag name="KSO_WM_TEMPLATE_CATEGORY" val="custom"/>
  <p:tag name="KSO_WM_TEMPLATE_INDEX" val="16021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2"/>
  <p:tag name="KSO_WM_TEMPLATE_CATEGORY" val="custom"/>
  <p:tag name="KSO_WM_TEMPLATE_INDEX" val="16021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3"/>
  <p:tag name="KSO_WM_TEMPLATE_CATEGORY" val="custom"/>
  <p:tag name="KSO_WM_TEMPLATE_INDEX" val="1602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4"/>
  <p:tag name="KSO_WM_TEMPLATE_CATEGORY" val="custom"/>
  <p:tag name="KSO_WM_TEMPLATE_INDEX" val="1602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5"/>
  <p:tag name="KSO_WM_TEMPLATE_CATEGORY" val="custom"/>
  <p:tag name="KSO_WM_TEMPLATE_INDEX" val="1602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6"/>
  <p:tag name="KSO_WM_TEMPLATE_CATEGORY" val="custom"/>
  <p:tag name="KSO_WM_TEMPLATE_INDEX" val="1602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7"/>
  <p:tag name="KSO_WM_TEMPLATE_CATEGORY" val="custom"/>
  <p:tag name="KSO_WM_TEMPLATE_INDEX" val="16021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8"/>
  <p:tag name="KSO_WM_TEMPLATE_CATEGORY" val="custom"/>
  <p:tag name="KSO_WM_TEMPLATE_INDEX" val="1602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19"/>
  <p:tag name="KSO_WM_TEMPLATE_CATEGORY" val="custom"/>
  <p:tag name="KSO_WM_TEMPLATE_INDEX" val="16021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0"/>
  <p:tag name="KSO_WM_TEMPLATE_CATEGORY" val="custom"/>
  <p:tag name="KSO_WM_TEMPLATE_INDEX" val="1602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1"/>
  <p:tag name="KSO_WM_TEMPLATE_CATEGORY" val="custom"/>
  <p:tag name="KSO_WM_TEMPLATE_INDEX" val="1602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2"/>
  <p:tag name="KSO_WM_TEMPLATE_CATEGORY" val="custom"/>
  <p:tag name="KSO_WM_TEMPLATE_INDEX" val="1602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3"/>
  <p:tag name="KSO_WM_TEMPLATE_CATEGORY" val="custom"/>
  <p:tag name="KSO_WM_TEMPLATE_INDEX" val="1602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4"/>
  <p:tag name="KSO_WM_TEMPLATE_CATEGORY" val="custom"/>
  <p:tag name="KSO_WM_TEMPLATE_INDEX" val="16021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5"/>
  <p:tag name="KSO_WM_TEMPLATE_CATEGORY" val="custom"/>
  <p:tag name="KSO_WM_TEMPLATE_INDEX" val="1602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6"/>
  <p:tag name="KSO_WM_TEMPLATE_CATEGORY" val="custom"/>
  <p:tag name="KSO_WM_TEMPLATE_INDEX" val="1602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5"/>
  <p:tag name="KSO_WM_TEMPLATE_CATEGORY" val="custom"/>
  <p:tag name="KSO_WM_TEMPLATE_INDEX" val="1602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8"/>
  <p:tag name="KSO_WM_TEMPLATE_CATEGORY" val="custom"/>
  <p:tag name="KSO_WM_TEMPLATE_INDEX" val="16021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6"/>
  <p:tag name="KSO_WM_TEMPLATE_CATEGORY" val="custom"/>
  <p:tag name="KSO_WM_TEMPLATE_INDEX" val="1602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3"/>
  <p:tag name="KSO_WM_UNIT_ID" val="custom160210_9*l_i*1_3"/>
  <p:tag name="KSO_WM_UNIT_CLEAR" val="1"/>
  <p:tag name="KSO_WM_UNIT_LAYERLEVEL" val="1_1"/>
  <p:tag name="KSO_WM_DIAGRAM_GROUP_CODE" val="l1-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i"/>
  <p:tag name="KSO_WM_UNIT_INDEX" val="1_1"/>
  <p:tag name="KSO_WM_UNIT_ID" val="custom160210_9*l_i*1_1"/>
  <p:tag name="KSO_WM_UNIT_CLEAR" val="1"/>
  <p:tag name="KSO_WM_UNIT_LAYERLEVEL" val="1_1"/>
  <p:tag name="KSO_WM_DIAGRAM_GROUP_CODE" val="l1-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23.8|0.5|2.1|7.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1.9|2.4|11.7|0.9|16.6|16.3|3.4|8.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9|23.5|46.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7"/>
  <p:tag name="KSO_WM_TEMPLATE_CATEGORY" val="custom"/>
  <p:tag name="KSO_WM_TEMPLATE_INDEX" val="16021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5.5|6.9|13.7|18.5|13.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9|0.9|96.7|3.6|18.3|8.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0.6|-3.5|4.1|0.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13412"/>
  <p:tag name="MH_LIBRARY" val="GRAPHIC"/>
  <p:tag name="MH_TYPE" val="Other"/>
  <p:tag name="MH_ORDER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13412"/>
  <p:tag name="MH_LIBRARY" val="GRAPHIC"/>
  <p:tag name="MH_TYPE" val="Text"/>
  <p:tag name="MH_ORDER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13412"/>
  <p:tag name="MH_LIBRARY" val="GRAPHIC"/>
  <p:tag name="MH_TYPE" val="SubTitle"/>
  <p:tag name="MH_ORDER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13412"/>
  <p:tag name="MH_LIBRARY" val="GRAPHIC"/>
  <p:tag name="MH_TYPE" val="SubTitle"/>
  <p:tag name="MH_ORDER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13412"/>
  <p:tag name="MH_LIBRARY" val="GRAPHIC"/>
  <p:tag name="MH_TYPE" val="Other"/>
  <p:tag name="MH_ORDER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13412"/>
  <p:tag name="MH_LIBRARY" val="GRAPHIC"/>
  <p:tag name="MH_TYPE" val="Text"/>
  <p:tag name="MH_ORDER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13412"/>
  <p:tag name="MH_LIBRARY" val="GRAPHIC"/>
  <p:tag name="MH_TYPE" val="Text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210_9*i*28"/>
  <p:tag name="KSO_WM_TEMPLATE_CATEGORY" val="custom"/>
  <p:tag name="KSO_WM_TEMPLATE_INDEX" val="16021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210"/>
  <p:tag name="KSO_WM_UNIT_TYPE" val="l_h_f"/>
  <p:tag name="KSO_WM_UNIT_INDEX" val="1_1_1"/>
  <p:tag name="KSO_WM_UNIT_ID" val="custom160210_9*l_h_f*1_1_1"/>
  <p:tag name="KSO_WM_UNIT_CLEAR" val="1"/>
  <p:tag name="KSO_WM_UNIT_LAYERLEVEL" val="1_1_1"/>
  <p:tag name="KSO_WM_UNIT_VALUE" val="11"/>
  <p:tag name="KSO_WM_UNIT_HIGHLIGHT" val="0"/>
  <p:tag name="KSO_WM_UNIT_COMPATIBLE" val="0"/>
  <p:tag name="KSO_WM_UNIT_PRESET_TEXT_INDEX" val="3"/>
  <p:tag name="KSO_WM_UNIT_PRESET_TEXT_LEN" val="17"/>
  <p:tag name="KSO_WM_DIAGRAM_GROUP_CODE" val="l1-1"/>
</p:tagLst>
</file>

<file path=ppt/theme/theme1.xml><?xml version="1.0" encoding="utf-8"?>
<a:theme xmlns:a="http://schemas.openxmlformats.org/drawingml/2006/main" name="Office 主题​​">
  <a:themeElements>
    <a:clrScheme name="自定义 4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1AEC0"/>
      </a:accent1>
      <a:accent2>
        <a:srgbClr val="1BAF95"/>
      </a:accent2>
      <a:accent3>
        <a:srgbClr val="F8A932"/>
      </a:accent3>
      <a:accent4>
        <a:srgbClr val="E55D48"/>
      </a:accent4>
      <a:accent5>
        <a:srgbClr val="4CBFDA"/>
      </a:accent5>
      <a:accent6>
        <a:srgbClr val="334D5D"/>
      </a:accent6>
      <a:hlink>
        <a:srgbClr val="0563C1"/>
      </a:hlink>
      <a:folHlink>
        <a:srgbClr val="954F72"/>
      </a:folHlink>
    </a:clrScheme>
    <a:fontScheme name="自定义 2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华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50000">
              <a:sysClr val="window" lastClr="FFFFFF">
                <a:lumMod val="95000"/>
              </a:sysClr>
            </a:gs>
            <a:gs pos="100000">
              <a:sysClr val="window" lastClr="FFFFFF">
                <a:lumMod val="75000"/>
              </a:sysClr>
            </a:gs>
            <a:gs pos="0">
              <a:sysClr val="window" lastClr="FFFFFF"/>
            </a:gs>
          </a:gsLst>
          <a:lin ang="18900000" scaled="0"/>
          <a:tileRect/>
        </a:gradFill>
        <a:ln w="22225" cap="flat" cmpd="sng" algn="ctr">
          <a:gradFill>
            <a:gsLst>
              <a:gs pos="100000">
                <a:sysClr val="window" lastClr="FFFFFF">
                  <a:lumMod val="85000"/>
                </a:sysClr>
              </a:gs>
              <a:gs pos="0">
                <a:sysClr val="window" lastClr="FFFFFF"/>
              </a:gs>
            </a:gsLst>
            <a:lin ang="8100000" scaled="0"/>
          </a:gradFill>
          <a:prstDash val="solid"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2000" kern="0" dirty="0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3116</TotalTime>
  <Words>845</Words>
  <Application>Microsoft Office PowerPoint</Application>
  <PresentationFormat>自定义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黑体</vt:lpstr>
      <vt:lpstr>宋体</vt:lpstr>
      <vt:lpstr>微软雅黑</vt:lpstr>
      <vt:lpstr>造字工房毅黑（非商用）常规体</vt:lpstr>
      <vt:lpstr>Arial</vt:lpstr>
      <vt:lpstr>Broadway</vt:lpstr>
      <vt:lpstr>Calibri</vt:lpstr>
      <vt:lpstr>Franklin Gothic Book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教学设计PPT</dc:title>
  <dc:creator>mm</dc:creator>
  <cp:lastModifiedBy>57032</cp:lastModifiedBy>
  <cp:revision>1146</cp:revision>
  <dcterms:created xsi:type="dcterms:W3CDTF">2016-10-28T01:17:39Z</dcterms:created>
  <dcterms:modified xsi:type="dcterms:W3CDTF">2021-04-12T08:01:36Z</dcterms:modified>
</cp:coreProperties>
</file>