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</p:sldMasterIdLst>
  <p:notesMasterIdLst>
    <p:notesMasterId r:id="rId24"/>
  </p:notesMasterIdLst>
  <p:handoutMasterIdLst>
    <p:handoutMasterId r:id="rId25"/>
  </p:handoutMasterIdLst>
  <p:sldIdLst>
    <p:sldId id="268" r:id="rId3"/>
    <p:sldId id="414" r:id="rId4"/>
    <p:sldId id="428" r:id="rId5"/>
    <p:sldId id="429" r:id="rId6"/>
    <p:sldId id="430" r:id="rId7"/>
    <p:sldId id="433" r:id="rId8"/>
    <p:sldId id="383" r:id="rId9"/>
    <p:sldId id="388" r:id="rId10"/>
    <p:sldId id="387" r:id="rId11"/>
    <p:sldId id="341" r:id="rId12"/>
    <p:sldId id="397" r:id="rId13"/>
    <p:sldId id="398" r:id="rId14"/>
    <p:sldId id="431" r:id="rId15"/>
    <p:sldId id="410" r:id="rId16"/>
    <p:sldId id="420" r:id="rId17"/>
    <p:sldId id="399" r:id="rId18"/>
    <p:sldId id="432" r:id="rId19"/>
    <p:sldId id="411" r:id="rId20"/>
    <p:sldId id="421" r:id="rId21"/>
    <p:sldId id="423" r:id="rId22"/>
    <p:sldId id="413" r:id="rId23"/>
  </p:sldIdLst>
  <p:sldSz cx="9144000" cy="6858000" type="screen4x3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1C3C"/>
    <a:srgbClr val="12AE99"/>
    <a:srgbClr val="2F5597"/>
    <a:srgbClr val="E94560"/>
    <a:srgbClr val="FF7300"/>
    <a:srgbClr val="4472C4"/>
    <a:srgbClr val="FF0000"/>
    <a:srgbClr val="41719C"/>
    <a:srgbClr val="F79647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98" autoAdjust="0"/>
    <p:restoredTop sz="93353" autoAdjust="0"/>
  </p:normalViewPr>
  <p:slideViewPr>
    <p:cSldViewPr snapToGrid="0">
      <p:cViewPr varScale="1">
        <p:scale>
          <a:sx n="85" d="100"/>
          <a:sy n="85" d="100"/>
        </p:scale>
        <p:origin x="474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2130" cy="345604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75851" y="1"/>
            <a:ext cx="4342130" cy="345604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C872226-9439-4D79-92D2-0371A85A1D17}" type="datetimeFigureOut">
              <a:rPr lang="zh-CN" altLang="en-US" smtClean="0"/>
              <a:t>2018/5/26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0" cy="345603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0" cy="345603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417B5B1-B799-4071-970A-6CDD8033BE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1411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Header Placeholder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1"/>
            <a:ext cx="4342130" cy="345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zh-CN" altLang="zh-CN"/>
          </a:p>
        </p:txBody>
      </p:sp>
      <p:sp>
        <p:nvSpPr>
          <p:cNvPr id="2051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5675851" y="1"/>
            <a:ext cx="4342130" cy="345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EED5B25D-1B8B-44BD-B658-8418C46E9E7F}" type="datetime1">
              <a:rPr lang="en-US" altLang="zh-CN"/>
              <a:pPr/>
              <a:t>5/26/2018</a:t>
            </a:fld>
            <a:endParaRPr lang="en-US" altLang="zh-CN" sz="1300"/>
          </a:p>
        </p:txBody>
      </p:sp>
      <p:sp>
        <p:nvSpPr>
          <p:cNvPr id="2052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459163" y="860425"/>
            <a:ext cx="3101975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sp>
      <p:sp>
        <p:nvSpPr>
          <p:cNvPr id="2053" name="Notes Placeholder 4"/>
          <p:cNvSpPr>
            <a:spLocks noGrp="1" noRot="1" noChangeAspect="1" noChangeArrowheads="1"/>
          </p:cNvSpPr>
          <p:nvPr/>
        </p:nvSpPr>
        <p:spPr bwMode="auto">
          <a:xfrm>
            <a:off x="1002030" y="3314928"/>
            <a:ext cx="8016240" cy="2712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6616" tIns="48308" rIns="96616" bIns="48308" anchor="ctr"/>
          <a:lstStyle>
            <a:lvl1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zh-CN"/>
              <a:t>Click to edit Master text styles</a:t>
            </a:r>
            <a:endParaRPr lang="zh-CN" altLang="en-US"/>
          </a:p>
          <a:p>
            <a:pPr>
              <a:buFontTx/>
              <a:buNone/>
            </a:pPr>
            <a:r>
              <a:rPr lang="en-US" altLang="zh-CN"/>
              <a:t>Second level</a:t>
            </a:r>
            <a:endParaRPr lang="zh-CN" altLang="en-US"/>
          </a:p>
          <a:p>
            <a:pPr>
              <a:buFontTx/>
              <a:buNone/>
            </a:pPr>
            <a:r>
              <a:rPr lang="en-US" altLang="zh-CN"/>
              <a:t>Third level</a:t>
            </a:r>
            <a:endParaRPr lang="zh-CN" altLang="en-US"/>
          </a:p>
          <a:p>
            <a:pPr>
              <a:buFontTx/>
              <a:buNone/>
            </a:pPr>
            <a:r>
              <a:rPr lang="en-US" altLang="zh-CN"/>
              <a:t>Fourth level</a:t>
            </a:r>
            <a:endParaRPr lang="zh-CN" altLang="en-US"/>
          </a:p>
          <a:p>
            <a:pPr>
              <a:buFontTx/>
              <a:buNone/>
            </a:pPr>
            <a:r>
              <a:rPr lang="zh-CN" altLang="en-US"/>
              <a:t>Fifth level</a:t>
            </a:r>
          </a:p>
        </p:txBody>
      </p:sp>
      <p:sp>
        <p:nvSpPr>
          <p:cNvPr id="2054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42560"/>
            <a:ext cx="4342130" cy="34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zh-CN" altLang="zh-CN"/>
          </a:p>
        </p:txBody>
      </p:sp>
      <p:sp>
        <p:nvSpPr>
          <p:cNvPr id="2055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75851" y="6542560"/>
            <a:ext cx="4342130" cy="34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2BF0C3C3-828D-4C89-A4A7-C7D108C43471}" type="slidenum">
              <a:rPr lang="en-US" altLang="zh-CN"/>
              <a:pPr/>
              <a:t>‹#›</a:t>
            </a:fld>
            <a:endParaRPr lang="en-US" altLang="zh-CN" sz="1300"/>
          </a:p>
        </p:txBody>
      </p:sp>
    </p:spTree>
    <p:extLst>
      <p:ext uri="{BB962C8B-B14F-4D97-AF65-F5344CB8AC3E}">
        <p14:creationId xmlns:p14="http://schemas.microsoft.com/office/powerpoint/2010/main" val="383013376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ED5B25D-1B8B-44BD-B658-8418C46E9E7F}" type="datetime1">
              <a:rPr lang="en-US" altLang="zh-CN" smtClean="0"/>
              <a:pPr/>
              <a:t>5/26/2018</a:t>
            </a:fld>
            <a:endParaRPr lang="en-US" altLang="zh-CN" sz="13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0C3C3-828D-4C89-A4A7-C7D108C43471}" type="slidenum">
              <a:rPr lang="en-US" altLang="zh-CN" smtClean="0"/>
              <a:pPr/>
              <a:t>2</a:t>
            </a:fld>
            <a:endParaRPr lang="en-US" altLang="zh-CN" sz="1300"/>
          </a:p>
        </p:txBody>
      </p:sp>
    </p:spTree>
    <p:extLst>
      <p:ext uri="{BB962C8B-B14F-4D97-AF65-F5344CB8AC3E}">
        <p14:creationId xmlns:p14="http://schemas.microsoft.com/office/powerpoint/2010/main" val="3700703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ED5B25D-1B8B-44BD-B658-8418C46E9E7F}" type="datetime1">
              <a:rPr lang="en-US" altLang="zh-CN" smtClean="0"/>
              <a:pPr/>
              <a:t>5/26/2018</a:t>
            </a:fld>
            <a:endParaRPr lang="en-US" altLang="zh-CN" sz="13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0C3C3-828D-4C89-A4A7-C7D108C43471}" type="slidenum">
              <a:rPr lang="en-US" altLang="zh-CN" smtClean="0"/>
              <a:pPr/>
              <a:t>8</a:t>
            </a:fld>
            <a:endParaRPr lang="en-US" altLang="zh-CN" sz="1300"/>
          </a:p>
        </p:txBody>
      </p:sp>
    </p:spTree>
    <p:extLst>
      <p:ext uri="{BB962C8B-B14F-4D97-AF65-F5344CB8AC3E}">
        <p14:creationId xmlns:p14="http://schemas.microsoft.com/office/powerpoint/2010/main" val="1881827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ED5B25D-1B8B-44BD-B658-8418C46E9E7F}" type="datetime1">
              <a:rPr lang="en-US" altLang="zh-CN" smtClean="0"/>
              <a:pPr/>
              <a:t>5/26/2018</a:t>
            </a:fld>
            <a:endParaRPr lang="en-US" altLang="zh-CN" sz="13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0C3C3-828D-4C89-A4A7-C7D108C43471}" type="slidenum">
              <a:rPr lang="en-US" altLang="zh-CN" smtClean="0"/>
              <a:pPr/>
              <a:t>11</a:t>
            </a:fld>
            <a:endParaRPr lang="en-US" altLang="zh-CN" sz="1300"/>
          </a:p>
        </p:txBody>
      </p:sp>
    </p:spTree>
    <p:extLst>
      <p:ext uri="{BB962C8B-B14F-4D97-AF65-F5344CB8AC3E}">
        <p14:creationId xmlns:p14="http://schemas.microsoft.com/office/powerpoint/2010/main" val="3510726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C4-C491-4518-9286-44E9C5EE9957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275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3D8B5-92DF-4E5B-97C4-7BB60E38FC52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993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3F97F-FE3E-4EF4-9067-3D9E10249ADA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485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457450" cy="365125"/>
          </a:xfrm>
        </p:spPr>
        <p:txBody>
          <a:bodyPr/>
          <a:lstStyle>
            <a:lvl1pPr>
              <a:defRPr/>
            </a:lvl1pPr>
          </a:lstStyle>
          <a:p>
            <a:fld id="{9F7B935E-9E68-423F-9EBF-77E0715E9876}" type="datetime1">
              <a:rPr lang="zh-CN" altLang="en-US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486150" y="6356353"/>
            <a:ext cx="2171700" cy="365125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057900" y="6356353"/>
            <a:ext cx="2457450" cy="365125"/>
          </a:xfrm>
        </p:spPr>
        <p:txBody>
          <a:bodyPr/>
          <a:lstStyle>
            <a:lvl1pPr>
              <a:defRPr/>
            </a:lvl1pPr>
          </a:lstStyle>
          <a:p>
            <a:fld id="{B49E17CE-B2FD-4C50-934A-006004EBD39F}" type="slidenum">
              <a:rPr lang="zh-CN" altLang="en-US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468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B88C2-98E6-42C8-AF72-CAD7DA760D96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8426F-BE28-404D-BC67-E801F1E264A8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59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D8329-9D1E-43B5-B3C9-C564BC9214E4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AAB4B-4CAD-4733-859C-21D2755C3030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653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F4642-28BE-4764-A4F1-F0C2A6869575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FAFE2C-93E9-4337-BA5F-1FFC18CDC5B4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893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65324-8509-411A-929B-2F2D408E1868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484CC6-C022-4554-897F-F7F74655F410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695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4E001-01E8-4BFE-8762-2B44402D9DFC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4372E-E27C-4BBB-A21E-E0B14C9D22CB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70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DD0BB-53DF-4917-9CE6-E6E1CCC5FB72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97958-221C-4683-B23E-0C1B512F1B42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053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41A44-D723-49C2-AC1D-36086E43E85D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16CC7-61F6-4FA3-8B3B-D82B0F082CA9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642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85E2-BBE3-4A2B-9756-9488A31F75E5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0798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98DAB-09CB-4B5D-86DA-5357157B42E7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763969-614F-4E37-AA80-EB0114A8D863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6333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D5505-DD7D-400D-A6DD-E81615AB71A0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05ACD-F9FA-4BE6-988D-60E2BD3DBB3D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2953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08D6E-A0CE-4654-89E4-143A4C00A162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E0F1E-349F-4CC4-88A4-64F5AB0A24CA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6736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DE727-AFB1-4E49-B401-5AAD2226E278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6F88CD-259F-45DE-974C-385AA8BEF026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203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4574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E713B-A305-4CC8-8A55-ECD7B5E8DFBC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486150" y="6356350"/>
            <a:ext cx="2171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057900" y="6356350"/>
            <a:ext cx="2457450" cy="365125"/>
          </a:xfrm>
        </p:spPr>
        <p:txBody>
          <a:bodyPr/>
          <a:lstStyle>
            <a:lvl1pPr>
              <a:defRPr/>
            </a:lvl1pPr>
          </a:lstStyle>
          <a:p>
            <a:fld id="{B3B0B0FE-AA87-493B-937D-D67691B2070A}" type="slidenum">
              <a:rPr lang="zh-CN" altLang="en-US"/>
              <a:pPr/>
              <a:t>‹#›</a:t>
            </a:fld>
            <a:endParaRPr lang="en-US" altLang="zh-CN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753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4CE1A-8E22-4CC2-B67E-C39C77682B31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582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156FE-8BF6-4C6A-B784-B47CBE846D22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142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4C94F-9F3F-49D4-A7FC-584C44283438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890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19A07-95C3-4BE2-8DE8-68740A5E3429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886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53F7-CCFE-4363-BF3F-C5BF03700E33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56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A7A41-A53D-4039-B5E2-2961EC278168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532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4D1FB-9142-4AA9-9AFE-345D5A8AF5B4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03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B935E-9E68-423F-9EBF-77E0715E9876}" type="datetime1">
              <a:rPr lang="zh-CN" altLang="en-US" smtClean="0"/>
              <a:pPr/>
              <a:t>2018/5/26</a:t>
            </a:fld>
            <a:endParaRPr lang="en-US" altLang="zh-CN" sz="135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CDAD1-C246-4C36-964F-489BE8DA7E94}" type="slidenum">
              <a:rPr lang="zh-CN" altLang="en-US" smtClean="0"/>
              <a:pPr/>
              <a:t>‹#›</a:t>
            </a:fld>
            <a:endParaRPr lang="en-US" altLang="zh-CN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31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4619DF-1BC0-4BCD-81B9-6E16673329B6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2018/5/26</a:t>
            </a:fld>
            <a:endParaRPr lang="en-US" altLang="zh-CN" sz="135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CFA624-360F-469E-AA28-76135E35E424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z="130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397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1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六边形 2"/>
          <p:cNvSpPr>
            <a:spLocks noChangeAspect="1" noChangeArrowheads="1"/>
          </p:cNvSpPr>
          <p:nvPr/>
        </p:nvSpPr>
        <p:spPr bwMode="auto">
          <a:xfrm>
            <a:off x="468387" y="2043423"/>
            <a:ext cx="1565672" cy="1350169"/>
          </a:xfrm>
          <a:prstGeom prst="hexagon">
            <a:avLst>
              <a:gd name="adj" fmla="val 24991"/>
              <a:gd name="vf" fmla="val 115470"/>
            </a:avLst>
          </a:prstGeom>
          <a:solidFill>
            <a:srgbClr val="15CDB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 sz="2000">
              <a:solidFill>
                <a:srgbClr val="12AE9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76" name="六边形 26"/>
          <p:cNvSpPr>
            <a:spLocks noChangeAspect="1" noChangeArrowheads="1"/>
          </p:cNvSpPr>
          <p:nvPr/>
        </p:nvSpPr>
        <p:spPr bwMode="auto">
          <a:xfrm>
            <a:off x="1839986" y="2857810"/>
            <a:ext cx="1252538" cy="1079897"/>
          </a:xfrm>
          <a:prstGeom prst="hexagon">
            <a:avLst>
              <a:gd name="adj" fmla="val 24991"/>
              <a:gd name="vf" fmla="val 115470"/>
            </a:avLst>
          </a:prstGeom>
          <a:solidFill>
            <a:srgbClr val="F79647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 sz="200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77" name="六边形 27"/>
          <p:cNvSpPr>
            <a:spLocks noChangeAspect="1" noChangeArrowheads="1"/>
          </p:cNvSpPr>
          <p:nvPr/>
        </p:nvSpPr>
        <p:spPr bwMode="auto">
          <a:xfrm>
            <a:off x="1004167" y="3532895"/>
            <a:ext cx="939404" cy="809625"/>
          </a:xfrm>
          <a:prstGeom prst="hexagon">
            <a:avLst>
              <a:gd name="adj" fmla="val 25005"/>
              <a:gd name="vf" fmla="val 115470"/>
            </a:avLst>
          </a:prstGeom>
          <a:solidFill>
            <a:srgbClr val="E945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 sz="200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78" name="六边形 28"/>
          <p:cNvSpPr>
            <a:spLocks noChangeAspect="1" noChangeArrowheads="1"/>
          </p:cNvSpPr>
          <p:nvPr/>
        </p:nvSpPr>
        <p:spPr bwMode="auto">
          <a:xfrm>
            <a:off x="801761" y="2046995"/>
            <a:ext cx="1233488" cy="1350169"/>
          </a:xfrm>
          <a:custGeom>
            <a:avLst/>
            <a:gdLst>
              <a:gd name="T0" fmla="*/ 0 w 1643838"/>
              <a:gd name="T1" fmla="*/ 0 h 1800000"/>
              <a:gd name="T2" fmla="*/ 1643838 w 1643838"/>
              <a:gd name="T3" fmla="*/ 1800000 h 1800000"/>
            </a:gdLst>
            <a:ahLst/>
            <a:cxnLst/>
            <a:rect l="T0" t="T1" r="T2" b="T3"/>
            <a:pathLst>
              <a:path w="1643838" h="1800000">
                <a:moveTo>
                  <a:pt x="1178970" y="0"/>
                </a:moveTo>
                <a:lnTo>
                  <a:pt x="1193838" y="0"/>
                </a:lnTo>
                <a:lnTo>
                  <a:pt x="1643838" y="900000"/>
                </a:lnTo>
                <a:lnTo>
                  <a:pt x="1193838" y="1800000"/>
                </a:lnTo>
                <a:lnTo>
                  <a:pt x="5838" y="1800000"/>
                </a:lnTo>
                <a:lnTo>
                  <a:pt x="0" y="1788324"/>
                </a:lnTo>
                <a:close/>
              </a:path>
            </a:pathLst>
          </a:custGeom>
          <a:solidFill>
            <a:srgbClr val="12AE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 sz="200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79" name="六边形 29"/>
          <p:cNvSpPr>
            <a:spLocks noChangeAspect="1" noChangeArrowheads="1"/>
          </p:cNvSpPr>
          <p:nvPr/>
        </p:nvSpPr>
        <p:spPr bwMode="auto">
          <a:xfrm>
            <a:off x="2111449" y="2859003"/>
            <a:ext cx="981075" cy="1078706"/>
          </a:xfrm>
          <a:custGeom>
            <a:avLst/>
            <a:gdLst>
              <a:gd name="T0" fmla="*/ 0 w 1307794"/>
              <a:gd name="T1" fmla="*/ 0 h 1438671"/>
              <a:gd name="T2" fmla="*/ 1307794 w 1307794"/>
              <a:gd name="T3" fmla="*/ 1438671 h 1438671"/>
            </a:gdLst>
            <a:ahLst/>
            <a:cxnLst/>
            <a:rect l="T0" t="T1" r="T2" b="T3"/>
            <a:pathLst>
              <a:path w="1307794" h="1438671">
                <a:moveTo>
                  <a:pt x="948458" y="0"/>
                </a:moveTo>
                <a:lnTo>
                  <a:pt x="1307794" y="718671"/>
                </a:lnTo>
                <a:lnTo>
                  <a:pt x="947794" y="1438671"/>
                </a:lnTo>
                <a:lnTo>
                  <a:pt x="0" y="1438671"/>
                </a:lnTo>
                <a:close/>
              </a:path>
            </a:pathLst>
          </a:custGeom>
          <a:solidFill>
            <a:srgbClr val="FF73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 sz="200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80" name="六边形 30"/>
          <p:cNvSpPr>
            <a:spLocks noChangeAspect="1" noChangeArrowheads="1"/>
          </p:cNvSpPr>
          <p:nvPr/>
        </p:nvSpPr>
        <p:spPr bwMode="auto">
          <a:xfrm>
            <a:off x="1203002" y="3532895"/>
            <a:ext cx="736997" cy="809625"/>
          </a:xfrm>
          <a:custGeom>
            <a:avLst/>
            <a:gdLst>
              <a:gd name="T0" fmla="*/ 0 w 982678"/>
              <a:gd name="T1" fmla="*/ 0 h 1080000"/>
              <a:gd name="T2" fmla="*/ 982678 w 982678"/>
              <a:gd name="T3" fmla="*/ 1080000 h 1080000"/>
            </a:gdLst>
            <a:ahLst/>
            <a:cxnLst/>
            <a:rect l="T0" t="T1" r="T2" b="T3"/>
            <a:pathLst>
              <a:path w="982678" h="1080000">
                <a:moveTo>
                  <a:pt x="712000" y="0"/>
                </a:moveTo>
                <a:lnTo>
                  <a:pt x="712678" y="0"/>
                </a:lnTo>
                <a:lnTo>
                  <a:pt x="982678" y="540000"/>
                </a:lnTo>
                <a:lnTo>
                  <a:pt x="712678" y="1080000"/>
                </a:lnTo>
                <a:lnTo>
                  <a:pt x="0" y="1080000"/>
                </a:lnTo>
                <a:close/>
              </a:path>
            </a:pathLst>
          </a:custGeom>
          <a:solidFill>
            <a:srgbClr val="E51C3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 sz="200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81" name="TextBox 20"/>
          <p:cNvSpPr>
            <a:spLocks noChangeArrowheads="1"/>
          </p:cNvSpPr>
          <p:nvPr/>
        </p:nvSpPr>
        <p:spPr bwMode="auto">
          <a:xfrm>
            <a:off x="3505874" y="2349731"/>
            <a:ext cx="5280422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4000" b="1" dirty="0" smtClean="0">
                <a:solidFill>
                  <a:srgbClr val="262626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计算机组成原理</a:t>
            </a:r>
            <a:endParaRPr lang="en-US" altLang="zh-CN" sz="4000" b="1" dirty="0" smtClean="0">
              <a:solidFill>
                <a:srgbClr val="262626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r>
              <a:rPr lang="en-US" altLang="zh-CN" sz="5400" b="1" dirty="0" smtClean="0">
                <a:solidFill>
                  <a:srgbClr val="12AE99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I/O</a:t>
            </a:r>
            <a:r>
              <a:rPr lang="zh-CN" altLang="en-US" sz="5400" b="1" dirty="0" smtClean="0">
                <a:solidFill>
                  <a:srgbClr val="12AE99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同步控制方式</a:t>
            </a:r>
            <a:endParaRPr lang="en-US" altLang="zh-CN" sz="5400" b="1" dirty="0">
              <a:solidFill>
                <a:srgbClr val="12AE99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3082" name="Group 10"/>
          <p:cNvGrpSpPr>
            <a:grpSpLocks/>
          </p:cNvGrpSpPr>
          <p:nvPr/>
        </p:nvGrpSpPr>
        <p:grpSpPr bwMode="auto">
          <a:xfrm>
            <a:off x="2263848" y="3223334"/>
            <a:ext cx="404813" cy="327422"/>
            <a:chOff x="0" y="0"/>
            <a:chExt cx="541338" cy="436563"/>
          </a:xfrm>
        </p:grpSpPr>
        <p:sp>
          <p:nvSpPr>
            <p:cNvPr id="3083" name="Freeform 8"/>
            <p:cNvSpPr>
              <a:spLocks noChangeArrowheads="1"/>
            </p:cNvSpPr>
            <p:nvPr/>
          </p:nvSpPr>
          <p:spPr bwMode="auto">
            <a:xfrm>
              <a:off x="185738" y="76200"/>
              <a:ext cx="169863" cy="203200"/>
            </a:xfrm>
            <a:custGeom>
              <a:avLst/>
              <a:gdLst>
                <a:gd name="T0" fmla="*/ 108 w 214"/>
                <a:gd name="T1" fmla="*/ 0 h 256"/>
                <a:gd name="T2" fmla="*/ 136 w 214"/>
                <a:gd name="T3" fmla="*/ 5 h 256"/>
                <a:gd name="T4" fmla="*/ 161 w 214"/>
                <a:gd name="T5" fmla="*/ 18 h 256"/>
                <a:gd name="T6" fmla="*/ 182 w 214"/>
                <a:gd name="T7" fmla="*/ 39 h 256"/>
                <a:gd name="T8" fmla="*/ 200 w 214"/>
                <a:gd name="T9" fmla="*/ 64 h 256"/>
                <a:gd name="T10" fmla="*/ 210 w 214"/>
                <a:gd name="T11" fmla="*/ 94 h 256"/>
                <a:gd name="T12" fmla="*/ 214 w 214"/>
                <a:gd name="T13" fmla="*/ 129 h 256"/>
                <a:gd name="T14" fmla="*/ 210 w 214"/>
                <a:gd name="T15" fmla="*/ 163 h 256"/>
                <a:gd name="T16" fmla="*/ 200 w 214"/>
                <a:gd name="T17" fmla="*/ 193 h 256"/>
                <a:gd name="T18" fmla="*/ 182 w 214"/>
                <a:gd name="T19" fmla="*/ 219 h 256"/>
                <a:gd name="T20" fmla="*/ 161 w 214"/>
                <a:gd name="T21" fmla="*/ 239 h 256"/>
                <a:gd name="T22" fmla="*/ 136 w 214"/>
                <a:gd name="T23" fmla="*/ 251 h 256"/>
                <a:gd name="T24" fmla="*/ 108 w 214"/>
                <a:gd name="T25" fmla="*/ 256 h 256"/>
                <a:gd name="T26" fmla="*/ 78 w 214"/>
                <a:gd name="T27" fmla="*/ 251 h 256"/>
                <a:gd name="T28" fmla="*/ 53 w 214"/>
                <a:gd name="T29" fmla="*/ 239 h 256"/>
                <a:gd name="T30" fmla="*/ 32 w 214"/>
                <a:gd name="T31" fmla="*/ 219 h 256"/>
                <a:gd name="T32" fmla="*/ 14 w 214"/>
                <a:gd name="T33" fmla="*/ 193 h 256"/>
                <a:gd name="T34" fmla="*/ 3 w 214"/>
                <a:gd name="T35" fmla="*/ 163 h 256"/>
                <a:gd name="T36" fmla="*/ 0 w 214"/>
                <a:gd name="T37" fmla="*/ 129 h 256"/>
                <a:gd name="T38" fmla="*/ 3 w 214"/>
                <a:gd name="T39" fmla="*/ 94 h 256"/>
                <a:gd name="T40" fmla="*/ 14 w 214"/>
                <a:gd name="T41" fmla="*/ 64 h 256"/>
                <a:gd name="T42" fmla="*/ 32 w 214"/>
                <a:gd name="T43" fmla="*/ 39 h 256"/>
                <a:gd name="T44" fmla="*/ 53 w 214"/>
                <a:gd name="T45" fmla="*/ 18 h 256"/>
                <a:gd name="T46" fmla="*/ 78 w 214"/>
                <a:gd name="T47" fmla="*/ 5 h 256"/>
                <a:gd name="T48" fmla="*/ 108 w 214"/>
                <a:gd name="T49" fmla="*/ 0 h 2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4"/>
                <a:gd name="T76" fmla="*/ 0 h 256"/>
                <a:gd name="T77" fmla="*/ 214 w 214"/>
                <a:gd name="T78" fmla="*/ 256 h 2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4" h="256">
                  <a:moveTo>
                    <a:pt x="108" y="0"/>
                  </a:moveTo>
                  <a:lnTo>
                    <a:pt x="136" y="5"/>
                  </a:lnTo>
                  <a:lnTo>
                    <a:pt x="161" y="18"/>
                  </a:lnTo>
                  <a:lnTo>
                    <a:pt x="182" y="39"/>
                  </a:lnTo>
                  <a:lnTo>
                    <a:pt x="200" y="64"/>
                  </a:lnTo>
                  <a:lnTo>
                    <a:pt x="210" y="94"/>
                  </a:lnTo>
                  <a:lnTo>
                    <a:pt x="214" y="129"/>
                  </a:lnTo>
                  <a:lnTo>
                    <a:pt x="210" y="163"/>
                  </a:lnTo>
                  <a:lnTo>
                    <a:pt x="200" y="193"/>
                  </a:lnTo>
                  <a:lnTo>
                    <a:pt x="182" y="219"/>
                  </a:lnTo>
                  <a:lnTo>
                    <a:pt x="161" y="239"/>
                  </a:lnTo>
                  <a:lnTo>
                    <a:pt x="136" y="251"/>
                  </a:lnTo>
                  <a:lnTo>
                    <a:pt x="108" y="256"/>
                  </a:lnTo>
                  <a:lnTo>
                    <a:pt x="78" y="251"/>
                  </a:lnTo>
                  <a:lnTo>
                    <a:pt x="53" y="239"/>
                  </a:lnTo>
                  <a:lnTo>
                    <a:pt x="32" y="219"/>
                  </a:lnTo>
                  <a:lnTo>
                    <a:pt x="14" y="193"/>
                  </a:lnTo>
                  <a:lnTo>
                    <a:pt x="3" y="163"/>
                  </a:lnTo>
                  <a:lnTo>
                    <a:pt x="0" y="129"/>
                  </a:lnTo>
                  <a:lnTo>
                    <a:pt x="3" y="94"/>
                  </a:lnTo>
                  <a:lnTo>
                    <a:pt x="14" y="64"/>
                  </a:lnTo>
                  <a:lnTo>
                    <a:pt x="32" y="39"/>
                  </a:lnTo>
                  <a:lnTo>
                    <a:pt x="53" y="18"/>
                  </a:lnTo>
                  <a:lnTo>
                    <a:pt x="78" y="5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84" name="Freeform 9"/>
            <p:cNvSpPr>
              <a:spLocks noChangeArrowheads="1"/>
            </p:cNvSpPr>
            <p:nvPr/>
          </p:nvSpPr>
          <p:spPr bwMode="auto">
            <a:xfrm>
              <a:off x="174625" y="161925"/>
              <a:ext cx="25400" cy="39688"/>
            </a:xfrm>
            <a:custGeom>
              <a:avLst/>
              <a:gdLst>
                <a:gd name="T0" fmla="*/ 16 w 34"/>
                <a:gd name="T1" fmla="*/ 0 h 49"/>
                <a:gd name="T2" fmla="*/ 21 w 34"/>
                <a:gd name="T3" fmla="*/ 0 h 49"/>
                <a:gd name="T4" fmla="*/ 27 w 34"/>
                <a:gd name="T5" fmla="*/ 3 h 49"/>
                <a:gd name="T6" fmla="*/ 30 w 34"/>
                <a:gd name="T7" fmla="*/ 9 h 49"/>
                <a:gd name="T8" fmla="*/ 32 w 34"/>
                <a:gd name="T9" fmla="*/ 16 h 49"/>
                <a:gd name="T10" fmla="*/ 34 w 34"/>
                <a:gd name="T11" fmla="*/ 24 h 49"/>
                <a:gd name="T12" fmla="*/ 32 w 34"/>
                <a:gd name="T13" fmla="*/ 33 h 49"/>
                <a:gd name="T14" fmla="*/ 30 w 34"/>
                <a:gd name="T15" fmla="*/ 40 h 49"/>
                <a:gd name="T16" fmla="*/ 27 w 34"/>
                <a:gd name="T17" fmla="*/ 46 h 49"/>
                <a:gd name="T18" fmla="*/ 21 w 34"/>
                <a:gd name="T19" fmla="*/ 49 h 49"/>
                <a:gd name="T20" fmla="*/ 16 w 34"/>
                <a:gd name="T21" fmla="*/ 49 h 49"/>
                <a:gd name="T22" fmla="*/ 11 w 34"/>
                <a:gd name="T23" fmla="*/ 49 h 49"/>
                <a:gd name="T24" fmla="*/ 7 w 34"/>
                <a:gd name="T25" fmla="*/ 46 h 49"/>
                <a:gd name="T26" fmla="*/ 4 w 34"/>
                <a:gd name="T27" fmla="*/ 40 h 49"/>
                <a:gd name="T28" fmla="*/ 0 w 34"/>
                <a:gd name="T29" fmla="*/ 33 h 49"/>
                <a:gd name="T30" fmla="*/ 0 w 34"/>
                <a:gd name="T31" fmla="*/ 24 h 49"/>
                <a:gd name="T32" fmla="*/ 0 w 34"/>
                <a:gd name="T33" fmla="*/ 16 h 49"/>
                <a:gd name="T34" fmla="*/ 4 w 34"/>
                <a:gd name="T35" fmla="*/ 9 h 49"/>
                <a:gd name="T36" fmla="*/ 7 w 34"/>
                <a:gd name="T37" fmla="*/ 3 h 49"/>
                <a:gd name="T38" fmla="*/ 11 w 34"/>
                <a:gd name="T39" fmla="*/ 0 h 49"/>
                <a:gd name="T40" fmla="*/ 16 w 34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"/>
                <a:gd name="T64" fmla="*/ 0 h 49"/>
                <a:gd name="T65" fmla="*/ 34 w 34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" h="49">
                  <a:moveTo>
                    <a:pt x="16" y="0"/>
                  </a:moveTo>
                  <a:lnTo>
                    <a:pt x="21" y="0"/>
                  </a:lnTo>
                  <a:lnTo>
                    <a:pt x="27" y="3"/>
                  </a:lnTo>
                  <a:lnTo>
                    <a:pt x="30" y="9"/>
                  </a:lnTo>
                  <a:lnTo>
                    <a:pt x="32" y="16"/>
                  </a:lnTo>
                  <a:lnTo>
                    <a:pt x="34" y="24"/>
                  </a:lnTo>
                  <a:lnTo>
                    <a:pt x="32" y="33"/>
                  </a:lnTo>
                  <a:lnTo>
                    <a:pt x="30" y="40"/>
                  </a:lnTo>
                  <a:lnTo>
                    <a:pt x="27" y="46"/>
                  </a:lnTo>
                  <a:lnTo>
                    <a:pt x="21" y="49"/>
                  </a:lnTo>
                  <a:lnTo>
                    <a:pt x="16" y="49"/>
                  </a:lnTo>
                  <a:lnTo>
                    <a:pt x="11" y="49"/>
                  </a:lnTo>
                  <a:lnTo>
                    <a:pt x="7" y="46"/>
                  </a:lnTo>
                  <a:lnTo>
                    <a:pt x="4" y="40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4" y="9"/>
                  </a:lnTo>
                  <a:lnTo>
                    <a:pt x="7" y="3"/>
                  </a:lnTo>
                  <a:lnTo>
                    <a:pt x="11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85" name="Freeform 10"/>
            <p:cNvSpPr>
              <a:spLocks noChangeArrowheads="1"/>
            </p:cNvSpPr>
            <p:nvPr/>
          </p:nvSpPr>
          <p:spPr bwMode="auto">
            <a:xfrm>
              <a:off x="344488" y="161925"/>
              <a:ext cx="26988" cy="39688"/>
            </a:xfrm>
            <a:custGeom>
              <a:avLst/>
              <a:gdLst>
                <a:gd name="T0" fmla="*/ 16 w 33"/>
                <a:gd name="T1" fmla="*/ 0 h 49"/>
                <a:gd name="T2" fmla="*/ 21 w 33"/>
                <a:gd name="T3" fmla="*/ 0 h 49"/>
                <a:gd name="T4" fmla="*/ 26 w 33"/>
                <a:gd name="T5" fmla="*/ 3 h 49"/>
                <a:gd name="T6" fmla="*/ 30 w 33"/>
                <a:gd name="T7" fmla="*/ 9 h 49"/>
                <a:gd name="T8" fmla="*/ 31 w 33"/>
                <a:gd name="T9" fmla="*/ 16 h 49"/>
                <a:gd name="T10" fmla="*/ 33 w 33"/>
                <a:gd name="T11" fmla="*/ 24 h 49"/>
                <a:gd name="T12" fmla="*/ 31 w 33"/>
                <a:gd name="T13" fmla="*/ 33 h 49"/>
                <a:gd name="T14" fmla="*/ 30 w 33"/>
                <a:gd name="T15" fmla="*/ 40 h 49"/>
                <a:gd name="T16" fmla="*/ 26 w 33"/>
                <a:gd name="T17" fmla="*/ 46 h 49"/>
                <a:gd name="T18" fmla="*/ 21 w 33"/>
                <a:gd name="T19" fmla="*/ 49 h 49"/>
                <a:gd name="T20" fmla="*/ 16 w 33"/>
                <a:gd name="T21" fmla="*/ 49 h 49"/>
                <a:gd name="T22" fmla="*/ 12 w 33"/>
                <a:gd name="T23" fmla="*/ 49 h 49"/>
                <a:gd name="T24" fmla="*/ 7 w 33"/>
                <a:gd name="T25" fmla="*/ 46 h 49"/>
                <a:gd name="T26" fmla="*/ 3 w 33"/>
                <a:gd name="T27" fmla="*/ 40 h 49"/>
                <a:gd name="T28" fmla="*/ 1 w 33"/>
                <a:gd name="T29" fmla="*/ 33 h 49"/>
                <a:gd name="T30" fmla="*/ 0 w 33"/>
                <a:gd name="T31" fmla="*/ 24 h 49"/>
                <a:gd name="T32" fmla="*/ 1 w 33"/>
                <a:gd name="T33" fmla="*/ 16 h 49"/>
                <a:gd name="T34" fmla="*/ 3 w 33"/>
                <a:gd name="T35" fmla="*/ 9 h 49"/>
                <a:gd name="T36" fmla="*/ 7 w 33"/>
                <a:gd name="T37" fmla="*/ 3 h 49"/>
                <a:gd name="T38" fmla="*/ 12 w 33"/>
                <a:gd name="T39" fmla="*/ 0 h 49"/>
                <a:gd name="T40" fmla="*/ 16 w 33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3"/>
                <a:gd name="T64" fmla="*/ 0 h 49"/>
                <a:gd name="T65" fmla="*/ 33 w 33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3" h="49">
                  <a:moveTo>
                    <a:pt x="16" y="0"/>
                  </a:moveTo>
                  <a:lnTo>
                    <a:pt x="21" y="0"/>
                  </a:lnTo>
                  <a:lnTo>
                    <a:pt x="26" y="3"/>
                  </a:lnTo>
                  <a:lnTo>
                    <a:pt x="30" y="9"/>
                  </a:lnTo>
                  <a:lnTo>
                    <a:pt x="31" y="16"/>
                  </a:lnTo>
                  <a:lnTo>
                    <a:pt x="33" y="24"/>
                  </a:lnTo>
                  <a:lnTo>
                    <a:pt x="31" y="33"/>
                  </a:lnTo>
                  <a:lnTo>
                    <a:pt x="30" y="40"/>
                  </a:lnTo>
                  <a:lnTo>
                    <a:pt x="26" y="46"/>
                  </a:lnTo>
                  <a:lnTo>
                    <a:pt x="21" y="49"/>
                  </a:lnTo>
                  <a:lnTo>
                    <a:pt x="16" y="49"/>
                  </a:lnTo>
                  <a:lnTo>
                    <a:pt x="12" y="49"/>
                  </a:lnTo>
                  <a:lnTo>
                    <a:pt x="7" y="46"/>
                  </a:lnTo>
                  <a:lnTo>
                    <a:pt x="3" y="40"/>
                  </a:lnTo>
                  <a:lnTo>
                    <a:pt x="1" y="33"/>
                  </a:lnTo>
                  <a:lnTo>
                    <a:pt x="0" y="24"/>
                  </a:lnTo>
                  <a:lnTo>
                    <a:pt x="1" y="16"/>
                  </a:lnTo>
                  <a:lnTo>
                    <a:pt x="3" y="9"/>
                  </a:lnTo>
                  <a:lnTo>
                    <a:pt x="7" y="3"/>
                  </a:lnTo>
                  <a:lnTo>
                    <a:pt x="12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86" name="Freeform 11"/>
            <p:cNvSpPr>
              <a:spLocks noChangeArrowheads="1"/>
            </p:cNvSpPr>
            <p:nvPr/>
          </p:nvSpPr>
          <p:spPr bwMode="auto">
            <a:xfrm>
              <a:off x="246063" y="282575"/>
              <a:ext cx="52388" cy="47625"/>
            </a:xfrm>
            <a:custGeom>
              <a:avLst/>
              <a:gdLst>
                <a:gd name="T0" fmla="*/ 16 w 65"/>
                <a:gd name="T1" fmla="*/ 0 h 58"/>
                <a:gd name="T2" fmla="*/ 49 w 65"/>
                <a:gd name="T3" fmla="*/ 0 h 58"/>
                <a:gd name="T4" fmla="*/ 65 w 65"/>
                <a:gd name="T5" fmla="*/ 30 h 58"/>
                <a:gd name="T6" fmla="*/ 49 w 65"/>
                <a:gd name="T7" fmla="*/ 58 h 58"/>
                <a:gd name="T8" fmla="*/ 16 w 65"/>
                <a:gd name="T9" fmla="*/ 58 h 58"/>
                <a:gd name="T10" fmla="*/ 0 w 65"/>
                <a:gd name="T11" fmla="*/ 30 h 58"/>
                <a:gd name="T12" fmla="*/ 16 w 65"/>
                <a:gd name="T13" fmla="*/ 0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58"/>
                <a:gd name="T23" fmla="*/ 65 w 65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58">
                  <a:moveTo>
                    <a:pt x="16" y="0"/>
                  </a:moveTo>
                  <a:lnTo>
                    <a:pt x="49" y="0"/>
                  </a:lnTo>
                  <a:lnTo>
                    <a:pt x="65" y="30"/>
                  </a:lnTo>
                  <a:lnTo>
                    <a:pt x="49" y="58"/>
                  </a:lnTo>
                  <a:lnTo>
                    <a:pt x="16" y="58"/>
                  </a:lnTo>
                  <a:lnTo>
                    <a:pt x="0" y="3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87" name="Rectangle 12"/>
            <p:cNvSpPr>
              <a:spLocks noChangeArrowheads="1"/>
            </p:cNvSpPr>
            <p:nvPr/>
          </p:nvSpPr>
          <p:spPr bwMode="auto">
            <a:xfrm>
              <a:off x="258763" y="330200"/>
              <a:ext cx="26988" cy="49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88" name="Freeform 13"/>
            <p:cNvSpPr>
              <a:spLocks noChangeArrowheads="1"/>
            </p:cNvSpPr>
            <p:nvPr/>
          </p:nvSpPr>
          <p:spPr bwMode="auto">
            <a:xfrm>
              <a:off x="93663" y="285750"/>
              <a:ext cx="357188" cy="150813"/>
            </a:xfrm>
            <a:custGeom>
              <a:avLst/>
              <a:gdLst>
                <a:gd name="T0" fmla="*/ 301 w 449"/>
                <a:gd name="T1" fmla="*/ 0 h 189"/>
                <a:gd name="T2" fmla="*/ 304 w 449"/>
                <a:gd name="T3" fmla="*/ 2 h 189"/>
                <a:gd name="T4" fmla="*/ 317 w 449"/>
                <a:gd name="T5" fmla="*/ 4 h 189"/>
                <a:gd name="T6" fmla="*/ 336 w 449"/>
                <a:gd name="T7" fmla="*/ 7 h 189"/>
                <a:gd name="T8" fmla="*/ 357 w 449"/>
                <a:gd name="T9" fmla="*/ 14 h 189"/>
                <a:gd name="T10" fmla="*/ 382 w 449"/>
                <a:gd name="T11" fmla="*/ 25 h 189"/>
                <a:gd name="T12" fmla="*/ 407 w 449"/>
                <a:gd name="T13" fmla="*/ 41 h 189"/>
                <a:gd name="T14" fmla="*/ 430 w 449"/>
                <a:gd name="T15" fmla="*/ 62 h 189"/>
                <a:gd name="T16" fmla="*/ 449 w 449"/>
                <a:gd name="T17" fmla="*/ 90 h 189"/>
                <a:gd name="T18" fmla="*/ 449 w 449"/>
                <a:gd name="T19" fmla="*/ 189 h 189"/>
                <a:gd name="T20" fmla="*/ 0 w 449"/>
                <a:gd name="T21" fmla="*/ 189 h 189"/>
                <a:gd name="T22" fmla="*/ 0 w 449"/>
                <a:gd name="T23" fmla="*/ 87 h 189"/>
                <a:gd name="T24" fmla="*/ 4 w 449"/>
                <a:gd name="T25" fmla="*/ 83 h 189"/>
                <a:gd name="T26" fmla="*/ 11 w 449"/>
                <a:gd name="T27" fmla="*/ 73 h 189"/>
                <a:gd name="T28" fmla="*/ 25 w 449"/>
                <a:gd name="T29" fmla="*/ 60 h 189"/>
                <a:gd name="T30" fmla="*/ 43 w 449"/>
                <a:gd name="T31" fmla="*/ 44 h 189"/>
                <a:gd name="T32" fmla="*/ 66 w 449"/>
                <a:gd name="T33" fmla="*/ 29 h 189"/>
                <a:gd name="T34" fmla="*/ 94 w 449"/>
                <a:gd name="T35" fmla="*/ 14 h 189"/>
                <a:gd name="T36" fmla="*/ 126 w 449"/>
                <a:gd name="T37" fmla="*/ 6 h 189"/>
                <a:gd name="T38" fmla="*/ 161 w 449"/>
                <a:gd name="T39" fmla="*/ 2 h 189"/>
                <a:gd name="T40" fmla="*/ 205 w 449"/>
                <a:gd name="T41" fmla="*/ 103 h 189"/>
                <a:gd name="T42" fmla="*/ 244 w 449"/>
                <a:gd name="T43" fmla="*/ 103 h 189"/>
                <a:gd name="T44" fmla="*/ 301 w 449"/>
                <a:gd name="T45" fmla="*/ 0 h 18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9"/>
                <a:gd name="T70" fmla="*/ 0 h 189"/>
                <a:gd name="T71" fmla="*/ 449 w 449"/>
                <a:gd name="T72" fmla="*/ 189 h 18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9" h="189">
                  <a:moveTo>
                    <a:pt x="301" y="0"/>
                  </a:moveTo>
                  <a:lnTo>
                    <a:pt x="304" y="2"/>
                  </a:lnTo>
                  <a:lnTo>
                    <a:pt x="317" y="4"/>
                  </a:lnTo>
                  <a:lnTo>
                    <a:pt x="336" y="7"/>
                  </a:lnTo>
                  <a:lnTo>
                    <a:pt x="357" y="14"/>
                  </a:lnTo>
                  <a:lnTo>
                    <a:pt x="382" y="25"/>
                  </a:lnTo>
                  <a:lnTo>
                    <a:pt x="407" y="41"/>
                  </a:lnTo>
                  <a:lnTo>
                    <a:pt x="430" y="62"/>
                  </a:lnTo>
                  <a:lnTo>
                    <a:pt x="449" y="90"/>
                  </a:lnTo>
                  <a:lnTo>
                    <a:pt x="449" y="189"/>
                  </a:lnTo>
                  <a:lnTo>
                    <a:pt x="0" y="189"/>
                  </a:lnTo>
                  <a:lnTo>
                    <a:pt x="0" y="87"/>
                  </a:lnTo>
                  <a:lnTo>
                    <a:pt x="4" y="83"/>
                  </a:lnTo>
                  <a:lnTo>
                    <a:pt x="11" y="73"/>
                  </a:lnTo>
                  <a:lnTo>
                    <a:pt x="25" y="60"/>
                  </a:lnTo>
                  <a:lnTo>
                    <a:pt x="43" y="44"/>
                  </a:lnTo>
                  <a:lnTo>
                    <a:pt x="66" y="29"/>
                  </a:lnTo>
                  <a:lnTo>
                    <a:pt x="94" y="14"/>
                  </a:lnTo>
                  <a:lnTo>
                    <a:pt x="126" y="6"/>
                  </a:lnTo>
                  <a:lnTo>
                    <a:pt x="161" y="2"/>
                  </a:lnTo>
                  <a:lnTo>
                    <a:pt x="205" y="103"/>
                  </a:lnTo>
                  <a:lnTo>
                    <a:pt x="244" y="103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89" name="Freeform 14"/>
            <p:cNvSpPr>
              <a:spLocks noChangeArrowheads="1"/>
            </p:cNvSpPr>
            <p:nvPr/>
          </p:nvSpPr>
          <p:spPr bwMode="auto">
            <a:xfrm>
              <a:off x="88900" y="0"/>
              <a:ext cx="152400" cy="188913"/>
            </a:xfrm>
            <a:custGeom>
              <a:avLst/>
              <a:gdLst>
                <a:gd name="T0" fmla="*/ 99 w 193"/>
                <a:gd name="T1" fmla="*/ 0 h 238"/>
                <a:gd name="T2" fmla="*/ 124 w 193"/>
                <a:gd name="T3" fmla="*/ 3 h 238"/>
                <a:gd name="T4" fmla="*/ 145 w 193"/>
                <a:gd name="T5" fmla="*/ 14 h 238"/>
                <a:gd name="T6" fmla="*/ 166 w 193"/>
                <a:gd name="T7" fmla="*/ 32 h 238"/>
                <a:gd name="T8" fmla="*/ 180 w 193"/>
                <a:gd name="T9" fmla="*/ 53 h 238"/>
                <a:gd name="T10" fmla="*/ 193 w 193"/>
                <a:gd name="T11" fmla="*/ 77 h 238"/>
                <a:gd name="T12" fmla="*/ 177 w 193"/>
                <a:gd name="T13" fmla="*/ 85 h 238"/>
                <a:gd name="T14" fmla="*/ 161 w 193"/>
                <a:gd name="T15" fmla="*/ 93 h 238"/>
                <a:gd name="T16" fmla="*/ 143 w 193"/>
                <a:gd name="T17" fmla="*/ 106 h 238"/>
                <a:gd name="T18" fmla="*/ 127 w 193"/>
                <a:gd name="T19" fmla="*/ 123 h 238"/>
                <a:gd name="T20" fmla="*/ 113 w 193"/>
                <a:gd name="T21" fmla="*/ 145 h 238"/>
                <a:gd name="T22" fmla="*/ 101 w 193"/>
                <a:gd name="T23" fmla="*/ 169 h 238"/>
                <a:gd name="T24" fmla="*/ 94 w 193"/>
                <a:gd name="T25" fmla="*/ 201 h 238"/>
                <a:gd name="T26" fmla="*/ 90 w 193"/>
                <a:gd name="T27" fmla="*/ 238 h 238"/>
                <a:gd name="T28" fmla="*/ 66 w 193"/>
                <a:gd name="T29" fmla="*/ 233 h 238"/>
                <a:gd name="T30" fmla="*/ 44 w 193"/>
                <a:gd name="T31" fmla="*/ 219 h 238"/>
                <a:gd name="T32" fmla="*/ 25 w 193"/>
                <a:gd name="T33" fmla="*/ 201 h 238"/>
                <a:gd name="T34" fmla="*/ 11 w 193"/>
                <a:gd name="T35" fmla="*/ 176 h 238"/>
                <a:gd name="T36" fmla="*/ 2 w 193"/>
                <a:gd name="T37" fmla="*/ 148 h 238"/>
                <a:gd name="T38" fmla="*/ 5 w 193"/>
                <a:gd name="T39" fmla="*/ 146 h 238"/>
                <a:gd name="T40" fmla="*/ 9 w 193"/>
                <a:gd name="T41" fmla="*/ 143 h 238"/>
                <a:gd name="T42" fmla="*/ 13 w 193"/>
                <a:gd name="T43" fmla="*/ 138 h 238"/>
                <a:gd name="T44" fmla="*/ 14 w 193"/>
                <a:gd name="T45" fmla="*/ 132 h 238"/>
                <a:gd name="T46" fmla="*/ 14 w 193"/>
                <a:gd name="T47" fmla="*/ 125 h 238"/>
                <a:gd name="T48" fmla="*/ 13 w 193"/>
                <a:gd name="T49" fmla="*/ 118 h 238"/>
                <a:gd name="T50" fmla="*/ 11 w 193"/>
                <a:gd name="T51" fmla="*/ 111 h 238"/>
                <a:gd name="T52" fmla="*/ 9 w 193"/>
                <a:gd name="T53" fmla="*/ 106 h 238"/>
                <a:gd name="T54" fmla="*/ 4 w 193"/>
                <a:gd name="T55" fmla="*/ 102 h 238"/>
                <a:gd name="T56" fmla="*/ 0 w 193"/>
                <a:gd name="T57" fmla="*/ 102 h 238"/>
                <a:gd name="T58" fmla="*/ 7 w 193"/>
                <a:gd name="T59" fmla="*/ 69 h 238"/>
                <a:gd name="T60" fmla="*/ 23 w 193"/>
                <a:gd name="T61" fmla="*/ 40 h 238"/>
                <a:gd name="T62" fmla="*/ 44 w 193"/>
                <a:gd name="T63" fmla="*/ 19 h 238"/>
                <a:gd name="T64" fmla="*/ 69 w 193"/>
                <a:gd name="T65" fmla="*/ 5 h 238"/>
                <a:gd name="T66" fmla="*/ 99 w 193"/>
                <a:gd name="T67" fmla="*/ 0 h 2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93"/>
                <a:gd name="T103" fmla="*/ 0 h 238"/>
                <a:gd name="T104" fmla="*/ 193 w 193"/>
                <a:gd name="T105" fmla="*/ 238 h 2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93" h="238">
                  <a:moveTo>
                    <a:pt x="99" y="0"/>
                  </a:moveTo>
                  <a:lnTo>
                    <a:pt x="124" y="3"/>
                  </a:lnTo>
                  <a:lnTo>
                    <a:pt x="145" y="14"/>
                  </a:lnTo>
                  <a:lnTo>
                    <a:pt x="166" y="32"/>
                  </a:lnTo>
                  <a:lnTo>
                    <a:pt x="180" y="53"/>
                  </a:lnTo>
                  <a:lnTo>
                    <a:pt x="193" y="77"/>
                  </a:lnTo>
                  <a:lnTo>
                    <a:pt x="177" y="85"/>
                  </a:lnTo>
                  <a:lnTo>
                    <a:pt x="161" y="93"/>
                  </a:lnTo>
                  <a:lnTo>
                    <a:pt x="143" y="106"/>
                  </a:lnTo>
                  <a:lnTo>
                    <a:pt x="127" y="123"/>
                  </a:lnTo>
                  <a:lnTo>
                    <a:pt x="113" y="145"/>
                  </a:lnTo>
                  <a:lnTo>
                    <a:pt x="101" y="169"/>
                  </a:lnTo>
                  <a:lnTo>
                    <a:pt x="94" y="201"/>
                  </a:lnTo>
                  <a:lnTo>
                    <a:pt x="90" y="238"/>
                  </a:lnTo>
                  <a:lnTo>
                    <a:pt x="66" y="233"/>
                  </a:lnTo>
                  <a:lnTo>
                    <a:pt x="44" y="219"/>
                  </a:lnTo>
                  <a:lnTo>
                    <a:pt x="25" y="201"/>
                  </a:lnTo>
                  <a:lnTo>
                    <a:pt x="11" y="176"/>
                  </a:lnTo>
                  <a:lnTo>
                    <a:pt x="2" y="148"/>
                  </a:lnTo>
                  <a:lnTo>
                    <a:pt x="5" y="146"/>
                  </a:lnTo>
                  <a:lnTo>
                    <a:pt x="9" y="143"/>
                  </a:lnTo>
                  <a:lnTo>
                    <a:pt x="13" y="138"/>
                  </a:lnTo>
                  <a:lnTo>
                    <a:pt x="14" y="132"/>
                  </a:lnTo>
                  <a:lnTo>
                    <a:pt x="14" y="125"/>
                  </a:lnTo>
                  <a:lnTo>
                    <a:pt x="13" y="118"/>
                  </a:lnTo>
                  <a:lnTo>
                    <a:pt x="11" y="111"/>
                  </a:lnTo>
                  <a:lnTo>
                    <a:pt x="9" y="106"/>
                  </a:lnTo>
                  <a:lnTo>
                    <a:pt x="4" y="102"/>
                  </a:lnTo>
                  <a:lnTo>
                    <a:pt x="0" y="102"/>
                  </a:lnTo>
                  <a:lnTo>
                    <a:pt x="7" y="69"/>
                  </a:lnTo>
                  <a:lnTo>
                    <a:pt x="23" y="40"/>
                  </a:lnTo>
                  <a:lnTo>
                    <a:pt x="44" y="19"/>
                  </a:lnTo>
                  <a:lnTo>
                    <a:pt x="69" y="5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90" name="Freeform 15"/>
            <p:cNvSpPr>
              <a:spLocks noChangeArrowheads="1"/>
            </p:cNvSpPr>
            <p:nvPr/>
          </p:nvSpPr>
          <p:spPr bwMode="auto">
            <a:xfrm>
              <a:off x="74613" y="79375"/>
              <a:ext cx="25400" cy="39688"/>
            </a:xfrm>
            <a:custGeom>
              <a:avLst/>
              <a:gdLst>
                <a:gd name="T0" fmla="*/ 15 w 31"/>
                <a:gd name="T1" fmla="*/ 0 h 50"/>
                <a:gd name="T2" fmla="*/ 17 w 31"/>
                <a:gd name="T3" fmla="*/ 2 h 50"/>
                <a:gd name="T4" fmla="*/ 21 w 31"/>
                <a:gd name="T5" fmla="*/ 2 h 50"/>
                <a:gd name="T6" fmla="*/ 26 w 31"/>
                <a:gd name="T7" fmla="*/ 6 h 50"/>
                <a:gd name="T8" fmla="*/ 28 w 31"/>
                <a:gd name="T9" fmla="*/ 11 h 50"/>
                <a:gd name="T10" fmla="*/ 30 w 31"/>
                <a:gd name="T11" fmla="*/ 18 h 50"/>
                <a:gd name="T12" fmla="*/ 31 w 31"/>
                <a:gd name="T13" fmla="*/ 25 h 50"/>
                <a:gd name="T14" fmla="*/ 31 w 31"/>
                <a:gd name="T15" fmla="*/ 32 h 50"/>
                <a:gd name="T16" fmla="*/ 30 w 31"/>
                <a:gd name="T17" fmla="*/ 38 h 50"/>
                <a:gd name="T18" fmla="*/ 26 w 31"/>
                <a:gd name="T19" fmla="*/ 43 h 50"/>
                <a:gd name="T20" fmla="*/ 22 w 31"/>
                <a:gd name="T21" fmla="*/ 46 h 50"/>
                <a:gd name="T22" fmla="*/ 19 w 31"/>
                <a:gd name="T23" fmla="*/ 48 h 50"/>
                <a:gd name="T24" fmla="*/ 15 w 31"/>
                <a:gd name="T25" fmla="*/ 50 h 50"/>
                <a:gd name="T26" fmla="*/ 10 w 31"/>
                <a:gd name="T27" fmla="*/ 48 h 50"/>
                <a:gd name="T28" fmla="*/ 7 w 31"/>
                <a:gd name="T29" fmla="*/ 45 h 50"/>
                <a:gd name="T30" fmla="*/ 3 w 31"/>
                <a:gd name="T31" fmla="*/ 39 h 50"/>
                <a:gd name="T32" fmla="*/ 1 w 31"/>
                <a:gd name="T33" fmla="*/ 32 h 50"/>
                <a:gd name="T34" fmla="*/ 0 w 31"/>
                <a:gd name="T35" fmla="*/ 25 h 50"/>
                <a:gd name="T36" fmla="*/ 1 w 31"/>
                <a:gd name="T37" fmla="*/ 18 h 50"/>
                <a:gd name="T38" fmla="*/ 3 w 31"/>
                <a:gd name="T39" fmla="*/ 11 h 50"/>
                <a:gd name="T40" fmla="*/ 7 w 31"/>
                <a:gd name="T41" fmla="*/ 6 h 50"/>
                <a:gd name="T42" fmla="*/ 10 w 31"/>
                <a:gd name="T43" fmla="*/ 2 h 50"/>
                <a:gd name="T44" fmla="*/ 15 w 31"/>
                <a:gd name="T45" fmla="*/ 0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1"/>
                <a:gd name="T70" fmla="*/ 0 h 50"/>
                <a:gd name="T71" fmla="*/ 31 w 31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1" h="50">
                  <a:moveTo>
                    <a:pt x="15" y="0"/>
                  </a:moveTo>
                  <a:lnTo>
                    <a:pt x="17" y="2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8" y="11"/>
                  </a:lnTo>
                  <a:lnTo>
                    <a:pt x="30" y="18"/>
                  </a:lnTo>
                  <a:lnTo>
                    <a:pt x="31" y="25"/>
                  </a:lnTo>
                  <a:lnTo>
                    <a:pt x="31" y="32"/>
                  </a:lnTo>
                  <a:lnTo>
                    <a:pt x="30" y="38"/>
                  </a:lnTo>
                  <a:lnTo>
                    <a:pt x="26" y="43"/>
                  </a:lnTo>
                  <a:lnTo>
                    <a:pt x="22" y="46"/>
                  </a:lnTo>
                  <a:lnTo>
                    <a:pt x="19" y="48"/>
                  </a:lnTo>
                  <a:lnTo>
                    <a:pt x="15" y="50"/>
                  </a:lnTo>
                  <a:lnTo>
                    <a:pt x="10" y="48"/>
                  </a:lnTo>
                  <a:lnTo>
                    <a:pt x="7" y="45"/>
                  </a:lnTo>
                  <a:lnTo>
                    <a:pt x="3" y="39"/>
                  </a:lnTo>
                  <a:lnTo>
                    <a:pt x="1" y="32"/>
                  </a:lnTo>
                  <a:lnTo>
                    <a:pt x="0" y="25"/>
                  </a:lnTo>
                  <a:lnTo>
                    <a:pt x="1" y="18"/>
                  </a:lnTo>
                  <a:lnTo>
                    <a:pt x="3" y="11"/>
                  </a:lnTo>
                  <a:lnTo>
                    <a:pt x="7" y="6"/>
                  </a:lnTo>
                  <a:lnTo>
                    <a:pt x="10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91" name="Freeform 16"/>
            <p:cNvSpPr>
              <a:spLocks noChangeArrowheads="1"/>
            </p:cNvSpPr>
            <p:nvPr/>
          </p:nvSpPr>
          <p:spPr bwMode="auto">
            <a:xfrm>
              <a:off x="142875" y="195262"/>
              <a:ext cx="39688" cy="41275"/>
            </a:xfrm>
            <a:custGeom>
              <a:avLst/>
              <a:gdLst>
                <a:gd name="T0" fmla="*/ 16 w 50"/>
                <a:gd name="T1" fmla="*/ 0 h 53"/>
                <a:gd name="T2" fmla="*/ 32 w 50"/>
                <a:gd name="T3" fmla="*/ 0 h 53"/>
                <a:gd name="T4" fmla="*/ 35 w 50"/>
                <a:gd name="T5" fmla="*/ 15 h 53"/>
                <a:gd name="T6" fmla="*/ 43 w 50"/>
                <a:gd name="T7" fmla="*/ 30 h 53"/>
                <a:gd name="T8" fmla="*/ 44 w 50"/>
                <a:gd name="T9" fmla="*/ 34 h 53"/>
                <a:gd name="T10" fmla="*/ 46 w 50"/>
                <a:gd name="T11" fmla="*/ 37 h 53"/>
                <a:gd name="T12" fmla="*/ 48 w 50"/>
                <a:gd name="T13" fmla="*/ 41 h 53"/>
                <a:gd name="T14" fmla="*/ 48 w 50"/>
                <a:gd name="T15" fmla="*/ 43 h 53"/>
                <a:gd name="T16" fmla="*/ 50 w 50"/>
                <a:gd name="T17" fmla="*/ 46 h 53"/>
                <a:gd name="T18" fmla="*/ 50 w 50"/>
                <a:gd name="T19" fmla="*/ 50 h 53"/>
                <a:gd name="T20" fmla="*/ 46 w 50"/>
                <a:gd name="T21" fmla="*/ 53 h 53"/>
                <a:gd name="T22" fmla="*/ 16 w 50"/>
                <a:gd name="T23" fmla="*/ 53 h 53"/>
                <a:gd name="T24" fmla="*/ 0 w 50"/>
                <a:gd name="T25" fmla="*/ 27 h 53"/>
                <a:gd name="T26" fmla="*/ 16 w 50"/>
                <a:gd name="T27" fmla="*/ 0 h 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0"/>
                <a:gd name="T43" fmla="*/ 0 h 53"/>
                <a:gd name="T44" fmla="*/ 50 w 50"/>
                <a:gd name="T45" fmla="*/ 53 h 5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0" h="53">
                  <a:moveTo>
                    <a:pt x="16" y="0"/>
                  </a:moveTo>
                  <a:lnTo>
                    <a:pt x="32" y="0"/>
                  </a:lnTo>
                  <a:lnTo>
                    <a:pt x="35" y="15"/>
                  </a:lnTo>
                  <a:lnTo>
                    <a:pt x="43" y="30"/>
                  </a:lnTo>
                  <a:lnTo>
                    <a:pt x="44" y="34"/>
                  </a:lnTo>
                  <a:lnTo>
                    <a:pt x="46" y="37"/>
                  </a:lnTo>
                  <a:lnTo>
                    <a:pt x="48" y="41"/>
                  </a:lnTo>
                  <a:lnTo>
                    <a:pt x="48" y="43"/>
                  </a:lnTo>
                  <a:lnTo>
                    <a:pt x="50" y="46"/>
                  </a:lnTo>
                  <a:lnTo>
                    <a:pt x="50" y="50"/>
                  </a:lnTo>
                  <a:lnTo>
                    <a:pt x="46" y="53"/>
                  </a:lnTo>
                  <a:lnTo>
                    <a:pt x="16" y="53"/>
                  </a:lnTo>
                  <a:lnTo>
                    <a:pt x="0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92" name="Rectangle 17"/>
            <p:cNvSpPr>
              <a:spLocks noChangeArrowheads="1"/>
            </p:cNvSpPr>
            <p:nvPr/>
          </p:nvSpPr>
          <p:spPr bwMode="auto">
            <a:xfrm>
              <a:off x="155575" y="239712"/>
              <a:ext cx="23813" cy="31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93" name="Freeform 18"/>
            <p:cNvSpPr>
              <a:spLocks noChangeArrowheads="1"/>
            </p:cNvSpPr>
            <p:nvPr/>
          </p:nvSpPr>
          <p:spPr bwMode="auto">
            <a:xfrm>
              <a:off x="0" y="196850"/>
              <a:ext cx="203200" cy="139700"/>
            </a:xfrm>
            <a:custGeom>
              <a:avLst/>
              <a:gdLst>
                <a:gd name="T0" fmla="*/ 152 w 256"/>
                <a:gd name="T1" fmla="*/ 0 h 175"/>
                <a:gd name="T2" fmla="*/ 192 w 256"/>
                <a:gd name="T3" fmla="*/ 94 h 175"/>
                <a:gd name="T4" fmla="*/ 228 w 256"/>
                <a:gd name="T5" fmla="*/ 94 h 175"/>
                <a:gd name="T6" fmla="*/ 238 w 256"/>
                <a:gd name="T7" fmla="*/ 76 h 175"/>
                <a:gd name="T8" fmla="*/ 244 w 256"/>
                <a:gd name="T9" fmla="*/ 81 h 175"/>
                <a:gd name="T10" fmla="*/ 249 w 256"/>
                <a:gd name="T11" fmla="*/ 87 h 175"/>
                <a:gd name="T12" fmla="*/ 256 w 256"/>
                <a:gd name="T13" fmla="*/ 95 h 175"/>
                <a:gd name="T14" fmla="*/ 230 w 256"/>
                <a:gd name="T15" fmla="*/ 97 h 175"/>
                <a:gd name="T16" fmla="*/ 208 w 256"/>
                <a:gd name="T17" fmla="*/ 104 h 175"/>
                <a:gd name="T18" fmla="*/ 187 w 256"/>
                <a:gd name="T19" fmla="*/ 113 h 175"/>
                <a:gd name="T20" fmla="*/ 166 w 256"/>
                <a:gd name="T21" fmla="*/ 129 h 175"/>
                <a:gd name="T22" fmla="*/ 147 w 256"/>
                <a:gd name="T23" fmla="*/ 143 h 175"/>
                <a:gd name="T24" fmla="*/ 129 w 256"/>
                <a:gd name="T25" fmla="*/ 159 h 175"/>
                <a:gd name="T26" fmla="*/ 113 w 256"/>
                <a:gd name="T27" fmla="*/ 175 h 175"/>
                <a:gd name="T28" fmla="*/ 0 w 256"/>
                <a:gd name="T29" fmla="*/ 175 h 175"/>
                <a:gd name="T30" fmla="*/ 0 w 256"/>
                <a:gd name="T31" fmla="*/ 79 h 175"/>
                <a:gd name="T32" fmla="*/ 3 w 256"/>
                <a:gd name="T33" fmla="*/ 76 h 175"/>
                <a:gd name="T34" fmla="*/ 10 w 256"/>
                <a:gd name="T35" fmla="*/ 67 h 175"/>
                <a:gd name="T36" fmla="*/ 23 w 256"/>
                <a:gd name="T37" fmla="*/ 55 h 175"/>
                <a:gd name="T38" fmla="*/ 40 w 256"/>
                <a:gd name="T39" fmla="*/ 39 h 175"/>
                <a:gd name="T40" fmla="*/ 62 w 256"/>
                <a:gd name="T41" fmla="*/ 25 h 175"/>
                <a:gd name="T42" fmla="*/ 88 w 256"/>
                <a:gd name="T43" fmla="*/ 12 h 175"/>
                <a:gd name="T44" fmla="*/ 118 w 256"/>
                <a:gd name="T45" fmla="*/ 3 h 175"/>
                <a:gd name="T46" fmla="*/ 152 w 256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56"/>
                <a:gd name="T73" fmla="*/ 0 h 175"/>
                <a:gd name="T74" fmla="*/ 256 w 256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56" h="175">
                  <a:moveTo>
                    <a:pt x="152" y="0"/>
                  </a:moveTo>
                  <a:lnTo>
                    <a:pt x="192" y="94"/>
                  </a:lnTo>
                  <a:lnTo>
                    <a:pt x="228" y="94"/>
                  </a:lnTo>
                  <a:lnTo>
                    <a:pt x="238" y="76"/>
                  </a:lnTo>
                  <a:lnTo>
                    <a:pt x="244" y="81"/>
                  </a:lnTo>
                  <a:lnTo>
                    <a:pt x="249" y="87"/>
                  </a:lnTo>
                  <a:lnTo>
                    <a:pt x="256" y="95"/>
                  </a:lnTo>
                  <a:lnTo>
                    <a:pt x="230" y="97"/>
                  </a:lnTo>
                  <a:lnTo>
                    <a:pt x="208" y="104"/>
                  </a:lnTo>
                  <a:lnTo>
                    <a:pt x="187" y="113"/>
                  </a:lnTo>
                  <a:lnTo>
                    <a:pt x="166" y="129"/>
                  </a:lnTo>
                  <a:lnTo>
                    <a:pt x="147" y="143"/>
                  </a:lnTo>
                  <a:lnTo>
                    <a:pt x="129" y="159"/>
                  </a:lnTo>
                  <a:lnTo>
                    <a:pt x="113" y="175"/>
                  </a:lnTo>
                  <a:lnTo>
                    <a:pt x="0" y="175"/>
                  </a:lnTo>
                  <a:lnTo>
                    <a:pt x="0" y="79"/>
                  </a:lnTo>
                  <a:lnTo>
                    <a:pt x="3" y="76"/>
                  </a:lnTo>
                  <a:lnTo>
                    <a:pt x="10" y="67"/>
                  </a:lnTo>
                  <a:lnTo>
                    <a:pt x="23" y="55"/>
                  </a:lnTo>
                  <a:lnTo>
                    <a:pt x="40" y="39"/>
                  </a:lnTo>
                  <a:lnTo>
                    <a:pt x="62" y="25"/>
                  </a:lnTo>
                  <a:lnTo>
                    <a:pt x="88" y="12"/>
                  </a:lnTo>
                  <a:lnTo>
                    <a:pt x="118" y="3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94" name="Freeform 19"/>
            <p:cNvSpPr>
              <a:spLocks noChangeArrowheads="1"/>
            </p:cNvSpPr>
            <p:nvPr/>
          </p:nvSpPr>
          <p:spPr bwMode="auto">
            <a:xfrm>
              <a:off x="300038" y="0"/>
              <a:ext cx="152400" cy="188913"/>
            </a:xfrm>
            <a:custGeom>
              <a:avLst/>
              <a:gdLst>
                <a:gd name="T0" fmla="*/ 94 w 193"/>
                <a:gd name="T1" fmla="*/ 0 h 238"/>
                <a:gd name="T2" fmla="*/ 122 w 193"/>
                <a:gd name="T3" fmla="*/ 5 h 238"/>
                <a:gd name="T4" fmla="*/ 149 w 193"/>
                <a:gd name="T5" fmla="*/ 19 h 238"/>
                <a:gd name="T6" fmla="*/ 170 w 193"/>
                <a:gd name="T7" fmla="*/ 40 h 238"/>
                <a:gd name="T8" fmla="*/ 184 w 193"/>
                <a:gd name="T9" fmla="*/ 69 h 238"/>
                <a:gd name="T10" fmla="*/ 193 w 193"/>
                <a:gd name="T11" fmla="*/ 102 h 238"/>
                <a:gd name="T12" fmla="*/ 187 w 193"/>
                <a:gd name="T13" fmla="*/ 102 h 238"/>
                <a:gd name="T14" fmla="*/ 184 w 193"/>
                <a:gd name="T15" fmla="*/ 106 h 238"/>
                <a:gd name="T16" fmla="*/ 180 w 193"/>
                <a:gd name="T17" fmla="*/ 111 h 238"/>
                <a:gd name="T18" fmla="*/ 179 w 193"/>
                <a:gd name="T19" fmla="*/ 118 h 238"/>
                <a:gd name="T20" fmla="*/ 179 w 193"/>
                <a:gd name="T21" fmla="*/ 125 h 238"/>
                <a:gd name="T22" fmla="*/ 179 w 193"/>
                <a:gd name="T23" fmla="*/ 132 h 238"/>
                <a:gd name="T24" fmla="*/ 180 w 193"/>
                <a:gd name="T25" fmla="*/ 138 h 238"/>
                <a:gd name="T26" fmla="*/ 184 w 193"/>
                <a:gd name="T27" fmla="*/ 143 h 238"/>
                <a:gd name="T28" fmla="*/ 187 w 193"/>
                <a:gd name="T29" fmla="*/ 146 h 238"/>
                <a:gd name="T30" fmla="*/ 191 w 193"/>
                <a:gd name="T31" fmla="*/ 148 h 238"/>
                <a:gd name="T32" fmla="*/ 182 w 193"/>
                <a:gd name="T33" fmla="*/ 176 h 238"/>
                <a:gd name="T34" fmla="*/ 168 w 193"/>
                <a:gd name="T35" fmla="*/ 201 h 238"/>
                <a:gd name="T36" fmla="*/ 149 w 193"/>
                <a:gd name="T37" fmla="*/ 219 h 238"/>
                <a:gd name="T38" fmla="*/ 127 w 193"/>
                <a:gd name="T39" fmla="*/ 233 h 238"/>
                <a:gd name="T40" fmla="*/ 103 w 193"/>
                <a:gd name="T41" fmla="*/ 238 h 238"/>
                <a:gd name="T42" fmla="*/ 99 w 193"/>
                <a:gd name="T43" fmla="*/ 201 h 238"/>
                <a:gd name="T44" fmla="*/ 92 w 193"/>
                <a:gd name="T45" fmla="*/ 169 h 238"/>
                <a:gd name="T46" fmla="*/ 80 w 193"/>
                <a:gd name="T47" fmla="*/ 145 h 238"/>
                <a:gd name="T48" fmla="*/ 65 w 193"/>
                <a:gd name="T49" fmla="*/ 123 h 238"/>
                <a:gd name="T50" fmla="*/ 48 w 193"/>
                <a:gd name="T51" fmla="*/ 108 h 238"/>
                <a:gd name="T52" fmla="*/ 32 w 193"/>
                <a:gd name="T53" fmla="*/ 93 h 238"/>
                <a:gd name="T54" fmla="*/ 14 w 193"/>
                <a:gd name="T55" fmla="*/ 85 h 238"/>
                <a:gd name="T56" fmla="*/ 0 w 193"/>
                <a:gd name="T57" fmla="*/ 79 h 238"/>
                <a:gd name="T58" fmla="*/ 11 w 193"/>
                <a:gd name="T59" fmla="*/ 53 h 238"/>
                <a:gd name="T60" fmla="*/ 27 w 193"/>
                <a:gd name="T61" fmla="*/ 32 h 238"/>
                <a:gd name="T62" fmla="*/ 46 w 193"/>
                <a:gd name="T63" fmla="*/ 16 h 238"/>
                <a:gd name="T64" fmla="*/ 69 w 193"/>
                <a:gd name="T65" fmla="*/ 5 h 238"/>
                <a:gd name="T66" fmla="*/ 94 w 193"/>
                <a:gd name="T67" fmla="*/ 0 h 2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93"/>
                <a:gd name="T103" fmla="*/ 0 h 238"/>
                <a:gd name="T104" fmla="*/ 193 w 193"/>
                <a:gd name="T105" fmla="*/ 238 h 2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93" h="238">
                  <a:moveTo>
                    <a:pt x="94" y="0"/>
                  </a:moveTo>
                  <a:lnTo>
                    <a:pt x="122" y="5"/>
                  </a:lnTo>
                  <a:lnTo>
                    <a:pt x="149" y="19"/>
                  </a:lnTo>
                  <a:lnTo>
                    <a:pt x="170" y="40"/>
                  </a:lnTo>
                  <a:lnTo>
                    <a:pt x="184" y="69"/>
                  </a:lnTo>
                  <a:lnTo>
                    <a:pt x="193" y="102"/>
                  </a:lnTo>
                  <a:lnTo>
                    <a:pt x="187" y="102"/>
                  </a:lnTo>
                  <a:lnTo>
                    <a:pt x="184" y="106"/>
                  </a:lnTo>
                  <a:lnTo>
                    <a:pt x="180" y="111"/>
                  </a:lnTo>
                  <a:lnTo>
                    <a:pt x="179" y="118"/>
                  </a:lnTo>
                  <a:lnTo>
                    <a:pt x="179" y="125"/>
                  </a:lnTo>
                  <a:lnTo>
                    <a:pt x="179" y="132"/>
                  </a:lnTo>
                  <a:lnTo>
                    <a:pt x="180" y="138"/>
                  </a:lnTo>
                  <a:lnTo>
                    <a:pt x="184" y="143"/>
                  </a:lnTo>
                  <a:lnTo>
                    <a:pt x="187" y="146"/>
                  </a:lnTo>
                  <a:lnTo>
                    <a:pt x="191" y="148"/>
                  </a:lnTo>
                  <a:lnTo>
                    <a:pt x="182" y="176"/>
                  </a:lnTo>
                  <a:lnTo>
                    <a:pt x="168" y="201"/>
                  </a:lnTo>
                  <a:lnTo>
                    <a:pt x="149" y="219"/>
                  </a:lnTo>
                  <a:lnTo>
                    <a:pt x="127" y="233"/>
                  </a:lnTo>
                  <a:lnTo>
                    <a:pt x="103" y="238"/>
                  </a:lnTo>
                  <a:lnTo>
                    <a:pt x="99" y="201"/>
                  </a:lnTo>
                  <a:lnTo>
                    <a:pt x="92" y="169"/>
                  </a:lnTo>
                  <a:lnTo>
                    <a:pt x="80" y="145"/>
                  </a:lnTo>
                  <a:lnTo>
                    <a:pt x="65" y="123"/>
                  </a:lnTo>
                  <a:lnTo>
                    <a:pt x="48" y="108"/>
                  </a:lnTo>
                  <a:lnTo>
                    <a:pt x="32" y="93"/>
                  </a:lnTo>
                  <a:lnTo>
                    <a:pt x="14" y="85"/>
                  </a:lnTo>
                  <a:lnTo>
                    <a:pt x="0" y="79"/>
                  </a:lnTo>
                  <a:lnTo>
                    <a:pt x="11" y="53"/>
                  </a:lnTo>
                  <a:lnTo>
                    <a:pt x="27" y="32"/>
                  </a:lnTo>
                  <a:lnTo>
                    <a:pt x="46" y="16"/>
                  </a:lnTo>
                  <a:lnTo>
                    <a:pt x="69" y="5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95" name="Freeform 20"/>
            <p:cNvSpPr>
              <a:spLocks noChangeArrowheads="1"/>
            </p:cNvSpPr>
            <p:nvPr/>
          </p:nvSpPr>
          <p:spPr bwMode="auto">
            <a:xfrm>
              <a:off x="441325" y="79375"/>
              <a:ext cx="23813" cy="39688"/>
            </a:xfrm>
            <a:custGeom>
              <a:avLst/>
              <a:gdLst>
                <a:gd name="T0" fmla="*/ 14 w 30"/>
                <a:gd name="T1" fmla="*/ 0 h 50"/>
                <a:gd name="T2" fmla="*/ 19 w 30"/>
                <a:gd name="T3" fmla="*/ 2 h 50"/>
                <a:gd name="T4" fmla="*/ 24 w 30"/>
                <a:gd name="T5" fmla="*/ 6 h 50"/>
                <a:gd name="T6" fmla="*/ 28 w 30"/>
                <a:gd name="T7" fmla="*/ 11 h 50"/>
                <a:gd name="T8" fmla="*/ 30 w 30"/>
                <a:gd name="T9" fmla="*/ 18 h 50"/>
                <a:gd name="T10" fmla="*/ 30 w 30"/>
                <a:gd name="T11" fmla="*/ 25 h 50"/>
                <a:gd name="T12" fmla="*/ 30 w 30"/>
                <a:gd name="T13" fmla="*/ 32 h 50"/>
                <a:gd name="T14" fmla="*/ 28 w 30"/>
                <a:gd name="T15" fmla="*/ 39 h 50"/>
                <a:gd name="T16" fmla="*/ 24 w 30"/>
                <a:gd name="T17" fmla="*/ 45 h 50"/>
                <a:gd name="T18" fmla="*/ 19 w 30"/>
                <a:gd name="T19" fmla="*/ 48 h 50"/>
                <a:gd name="T20" fmla="*/ 16 w 30"/>
                <a:gd name="T21" fmla="*/ 50 h 50"/>
                <a:gd name="T22" fmla="*/ 12 w 30"/>
                <a:gd name="T23" fmla="*/ 48 h 50"/>
                <a:gd name="T24" fmla="*/ 8 w 30"/>
                <a:gd name="T25" fmla="*/ 46 h 50"/>
                <a:gd name="T26" fmla="*/ 5 w 30"/>
                <a:gd name="T27" fmla="*/ 43 h 50"/>
                <a:gd name="T28" fmla="*/ 1 w 30"/>
                <a:gd name="T29" fmla="*/ 38 h 50"/>
                <a:gd name="T30" fmla="*/ 0 w 30"/>
                <a:gd name="T31" fmla="*/ 32 h 50"/>
                <a:gd name="T32" fmla="*/ 0 w 30"/>
                <a:gd name="T33" fmla="*/ 25 h 50"/>
                <a:gd name="T34" fmla="*/ 0 w 30"/>
                <a:gd name="T35" fmla="*/ 18 h 50"/>
                <a:gd name="T36" fmla="*/ 1 w 30"/>
                <a:gd name="T37" fmla="*/ 11 h 50"/>
                <a:gd name="T38" fmla="*/ 5 w 30"/>
                <a:gd name="T39" fmla="*/ 6 h 50"/>
                <a:gd name="T40" fmla="*/ 8 w 30"/>
                <a:gd name="T41" fmla="*/ 2 h 50"/>
                <a:gd name="T42" fmla="*/ 14 w 30"/>
                <a:gd name="T43" fmla="*/ 2 h 50"/>
                <a:gd name="T44" fmla="*/ 14 w 30"/>
                <a:gd name="T45" fmla="*/ 0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0"/>
                <a:gd name="T70" fmla="*/ 0 h 50"/>
                <a:gd name="T71" fmla="*/ 30 w 30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0" h="50">
                  <a:moveTo>
                    <a:pt x="14" y="0"/>
                  </a:moveTo>
                  <a:lnTo>
                    <a:pt x="19" y="2"/>
                  </a:lnTo>
                  <a:lnTo>
                    <a:pt x="24" y="6"/>
                  </a:lnTo>
                  <a:lnTo>
                    <a:pt x="28" y="11"/>
                  </a:lnTo>
                  <a:lnTo>
                    <a:pt x="30" y="18"/>
                  </a:lnTo>
                  <a:lnTo>
                    <a:pt x="30" y="25"/>
                  </a:lnTo>
                  <a:lnTo>
                    <a:pt x="30" y="32"/>
                  </a:lnTo>
                  <a:lnTo>
                    <a:pt x="28" y="39"/>
                  </a:lnTo>
                  <a:lnTo>
                    <a:pt x="24" y="45"/>
                  </a:lnTo>
                  <a:lnTo>
                    <a:pt x="19" y="48"/>
                  </a:lnTo>
                  <a:lnTo>
                    <a:pt x="16" y="50"/>
                  </a:lnTo>
                  <a:lnTo>
                    <a:pt x="12" y="48"/>
                  </a:lnTo>
                  <a:lnTo>
                    <a:pt x="8" y="46"/>
                  </a:lnTo>
                  <a:lnTo>
                    <a:pt x="5" y="43"/>
                  </a:lnTo>
                  <a:lnTo>
                    <a:pt x="1" y="38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0" y="18"/>
                  </a:lnTo>
                  <a:lnTo>
                    <a:pt x="1" y="11"/>
                  </a:lnTo>
                  <a:lnTo>
                    <a:pt x="5" y="6"/>
                  </a:lnTo>
                  <a:lnTo>
                    <a:pt x="8" y="2"/>
                  </a:lnTo>
                  <a:lnTo>
                    <a:pt x="14" y="2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96" name="Freeform 21"/>
            <p:cNvSpPr>
              <a:spLocks noChangeArrowheads="1"/>
            </p:cNvSpPr>
            <p:nvPr/>
          </p:nvSpPr>
          <p:spPr bwMode="auto">
            <a:xfrm>
              <a:off x="358775" y="195262"/>
              <a:ext cx="39688" cy="42863"/>
            </a:xfrm>
            <a:custGeom>
              <a:avLst/>
              <a:gdLst>
                <a:gd name="T0" fmla="*/ 34 w 50"/>
                <a:gd name="T1" fmla="*/ 0 h 55"/>
                <a:gd name="T2" fmla="*/ 50 w 50"/>
                <a:gd name="T3" fmla="*/ 27 h 55"/>
                <a:gd name="T4" fmla="*/ 34 w 50"/>
                <a:gd name="T5" fmla="*/ 53 h 55"/>
                <a:gd name="T6" fmla="*/ 4 w 50"/>
                <a:gd name="T7" fmla="*/ 55 h 55"/>
                <a:gd name="T8" fmla="*/ 0 w 50"/>
                <a:gd name="T9" fmla="*/ 50 h 55"/>
                <a:gd name="T10" fmla="*/ 0 w 50"/>
                <a:gd name="T11" fmla="*/ 46 h 55"/>
                <a:gd name="T12" fmla="*/ 2 w 50"/>
                <a:gd name="T13" fmla="*/ 43 h 55"/>
                <a:gd name="T14" fmla="*/ 2 w 50"/>
                <a:gd name="T15" fmla="*/ 41 h 55"/>
                <a:gd name="T16" fmla="*/ 4 w 50"/>
                <a:gd name="T17" fmla="*/ 37 h 55"/>
                <a:gd name="T18" fmla="*/ 6 w 50"/>
                <a:gd name="T19" fmla="*/ 34 h 55"/>
                <a:gd name="T20" fmla="*/ 7 w 50"/>
                <a:gd name="T21" fmla="*/ 30 h 55"/>
                <a:gd name="T22" fmla="*/ 14 w 50"/>
                <a:gd name="T23" fmla="*/ 16 h 55"/>
                <a:gd name="T24" fmla="*/ 18 w 50"/>
                <a:gd name="T25" fmla="*/ 0 h 55"/>
                <a:gd name="T26" fmla="*/ 34 w 50"/>
                <a:gd name="T27" fmla="*/ 0 h 5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0"/>
                <a:gd name="T43" fmla="*/ 0 h 55"/>
                <a:gd name="T44" fmla="*/ 50 w 50"/>
                <a:gd name="T45" fmla="*/ 55 h 5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0" h="55">
                  <a:moveTo>
                    <a:pt x="34" y="0"/>
                  </a:moveTo>
                  <a:lnTo>
                    <a:pt x="50" y="27"/>
                  </a:lnTo>
                  <a:lnTo>
                    <a:pt x="34" y="53"/>
                  </a:lnTo>
                  <a:lnTo>
                    <a:pt x="4" y="55"/>
                  </a:lnTo>
                  <a:lnTo>
                    <a:pt x="0" y="50"/>
                  </a:lnTo>
                  <a:lnTo>
                    <a:pt x="0" y="46"/>
                  </a:lnTo>
                  <a:lnTo>
                    <a:pt x="2" y="43"/>
                  </a:lnTo>
                  <a:lnTo>
                    <a:pt x="2" y="41"/>
                  </a:lnTo>
                  <a:lnTo>
                    <a:pt x="4" y="37"/>
                  </a:lnTo>
                  <a:lnTo>
                    <a:pt x="6" y="34"/>
                  </a:lnTo>
                  <a:lnTo>
                    <a:pt x="7" y="30"/>
                  </a:lnTo>
                  <a:lnTo>
                    <a:pt x="14" y="16"/>
                  </a:lnTo>
                  <a:lnTo>
                    <a:pt x="18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97" name="Freeform 22"/>
            <p:cNvSpPr>
              <a:spLocks noChangeArrowheads="1"/>
            </p:cNvSpPr>
            <p:nvPr/>
          </p:nvSpPr>
          <p:spPr bwMode="auto">
            <a:xfrm>
              <a:off x="361950" y="239712"/>
              <a:ext cx="23813" cy="33338"/>
            </a:xfrm>
            <a:custGeom>
              <a:avLst/>
              <a:gdLst>
                <a:gd name="T0" fmla="*/ 30 w 30"/>
                <a:gd name="T1" fmla="*/ 0 h 42"/>
                <a:gd name="T2" fmla="*/ 30 w 30"/>
                <a:gd name="T3" fmla="*/ 41 h 42"/>
                <a:gd name="T4" fmla="*/ 0 w 30"/>
                <a:gd name="T5" fmla="*/ 42 h 42"/>
                <a:gd name="T6" fmla="*/ 0 w 30"/>
                <a:gd name="T7" fmla="*/ 0 h 42"/>
                <a:gd name="T8" fmla="*/ 30 w 30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2"/>
                <a:gd name="T17" fmla="*/ 30 w 30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2">
                  <a:moveTo>
                    <a:pt x="30" y="0"/>
                  </a:moveTo>
                  <a:lnTo>
                    <a:pt x="30" y="41"/>
                  </a:lnTo>
                  <a:lnTo>
                    <a:pt x="0" y="42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98" name="Freeform 23"/>
            <p:cNvSpPr>
              <a:spLocks noChangeArrowheads="1"/>
            </p:cNvSpPr>
            <p:nvPr/>
          </p:nvSpPr>
          <p:spPr bwMode="auto">
            <a:xfrm>
              <a:off x="338138" y="196850"/>
              <a:ext cx="203200" cy="139700"/>
            </a:xfrm>
            <a:custGeom>
              <a:avLst/>
              <a:gdLst>
                <a:gd name="T0" fmla="*/ 104 w 256"/>
                <a:gd name="T1" fmla="*/ 0 h 175"/>
                <a:gd name="T2" fmla="*/ 138 w 256"/>
                <a:gd name="T3" fmla="*/ 3 h 175"/>
                <a:gd name="T4" fmla="*/ 168 w 256"/>
                <a:gd name="T5" fmla="*/ 12 h 175"/>
                <a:gd name="T6" fmla="*/ 194 w 256"/>
                <a:gd name="T7" fmla="*/ 25 h 175"/>
                <a:gd name="T8" fmla="*/ 215 w 256"/>
                <a:gd name="T9" fmla="*/ 39 h 175"/>
                <a:gd name="T10" fmla="*/ 233 w 256"/>
                <a:gd name="T11" fmla="*/ 55 h 175"/>
                <a:gd name="T12" fmla="*/ 246 w 256"/>
                <a:gd name="T13" fmla="*/ 67 h 175"/>
                <a:gd name="T14" fmla="*/ 253 w 256"/>
                <a:gd name="T15" fmla="*/ 76 h 175"/>
                <a:gd name="T16" fmla="*/ 256 w 256"/>
                <a:gd name="T17" fmla="*/ 79 h 175"/>
                <a:gd name="T18" fmla="*/ 256 w 256"/>
                <a:gd name="T19" fmla="*/ 175 h 175"/>
                <a:gd name="T20" fmla="*/ 143 w 256"/>
                <a:gd name="T21" fmla="*/ 175 h 175"/>
                <a:gd name="T22" fmla="*/ 127 w 256"/>
                <a:gd name="T23" fmla="*/ 159 h 175"/>
                <a:gd name="T24" fmla="*/ 111 w 256"/>
                <a:gd name="T25" fmla="*/ 145 h 175"/>
                <a:gd name="T26" fmla="*/ 90 w 256"/>
                <a:gd name="T27" fmla="*/ 129 h 175"/>
                <a:gd name="T28" fmla="*/ 69 w 256"/>
                <a:gd name="T29" fmla="*/ 115 h 175"/>
                <a:gd name="T30" fmla="*/ 48 w 256"/>
                <a:gd name="T31" fmla="*/ 104 h 175"/>
                <a:gd name="T32" fmla="*/ 26 w 256"/>
                <a:gd name="T33" fmla="*/ 99 h 175"/>
                <a:gd name="T34" fmla="*/ 0 w 256"/>
                <a:gd name="T35" fmla="*/ 95 h 175"/>
                <a:gd name="T36" fmla="*/ 7 w 256"/>
                <a:gd name="T37" fmla="*/ 88 h 175"/>
                <a:gd name="T38" fmla="*/ 12 w 256"/>
                <a:gd name="T39" fmla="*/ 81 h 175"/>
                <a:gd name="T40" fmla="*/ 17 w 256"/>
                <a:gd name="T41" fmla="*/ 76 h 175"/>
                <a:gd name="T42" fmla="*/ 28 w 256"/>
                <a:gd name="T43" fmla="*/ 95 h 175"/>
                <a:gd name="T44" fmla="*/ 30 w 256"/>
                <a:gd name="T45" fmla="*/ 95 h 175"/>
                <a:gd name="T46" fmla="*/ 60 w 256"/>
                <a:gd name="T47" fmla="*/ 94 h 175"/>
                <a:gd name="T48" fmla="*/ 63 w 256"/>
                <a:gd name="T49" fmla="*/ 94 h 175"/>
                <a:gd name="T50" fmla="*/ 104 w 256"/>
                <a:gd name="T51" fmla="*/ 0 h 17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6"/>
                <a:gd name="T79" fmla="*/ 0 h 175"/>
                <a:gd name="T80" fmla="*/ 256 w 256"/>
                <a:gd name="T81" fmla="*/ 175 h 17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6" h="175">
                  <a:moveTo>
                    <a:pt x="104" y="0"/>
                  </a:moveTo>
                  <a:lnTo>
                    <a:pt x="138" y="3"/>
                  </a:lnTo>
                  <a:lnTo>
                    <a:pt x="168" y="12"/>
                  </a:lnTo>
                  <a:lnTo>
                    <a:pt x="194" y="25"/>
                  </a:lnTo>
                  <a:lnTo>
                    <a:pt x="215" y="39"/>
                  </a:lnTo>
                  <a:lnTo>
                    <a:pt x="233" y="55"/>
                  </a:lnTo>
                  <a:lnTo>
                    <a:pt x="246" y="67"/>
                  </a:lnTo>
                  <a:lnTo>
                    <a:pt x="253" y="76"/>
                  </a:lnTo>
                  <a:lnTo>
                    <a:pt x="256" y="79"/>
                  </a:lnTo>
                  <a:lnTo>
                    <a:pt x="256" y="175"/>
                  </a:lnTo>
                  <a:lnTo>
                    <a:pt x="143" y="175"/>
                  </a:lnTo>
                  <a:lnTo>
                    <a:pt x="127" y="159"/>
                  </a:lnTo>
                  <a:lnTo>
                    <a:pt x="111" y="145"/>
                  </a:lnTo>
                  <a:lnTo>
                    <a:pt x="90" y="129"/>
                  </a:lnTo>
                  <a:lnTo>
                    <a:pt x="69" y="115"/>
                  </a:lnTo>
                  <a:lnTo>
                    <a:pt x="48" y="104"/>
                  </a:lnTo>
                  <a:lnTo>
                    <a:pt x="26" y="99"/>
                  </a:lnTo>
                  <a:lnTo>
                    <a:pt x="0" y="95"/>
                  </a:lnTo>
                  <a:lnTo>
                    <a:pt x="7" y="88"/>
                  </a:lnTo>
                  <a:lnTo>
                    <a:pt x="12" y="81"/>
                  </a:lnTo>
                  <a:lnTo>
                    <a:pt x="17" y="76"/>
                  </a:lnTo>
                  <a:lnTo>
                    <a:pt x="28" y="95"/>
                  </a:lnTo>
                  <a:lnTo>
                    <a:pt x="30" y="95"/>
                  </a:lnTo>
                  <a:lnTo>
                    <a:pt x="60" y="94"/>
                  </a:lnTo>
                  <a:lnTo>
                    <a:pt x="63" y="94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103" name="Group 31"/>
          <p:cNvGrpSpPr>
            <a:grpSpLocks/>
          </p:cNvGrpSpPr>
          <p:nvPr/>
        </p:nvGrpSpPr>
        <p:grpSpPr bwMode="auto">
          <a:xfrm>
            <a:off x="1014885" y="2401801"/>
            <a:ext cx="486965" cy="539354"/>
            <a:chOff x="0" y="0"/>
            <a:chExt cx="531813" cy="590550"/>
          </a:xfrm>
        </p:grpSpPr>
        <p:sp>
          <p:nvSpPr>
            <p:cNvPr id="3104" name="Freeform 17"/>
            <p:cNvSpPr>
              <a:spLocks noChangeArrowheads="1"/>
            </p:cNvSpPr>
            <p:nvPr/>
          </p:nvSpPr>
          <p:spPr bwMode="auto">
            <a:xfrm>
              <a:off x="195263" y="511175"/>
              <a:ext cx="133350" cy="79375"/>
            </a:xfrm>
            <a:custGeom>
              <a:avLst/>
              <a:gdLst>
                <a:gd name="T0" fmla="*/ 27 w 168"/>
                <a:gd name="T1" fmla="*/ 0 h 99"/>
                <a:gd name="T2" fmla="*/ 139 w 168"/>
                <a:gd name="T3" fmla="*/ 0 h 99"/>
                <a:gd name="T4" fmla="*/ 152 w 168"/>
                <a:gd name="T5" fmla="*/ 2 h 99"/>
                <a:gd name="T6" fmla="*/ 163 w 168"/>
                <a:gd name="T7" fmla="*/ 8 h 99"/>
                <a:gd name="T8" fmla="*/ 168 w 168"/>
                <a:gd name="T9" fmla="*/ 15 h 99"/>
                <a:gd name="T10" fmla="*/ 168 w 168"/>
                <a:gd name="T11" fmla="*/ 62 h 99"/>
                <a:gd name="T12" fmla="*/ 163 w 168"/>
                <a:gd name="T13" fmla="*/ 71 h 99"/>
                <a:gd name="T14" fmla="*/ 152 w 168"/>
                <a:gd name="T15" fmla="*/ 76 h 99"/>
                <a:gd name="T16" fmla="*/ 139 w 168"/>
                <a:gd name="T17" fmla="*/ 78 h 99"/>
                <a:gd name="T18" fmla="*/ 128 w 168"/>
                <a:gd name="T19" fmla="*/ 78 h 99"/>
                <a:gd name="T20" fmla="*/ 128 w 168"/>
                <a:gd name="T21" fmla="*/ 92 h 99"/>
                <a:gd name="T22" fmla="*/ 126 w 168"/>
                <a:gd name="T23" fmla="*/ 94 h 99"/>
                <a:gd name="T24" fmla="*/ 123 w 168"/>
                <a:gd name="T25" fmla="*/ 97 h 99"/>
                <a:gd name="T26" fmla="*/ 119 w 168"/>
                <a:gd name="T27" fmla="*/ 99 h 99"/>
                <a:gd name="T28" fmla="*/ 116 w 168"/>
                <a:gd name="T29" fmla="*/ 99 h 99"/>
                <a:gd name="T30" fmla="*/ 52 w 168"/>
                <a:gd name="T31" fmla="*/ 99 h 99"/>
                <a:gd name="T32" fmla="*/ 46 w 168"/>
                <a:gd name="T33" fmla="*/ 99 h 99"/>
                <a:gd name="T34" fmla="*/ 43 w 168"/>
                <a:gd name="T35" fmla="*/ 97 h 99"/>
                <a:gd name="T36" fmla="*/ 41 w 168"/>
                <a:gd name="T37" fmla="*/ 94 h 99"/>
                <a:gd name="T38" fmla="*/ 39 w 168"/>
                <a:gd name="T39" fmla="*/ 92 h 99"/>
                <a:gd name="T40" fmla="*/ 39 w 168"/>
                <a:gd name="T41" fmla="*/ 78 h 99"/>
                <a:gd name="T42" fmla="*/ 27 w 168"/>
                <a:gd name="T43" fmla="*/ 78 h 99"/>
                <a:gd name="T44" fmla="*/ 13 w 168"/>
                <a:gd name="T45" fmla="*/ 76 h 99"/>
                <a:gd name="T46" fmla="*/ 3 w 168"/>
                <a:gd name="T47" fmla="*/ 71 h 99"/>
                <a:gd name="T48" fmla="*/ 0 w 168"/>
                <a:gd name="T49" fmla="*/ 62 h 99"/>
                <a:gd name="T50" fmla="*/ 0 w 168"/>
                <a:gd name="T51" fmla="*/ 15 h 99"/>
                <a:gd name="T52" fmla="*/ 3 w 168"/>
                <a:gd name="T53" fmla="*/ 8 h 99"/>
                <a:gd name="T54" fmla="*/ 13 w 168"/>
                <a:gd name="T55" fmla="*/ 2 h 99"/>
                <a:gd name="T56" fmla="*/ 27 w 168"/>
                <a:gd name="T57" fmla="*/ 0 h 9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8"/>
                <a:gd name="T88" fmla="*/ 0 h 99"/>
                <a:gd name="T89" fmla="*/ 168 w 168"/>
                <a:gd name="T90" fmla="*/ 99 h 9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8" h="99">
                  <a:moveTo>
                    <a:pt x="27" y="0"/>
                  </a:moveTo>
                  <a:lnTo>
                    <a:pt x="139" y="0"/>
                  </a:lnTo>
                  <a:lnTo>
                    <a:pt x="152" y="2"/>
                  </a:lnTo>
                  <a:lnTo>
                    <a:pt x="163" y="8"/>
                  </a:lnTo>
                  <a:lnTo>
                    <a:pt x="168" y="15"/>
                  </a:lnTo>
                  <a:lnTo>
                    <a:pt x="168" y="62"/>
                  </a:lnTo>
                  <a:lnTo>
                    <a:pt x="163" y="71"/>
                  </a:lnTo>
                  <a:lnTo>
                    <a:pt x="152" y="76"/>
                  </a:lnTo>
                  <a:lnTo>
                    <a:pt x="139" y="78"/>
                  </a:lnTo>
                  <a:lnTo>
                    <a:pt x="128" y="78"/>
                  </a:lnTo>
                  <a:lnTo>
                    <a:pt x="128" y="92"/>
                  </a:lnTo>
                  <a:lnTo>
                    <a:pt x="126" y="94"/>
                  </a:lnTo>
                  <a:lnTo>
                    <a:pt x="123" y="97"/>
                  </a:lnTo>
                  <a:lnTo>
                    <a:pt x="119" y="99"/>
                  </a:lnTo>
                  <a:lnTo>
                    <a:pt x="116" y="99"/>
                  </a:lnTo>
                  <a:lnTo>
                    <a:pt x="52" y="99"/>
                  </a:lnTo>
                  <a:lnTo>
                    <a:pt x="46" y="99"/>
                  </a:lnTo>
                  <a:lnTo>
                    <a:pt x="43" y="97"/>
                  </a:lnTo>
                  <a:lnTo>
                    <a:pt x="41" y="94"/>
                  </a:lnTo>
                  <a:lnTo>
                    <a:pt x="39" y="92"/>
                  </a:lnTo>
                  <a:lnTo>
                    <a:pt x="39" y="78"/>
                  </a:lnTo>
                  <a:lnTo>
                    <a:pt x="27" y="78"/>
                  </a:lnTo>
                  <a:lnTo>
                    <a:pt x="13" y="76"/>
                  </a:lnTo>
                  <a:lnTo>
                    <a:pt x="3" y="71"/>
                  </a:lnTo>
                  <a:lnTo>
                    <a:pt x="0" y="62"/>
                  </a:lnTo>
                  <a:lnTo>
                    <a:pt x="0" y="15"/>
                  </a:lnTo>
                  <a:lnTo>
                    <a:pt x="3" y="8"/>
                  </a:lnTo>
                  <a:lnTo>
                    <a:pt x="13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105" name="Freeform 18"/>
            <p:cNvSpPr>
              <a:spLocks noEditPoints="1" noChangeArrowheads="1"/>
            </p:cNvSpPr>
            <p:nvPr/>
          </p:nvSpPr>
          <p:spPr bwMode="auto">
            <a:xfrm>
              <a:off x="0" y="30162"/>
              <a:ext cx="531813" cy="476250"/>
            </a:xfrm>
            <a:custGeom>
              <a:avLst/>
              <a:gdLst>
                <a:gd name="T0" fmla="*/ 110 w 670"/>
                <a:gd name="T1" fmla="*/ 530 h 600"/>
                <a:gd name="T2" fmla="*/ 505 w 670"/>
                <a:gd name="T3" fmla="*/ 438 h 600"/>
                <a:gd name="T4" fmla="*/ 484 w 670"/>
                <a:gd name="T5" fmla="*/ 459 h 600"/>
                <a:gd name="T6" fmla="*/ 110 w 670"/>
                <a:gd name="T7" fmla="*/ 320 h 600"/>
                <a:gd name="T8" fmla="*/ 110 w 670"/>
                <a:gd name="T9" fmla="*/ 290 h 600"/>
                <a:gd name="T10" fmla="*/ 560 w 670"/>
                <a:gd name="T11" fmla="*/ 318 h 600"/>
                <a:gd name="T12" fmla="*/ 332 w 670"/>
                <a:gd name="T13" fmla="*/ 169 h 600"/>
                <a:gd name="T14" fmla="*/ 242 w 670"/>
                <a:gd name="T15" fmla="*/ 191 h 600"/>
                <a:gd name="T16" fmla="*/ 183 w 670"/>
                <a:gd name="T17" fmla="*/ 252 h 600"/>
                <a:gd name="T18" fmla="*/ 176 w 670"/>
                <a:gd name="T19" fmla="*/ 337 h 600"/>
                <a:gd name="T20" fmla="*/ 246 w 670"/>
                <a:gd name="T21" fmla="*/ 417 h 600"/>
                <a:gd name="T22" fmla="*/ 270 w 670"/>
                <a:gd name="T23" fmla="*/ 438 h 600"/>
                <a:gd name="T24" fmla="*/ 272 w 670"/>
                <a:gd name="T25" fmla="*/ 471 h 600"/>
                <a:gd name="T26" fmla="*/ 272 w 670"/>
                <a:gd name="T27" fmla="*/ 537 h 600"/>
                <a:gd name="T28" fmla="*/ 388 w 670"/>
                <a:gd name="T29" fmla="*/ 562 h 600"/>
                <a:gd name="T30" fmla="*/ 388 w 670"/>
                <a:gd name="T31" fmla="*/ 516 h 600"/>
                <a:gd name="T32" fmla="*/ 388 w 670"/>
                <a:gd name="T33" fmla="*/ 457 h 600"/>
                <a:gd name="T34" fmla="*/ 397 w 670"/>
                <a:gd name="T35" fmla="*/ 429 h 600"/>
                <a:gd name="T36" fmla="*/ 440 w 670"/>
                <a:gd name="T37" fmla="*/ 402 h 600"/>
                <a:gd name="T38" fmla="*/ 489 w 670"/>
                <a:gd name="T39" fmla="*/ 332 h 600"/>
                <a:gd name="T40" fmla="*/ 480 w 670"/>
                <a:gd name="T41" fmla="*/ 252 h 600"/>
                <a:gd name="T42" fmla="*/ 421 w 670"/>
                <a:gd name="T43" fmla="*/ 191 h 600"/>
                <a:gd name="T44" fmla="*/ 332 w 670"/>
                <a:gd name="T45" fmla="*/ 169 h 600"/>
                <a:gd name="T46" fmla="*/ 411 w 670"/>
                <a:gd name="T47" fmla="*/ 144 h 600"/>
                <a:gd name="T48" fmla="*/ 503 w 670"/>
                <a:gd name="T49" fmla="*/ 207 h 600"/>
                <a:gd name="T50" fmla="*/ 538 w 670"/>
                <a:gd name="T51" fmla="*/ 303 h 600"/>
                <a:gd name="T52" fmla="*/ 499 w 670"/>
                <a:gd name="T53" fmla="*/ 403 h 600"/>
                <a:gd name="T54" fmla="*/ 437 w 670"/>
                <a:gd name="T55" fmla="*/ 452 h 600"/>
                <a:gd name="T56" fmla="*/ 433 w 670"/>
                <a:gd name="T57" fmla="*/ 461 h 600"/>
                <a:gd name="T58" fmla="*/ 433 w 670"/>
                <a:gd name="T59" fmla="*/ 525 h 600"/>
                <a:gd name="T60" fmla="*/ 433 w 670"/>
                <a:gd name="T61" fmla="*/ 569 h 600"/>
                <a:gd name="T62" fmla="*/ 395 w 670"/>
                <a:gd name="T63" fmla="*/ 600 h 600"/>
                <a:gd name="T64" fmla="*/ 232 w 670"/>
                <a:gd name="T65" fmla="*/ 584 h 600"/>
                <a:gd name="T66" fmla="*/ 225 w 670"/>
                <a:gd name="T67" fmla="*/ 450 h 600"/>
                <a:gd name="T68" fmla="*/ 188 w 670"/>
                <a:gd name="T69" fmla="*/ 428 h 600"/>
                <a:gd name="T70" fmla="*/ 129 w 670"/>
                <a:gd name="T71" fmla="*/ 339 h 600"/>
                <a:gd name="T72" fmla="*/ 146 w 670"/>
                <a:gd name="T73" fmla="*/ 228 h 600"/>
                <a:gd name="T74" fmla="*/ 240 w 670"/>
                <a:gd name="T75" fmla="*/ 148 h 600"/>
                <a:gd name="T76" fmla="*/ 110 w 670"/>
                <a:gd name="T77" fmla="*/ 80 h 600"/>
                <a:gd name="T78" fmla="*/ 87 w 670"/>
                <a:gd name="T79" fmla="*/ 101 h 600"/>
                <a:gd name="T80" fmla="*/ 581 w 670"/>
                <a:gd name="T81" fmla="*/ 99 h 600"/>
                <a:gd name="T82" fmla="*/ 560 w 670"/>
                <a:gd name="T83" fmla="*/ 78 h 600"/>
                <a:gd name="T84" fmla="*/ 319 w 670"/>
                <a:gd name="T85" fmla="*/ 101 h 6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70"/>
                <a:gd name="T130" fmla="*/ 0 h 600"/>
                <a:gd name="T131" fmla="*/ 670 w 670"/>
                <a:gd name="T132" fmla="*/ 600 h 60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70" h="600">
                  <a:moveTo>
                    <a:pt x="166" y="440"/>
                  </a:moveTo>
                  <a:lnTo>
                    <a:pt x="188" y="459"/>
                  </a:lnTo>
                  <a:lnTo>
                    <a:pt x="110" y="530"/>
                  </a:lnTo>
                  <a:lnTo>
                    <a:pt x="89" y="509"/>
                  </a:lnTo>
                  <a:lnTo>
                    <a:pt x="166" y="440"/>
                  </a:lnTo>
                  <a:close/>
                  <a:moveTo>
                    <a:pt x="505" y="438"/>
                  </a:moveTo>
                  <a:lnTo>
                    <a:pt x="583" y="509"/>
                  </a:lnTo>
                  <a:lnTo>
                    <a:pt x="560" y="529"/>
                  </a:lnTo>
                  <a:lnTo>
                    <a:pt x="484" y="459"/>
                  </a:lnTo>
                  <a:lnTo>
                    <a:pt x="505" y="438"/>
                  </a:lnTo>
                  <a:close/>
                  <a:moveTo>
                    <a:pt x="110" y="290"/>
                  </a:moveTo>
                  <a:lnTo>
                    <a:pt x="110" y="320"/>
                  </a:lnTo>
                  <a:lnTo>
                    <a:pt x="0" y="320"/>
                  </a:lnTo>
                  <a:lnTo>
                    <a:pt x="0" y="292"/>
                  </a:lnTo>
                  <a:lnTo>
                    <a:pt x="110" y="290"/>
                  </a:lnTo>
                  <a:close/>
                  <a:moveTo>
                    <a:pt x="670" y="290"/>
                  </a:moveTo>
                  <a:lnTo>
                    <a:pt x="670" y="318"/>
                  </a:lnTo>
                  <a:lnTo>
                    <a:pt x="560" y="318"/>
                  </a:lnTo>
                  <a:lnTo>
                    <a:pt x="560" y="290"/>
                  </a:lnTo>
                  <a:lnTo>
                    <a:pt x="670" y="290"/>
                  </a:lnTo>
                  <a:close/>
                  <a:moveTo>
                    <a:pt x="332" y="169"/>
                  </a:moveTo>
                  <a:lnTo>
                    <a:pt x="299" y="172"/>
                  </a:lnTo>
                  <a:lnTo>
                    <a:pt x="270" y="179"/>
                  </a:lnTo>
                  <a:lnTo>
                    <a:pt x="242" y="191"/>
                  </a:lnTo>
                  <a:lnTo>
                    <a:pt x="218" y="209"/>
                  </a:lnTo>
                  <a:lnTo>
                    <a:pt x="199" y="230"/>
                  </a:lnTo>
                  <a:lnTo>
                    <a:pt x="183" y="252"/>
                  </a:lnTo>
                  <a:lnTo>
                    <a:pt x="174" y="277"/>
                  </a:lnTo>
                  <a:lnTo>
                    <a:pt x="171" y="303"/>
                  </a:lnTo>
                  <a:lnTo>
                    <a:pt x="176" y="337"/>
                  </a:lnTo>
                  <a:lnTo>
                    <a:pt x="192" y="369"/>
                  </a:lnTo>
                  <a:lnTo>
                    <a:pt x="214" y="395"/>
                  </a:lnTo>
                  <a:lnTo>
                    <a:pt x="246" y="417"/>
                  </a:lnTo>
                  <a:lnTo>
                    <a:pt x="252" y="421"/>
                  </a:lnTo>
                  <a:lnTo>
                    <a:pt x="263" y="428"/>
                  </a:lnTo>
                  <a:lnTo>
                    <a:pt x="270" y="438"/>
                  </a:lnTo>
                  <a:lnTo>
                    <a:pt x="272" y="450"/>
                  </a:lnTo>
                  <a:lnTo>
                    <a:pt x="272" y="456"/>
                  </a:lnTo>
                  <a:lnTo>
                    <a:pt x="272" y="471"/>
                  </a:lnTo>
                  <a:lnTo>
                    <a:pt x="272" y="492"/>
                  </a:lnTo>
                  <a:lnTo>
                    <a:pt x="272" y="516"/>
                  </a:lnTo>
                  <a:lnTo>
                    <a:pt x="272" y="537"/>
                  </a:lnTo>
                  <a:lnTo>
                    <a:pt x="272" y="553"/>
                  </a:lnTo>
                  <a:lnTo>
                    <a:pt x="272" y="562"/>
                  </a:lnTo>
                  <a:lnTo>
                    <a:pt x="388" y="562"/>
                  </a:lnTo>
                  <a:lnTo>
                    <a:pt x="388" y="555"/>
                  </a:lnTo>
                  <a:lnTo>
                    <a:pt x="388" y="537"/>
                  </a:lnTo>
                  <a:lnTo>
                    <a:pt x="388" y="516"/>
                  </a:lnTo>
                  <a:lnTo>
                    <a:pt x="388" y="494"/>
                  </a:lnTo>
                  <a:lnTo>
                    <a:pt x="388" y="473"/>
                  </a:lnTo>
                  <a:lnTo>
                    <a:pt x="388" y="457"/>
                  </a:lnTo>
                  <a:lnTo>
                    <a:pt x="388" y="452"/>
                  </a:lnTo>
                  <a:lnTo>
                    <a:pt x="390" y="440"/>
                  </a:lnTo>
                  <a:lnTo>
                    <a:pt x="397" y="429"/>
                  </a:lnTo>
                  <a:lnTo>
                    <a:pt x="409" y="423"/>
                  </a:lnTo>
                  <a:lnTo>
                    <a:pt x="414" y="419"/>
                  </a:lnTo>
                  <a:lnTo>
                    <a:pt x="440" y="402"/>
                  </a:lnTo>
                  <a:lnTo>
                    <a:pt x="463" y="381"/>
                  </a:lnTo>
                  <a:lnTo>
                    <a:pt x="478" y="358"/>
                  </a:lnTo>
                  <a:lnTo>
                    <a:pt x="489" y="332"/>
                  </a:lnTo>
                  <a:lnTo>
                    <a:pt x="492" y="303"/>
                  </a:lnTo>
                  <a:lnTo>
                    <a:pt x="489" y="277"/>
                  </a:lnTo>
                  <a:lnTo>
                    <a:pt x="480" y="252"/>
                  </a:lnTo>
                  <a:lnTo>
                    <a:pt x="465" y="230"/>
                  </a:lnTo>
                  <a:lnTo>
                    <a:pt x="445" y="209"/>
                  </a:lnTo>
                  <a:lnTo>
                    <a:pt x="421" y="191"/>
                  </a:lnTo>
                  <a:lnTo>
                    <a:pt x="393" y="179"/>
                  </a:lnTo>
                  <a:lnTo>
                    <a:pt x="364" y="172"/>
                  </a:lnTo>
                  <a:lnTo>
                    <a:pt x="332" y="169"/>
                  </a:lnTo>
                  <a:close/>
                  <a:moveTo>
                    <a:pt x="332" y="131"/>
                  </a:moveTo>
                  <a:lnTo>
                    <a:pt x="372" y="134"/>
                  </a:lnTo>
                  <a:lnTo>
                    <a:pt x="411" y="144"/>
                  </a:lnTo>
                  <a:lnTo>
                    <a:pt x="445" y="160"/>
                  </a:lnTo>
                  <a:lnTo>
                    <a:pt x="477" y="181"/>
                  </a:lnTo>
                  <a:lnTo>
                    <a:pt x="503" y="207"/>
                  </a:lnTo>
                  <a:lnTo>
                    <a:pt x="522" y="237"/>
                  </a:lnTo>
                  <a:lnTo>
                    <a:pt x="534" y="270"/>
                  </a:lnTo>
                  <a:lnTo>
                    <a:pt x="538" y="303"/>
                  </a:lnTo>
                  <a:lnTo>
                    <a:pt x="534" y="339"/>
                  </a:lnTo>
                  <a:lnTo>
                    <a:pt x="520" y="372"/>
                  </a:lnTo>
                  <a:lnTo>
                    <a:pt x="499" y="403"/>
                  </a:lnTo>
                  <a:lnTo>
                    <a:pt x="472" y="429"/>
                  </a:lnTo>
                  <a:lnTo>
                    <a:pt x="437" y="452"/>
                  </a:lnTo>
                  <a:lnTo>
                    <a:pt x="437" y="452"/>
                  </a:lnTo>
                  <a:lnTo>
                    <a:pt x="435" y="452"/>
                  </a:lnTo>
                  <a:lnTo>
                    <a:pt x="433" y="454"/>
                  </a:lnTo>
                  <a:lnTo>
                    <a:pt x="433" y="461"/>
                  </a:lnTo>
                  <a:lnTo>
                    <a:pt x="433" y="478"/>
                  </a:lnTo>
                  <a:lnTo>
                    <a:pt x="433" y="501"/>
                  </a:lnTo>
                  <a:lnTo>
                    <a:pt x="433" y="525"/>
                  </a:lnTo>
                  <a:lnTo>
                    <a:pt x="433" y="546"/>
                  </a:lnTo>
                  <a:lnTo>
                    <a:pt x="433" y="562"/>
                  </a:lnTo>
                  <a:lnTo>
                    <a:pt x="433" y="569"/>
                  </a:lnTo>
                  <a:lnTo>
                    <a:pt x="428" y="584"/>
                  </a:lnTo>
                  <a:lnTo>
                    <a:pt x="414" y="596"/>
                  </a:lnTo>
                  <a:lnTo>
                    <a:pt x="395" y="600"/>
                  </a:lnTo>
                  <a:lnTo>
                    <a:pt x="263" y="600"/>
                  </a:lnTo>
                  <a:lnTo>
                    <a:pt x="244" y="596"/>
                  </a:lnTo>
                  <a:lnTo>
                    <a:pt x="232" y="584"/>
                  </a:lnTo>
                  <a:lnTo>
                    <a:pt x="226" y="569"/>
                  </a:lnTo>
                  <a:lnTo>
                    <a:pt x="226" y="452"/>
                  </a:lnTo>
                  <a:lnTo>
                    <a:pt x="225" y="450"/>
                  </a:lnTo>
                  <a:lnTo>
                    <a:pt x="223" y="450"/>
                  </a:lnTo>
                  <a:lnTo>
                    <a:pt x="221" y="449"/>
                  </a:lnTo>
                  <a:lnTo>
                    <a:pt x="188" y="428"/>
                  </a:lnTo>
                  <a:lnTo>
                    <a:pt x="162" y="402"/>
                  </a:lnTo>
                  <a:lnTo>
                    <a:pt x="141" y="372"/>
                  </a:lnTo>
                  <a:lnTo>
                    <a:pt x="129" y="339"/>
                  </a:lnTo>
                  <a:lnTo>
                    <a:pt x="126" y="303"/>
                  </a:lnTo>
                  <a:lnTo>
                    <a:pt x="131" y="264"/>
                  </a:lnTo>
                  <a:lnTo>
                    <a:pt x="146" y="228"/>
                  </a:lnTo>
                  <a:lnTo>
                    <a:pt x="171" y="195"/>
                  </a:lnTo>
                  <a:lnTo>
                    <a:pt x="202" y="169"/>
                  </a:lnTo>
                  <a:lnTo>
                    <a:pt x="240" y="148"/>
                  </a:lnTo>
                  <a:lnTo>
                    <a:pt x="284" y="136"/>
                  </a:lnTo>
                  <a:lnTo>
                    <a:pt x="332" y="131"/>
                  </a:lnTo>
                  <a:close/>
                  <a:moveTo>
                    <a:pt x="110" y="80"/>
                  </a:moveTo>
                  <a:lnTo>
                    <a:pt x="186" y="150"/>
                  </a:lnTo>
                  <a:lnTo>
                    <a:pt x="166" y="171"/>
                  </a:lnTo>
                  <a:lnTo>
                    <a:pt x="87" y="101"/>
                  </a:lnTo>
                  <a:lnTo>
                    <a:pt x="110" y="80"/>
                  </a:lnTo>
                  <a:close/>
                  <a:moveTo>
                    <a:pt x="560" y="78"/>
                  </a:moveTo>
                  <a:lnTo>
                    <a:pt x="581" y="99"/>
                  </a:lnTo>
                  <a:lnTo>
                    <a:pt x="505" y="169"/>
                  </a:lnTo>
                  <a:lnTo>
                    <a:pt x="482" y="150"/>
                  </a:lnTo>
                  <a:lnTo>
                    <a:pt x="560" y="78"/>
                  </a:lnTo>
                  <a:close/>
                  <a:moveTo>
                    <a:pt x="350" y="0"/>
                  </a:moveTo>
                  <a:lnTo>
                    <a:pt x="350" y="101"/>
                  </a:lnTo>
                  <a:lnTo>
                    <a:pt x="319" y="101"/>
                  </a:lnTo>
                  <a:lnTo>
                    <a:pt x="319" y="0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106" name="Freeform 19"/>
            <p:cNvSpPr>
              <a:spLocks noChangeArrowheads="1"/>
            </p:cNvSpPr>
            <p:nvPr/>
          </p:nvSpPr>
          <p:spPr bwMode="auto">
            <a:xfrm>
              <a:off x="192088" y="0"/>
              <a:ext cx="338138" cy="338138"/>
            </a:xfrm>
            <a:custGeom>
              <a:avLst/>
              <a:gdLst>
                <a:gd name="T0" fmla="*/ 341 w 426"/>
                <a:gd name="T1" fmla="*/ 0 h 426"/>
                <a:gd name="T2" fmla="*/ 426 w 426"/>
                <a:gd name="T3" fmla="*/ 52 h 426"/>
                <a:gd name="T4" fmla="*/ 111 w 426"/>
                <a:gd name="T5" fmla="*/ 426 h 426"/>
                <a:gd name="T6" fmla="*/ 0 w 426"/>
                <a:gd name="T7" fmla="*/ 282 h 426"/>
                <a:gd name="T8" fmla="*/ 52 w 426"/>
                <a:gd name="T9" fmla="*/ 212 h 426"/>
                <a:gd name="T10" fmla="*/ 111 w 426"/>
                <a:gd name="T11" fmla="*/ 282 h 426"/>
                <a:gd name="T12" fmla="*/ 341 w 426"/>
                <a:gd name="T13" fmla="*/ 0 h 4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6"/>
                <a:gd name="T22" fmla="*/ 0 h 426"/>
                <a:gd name="T23" fmla="*/ 426 w 426"/>
                <a:gd name="T24" fmla="*/ 426 h 4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6" h="426">
                  <a:moveTo>
                    <a:pt x="341" y="0"/>
                  </a:moveTo>
                  <a:lnTo>
                    <a:pt x="426" y="52"/>
                  </a:lnTo>
                  <a:lnTo>
                    <a:pt x="111" y="426"/>
                  </a:lnTo>
                  <a:lnTo>
                    <a:pt x="0" y="282"/>
                  </a:lnTo>
                  <a:lnTo>
                    <a:pt x="52" y="212"/>
                  </a:lnTo>
                  <a:lnTo>
                    <a:pt x="111" y="282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 sz="2000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107" name="直接连接符 14"/>
          <p:cNvSpPr>
            <a:spLocks noChangeShapeType="1"/>
          </p:cNvSpPr>
          <p:nvPr/>
        </p:nvSpPr>
        <p:spPr bwMode="auto">
          <a:xfrm>
            <a:off x="548289" y="6508248"/>
            <a:ext cx="5355360" cy="0"/>
          </a:xfrm>
          <a:prstGeom prst="line">
            <a:avLst/>
          </a:prstGeom>
          <a:noFill/>
          <a:ln w="6350" cap="flat" cmpd="sng">
            <a:solidFill>
              <a:srgbClr val="7F7F7F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08" name="TextBox 90"/>
          <p:cNvSpPr>
            <a:spLocks noChangeArrowheads="1"/>
          </p:cNvSpPr>
          <p:nvPr/>
        </p:nvSpPr>
        <p:spPr bwMode="auto">
          <a:xfrm>
            <a:off x="3616724" y="3888614"/>
            <a:ext cx="1819800" cy="369332"/>
          </a:xfrm>
          <a:prstGeom prst="rect">
            <a:avLst/>
          </a:prstGeom>
          <a:solidFill>
            <a:srgbClr val="12AE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主讲教师：钱进</a:t>
            </a:r>
            <a:endParaRPr lang="en-US" altLang="zh-CN" b="1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7" name="Freeform 6"/>
          <p:cNvSpPr>
            <a:spLocks noChangeAspect="1" noChangeArrowheads="1"/>
          </p:cNvSpPr>
          <p:nvPr/>
        </p:nvSpPr>
        <p:spPr bwMode="auto">
          <a:xfrm>
            <a:off x="1337004" y="3807151"/>
            <a:ext cx="298847" cy="270272"/>
          </a:xfrm>
          <a:custGeom>
            <a:avLst/>
            <a:gdLst>
              <a:gd name="T0" fmla="*/ 284 w 376"/>
              <a:gd name="T1" fmla="*/ 108 h 340"/>
              <a:gd name="T2" fmla="*/ 298 w 376"/>
              <a:gd name="T3" fmla="*/ 170 h 340"/>
              <a:gd name="T4" fmla="*/ 294 w 376"/>
              <a:gd name="T5" fmla="*/ 208 h 340"/>
              <a:gd name="T6" fmla="*/ 262 w 376"/>
              <a:gd name="T7" fmla="*/ 260 h 340"/>
              <a:gd name="T8" fmla="*/ 208 w 376"/>
              <a:gd name="T9" fmla="*/ 292 h 340"/>
              <a:gd name="T10" fmla="*/ 170 w 376"/>
              <a:gd name="T11" fmla="*/ 298 h 340"/>
              <a:gd name="T12" fmla="*/ 120 w 376"/>
              <a:gd name="T13" fmla="*/ 288 h 340"/>
              <a:gd name="T14" fmla="*/ 64 w 376"/>
              <a:gd name="T15" fmla="*/ 242 h 340"/>
              <a:gd name="T16" fmla="*/ 44 w 376"/>
              <a:gd name="T17" fmla="*/ 196 h 340"/>
              <a:gd name="T18" fmla="*/ 42 w 376"/>
              <a:gd name="T19" fmla="*/ 158 h 340"/>
              <a:gd name="T20" fmla="*/ 58 w 376"/>
              <a:gd name="T21" fmla="*/ 108 h 340"/>
              <a:gd name="T22" fmla="*/ 110 w 376"/>
              <a:gd name="T23" fmla="*/ 58 h 340"/>
              <a:gd name="T24" fmla="*/ 158 w 376"/>
              <a:gd name="T25" fmla="*/ 42 h 340"/>
              <a:gd name="T26" fmla="*/ 200 w 376"/>
              <a:gd name="T27" fmla="*/ 46 h 340"/>
              <a:gd name="T28" fmla="*/ 250 w 376"/>
              <a:gd name="T29" fmla="*/ 70 h 340"/>
              <a:gd name="T30" fmla="*/ 250 w 376"/>
              <a:gd name="T31" fmla="*/ 102 h 340"/>
              <a:gd name="T32" fmla="*/ 204 w 376"/>
              <a:gd name="T33" fmla="*/ 72 h 340"/>
              <a:gd name="T34" fmla="*/ 170 w 376"/>
              <a:gd name="T35" fmla="*/ 66 h 340"/>
              <a:gd name="T36" fmla="*/ 96 w 376"/>
              <a:gd name="T37" fmla="*/ 96 h 340"/>
              <a:gd name="T38" fmla="*/ 66 w 376"/>
              <a:gd name="T39" fmla="*/ 170 h 340"/>
              <a:gd name="T40" fmla="*/ 84 w 376"/>
              <a:gd name="T41" fmla="*/ 228 h 340"/>
              <a:gd name="T42" fmla="*/ 150 w 376"/>
              <a:gd name="T43" fmla="*/ 272 h 340"/>
              <a:gd name="T44" fmla="*/ 212 w 376"/>
              <a:gd name="T45" fmla="*/ 266 h 340"/>
              <a:gd name="T46" fmla="*/ 266 w 376"/>
              <a:gd name="T47" fmla="*/ 210 h 340"/>
              <a:gd name="T48" fmla="*/ 274 w 376"/>
              <a:gd name="T49" fmla="*/ 158 h 340"/>
              <a:gd name="T50" fmla="*/ 230 w 376"/>
              <a:gd name="T51" fmla="*/ 144 h 340"/>
              <a:gd name="T52" fmla="*/ 236 w 376"/>
              <a:gd name="T53" fmla="*/ 170 h 340"/>
              <a:gd name="T54" fmla="*/ 216 w 376"/>
              <a:gd name="T55" fmla="*/ 216 h 340"/>
              <a:gd name="T56" fmla="*/ 170 w 376"/>
              <a:gd name="T57" fmla="*/ 236 h 340"/>
              <a:gd name="T58" fmla="*/ 134 w 376"/>
              <a:gd name="T59" fmla="*/ 224 h 340"/>
              <a:gd name="T60" fmla="*/ 106 w 376"/>
              <a:gd name="T61" fmla="*/ 184 h 340"/>
              <a:gd name="T62" fmla="*/ 110 w 376"/>
              <a:gd name="T63" fmla="*/ 144 h 340"/>
              <a:gd name="T64" fmla="*/ 144 w 376"/>
              <a:gd name="T65" fmla="*/ 110 h 340"/>
              <a:gd name="T66" fmla="*/ 184 w 376"/>
              <a:gd name="T67" fmla="*/ 106 h 340"/>
              <a:gd name="T68" fmla="*/ 194 w 376"/>
              <a:gd name="T69" fmla="*/ 140 h 340"/>
              <a:gd name="T70" fmla="*/ 170 w 376"/>
              <a:gd name="T71" fmla="*/ 130 h 340"/>
              <a:gd name="T72" fmla="*/ 142 w 376"/>
              <a:gd name="T73" fmla="*/ 142 h 340"/>
              <a:gd name="T74" fmla="*/ 130 w 376"/>
              <a:gd name="T75" fmla="*/ 170 h 340"/>
              <a:gd name="T76" fmla="*/ 138 w 376"/>
              <a:gd name="T77" fmla="*/ 192 h 340"/>
              <a:gd name="T78" fmla="*/ 162 w 376"/>
              <a:gd name="T79" fmla="*/ 208 h 340"/>
              <a:gd name="T80" fmla="*/ 186 w 376"/>
              <a:gd name="T81" fmla="*/ 206 h 340"/>
              <a:gd name="T82" fmla="*/ 206 w 376"/>
              <a:gd name="T83" fmla="*/ 186 h 340"/>
              <a:gd name="T84" fmla="*/ 208 w 376"/>
              <a:gd name="T85" fmla="*/ 158 h 340"/>
              <a:gd name="T86" fmla="*/ 326 w 376"/>
              <a:gd name="T87" fmla="*/ 104 h 340"/>
              <a:gd name="T88" fmla="*/ 346 w 376"/>
              <a:gd name="T89" fmla="*/ 40 h 340"/>
              <a:gd name="T90" fmla="*/ 288 w 376"/>
              <a:gd name="T91" fmla="*/ 78 h 340"/>
              <a:gd name="T92" fmla="*/ 282 w 376"/>
              <a:gd name="T93" fmla="*/ 44 h 340"/>
              <a:gd name="T94" fmla="*/ 232 w 376"/>
              <a:gd name="T95" fmla="*/ 12 h 340"/>
              <a:gd name="T96" fmla="*/ 170 w 376"/>
              <a:gd name="T97" fmla="*/ 0 h 340"/>
              <a:gd name="T98" fmla="*/ 120 w 376"/>
              <a:gd name="T99" fmla="*/ 8 h 340"/>
              <a:gd name="T100" fmla="*/ 62 w 376"/>
              <a:gd name="T101" fmla="*/ 40 h 340"/>
              <a:gd name="T102" fmla="*/ 22 w 376"/>
              <a:gd name="T103" fmla="*/ 90 h 340"/>
              <a:gd name="T104" fmla="*/ 2 w 376"/>
              <a:gd name="T105" fmla="*/ 152 h 340"/>
              <a:gd name="T106" fmla="*/ 4 w 376"/>
              <a:gd name="T107" fmla="*/ 204 h 340"/>
              <a:gd name="T108" fmla="*/ 30 w 376"/>
              <a:gd name="T109" fmla="*/ 264 h 340"/>
              <a:gd name="T110" fmla="*/ 76 w 376"/>
              <a:gd name="T111" fmla="*/ 310 h 340"/>
              <a:gd name="T112" fmla="*/ 136 w 376"/>
              <a:gd name="T113" fmla="*/ 336 h 340"/>
              <a:gd name="T114" fmla="*/ 188 w 376"/>
              <a:gd name="T115" fmla="*/ 340 h 340"/>
              <a:gd name="T116" fmla="*/ 252 w 376"/>
              <a:gd name="T117" fmla="*/ 320 h 340"/>
              <a:gd name="T118" fmla="*/ 302 w 376"/>
              <a:gd name="T119" fmla="*/ 278 h 340"/>
              <a:gd name="T120" fmla="*/ 332 w 376"/>
              <a:gd name="T121" fmla="*/ 220 h 340"/>
              <a:gd name="T122" fmla="*/ 340 w 376"/>
              <a:gd name="T123" fmla="*/ 170 h 340"/>
              <a:gd name="T124" fmla="*/ 330 w 376"/>
              <a:gd name="T125" fmla="*/ 110 h 34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376"/>
              <a:gd name="T190" fmla="*/ 0 h 340"/>
              <a:gd name="T191" fmla="*/ 376 w 376"/>
              <a:gd name="T192" fmla="*/ 340 h 34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376" h="340">
                <a:moveTo>
                  <a:pt x="322" y="116"/>
                </a:moveTo>
                <a:lnTo>
                  <a:pt x="294" y="102"/>
                </a:lnTo>
                <a:lnTo>
                  <a:pt x="284" y="108"/>
                </a:lnTo>
                <a:lnTo>
                  <a:pt x="284" y="108"/>
                </a:lnTo>
                <a:lnTo>
                  <a:pt x="290" y="122"/>
                </a:lnTo>
                <a:lnTo>
                  <a:pt x="294" y="138"/>
                </a:lnTo>
                <a:lnTo>
                  <a:pt x="298" y="154"/>
                </a:lnTo>
                <a:lnTo>
                  <a:pt x="298" y="170"/>
                </a:lnTo>
                <a:lnTo>
                  <a:pt x="298" y="170"/>
                </a:lnTo>
                <a:lnTo>
                  <a:pt x="298" y="184"/>
                </a:lnTo>
                <a:lnTo>
                  <a:pt x="296" y="196"/>
                </a:lnTo>
                <a:lnTo>
                  <a:pt x="294" y="208"/>
                </a:lnTo>
                <a:lnTo>
                  <a:pt x="288" y="220"/>
                </a:lnTo>
                <a:lnTo>
                  <a:pt x="284" y="232"/>
                </a:lnTo>
                <a:lnTo>
                  <a:pt x="276" y="242"/>
                </a:lnTo>
                <a:lnTo>
                  <a:pt x="262" y="260"/>
                </a:lnTo>
                <a:lnTo>
                  <a:pt x="242" y="276"/>
                </a:lnTo>
                <a:lnTo>
                  <a:pt x="232" y="282"/>
                </a:lnTo>
                <a:lnTo>
                  <a:pt x="220" y="288"/>
                </a:lnTo>
                <a:lnTo>
                  <a:pt x="208" y="292"/>
                </a:lnTo>
                <a:lnTo>
                  <a:pt x="196" y="296"/>
                </a:lnTo>
                <a:lnTo>
                  <a:pt x="184" y="298"/>
                </a:lnTo>
                <a:lnTo>
                  <a:pt x="170" y="298"/>
                </a:lnTo>
                <a:lnTo>
                  <a:pt x="170" y="298"/>
                </a:lnTo>
                <a:lnTo>
                  <a:pt x="158" y="298"/>
                </a:lnTo>
                <a:lnTo>
                  <a:pt x="144" y="296"/>
                </a:lnTo>
                <a:lnTo>
                  <a:pt x="132" y="292"/>
                </a:lnTo>
                <a:lnTo>
                  <a:pt x="120" y="288"/>
                </a:lnTo>
                <a:lnTo>
                  <a:pt x="110" y="282"/>
                </a:lnTo>
                <a:lnTo>
                  <a:pt x="98" y="276"/>
                </a:lnTo>
                <a:lnTo>
                  <a:pt x="80" y="260"/>
                </a:lnTo>
                <a:lnTo>
                  <a:pt x="64" y="242"/>
                </a:lnTo>
                <a:lnTo>
                  <a:pt x="58" y="232"/>
                </a:lnTo>
                <a:lnTo>
                  <a:pt x="52" y="220"/>
                </a:lnTo>
                <a:lnTo>
                  <a:pt x="48" y="208"/>
                </a:lnTo>
                <a:lnTo>
                  <a:pt x="44" y="196"/>
                </a:lnTo>
                <a:lnTo>
                  <a:pt x="42" y="184"/>
                </a:lnTo>
                <a:lnTo>
                  <a:pt x="42" y="170"/>
                </a:lnTo>
                <a:lnTo>
                  <a:pt x="42" y="170"/>
                </a:lnTo>
                <a:lnTo>
                  <a:pt x="42" y="158"/>
                </a:lnTo>
                <a:lnTo>
                  <a:pt x="44" y="144"/>
                </a:lnTo>
                <a:lnTo>
                  <a:pt x="48" y="132"/>
                </a:lnTo>
                <a:lnTo>
                  <a:pt x="52" y="120"/>
                </a:lnTo>
                <a:lnTo>
                  <a:pt x="58" y="108"/>
                </a:lnTo>
                <a:lnTo>
                  <a:pt x="64" y="98"/>
                </a:lnTo>
                <a:lnTo>
                  <a:pt x="80" y="80"/>
                </a:lnTo>
                <a:lnTo>
                  <a:pt x="98" y="64"/>
                </a:lnTo>
                <a:lnTo>
                  <a:pt x="110" y="58"/>
                </a:lnTo>
                <a:lnTo>
                  <a:pt x="120" y="52"/>
                </a:lnTo>
                <a:lnTo>
                  <a:pt x="132" y="48"/>
                </a:lnTo>
                <a:lnTo>
                  <a:pt x="144" y="44"/>
                </a:lnTo>
                <a:lnTo>
                  <a:pt x="158" y="42"/>
                </a:lnTo>
                <a:lnTo>
                  <a:pt x="170" y="42"/>
                </a:lnTo>
                <a:lnTo>
                  <a:pt x="170" y="42"/>
                </a:lnTo>
                <a:lnTo>
                  <a:pt x="186" y="42"/>
                </a:lnTo>
                <a:lnTo>
                  <a:pt x="200" y="46"/>
                </a:lnTo>
                <a:lnTo>
                  <a:pt x="214" y="50"/>
                </a:lnTo>
                <a:lnTo>
                  <a:pt x="226" y="54"/>
                </a:lnTo>
                <a:lnTo>
                  <a:pt x="238" y="62"/>
                </a:lnTo>
                <a:lnTo>
                  <a:pt x="250" y="70"/>
                </a:lnTo>
                <a:lnTo>
                  <a:pt x="260" y="80"/>
                </a:lnTo>
                <a:lnTo>
                  <a:pt x="270" y="90"/>
                </a:lnTo>
                <a:lnTo>
                  <a:pt x="250" y="102"/>
                </a:lnTo>
                <a:lnTo>
                  <a:pt x="250" y="102"/>
                </a:lnTo>
                <a:lnTo>
                  <a:pt x="234" y="88"/>
                </a:lnTo>
                <a:lnTo>
                  <a:pt x="226" y="80"/>
                </a:lnTo>
                <a:lnTo>
                  <a:pt x="216" y="76"/>
                </a:lnTo>
                <a:lnTo>
                  <a:pt x="204" y="72"/>
                </a:lnTo>
                <a:lnTo>
                  <a:pt x="194" y="68"/>
                </a:lnTo>
                <a:lnTo>
                  <a:pt x="182" y="66"/>
                </a:lnTo>
                <a:lnTo>
                  <a:pt x="170" y="66"/>
                </a:lnTo>
                <a:lnTo>
                  <a:pt x="170" y="66"/>
                </a:lnTo>
                <a:lnTo>
                  <a:pt x="150" y="68"/>
                </a:lnTo>
                <a:lnTo>
                  <a:pt x="130" y="74"/>
                </a:lnTo>
                <a:lnTo>
                  <a:pt x="112" y="84"/>
                </a:lnTo>
                <a:lnTo>
                  <a:pt x="96" y="96"/>
                </a:lnTo>
                <a:lnTo>
                  <a:pt x="84" y="112"/>
                </a:lnTo>
                <a:lnTo>
                  <a:pt x="74" y="130"/>
                </a:lnTo>
                <a:lnTo>
                  <a:pt x="68" y="150"/>
                </a:lnTo>
                <a:lnTo>
                  <a:pt x="66" y="170"/>
                </a:lnTo>
                <a:lnTo>
                  <a:pt x="66" y="170"/>
                </a:lnTo>
                <a:lnTo>
                  <a:pt x="68" y="192"/>
                </a:lnTo>
                <a:lnTo>
                  <a:pt x="74" y="210"/>
                </a:lnTo>
                <a:lnTo>
                  <a:pt x="84" y="228"/>
                </a:lnTo>
                <a:lnTo>
                  <a:pt x="96" y="244"/>
                </a:lnTo>
                <a:lnTo>
                  <a:pt x="112" y="256"/>
                </a:lnTo>
                <a:lnTo>
                  <a:pt x="130" y="266"/>
                </a:lnTo>
                <a:lnTo>
                  <a:pt x="150" y="272"/>
                </a:lnTo>
                <a:lnTo>
                  <a:pt x="170" y="274"/>
                </a:lnTo>
                <a:lnTo>
                  <a:pt x="170" y="274"/>
                </a:lnTo>
                <a:lnTo>
                  <a:pt x="192" y="272"/>
                </a:lnTo>
                <a:lnTo>
                  <a:pt x="212" y="266"/>
                </a:lnTo>
                <a:lnTo>
                  <a:pt x="228" y="256"/>
                </a:lnTo>
                <a:lnTo>
                  <a:pt x="244" y="244"/>
                </a:lnTo>
                <a:lnTo>
                  <a:pt x="258" y="228"/>
                </a:lnTo>
                <a:lnTo>
                  <a:pt x="266" y="210"/>
                </a:lnTo>
                <a:lnTo>
                  <a:pt x="274" y="192"/>
                </a:lnTo>
                <a:lnTo>
                  <a:pt x="276" y="170"/>
                </a:lnTo>
                <a:lnTo>
                  <a:pt x="276" y="170"/>
                </a:lnTo>
                <a:lnTo>
                  <a:pt x="274" y="158"/>
                </a:lnTo>
                <a:lnTo>
                  <a:pt x="272" y="144"/>
                </a:lnTo>
                <a:lnTo>
                  <a:pt x="268" y="134"/>
                </a:lnTo>
                <a:lnTo>
                  <a:pt x="264" y="122"/>
                </a:lnTo>
                <a:lnTo>
                  <a:pt x="230" y="144"/>
                </a:lnTo>
                <a:lnTo>
                  <a:pt x="230" y="144"/>
                </a:lnTo>
                <a:lnTo>
                  <a:pt x="234" y="156"/>
                </a:lnTo>
                <a:lnTo>
                  <a:pt x="236" y="170"/>
                </a:lnTo>
                <a:lnTo>
                  <a:pt x="236" y="170"/>
                </a:lnTo>
                <a:lnTo>
                  <a:pt x="234" y="184"/>
                </a:lnTo>
                <a:lnTo>
                  <a:pt x="230" y="196"/>
                </a:lnTo>
                <a:lnTo>
                  <a:pt x="224" y="206"/>
                </a:lnTo>
                <a:lnTo>
                  <a:pt x="216" y="216"/>
                </a:lnTo>
                <a:lnTo>
                  <a:pt x="206" y="224"/>
                </a:lnTo>
                <a:lnTo>
                  <a:pt x="196" y="230"/>
                </a:lnTo>
                <a:lnTo>
                  <a:pt x="184" y="234"/>
                </a:lnTo>
                <a:lnTo>
                  <a:pt x="170" y="236"/>
                </a:lnTo>
                <a:lnTo>
                  <a:pt x="170" y="236"/>
                </a:lnTo>
                <a:lnTo>
                  <a:pt x="158" y="234"/>
                </a:lnTo>
                <a:lnTo>
                  <a:pt x="144" y="230"/>
                </a:lnTo>
                <a:lnTo>
                  <a:pt x="134" y="224"/>
                </a:lnTo>
                <a:lnTo>
                  <a:pt x="124" y="216"/>
                </a:lnTo>
                <a:lnTo>
                  <a:pt x="116" y="206"/>
                </a:lnTo>
                <a:lnTo>
                  <a:pt x="110" y="196"/>
                </a:lnTo>
                <a:lnTo>
                  <a:pt x="106" y="184"/>
                </a:lnTo>
                <a:lnTo>
                  <a:pt x="106" y="170"/>
                </a:lnTo>
                <a:lnTo>
                  <a:pt x="106" y="170"/>
                </a:lnTo>
                <a:lnTo>
                  <a:pt x="106" y="156"/>
                </a:lnTo>
                <a:lnTo>
                  <a:pt x="110" y="144"/>
                </a:lnTo>
                <a:lnTo>
                  <a:pt x="116" y="134"/>
                </a:lnTo>
                <a:lnTo>
                  <a:pt x="124" y="124"/>
                </a:lnTo>
                <a:lnTo>
                  <a:pt x="134" y="116"/>
                </a:lnTo>
                <a:lnTo>
                  <a:pt x="144" y="110"/>
                </a:lnTo>
                <a:lnTo>
                  <a:pt x="158" y="106"/>
                </a:lnTo>
                <a:lnTo>
                  <a:pt x="170" y="104"/>
                </a:lnTo>
                <a:lnTo>
                  <a:pt x="170" y="104"/>
                </a:lnTo>
                <a:lnTo>
                  <a:pt x="184" y="106"/>
                </a:lnTo>
                <a:lnTo>
                  <a:pt x="196" y="110"/>
                </a:lnTo>
                <a:lnTo>
                  <a:pt x="208" y="116"/>
                </a:lnTo>
                <a:lnTo>
                  <a:pt x="218" y="124"/>
                </a:lnTo>
                <a:lnTo>
                  <a:pt x="194" y="140"/>
                </a:lnTo>
                <a:lnTo>
                  <a:pt x="194" y="140"/>
                </a:lnTo>
                <a:lnTo>
                  <a:pt x="184" y="132"/>
                </a:lnTo>
                <a:lnTo>
                  <a:pt x="170" y="130"/>
                </a:lnTo>
                <a:lnTo>
                  <a:pt x="170" y="130"/>
                </a:lnTo>
                <a:lnTo>
                  <a:pt x="162" y="132"/>
                </a:lnTo>
                <a:lnTo>
                  <a:pt x="156" y="134"/>
                </a:lnTo>
                <a:lnTo>
                  <a:pt x="148" y="138"/>
                </a:lnTo>
                <a:lnTo>
                  <a:pt x="142" y="142"/>
                </a:lnTo>
                <a:lnTo>
                  <a:pt x="138" y="148"/>
                </a:lnTo>
                <a:lnTo>
                  <a:pt x="134" y="154"/>
                </a:lnTo>
                <a:lnTo>
                  <a:pt x="132" y="162"/>
                </a:lnTo>
                <a:lnTo>
                  <a:pt x="130" y="170"/>
                </a:lnTo>
                <a:lnTo>
                  <a:pt x="130" y="170"/>
                </a:lnTo>
                <a:lnTo>
                  <a:pt x="132" y="178"/>
                </a:lnTo>
                <a:lnTo>
                  <a:pt x="134" y="186"/>
                </a:lnTo>
                <a:lnTo>
                  <a:pt x="138" y="192"/>
                </a:lnTo>
                <a:lnTo>
                  <a:pt x="142" y="198"/>
                </a:lnTo>
                <a:lnTo>
                  <a:pt x="148" y="202"/>
                </a:lnTo>
                <a:lnTo>
                  <a:pt x="156" y="206"/>
                </a:lnTo>
                <a:lnTo>
                  <a:pt x="162" y="208"/>
                </a:lnTo>
                <a:lnTo>
                  <a:pt x="170" y="210"/>
                </a:lnTo>
                <a:lnTo>
                  <a:pt x="170" y="210"/>
                </a:lnTo>
                <a:lnTo>
                  <a:pt x="178" y="208"/>
                </a:lnTo>
                <a:lnTo>
                  <a:pt x="186" y="206"/>
                </a:lnTo>
                <a:lnTo>
                  <a:pt x="192" y="202"/>
                </a:lnTo>
                <a:lnTo>
                  <a:pt x="198" y="198"/>
                </a:lnTo>
                <a:lnTo>
                  <a:pt x="204" y="192"/>
                </a:lnTo>
                <a:lnTo>
                  <a:pt x="206" y="186"/>
                </a:lnTo>
                <a:lnTo>
                  <a:pt x="210" y="178"/>
                </a:lnTo>
                <a:lnTo>
                  <a:pt x="210" y="170"/>
                </a:lnTo>
                <a:lnTo>
                  <a:pt x="210" y="170"/>
                </a:lnTo>
                <a:lnTo>
                  <a:pt x="208" y="158"/>
                </a:lnTo>
                <a:lnTo>
                  <a:pt x="176" y="178"/>
                </a:lnTo>
                <a:lnTo>
                  <a:pt x="172" y="172"/>
                </a:lnTo>
                <a:lnTo>
                  <a:pt x="296" y="90"/>
                </a:lnTo>
                <a:lnTo>
                  <a:pt x="326" y="104"/>
                </a:lnTo>
                <a:lnTo>
                  <a:pt x="376" y="72"/>
                </a:lnTo>
                <a:lnTo>
                  <a:pt x="346" y="58"/>
                </a:lnTo>
                <a:lnTo>
                  <a:pt x="354" y="52"/>
                </a:lnTo>
                <a:lnTo>
                  <a:pt x="346" y="40"/>
                </a:lnTo>
                <a:lnTo>
                  <a:pt x="338" y="46"/>
                </a:lnTo>
                <a:lnTo>
                  <a:pt x="338" y="12"/>
                </a:lnTo>
                <a:lnTo>
                  <a:pt x="288" y="44"/>
                </a:lnTo>
                <a:lnTo>
                  <a:pt x="288" y="78"/>
                </a:lnTo>
                <a:lnTo>
                  <a:pt x="278" y="84"/>
                </a:lnTo>
                <a:lnTo>
                  <a:pt x="278" y="48"/>
                </a:lnTo>
                <a:lnTo>
                  <a:pt x="282" y="44"/>
                </a:lnTo>
                <a:lnTo>
                  <a:pt x="282" y="44"/>
                </a:lnTo>
                <a:lnTo>
                  <a:pt x="272" y="34"/>
                </a:lnTo>
                <a:lnTo>
                  <a:pt x="258" y="26"/>
                </a:lnTo>
                <a:lnTo>
                  <a:pt x="246" y="18"/>
                </a:lnTo>
                <a:lnTo>
                  <a:pt x="232" y="12"/>
                </a:lnTo>
                <a:lnTo>
                  <a:pt x="218" y="6"/>
                </a:lnTo>
                <a:lnTo>
                  <a:pt x="202" y="4"/>
                </a:lnTo>
                <a:lnTo>
                  <a:pt x="186" y="2"/>
                </a:lnTo>
                <a:lnTo>
                  <a:pt x="170" y="0"/>
                </a:lnTo>
                <a:lnTo>
                  <a:pt x="170" y="0"/>
                </a:lnTo>
                <a:lnTo>
                  <a:pt x="154" y="2"/>
                </a:lnTo>
                <a:lnTo>
                  <a:pt x="136" y="4"/>
                </a:lnTo>
                <a:lnTo>
                  <a:pt x="120" y="8"/>
                </a:lnTo>
                <a:lnTo>
                  <a:pt x="104" y="14"/>
                </a:lnTo>
                <a:lnTo>
                  <a:pt x="90" y="20"/>
                </a:lnTo>
                <a:lnTo>
                  <a:pt x="76" y="30"/>
                </a:lnTo>
                <a:lnTo>
                  <a:pt x="62" y="40"/>
                </a:lnTo>
                <a:lnTo>
                  <a:pt x="50" y="50"/>
                </a:lnTo>
                <a:lnTo>
                  <a:pt x="40" y="62"/>
                </a:lnTo>
                <a:lnTo>
                  <a:pt x="30" y="76"/>
                </a:lnTo>
                <a:lnTo>
                  <a:pt x="22" y="90"/>
                </a:lnTo>
                <a:lnTo>
                  <a:pt x="14" y="104"/>
                </a:lnTo>
                <a:lnTo>
                  <a:pt x="8" y="120"/>
                </a:lnTo>
                <a:lnTo>
                  <a:pt x="4" y="136"/>
                </a:lnTo>
                <a:lnTo>
                  <a:pt x="2" y="152"/>
                </a:lnTo>
                <a:lnTo>
                  <a:pt x="0" y="170"/>
                </a:lnTo>
                <a:lnTo>
                  <a:pt x="0" y="170"/>
                </a:lnTo>
                <a:lnTo>
                  <a:pt x="2" y="188"/>
                </a:lnTo>
                <a:lnTo>
                  <a:pt x="4" y="204"/>
                </a:lnTo>
                <a:lnTo>
                  <a:pt x="8" y="220"/>
                </a:lnTo>
                <a:lnTo>
                  <a:pt x="14" y="236"/>
                </a:lnTo>
                <a:lnTo>
                  <a:pt x="22" y="250"/>
                </a:lnTo>
                <a:lnTo>
                  <a:pt x="30" y="264"/>
                </a:lnTo>
                <a:lnTo>
                  <a:pt x="40" y="278"/>
                </a:lnTo>
                <a:lnTo>
                  <a:pt x="50" y="290"/>
                </a:lnTo>
                <a:lnTo>
                  <a:pt x="62" y="302"/>
                </a:lnTo>
                <a:lnTo>
                  <a:pt x="76" y="310"/>
                </a:lnTo>
                <a:lnTo>
                  <a:pt x="90" y="320"/>
                </a:lnTo>
                <a:lnTo>
                  <a:pt x="104" y="326"/>
                </a:lnTo>
                <a:lnTo>
                  <a:pt x="120" y="332"/>
                </a:lnTo>
                <a:lnTo>
                  <a:pt x="136" y="336"/>
                </a:lnTo>
                <a:lnTo>
                  <a:pt x="154" y="340"/>
                </a:lnTo>
                <a:lnTo>
                  <a:pt x="170" y="340"/>
                </a:lnTo>
                <a:lnTo>
                  <a:pt x="170" y="340"/>
                </a:lnTo>
                <a:lnTo>
                  <a:pt x="188" y="340"/>
                </a:lnTo>
                <a:lnTo>
                  <a:pt x="204" y="336"/>
                </a:lnTo>
                <a:lnTo>
                  <a:pt x="220" y="332"/>
                </a:lnTo>
                <a:lnTo>
                  <a:pt x="236" y="326"/>
                </a:lnTo>
                <a:lnTo>
                  <a:pt x="252" y="320"/>
                </a:lnTo>
                <a:lnTo>
                  <a:pt x="266" y="310"/>
                </a:lnTo>
                <a:lnTo>
                  <a:pt x="278" y="302"/>
                </a:lnTo>
                <a:lnTo>
                  <a:pt x="290" y="290"/>
                </a:lnTo>
                <a:lnTo>
                  <a:pt x="302" y="278"/>
                </a:lnTo>
                <a:lnTo>
                  <a:pt x="312" y="264"/>
                </a:lnTo>
                <a:lnTo>
                  <a:pt x="320" y="250"/>
                </a:lnTo>
                <a:lnTo>
                  <a:pt x="326" y="236"/>
                </a:lnTo>
                <a:lnTo>
                  <a:pt x="332" y="220"/>
                </a:lnTo>
                <a:lnTo>
                  <a:pt x="336" y="204"/>
                </a:lnTo>
                <a:lnTo>
                  <a:pt x="340" y="188"/>
                </a:lnTo>
                <a:lnTo>
                  <a:pt x="340" y="170"/>
                </a:lnTo>
                <a:lnTo>
                  <a:pt x="340" y="170"/>
                </a:lnTo>
                <a:lnTo>
                  <a:pt x="340" y="154"/>
                </a:lnTo>
                <a:lnTo>
                  <a:pt x="338" y="140"/>
                </a:lnTo>
                <a:lnTo>
                  <a:pt x="334" y="124"/>
                </a:lnTo>
                <a:lnTo>
                  <a:pt x="330" y="110"/>
                </a:lnTo>
                <a:lnTo>
                  <a:pt x="322" y="1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zh-CN" altLang="zh-CN"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8" name="矩形 45"/>
          <p:cNvSpPr>
            <a:spLocks noChangeArrowheads="1"/>
          </p:cNvSpPr>
          <p:nvPr/>
        </p:nvSpPr>
        <p:spPr bwMode="auto">
          <a:xfrm>
            <a:off x="5766454" y="6354260"/>
            <a:ext cx="3090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>
              <a:buFont typeface="Arial" charset="0"/>
              <a:buNone/>
              <a:defRPr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泰州学院  计算机科学与技术学院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矩形 1"/>
          <p:cNvSpPr>
            <a:spLocks noChangeArrowheads="1"/>
          </p:cNvSpPr>
          <p:nvPr/>
        </p:nvSpPr>
        <p:spPr bwMode="auto">
          <a:xfrm>
            <a:off x="0" y="857250"/>
            <a:ext cx="9144000" cy="5143500"/>
          </a:xfrm>
          <a:prstGeom prst="rect">
            <a:avLst/>
          </a:prstGeom>
          <a:solidFill>
            <a:srgbClr val="F79647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387" name="直角三角形 2"/>
          <p:cNvSpPr>
            <a:spLocks noChangeArrowheads="1"/>
          </p:cNvSpPr>
          <p:nvPr/>
        </p:nvSpPr>
        <p:spPr bwMode="auto">
          <a:xfrm flipH="1">
            <a:off x="0" y="857250"/>
            <a:ext cx="9144000" cy="5158979"/>
          </a:xfrm>
          <a:prstGeom prst="rtTriangle">
            <a:avLst/>
          </a:prstGeom>
          <a:solidFill>
            <a:srgbClr val="FF73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文本框 23"/>
          <p:cNvSpPr>
            <a:spLocks noChangeArrowheads="1"/>
          </p:cNvSpPr>
          <p:nvPr/>
        </p:nvSpPr>
        <p:spPr bwMode="auto">
          <a:xfrm>
            <a:off x="2219325" y="2609759"/>
            <a:ext cx="47053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 smtClean="0">
                <a:solidFill>
                  <a:prstClr val="white"/>
                </a:solidFill>
                <a:ea typeface="微软雅黑" pitchFamily="34" charset="-122"/>
                <a:sym typeface="Arial" pitchFamily="34" charset="0"/>
              </a:rPr>
              <a:t>方式</a:t>
            </a:r>
            <a:r>
              <a:rPr lang="en-US" altLang="zh-CN" sz="4000" b="1" dirty="0" smtClean="0">
                <a:solidFill>
                  <a:prstClr val="white"/>
                </a:solidFill>
                <a:ea typeface="微软雅黑" pitchFamily="34" charset="-122"/>
                <a:sym typeface="Arial" pitchFamily="34" charset="0"/>
              </a:rPr>
              <a:t>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 smtClean="0">
                <a:solidFill>
                  <a:prstClr val="white"/>
                </a:solidFill>
                <a:ea typeface="微软雅黑" pitchFamily="34" charset="-122"/>
                <a:sym typeface="Arial" pitchFamily="34" charset="0"/>
              </a:rPr>
              <a:t>程序中断方式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Box 3"/>
          <p:cNvSpPr txBox="1">
            <a:spLocks noChangeArrowheads="1"/>
          </p:cNvSpPr>
          <p:nvPr/>
        </p:nvSpPr>
        <p:spPr bwMode="auto">
          <a:xfrm>
            <a:off x="5928257" y="340246"/>
            <a:ext cx="26468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程序中断方式流程</a:t>
            </a:r>
            <a:endParaRPr lang="zh-CN" altLang="en-US" sz="24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23"/>
          <p:cNvSpPr>
            <a:spLocks noChangeArrowheads="1"/>
          </p:cNvSpPr>
          <p:nvPr/>
        </p:nvSpPr>
        <p:spPr bwMode="auto">
          <a:xfrm>
            <a:off x="0" y="198167"/>
            <a:ext cx="3813243" cy="738664"/>
          </a:xfrm>
          <a:prstGeom prst="rect">
            <a:avLst/>
          </a:prstGeom>
          <a:solidFill>
            <a:srgbClr val="FF730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 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程序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中断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endParaRPr lang="zh-CN" altLang="nn-NO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6389922" y="797282"/>
            <a:ext cx="17235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以输出为例</a:t>
            </a:r>
            <a:endParaRPr lang="zh-CN" altLang="en-US" sz="24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956227" y="1433175"/>
            <a:ext cx="3189411" cy="440582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设备发送输出命令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箭头连接符 47"/>
          <p:cNvCxnSpPr/>
          <p:nvPr/>
        </p:nvCxnSpPr>
        <p:spPr>
          <a:xfrm>
            <a:off x="2528318" y="951521"/>
            <a:ext cx="0" cy="48165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9" name="直接箭头连接符 48"/>
          <p:cNvCxnSpPr/>
          <p:nvPr/>
        </p:nvCxnSpPr>
        <p:spPr>
          <a:xfrm>
            <a:off x="2528318" y="1873757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3" name="文本框 52"/>
          <p:cNvSpPr txBox="1"/>
          <p:nvPr/>
        </p:nvSpPr>
        <p:spPr>
          <a:xfrm>
            <a:off x="2714346" y="974670"/>
            <a:ext cx="1174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现行程序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956227" y="2250255"/>
            <a:ext cx="3189411" cy="416410"/>
          </a:xfrm>
          <a:prstGeom prst="rect">
            <a:avLst/>
          </a:prstGeom>
          <a:solidFill>
            <a:schemeClr val="bg1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执行其它任务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5" name="直接箭头连接符 54"/>
          <p:cNvCxnSpPr/>
          <p:nvPr/>
        </p:nvCxnSpPr>
        <p:spPr>
          <a:xfrm>
            <a:off x="7933900" y="2213719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6" name="直接箭头连接符 55"/>
          <p:cNvCxnSpPr/>
          <p:nvPr/>
        </p:nvCxnSpPr>
        <p:spPr>
          <a:xfrm>
            <a:off x="4145638" y="1673148"/>
            <a:ext cx="744406" cy="0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7" name="文本框 56"/>
          <p:cNvSpPr txBox="1"/>
          <p:nvPr/>
        </p:nvSpPr>
        <p:spPr>
          <a:xfrm>
            <a:off x="5078215" y="1488482"/>
            <a:ext cx="1781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        I/O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8" name="直接箭头连接符 57"/>
          <p:cNvCxnSpPr/>
          <p:nvPr/>
        </p:nvCxnSpPr>
        <p:spPr>
          <a:xfrm>
            <a:off x="5678197" y="1673148"/>
            <a:ext cx="438169" cy="282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9" name="矩形 58"/>
          <p:cNvSpPr/>
          <p:nvPr/>
        </p:nvSpPr>
        <p:spPr>
          <a:xfrm>
            <a:off x="7098042" y="1740907"/>
            <a:ext cx="1651505" cy="464415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设备启动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7108147" y="2574441"/>
            <a:ext cx="1651505" cy="464415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准备就绪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956228" y="3043163"/>
            <a:ext cx="3189410" cy="452407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响应中断请求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3" name="直接箭头连接符 62"/>
          <p:cNvCxnSpPr/>
          <p:nvPr/>
        </p:nvCxnSpPr>
        <p:spPr>
          <a:xfrm>
            <a:off x="2576130" y="3495570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4" name="直接箭头连接符 63"/>
          <p:cNvCxnSpPr/>
          <p:nvPr/>
        </p:nvCxnSpPr>
        <p:spPr>
          <a:xfrm>
            <a:off x="2576130" y="5617884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5" name="矩形 64"/>
          <p:cNvSpPr/>
          <p:nvPr/>
        </p:nvSpPr>
        <p:spPr>
          <a:xfrm>
            <a:off x="956227" y="3870170"/>
            <a:ext cx="3189411" cy="719761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从内存中读一个字</a:t>
            </a:r>
            <a:endParaRPr lang="en-US" altLang="zh-CN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写到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接口中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956226" y="4964531"/>
            <a:ext cx="3189411" cy="625553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</a:t>
            </a:r>
            <a:r>
              <a:rPr lang="en-US" altLang="zh-CN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接口中内容</a:t>
            </a:r>
            <a:endParaRPr lang="en-US" altLang="zh-CN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写入</a:t>
            </a:r>
            <a:r>
              <a:rPr lang="en-US" altLang="zh-CN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7" name="直接箭头连接符 66"/>
          <p:cNvCxnSpPr/>
          <p:nvPr/>
        </p:nvCxnSpPr>
        <p:spPr>
          <a:xfrm>
            <a:off x="2576130" y="4589931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8" name="菱形 67"/>
          <p:cNvSpPr/>
          <p:nvPr/>
        </p:nvSpPr>
        <p:spPr>
          <a:xfrm>
            <a:off x="1421698" y="5970209"/>
            <a:ext cx="2308863" cy="501498"/>
          </a:xfrm>
          <a:prstGeom prst="diamond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完成否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9" name="直接箭头连接符 68"/>
          <p:cNvCxnSpPr/>
          <p:nvPr/>
        </p:nvCxnSpPr>
        <p:spPr>
          <a:xfrm>
            <a:off x="2578891" y="6499506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0" name="文本框 69"/>
          <p:cNvSpPr txBox="1"/>
          <p:nvPr/>
        </p:nvSpPr>
        <p:spPr>
          <a:xfrm>
            <a:off x="2714346" y="6454700"/>
            <a:ext cx="745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1049142" y="5757743"/>
            <a:ext cx="745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否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2" name="肘形连接符 71"/>
          <p:cNvCxnSpPr>
            <a:stCxn id="68" idx="1"/>
            <a:endCxn id="47" idx="1"/>
          </p:cNvCxnSpPr>
          <p:nvPr/>
        </p:nvCxnSpPr>
        <p:spPr>
          <a:xfrm rot="10800000">
            <a:off x="956228" y="1653466"/>
            <a:ext cx="465471" cy="4567492"/>
          </a:xfrm>
          <a:prstGeom prst="bentConnector3">
            <a:avLst>
              <a:gd name="adj1" fmla="val 210742"/>
            </a:avLst>
          </a:prstGeom>
          <a:ln w="571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本框 73"/>
          <p:cNvSpPr txBox="1"/>
          <p:nvPr/>
        </p:nvSpPr>
        <p:spPr>
          <a:xfrm>
            <a:off x="5078215" y="3384866"/>
            <a:ext cx="1781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        I/O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5" name="直接箭头连接符 74"/>
          <p:cNvCxnSpPr/>
          <p:nvPr/>
        </p:nvCxnSpPr>
        <p:spPr>
          <a:xfrm flipH="1" flipV="1">
            <a:off x="5687152" y="3567468"/>
            <a:ext cx="438168" cy="206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7" name="肘形连接符 76"/>
          <p:cNvCxnSpPr>
            <a:stCxn id="61" idx="2"/>
            <a:endCxn id="62" idx="3"/>
          </p:cNvCxnSpPr>
          <p:nvPr/>
        </p:nvCxnSpPr>
        <p:spPr>
          <a:xfrm rot="5400000">
            <a:off x="5924514" y="1259980"/>
            <a:ext cx="230511" cy="3788262"/>
          </a:xfrm>
          <a:prstGeom prst="bentConnector2">
            <a:avLst/>
          </a:prstGeom>
          <a:ln w="57150">
            <a:solidFill>
              <a:srgbClr val="4472C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/>
        </p:nvSpPr>
        <p:spPr>
          <a:xfrm>
            <a:off x="4336941" y="2828471"/>
            <a:ext cx="1197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中断请求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7443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utoUpdateAnimBg="0"/>
      <p:bldP spid="52" grpId="0" autoUpdateAnimBg="0"/>
      <p:bldP spid="47" grpId="0" animBg="1"/>
      <p:bldP spid="53" grpId="0"/>
      <p:bldP spid="54" grpId="0" animBg="1"/>
      <p:bldP spid="57" grpId="0"/>
      <p:bldP spid="59" grpId="0" animBg="1"/>
      <p:bldP spid="61" grpId="0" animBg="1"/>
      <p:bldP spid="62" grpId="0" animBg="1"/>
      <p:bldP spid="65" grpId="0" animBg="1"/>
      <p:bldP spid="66" grpId="0" animBg="1"/>
      <p:bldP spid="68" grpId="0" animBg="1"/>
      <p:bldP spid="70" grpId="0"/>
      <p:bldP spid="71" grpId="0"/>
      <p:bldP spid="74" grpId="0"/>
      <p:bldP spid="8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3"/>
          <p:cNvSpPr>
            <a:spLocks noChangeArrowheads="1"/>
          </p:cNvSpPr>
          <p:nvPr/>
        </p:nvSpPr>
        <p:spPr bwMode="auto">
          <a:xfrm>
            <a:off x="0" y="407717"/>
            <a:ext cx="3813243" cy="738664"/>
          </a:xfrm>
          <a:prstGeom prst="rect">
            <a:avLst/>
          </a:prstGeom>
          <a:solidFill>
            <a:srgbClr val="FF730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 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程序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中断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endParaRPr lang="zh-CN" altLang="nn-NO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90958" y="1183508"/>
            <a:ext cx="2031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CN" altLang="en-US" sz="24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以打印机为例</a:t>
            </a:r>
          </a:p>
        </p:txBody>
      </p:sp>
      <p:grpSp>
        <p:nvGrpSpPr>
          <p:cNvPr id="4" name="Group 87"/>
          <p:cNvGrpSpPr>
            <a:grpSpLocks/>
          </p:cNvGrpSpPr>
          <p:nvPr/>
        </p:nvGrpSpPr>
        <p:grpSpPr bwMode="auto">
          <a:xfrm>
            <a:off x="457200" y="4624388"/>
            <a:ext cx="7848600" cy="2163762"/>
            <a:chOff x="288" y="2913"/>
            <a:chExt cx="4944" cy="1363"/>
          </a:xfrm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576" y="3777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 rot="10800000">
              <a:off x="1536" y="2913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1536" y="2913"/>
              <a:ext cx="12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820" y="2913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rot="10800000">
              <a:off x="3168" y="2913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2823" y="3768"/>
              <a:ext cx="351" cy="1"/>
            </a:xfrm>
            <a:custGeom>
              <a:avLst/>
              <a:gdLst>
                <a:gd name="T0" fmla="*/ 0 w 351"/>
                <a:gd name="T1" fmla="*/ 0 h 1"/>
                <a:gd name="T2" fmla="*/ 351 w 35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1">
                  <a:moveTo>
                    <a:pt x="0" y="0"/>
                  </a:moveTo>
                  <a:lnTo>
                    <a:pt x="351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3168" y="2913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4320" y="2913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rot="10800000">
              <a:off x="4668" y="2913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323" y="3768"/>
              <a:ext cx="351" cy="1"/>
            </a:xfrm>
            <a:custGeom>
              <a:avLst/>
              <a:gdLst>
                <a:gd name="T0" fmla="*/ 0 w 351"/>
                <a:gd name="T1" fmla="*/ 0 h 1"/>
                <a:gd name="T2" fmla="*/ 351 w 35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1">
                  <a:moveTo>
                    <a:pt x="0" y="0"/>
                  </a:moveTo>
                  <a:lnTo>
                    <a:pt x="351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4656" y="2913"/>
              <a:ext cx="5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2522" y="2913"/>
              <a:ext cx="310" cy="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发中断请求</a:t>
              </a:r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839" y="3834"/>
              <a:ext cx="48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空闲</a:t>
              </a: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2774" y="3834"/>
              <a:ext cx="43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接收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</a:t>
              </a:r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4272" y="3834"/>
              <a:ext cx="43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接收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</a:t>
              </a:r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1766" y="2913"/>
              <a:ext cx="4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准备</a:t>
              </a:r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4010" y="2914"/>
              <a:ext cx="310" cy="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发中断请求</a:t>
              </a:r>
            </a:p>
          </p:txBody>
        </p:sp>
        <p:sp>
          <p:nvSpPr>
            <p:cNvPr id="23" name="Text Box 22"/>
            <p:cNvSpPr txBox="1">
              <a:spLocks noChangeArrowheads="1"/>
            </p:cNvSpPr>
            <p:nvPr/>
          </p:nvSpPr>
          <p:spPr bwMode="auto">
            <a:xfrm>
              <a:off x="3360" y="2913"/>
              <a:ext cx="4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打印</a:t>
              </a:r>
            </a:p>
          </p:txBody>
        </p:sp>
        <p:sp>
          <p:nvSpPr>
            <p:cNvPr id="24" name="Text Box 23"/>
            <p:cNvSpPr txBox="1">
              <a:spLocks noChangeArrowheads="1"/>
            </p:cNvSpPr>
            <p:nvPr/>
          </p:nvSpPr>
          <p:spPr bwMode="auto">
            <a:xfrm>
              <a:off x="4794" y="2913"/>
              <a:ext cx="4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打印</a:t>
              </a:r>
            </a:p>
          </p:txBody>
        </p:sp>
        <p:sp>
          <p:nvSpPr>
            <p:cNvPr id="25" name="Text Box 24"/>
            <p:cNvSpPr txBox="1">
              <a:spLocks noChangeArrowheads="1"/>
            </p:cNvSpPr>
            <p:nvPr/>
          </p:nvSpPr>
          <p:spPr bwMode="auto">
            <a:xfrm>
              <a:off x="288" y="3441"/>
              <a:ext cx="59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打印机</a:t>
              </a:r>
            </a:p>
          </p:txBody>
        </p:sp>
      </p:grpSp>
      <p:grpSp>
        <p:nvGrpSpPr>
          <p:cNvPr id="26" name="Group 25"/>
          <p:cNvGrpSpPr>
            <a:grpSpLocks/>
          </p:cNvGrpSpPr>
          <p:nvPr/>
        </p:nvGrpSpPr>
        <p:grpSpPr bwMode="auto">
          <a:xfrm>
            <a:off x="593725" y="1652588"/>
            <a:ext cx="7712075" cy="2695575"/>
            <a:chOff x="374" y="1056"/>
            <a:chExt cx="4858" cy="1698"/>
          </a:xfrm>
        </p:grpSpPr>
        <p:sp>
          <p:nvSpPr>
            <p:cNvPr id="27" name="Line 26"/>
            <p:cNvSpPr>
              <a:spLocks noChangeShapeType="1"/>
            </p:cNvSpPr>
            <p:nvPr/>
          </p:nvSpPr>
          <p:spPr bwMode="auto">
            <a:xfrm>
              <a:off x="576" y="1354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>
              <a:off x="1536" y="1354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 rot="10800000">
              <a:off x="1680" y="1354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>
              <a:off x="1524" y="2205"/>
              <a:ext cx="1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1686" y="1354"/>
              <a:ext cx="11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2820" y="1354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 rot="10800000">
              <a:off x="3168" y="1354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2823" y="2209"/>
              <a:ext cx="351" cy="1"/>
            </a:xfrm>
            <a:custGeom>
              <a:avLst/>
              <a:gdLst>
                <a:gd name="T0" fmla="*/ 0 w 351"/>
                <a:gd name="T1" fmla="*/ 0 h 1"/>
                <a:gd name="T2" fmla="*/ 351 w 35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1">
                  <a:moveTo>
                    <a:pt x="0" y="0"/>
                  </a:moveTo>
                  <a:lnTo>
                    <a:pt x="351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>
              <a:off x="3168" y="1354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Line 35"/>
            <p:cNvSpPr>
              <a:spLocks noChangeShapeType="1"/>
            </p:cNvSpPr>
            <p:nvPr/>
          </p:nvSpPr>
          <p:spPr bwMode="auto">
            <a:xfrm>
              <a:off x="4320" y="1354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Line 36"/>
            <p:cNvSpPr>
              <a:spLocks noChangeShapeType="1"/>
            </p:cNvSpPr>
            <p:nvPr/>
          </p:nvSpPr>
          <p:spPr bwMode="auto">
            <a:xfrm rot="10800000">
              <a:off x="4668" y="1354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4323" y="2209"/>
              <a:ext cx="351" cy="1"/>
            </a:xfrm>
            <a:custGeom>
              <a:avLst/>
              <a:gdLst>
                <a:gd name="T0" fmla="*/ 0 w 351"/>
                <a:gd name="T1" fmla="*/ 0 h 1"/>
                <a:gd name="T2" fmla="*/ 351 w 35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1">
                  <a:moveTo>
                    <a:pt x="0" y="0"/>
                  </a:moveTo>
                  <a:lnTo>
                    <a:pt x="351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Line 38"/>
            <p:cNvSpPr>
              <a:spLocks noChangeShapeType="1"/>
            </p:cNvSpPr>
            <p:nvPr/>
          </p:nvSpPr>
          <p:spPr bwMode="auto">
            <a:xfrm>
              <a:off x="4656" y="1354"/>
              <a:ext cx="5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Text Box 39"/>
            <p:cNvSpPr txBox="1">
              <a:spLocks noChangeArrowheads="1"/>
            </p:cNvSpPr>
            <p:nvPr/>
          </p:nvSpPr>
          <p:spPr bwMode="auto">
            <a:xfrm>
              <a:off x="576" y="1056"/>
              <a:ext cx="92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 dirty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执行主程序</a:t>
              </a:r>
            </a:p>
          </p:txBody>
        </p:sp>
        <p:sp>
          <p:nvSpPr>
            <p:cNvPr id="41" name="Text Box 40"/>
            <p:cNvSpPr txBox="1">
              <a:spLocks noChangeArrowheads="1"/>
            </p:cNvSpPr>
            <p:nvPr/>
          </p:nvSpPr>
          <p:spPr bwMode="auto">
            <a:xfrm>
              <a:off x="1734" y="1061"/>
              <a:ext cx="10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 dirty="0" smtClean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执行其它任务</a:t>
              </a:r>
              <a:endParaRPr lang="zh-CN" altLang="en-US" sz="2000" b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2" name="Text Box 41"/>
            <p:cNvSpPr txBox="1">
              <a:spLocks noChangeArrowheads="1"/>
            </p:cNvSpPr>
            <p:nvPr/>
          </p:nvSpPr>
          <p:spPr bwMode="auto">
            <a:xfrm>
              <a:off x="3225" y="1056"/>
              <a:ext cx="10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 dirty="0" smtClean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执行其它任务</a:t>
              </a:r>
              <a:endParaRPr lang="zh-CN" altLang="en-US" sz="2000" b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Text Box 42"/>
            <p:cNvSpPr txBox="1">
              <a:spLocks noChangeArrowheads="1"/>
            </p:cNvSpPr>
            <p:nvPr/>
          </p:nvSpPr>
          <p:spPr bwMode="auto">
            <a:xfrm>
              <a:off x="2474" y="1469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响应中断</a:t>
              </a:r>
            </a:p>
          </p:txBody>
        </p:sp>
        <p:sp>
          <p:nvSpPr>
            <p:cNvPr id="44" name="Text Box 43"/>
            <p:cNvSpPr txBox="1">
              <a:spLocks noChangeArrowheads="1"/>
            </p:cNvSpPr>
            <p:nvPr/>
          </p:nvSpPr>
          <p:spPr bwMode="auto">
            <a:xfrm>
              <a:off x="3225" y="1469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中断返回</a:t>
              </a:r>
            </a:p>
          </p:txBody>
        </p:sp>
        <p:sp>
          <p:nvSpPr>
            <p:cNvPr id="45" name="Text Box 44"/>
            <p:cNvSpPr txBox="1">
              <a:spLocks noChangeArrowheads="1"/>
            </p:cNvSpPr>
            <p:nvPr/>
          </p:nvSpPr>
          <p:spPr bwMode="auto">
            <a:xfrm>
              <a:off x="3979" y="1450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响应中断</a:t>
              </a:r>
            </a:p>
          </p:txBody>
        </p:sp>
        <p:sp>
          <p:nvSpPr>
            <p:cNvPr id="46" name="Text Box 45"/>
            <p:cNvSpPr txBox="1">
              <a:spLocks noChangeArrowheads="1"/>
            </p:cNvSpPr>
            <p:nvPr/>
          </p:nvSpPr>
          <p:spPr bwMode="auto">
            <a:xfrm>
              <a:off x="4730" y="1450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中断返回</a:t>
              </a:r>
            </a:p>
          </p:txBody>
        </p:sp>
        <p:sp>
          <p:nvSpPr>
            <p:cNvPr id="47" name="Text Box 46"/>
            <p:cNvSpPr txBox="1">
              <a:spLocks noChangeArrowheads="1"/>
            </p:cNvSpPr>
            <p:nvPr/>
          </p:nvSpPr>
          <p:spPr bwMode="auto">
            <a:xfrm>
              <a:off x="1382" y="2275"/>
              <a:ext cx="599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启动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打印机</a:t>
              </a:r>
            </a:p>
          </p:txBody>
        </p:sp>
        <p:sp>
          <p:nvSpPr>
            <p:cNvPr id="48" name="Text Box 47"/>
            <p:cNvSpPr txBox="1">
              <a:spLocks noChangeArrowheads="1"/>
            </p:cNvSpPr>
            <p:nvPr/>
          </p:nvSpPr>
          <p:spPr bwMode="auto">
            <a:xfrm>
              <a:off x="2774" y="2312"/>
              <a:ext cx="43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传送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</a:t>
              </a:r>
            </a:p>
          </p:txBody>
        </p:sp>
        <p:sp>
          <p:nvSpPr>
            <p:cNvPr id="49" name="Text Box 48"/>
            <p:cNvSpPr txBox="1">
              <a:spLocks noChangeArrowheads="1"/>
            </p:cNvSpPr>
            <p:nvPr/>
          </p:nvSpPr>
          <p:spPr bwMode="auto">
            <a:xfrm>
              <a:off x="4272" y="2304"/>
              <a:ext cx="43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传送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zh-CN" altLang="en-US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</a:t>
              </a:r>
            </a:p>
          </p:txBody>
        </p:sp>
        <p:sp>
          <p:nvSpPr>
            <p:cNvPr id="50" name="Text Box 49"/>
            <p:cNvSpPr txBox="1">
              <a:spLocks noChangeArrowheads="1"/>
            </p:cNvSpPr>
            <p:nvPr/>
          </p:nvSpPr>
          <p:spPr bwMode="auto">
            <a:xfrm>
              <a:off x="374" y="1593"/>
              <a:ext cx="45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kumimoji="1" sz="8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zh-CN" sz="2000" b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CPU</a:t>
              </a:r>
            </a:p>
          </p:txBody>
        </p:sp>
      </p:grpSp>
      <p:sp>
        <p:nvSpPr>
          <p:cNvPr id="51" name="Text Box 50"/>
          <p:cNvSpPr txBox="1">
            <a:spLocks noChangeArrowheads="1"/>
          </p:cNvSpPr>
          <p:nvPr/>
        </p:nvSpPr>
        <p:spPr bwMode="auto">
          <a:xfrm>
            <a:off x="4564063" y="1110466"/>
            <a:ext cx="39212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zh-CN" sz="2800" b="0" dirty="0" smtClean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sz="2800" b="0" dirty="0" smtClean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2800" b="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打印机并行工作</a:t>
            </a:r>
          </a:p>
        </p:txBody>
      </p:sp>
      <p:grpSp>
        <p:nvGrpSpPr>
          <p:cNvPr id="52" name="Group 51"/>
          <p:cNvGrpSpPr>
            <a:grpSpLocks/>
          </p:cNvGrpSpPr>
          <p:nvPr/>
        </p:nvGrpSpPr>
        <p:grpSpPr bwMode="auto">
          <a:xfrm>
            <a:off x="914400" y="2125663"/>
            <a:ext cx="1524000" cy="3870325"/>
            <a:chOff x="576" y="1339"/>
            <a:chExt cx="960" cy="2438"/>
          </a:xfrm>
        </p:grpSpPr>
        <p:sp>
          <p:nvSpPr>
            <p:cNvPr id="53" name="Line 52"/>
            <p:cNvSpPr>
              <a:spLocks noChangeShapeType="1"/>
            </p:cNvSpPr>
            <p:nvPr/>
          </p:nvSpPr>
          <p:spPr bwMode="auto">
            <a:xfrm>
              <a:off x="576" y="3777"/>
              <a:ext cx="960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Line 53"/>
            <p:cNvSpPr>
              <a:spLocks noChangeShapeType="1"/>
            </p:cNvSpPr>
            <p:nvPr/>
          </p:nvSpPr>
          <p:spPr bwMode="auto">
            <a:xfrm>
              <a:off x="576" y="1339"/>
              <a:ext cx="960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5" name="Line 54"/>
          <p:cNvSpPr>
            <a:spLocks noChangeShapeType="1"/>
          </p:cNvSpPr>
          <p:nvPr/>
        </p:nvSpPr>
        <p:spPr bwMode="auto">
          <a:xfrm rot="10800000">
            <a:off x="2438400" y="4624388"/>
            <a:ext cx="0" cy="13716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Line 55"/>
          <p:cNvSpPr>
            <a:spLocks noChangeShapeType="1"/>
          </p:cNvSpPr>
          <p:nvPr/>
        </p:nvSpPr>
        <p:spPr bwMode="auto">
          <a:xfrm>
            <a:off x="2438400" y="2125663"/>
            <a:ext cx="0" cy="13716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2419350" y="2125663"/>
            <a:ext cx="285750" cy="2487612"/>
            <a:chOff x="1524" y="1339"/>
            <a:chExt cx="180" cy="1567"/>
          </a:xfrm>
        </p:grpSpPr>
        <p:sp>
          <p:nvSpPr>
            <p:cNvPr id="58" name="Line 57"/>
            <p:cNvSpPr>
              <a:spLocks noChangeShapeType="1"/>
            </p:cNvSpPr>
            <p:nvPr/>
          </p:nvSpPr>
          <p:spPr bwMode="auto">
            <a:xfrm rot="10800000">
              <a:off x="1680" y="1339"/>
              <a:ext cx="0" cy="864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Line 58"/>
            <p:cNvSpPr>
              <a:spLocks noChangeShapeType="1"/>
            </p:cNvSpPr>
            <p:nvPr/>
          </p:nvSpPr>
          <p:spPr bwMode="auto">
            <a:xfrm>
              <a:off x="1524" y="2190"/>
              <a:ext cx="168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0" name="Line 59"/>
            <p:cNvSpPr>
              <a:spLocks noChangeShapeType="1"/>
            </p:cNvSpPr>
            <p:nvPr/>
          </p:nvSpPr>
          <p:spPr bwMode="auto">
            <a:xfrm>
              <a:off x="1536" y="2906"/>
              <a:ext cx="168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1" name="Group 60"/>
          <p:cNvGrpSpPr>
            <a:grpSpLocks/>
          </p:cNvGrpSpPr>
          <p:nvPr/>
        </p:nvGrpSpPr>
        <p:grpSpPr bwMode="auto">
          <a:xfrm>
            <a:off x="2667000" y="2125663"/>
            <a:ext cx="1819275" cy="2487612"/>
            <a:chOff x="1680" y="1339"/>
            <a:chExt cx="1146" cy="1567"/>
          </a:xfrm>
        </p:grpSpPr>
        <p:sp>
          <p:nvSpPr>
            <p:cNvPr id="62" name="Line 61"/>
            <p:cNvSpPr>
              <a:spLocks noChangeShapeType="1"/>
            </p:cNvSpPr>
            <p:nvPr/>
          </p:nvSpPr>
          <p:spPr bwMode="auto">
            <a:xfrm>
              <a:off x="1686" y="1339"/>
              <a:ext cx="1140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3" name="Line 62"/>
            <p:cNvSpPr>
              <a:spLocks noChangeShapeType="1"/>
            </p:cNvSpPr>
            <p:nvPr/>
          </p:nvSpPr>
          <p:spPr bwMode="auto">
            <a:xfrm>
              <a:off x="1680" y="2906"/>
              <a:ext cx="1140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4" name="Line 63"/>
          <p:cNvSpPr>
            <a:spLocks noChangeShapeType="1"/>
          </p:cNvSpPr>
          <p:nvPr/>
        </p:nvSpPr>
        <p:spPr bwMode="auto">
          <a:xfrm>
            <a:off x="4476750" y="4624388"/>
            <a:ext cx="0" cy="13716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Line 64"/>
          <p:cNvSpPr>
            <a:spLocks noChangeShapeType="1"/>
          </p:cNvSpPr>
          <p:nvPr/>
        </p:nvSpPr>
        <p:spPr bwMode="auto">
          <a:xfrm>
            <a:off x="4476750" y="2125663"/>
            <a:ext cx="0" cy="13716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6" name="Group 65"/>
          <p:cNvGrpSpPr>
            <a:grpSpLocks/>
          </p:cNvGrpSpPr>
          <p:nvPr/>
        </p:nvGrpSpPr>
        <p:grpSpPr bwMode="auto">
          <a:xfrm>
            <a:off x="5029200" y="2125663"/>
            <a:ext cx="0" cy="3870325"/>
            <a:chOff x="3168" y="1339"/>
            <a:chExt cx="0" cy="2438"/>
          </a:xfrm>
        </p:grpSpPr>
        <p:sp>
          <p:nvSpPr>
            <p:cNvPr id="67" name="Line 66"/>
            <p:cNvSpPr>
              <a:spLocks noChangeShapeType="1"/>
            </p:cNvSpPr>
            <p:nvPr/>
          </p:nvSpPr>
          <p:spPr bwMode="auto">
            <a:xfrm rot="10800000">
              <a:off x="3168" y="2913"/>
              <a:ext cx="0" cy="864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" name="Line 67"/>
            <p:cNvSpPr>
              <a:spLocks noChangeShapeType="1"/>
            </p:cNvSpPr>
            <p:nvPr/>
          </p:nvSpPr>
          <p:spPr bwMode="auto">
            <a:xfrm rot="10800000">
              <a:off x="3168" y="1339"/>
              <a:ext cx="0" cy="864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9" name="Group 68"/>
          <p:cNvGrpSpPr>
            <a:grpSpLocks/>
          </p:cNvGrpSpPr>
          <p:nvPr/>
        </p:nvGrpSpPr>
        <p:grpSpPr bwMode="auto">
          <a:xfrm>
            <a:off x="4481513" y="3482975"/>
            <a:ext cx="557212" cy="2500313"/>
            <a:chOff x="2823" y="2194"/>
            <a:chExt cx="351" cy="1575"/>
          </a:xfrm>
        </p:grpSpPr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2823" y="3768"/>
              <a:ext cx="351" cy="1"/>
            </a:xfrm>
            <a:custGeom>
              <a:avLst/>
              <a:gdLst>
                <a:gd name="T0" fmla="*/ 0 w 351"/>
                <a:gd name="T1" fmla="*/ 0 h 1"/>
                <a:gd name="T2" fmla="*/ 351 w 35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1">
                  <a:moveTo>
                    <a:pt x="0" y="0"/>
                  </a:moveTo>
                  <a:lnTo>
                    <a:pt x="351" y="0"/>
                  </a:lnTo>
                </a:path>
              </a:pathLst>
            </a:custGeom>
            <a:noFill/>
            <a:ln w="57150" cmpd="sng">
              <a:solidFill>
                <a:schemeClr val="folHlink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2823" y="2194"/>
              <a:ext cx="351" cy="1"/>
            </a:xfrm>
            <a:custGeom>
              <a:avLst/>
              <a:gdLst>
                <a:gd name="T0" fmla="*/ 0 w 351"/>
                <a:gd name="T1" fmla="*/ 0 h 1"/>
                <a:gd name="T2" fmla="*/ 351 w 35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1">
                  <a:moveTo>
                    <a:pt x="0" y="0"/>
                  </a:moveTo>
                  <a:lnTo>
                    <a:pt x="351" y="0"/>
                  </a:lnTo>
                </a:path>
              </a:pathLst>
            </a:custGeom>
            <a:noFill/>
            <a:ln w="57150" cmpd="sng">
              <a:solidFill>
                <a:schemeClr val="folHlink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2" name="Group 71"/>
          <p:cNvGrpSpPr>
            <a:grpSpLocks/>
          </p:cNvGrpSpPr>
          <p:nvPr/>
        </p:nvGrpSpPr>
        <p:grpSpPr bwMode="auto">
          <a:xfrm>
            <a:off x="5029200" y="2125663"/>
            <a:ext cx="1828800" cy="2498725"/>
            <a:chOff x="3168" y="1339"/>
            <a:chExt cx="1152" cy="1574"/>
          </a:xfrm>
        </p:grpSpPr>
        <p:sp>
          <p:nvSpPr>
            <p:cNvPr id="73" name="Line 72"/>
            <p:cNvSpPr>
              <a:spLocks noChangeShapeType="1"/>
            </p:cNvSpPr>
            <p:nvPr/>
          </p:nvSpPr>
          <p:spPr bwMode="auto">
            <a:xfrm>
              <a:off x="3168" y="2913"/>
              <a:ext cx="1152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4" name="Line 73"/>
            <p:cNvSpPr>
              <a:spLocks noChangeShapeType="1"/>
            </p:cNvSpPr>
            <p:nvPr/>
          </p:nvSpPr>
          <p:spPr bwMode="auto">
            <a:xfrm>
              <a:off x="3168" y="1339"/>
              <a:ext cx="1152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5" name="Line 74"/>
          <p:cNvSpPr>
            <a:spLocks noChangeShapeType="1"/>
          </p:cNvSpPr>
          <p:nvPr/>
        </p:nvSpPr>
        <p:spPr bwMode="auto">
          <a:xfrm>
            <a:off x="6858000" y="4624388"/>
            <a:ext cx="0" cy="13716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Line 75"/>
          <p:cNvSpPr>
            <a:spLocks noChangeShapeType="1"/>
          </p:cNvSpPr>
          <p:nvPr/>
        </p:nvSpPr>
        <p:spPr bwMode="auto">
          <a:xfrm>
            <a:off x="6858000" y="2125663"/>
            <a:ext cx="0" cy="13716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7" name="Group 76"/>
          <p:cNvGrpSpPr>
            <a:grpSpLocks/>
          </p:cNvGrpSpPr>
          <p:nvPr/>
        </p:nvGrpSpPr>
        <p:grpSpPr bwMode="auto">
          <a:xfrm>
            <a:off x="6862763" y="3482975"/>
            <a:ext cx="557212" cy="2500313"/>
            <a:chOff x="4323" y="2194"/>
            <a:chExt cx="351" cy="1575"/>
          </a:xfrm>
        </p:grpSpPr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4323" y="3768"/>
              <a:ext cx="351" cy="1"/>
            </a:xfrm>
            <a:custGeom>
              <a:avLst/>
              <a:gdLst>
                <a:gd name="T0" fmla="*/ 0 w 351"/>
                <a:gd name="T1" fmla="*/ 0 h 1"/>
                <a:gd name="T2" fmla="*/ 351 w 35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1">
                  <a:moveTo>
                    <a:pt x="0" y="0"/>
                  </a:moveTo>
                  <a:lnTo>
                    <a:pt x="351" y="0"/>
                  </a:lnTo>
                </a:path>
              </a:pathLst>
            </a:custGeom>
            <a:noFill/>
            <a:ln w="57150" cmpd="sng">
              <a:solidFill>
                <a:schemeClr val="folHlink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4323" y="2194"/>
              <a:ext cx="351" cy="1"/>
            </a:xfrm>
            <a:custGeom>
              <a:avLst/>
              <a:gdLst>
                <a:gd name="T0" fmla="*/ 0 w 351"/>
                <a:gd name="T1" fmla="*/ 0 h 1"/>
                <a:gd name="T2" fmla="*/ 351 w 35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1">
                  <a:moveTo>
                    <a:pt x="0" y="0"/>
                  </a:moveTo>
                  <a:lnTo>
                    <a:pt x="351" y="0"/>
                  </a:lnTo>
                </a:path>
              </a:pathLst>
            </a:custGeom>
            <a:noFill/>
            <a:ln w="57150" cmpd="sng">
              <a:solidFill>
                <a:schemeClr val="folHlink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0" name="Group 79"/>
          <p:cNvGrpSpPr>
            <a:grpSpLocks/>
          </p:cNvGrpSpPr>
          <p:nvPr/>
        </p:nvGrpSpPr>
        <p:grpSpPr bwMode="auto">
          <a:xfrm>
            <a:off x="7410450" y="2125663"/>
            <a:ext cx="0" cy="3870325"/>
            <a:chOff x="4668" y="1339"/>
            <a:chExt cx="0" cy="2438"/>
          </a:xfrm>
        </p:grpSpPr>
        <p:sp>
          <p:nvSpPr>
            <p:cNvPr id="81" name="Line 80"/>
            <p:cNvSpPr>
              <a:spLocks noChangeShapeType="1"/>
            </p:cNvSpPr>
            <p:nvPr/>
          </p:nvSpPr>
          <p:spPr bwMode="auto">
            <a:xfrm rot="10800000">
              <a:off x="4668" y="2913"/>
              <a:ext cx="0" cy="864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Line 81"/>
            <p:cNvSpPr>
              <a:spLocks noChangeShapeType="1"/>
            </p:cNvSpPr>
            <p:nvPr/>
          </p:nvSpPr>
          <p:spPr bwMode="auto">
            <a:xfrm rot="10800000">
              <a:off x="4668" y="1339"/>
              <a:ext cx="0" cy="864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3" name="Group 82"/>
          <p:cNvGrpSpPr>
            <a:grpSpLocks/>
          </p:cNvGrpSpPr>
          <p:nvPr/>
        </p:nvGrpSpPr>
        <p:grpSpPr bwMode="auto">
          <a:xfrm>
            <a:off x="7391400" y="2125663"/>
            <a:ext cx="914400" cy="2498725"/>
            <a:chOff x="4656" y="1339"/>
            <a:chExt cx="576" cy="1574"/>
          </a:xfrm>
        </p:grpSpPr>
        <p:sp>
          <p:nvSpPr>
            <p:cNvPr id="84" name="Line 83"/>
            <p:cNvSpPr>
              <a:spLocks noChangeShapeType="1"/>
            </p:cNvSpPr>
            <p:nvPr/>
          </p:nvSpPr>
          <p:spPr bwMode="auto">
            <a:xfrm>
              <a:off x="4656" y="2913"/>
              <a:ext cx="576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Line 84"/>
            <p:cNvSpPr>
              <a:spLocks noChangeShapeType="1"/>
            </p:cNvSpPr>
            <p:nvPr/>
          </p:nvSpPr>
          <p:spPr bwMode="auto">
            <a:xfrm>
              <a:off x="4656" y="1339"/>
              <a:ext cx="576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020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1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596399" y="2599856"/>
            <a:ext cx="148132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zh-CN" altLang="en-US" dirty="0">
                <a:solidFill>
                  <a:srgbClr val="12AE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优点：</a:t>
            </a:r>
          </a:p>
        </p:txBody>
      </p:sp>
      <p:sp>
        <p:nvSpPr>
          <p:cNvPr id="11" name="矩形 10"/>
          <p:cNvSpPr/>
          <p:nvPr/>
        </p:nvSpPr>
        <p:spPr>
          <a:xfrm>
            <a:off x="2180722" y="2599856"/>
            <a:ext cx="23147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en-US" altLang="zh-CN" sz="2400" dirty="0" smtClean="0">
                <a:solidFill>
                  <a:srgbClr val="12AE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sz="2400" dirty="0">
                <a:solidFill>
                  <a:srgbClr val="12AE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效率</a:t>
            </a:r>
            <a:r>
              <a:rPr lang="zh-CN" altLang="en-US" sz="2400" dirty="0" smtClean="0">
                <a:solidFill>
                  <a:srgbClr val="12AE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en-US" altLang="zh-CN" sz="2400" dirty="0">
              <a:solidFill>
                <a:srgbClr val="12AE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180722" y="3880781"/>
            <a:ext cx="618926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硬件复杂度比程序查询方式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en-US" altLang="zh-CN" sz="24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软件开发和调试较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复杂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1587419" y="3511722"/>
            <a:ext cx="6257499" cy="0"/>
          </a:xfrm>
          <a:prstGeom prst="line">
            <a:avLst/>
          </a:prstGeom>
          <a:ln w="19050">
            <a:solidFill>
              <a:srgbClr val="12AE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596399" y="3856875"/>
            <a:ext cx="148132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缺点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</p:txBody>
      </p:sp>
      <p:sp>
        <p:nvSpPr>
          <p:cNvPr id="14" name="文本框 23"/>
          <p:cNvSpPr>
            <a:spLocks noChangeArrowheads="1"/>
          </p:cNvSpPr>
          <p:nvPr/>
        </p:nvSpPr>
        <p:spPr bwMode="auto">
          <a:xfrm>
            <a:off x="0" y="407717"/>
            <a:ext cx="3813243" cy="738664"/>
          </a:xfrm>
          <a:prstGeom prst="rect">
            <a:avLst/>
          </a:prstGeom>
          <a:solidFill>
            <a:srgbClr val="FF730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 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程序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中断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endParaRPr lang="zh-CN" altLang="nn-NO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569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矩形 1"/>
          <p:cNvSpPr>
            <a:spLocks noChangeArrowheads="1"/>
          </p:cNvSpPr>
          <p:nvPr/>
        </p:nvSpPr>
        <p:spPr bwMode="auto">
          <a:xfrm>
            <a:off x="0" y="857250"/>
            <a:ext cx="9144000" cy="5143500"/>
          </a:xfrm>
          <a:prstGeom prst="rect">
            <a:avLst/>
          </a:prstGeom>
          <a:solidFill>
            <a:srgbClr val="E9456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579" name="直角三角形 2"/>
          <p:cNvSpPr>
            <a:spLocks noChangeArrowheads="1"/>
          </p:cNvSpPr>
          <p:nvPr/>
        </p:nvSpPr>
        <p:spPr bwMode="auto">
          <a:xfrm flipH="1">
            <a:off x="0" y="857250"/>
            <a:ext cx="9144000" cy="5158979"/>
          </a:xfrm>
          <a:prstGeom prst="rtTriangle">
            <a:avLst/>
          </a:prstGeom>
          <a:solidFill>
            <a:srgbClr val="E51C3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文本框 23"/>
          <p:cNvSpPr>
            <a:spLocks noChangeArrowheads="1"/>
          </p:cNvSpPr>
          <p:nvPr/>
        </p:nvSpPr>
        <p:spPr bwMode="auto">
          <a:xfrm>
            <a:off x="2219325" y="2609759"/>
            <a:ext cx="47053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 smtClean="0">
                <a:solidFill>
                  <a:prstClr val="white"/>
                </a:solidFill>
                <a:ea typeface="微软雅黑" pitchFamily="34" charset="-122"/>
                <a:sym typeface="Arial" pitchFamily="34" charset="0"/>
              </a:rPr>
              <a:t>方式</a:t>
            </a:r>
            <a:r>
              <a:rPr lang="en-US" altLang="zh-CN" sz="4000" b="1" dirty="0" smtClean="0">
                <a:solidFill>
                  <a:prstClr val="white"/>
                </a:solidFill>
                <a:ea typeface="微软雅黑" pitchFamily="34" charset="-122"/>
                <a:sym typeface="Arial" pitchFamily="34" charset="0"/>
              </a:rPr>
              <a:t>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800" b="1" dirty="0" smtClean="0">
                <a:solidFill>
                  <a:prstClr val="white"/>
                </a:solidFill>
                <a:ea typeface="微软雅黑" pitchFamily="34" charset="-122"/>
                <a:sym typeface="Arial" pitchFamily="34" charset="0"/>
              </a:rPr>
              <a:t>DMA</a:t>
            </a:r>
            <a:r>
              <a:rPr lang="zh-CN" altLang="en-US" sz="4000" b="1" dirty="0" smtClean="0">
                <a:solidFill>
                  <a:prstClr val="white"/>
                </a:solidFill>
                <a:ea typeface="微软雅黑" pitchFamily="34" charset="-122"/>
                <a:sym typeface="Arial" pitchFamily="34" charset="0"/>
              </a:rPr>
              <a:t>方式</a:t>
            </a:r>
          </a:p>
        </p:txBody>
      </p:sp>
    </p:spTree>
    <p:extLst>
      <p:ext uri="{BB962C8B-B14F-4D97-AF65-F5344CB8AC3E}">
        <p14:creationId xmlns:p14="http://schemas.microsoft.com/office/powerpoint/2010/main" val="68511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文本框 23"/>
          <p:cNvSpPr>
            <a:spLocks noChangeArrowheads="1"/>
          </p:cNvSpPr>
          <p:nvPr/>
        </p:nvSpPr>
        <p:spPr bwMode="auto">
          <a:xfrm>
            <a:off x="0" y="420105"/>
            <a:ext cx="3813243" cy="581057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5.4.2  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程序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中断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endParaRPr lang="zh-CN" altLang="nn-NO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3"/>
          <p:cNvSpPr>
            <a:spLocks noChangeArrowheads="1"/>
          </p:cNvSpPr>
          <p:nvPr/>
        </p:nvSpPr>
        <p:spPr bwMode="auto">
          <a:xfrm>
            <a:off x="0" y="456240"/>
            <a:ext cx="3813243" cy="738664"/>
          </a:xfrm>
          <a:prstGeom prst="rect">
            <a:avLst/>
          </a:prstGeom>
          <a:solidFill>
            <a:srgbClr val="E9456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5.4.4  DMA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endParaRPr lang="zh-CN" altLang="nn-NO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79967" y="5324188"/>
            <a:ext cx="6700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</a:t>
            </a:r>
            <a:r>
              <a:rPr lang="zh-CN" altLang="en-US" sz="20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能找到一种</a:t>
            </a:r>
            <a:r>
              <a:rPr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en-US" sz="20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让数据在</a:t>
            </a:r>
            <a:r>
              <a:rPr lang="en-US" altLang="zh-CN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设备与内存间</a:t>
            </a:r>
            <a:r>
              <a:rPr lang="zh-CN" altLang="en-US" sz="20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直接交换</a:t>
            </a:r>
            <a:r>
              <a:rPr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，传输速度</a:t>
            </a:r>
            <a:r>
              <a:rPr lang="zh-CN" altLang="en-US" sz="20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可大大</a:t>
            </a:r>
            <a:r>
              <a:rPr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提高</a:t>
            </a:r>
            <a:endParaRPr lang="zh-CN" altLang="en-US" sz="20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2" name="肘形连接符 11"/>
          <p:cNvCxnSpPr>
            <a:stCxn id="43" idx="2"/>
            <a:endCxn id="41" idx="2"/>
          </p:cNvCxnSpPr>
          <p:nvPr/>
        </p:nvCxnSpPr>
        <p:spPr>
          <a:xfrm rot="5400000" flipH="1">
            <a:off x="4585058" y="1166494"/>
            <a:ext cx="25637" cy="6007466"/>
          </a:xfrm>
          <a:prstGeom prst="bentConnector3">
            <a:avLst>
              <a:gd name="adj1" fmla="val -3105512"/>
            </a:avLst>
          </a:prstGeom>
          <a:ln w="76200">
            <a:solidFill>
              <a:schemeClr val="accent6">
                <a:lumMod val="60000"/>
                <a:lumOff val="40000"/>
              </a:schemeClr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4191593" y="4513063"/>
            <a:ext cx="1130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6">
                    <a:lumMod val="75000"/>
                  </a:schemeClr>
                </a:solidFill>
              </a:rPr>
              <a:t>数  据</a:t>
            </a:r>
            <a:endParaRPr lang="zh-CN" altLang="en-U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Text Box 8"/>
          <p:cNvSpPr txBox="1">
            <a:spLocks noChangeArrowheads="1"/>
          </p:cNvSpPr>
          <p:nvPr/>
        </p:nvSpPr>
        <p:spPr bwMode="auto">
          <a:xfrm>
            <a:off x="688817" y="1402501"/>
            <a:ext cx="4462462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</a:pP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以一次输出过程为例</a:t>
            </a:r>
          </a:p>
        </p:txBody>
      </p:sp>
      <p:sp>
        <p:nvSpPr>
          <p:cNvPr id="34" name="矩形 33"/>
          <p:cNvSpPr/>
          <p:nvPr/>
        </p:nvSpPr>
        <p:spPr>
          <a:xfrm>
            <a:off x="1136947" y="2174000"/>
            <a:ext cx="781878" cy="19834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3069634" y="2174000"/>
            <a:ext cx="781878" cy="1983408"/>
          </a:xfrm>
          <a:prstGeom prst="rect">
            <a:avLst/>
          </a:prstGeom>
          <a:solidFill>
            <a:srgbClr val="12AE99"/>
          </a:solidFill>
          <a:ln>
            <a:solidFill>
              <a:srgbClr val="12AE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5165026" y="2174000"/>
            <a:ext cx="781878" cy="1983408"/>
          </a:xfrm>
          <a:prstGeom prst="rect">
            <a:avLst/>
          </a:prstGeom>
          <a:solidFill>
            <a:srgbClr val="E94560"/>
          </a:solidFill>
          <a:ln>
            <a:solidFill>
              <a:srgbClr val="E945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7193553" y="2174000"/>
            <a:ext cx="781878" cy="1983408"/>
          </a:xfrm>
          <a:prstGeom prst="rect">
            <a:avLst/>
          </a:prstGeom>
          <a:solidFill>
            <a:srgbClr val="F79647"/>
          </a:solidFill>
          <a:ln>
            <a:solidFill>
              <a:srgbClr val="F796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5165026" y="3475159"/>
            <a:ext cx="78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203205" y="3757298"/>
            <a:ext cx="78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内存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099330" y="3757298"/>
            <a:ext cx="78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7210671" y="3475159"/>
            <a:ext cx="78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右箭头 43"/>
          <p:cNvSpPr/>
          <p:nvPr/>
        </p:nvSpPr>
        <p:spPr>
          <a:xfrm>
            <a:off x="6035939" y="2774765"/>
            <a:ext cx="1094577" cy="39314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右箭头 44"/>
          <p:cNvSpPr/>
          <p:nvPr/>
        </p:nvSpPr>
        <p:spPr>
          <a:xfrm>
            <a:off x="2004385" y="2772557"/>
            <a:ext cx="1016087" cy="39314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6262026" y="2503114"/>
            <a:ext cx="1130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289152" y="2477713"/>
            <a:ext cx="606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右箭头 47"/>
          <p:cNvSpPr/>
          <p:nvPr/>
        </p:nvSpPr>
        <p:spPr>
          <a:xfrm>
            <a:off x="3981916" y="2769781"/>
            <a:ext cx="1085634" cy="39314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4148750" y="2477713"/>
            <a:ext cx="606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14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7" grpId="0"/>
      <p:bldP spid="38" grpId="0"/>
      <p:bldP spid="34" grpId="0" animBg="1"/>
      <p:bldP spid="35" grpId="0" animBg="1"/>
      <p:bldP spid="36" grpId="0" animBg="1"/>
      <p:bldP spid="39" grpId="0" animBg="1"/>
      <p:bldP spid="44" grpId="0" animBg="1"/>
      <p:bldP spid="45" grpId="0" animBg="1"/>
      <p:bldP spid="46" grpId="0"/>
      <p:bldP spid="47" grpId="0"/>
      <p:bldP spid="48" grpId="0" animBg="1"/>
      <p:bldP spid="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文本框 23"/>
          <p:cNvSpPr>
            <a:spLocks noChangeArrowheads="1"/>
          </p:cNvSpPr>
          <p:nvPr/>
        </p:nvSpPr>
        <p:spPr bwMode="auto">
          <a:xfrm>
            <a:off x="0" y="420105"/>
            <a:ext cx="3813243" cy="581057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5.4.2  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程序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中断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endParaRPr lang="zh-CN" altLang="nn-NO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3"/>
          <p:cNvSpPr>
            <a:spLocks noChangeArrowheads="1"/>
          </p:cNvSpPr>
          <p:nvPr/>
        </p:nvSpPr>
        <p:spPr bwMode="auto">
          <a:xfrm>
            <a:off x="0" y="456240"/>
            <a:ext cx="3813243" cy="738664"/>
          </a:xfrm>
          <a:prstGeom prst="rect">
            <a:avLst/>
          </a:prstGeom>
          <a:solidFill>
            <a:srgbClr val="E9456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5.4.4  DMA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endParaRPr lang="zh-CN" altLang="nn-NO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圆角矩形 4"/>
          <p:cNvSpPr/>
          <p:nvPr/>
        </p:nvSpPr>
        <p:spPr bwMode="auto">
          <a:xfrm>
            <a:off x="371839" y="1550798"/>
            <a:ext cx="8442775" cy="1657012"/>
          </a:xfrm>
          <a:prstGeom prst="roundRect">
            <a:avLst>
              <a:gd name="adj" fmla="val 16539"/>
            </a:avLst>
          </a:prstGeom>
          <a:solidFill>
            <a:srgbClr val="FFFFFF"/>
          </a:solidFill>
          <a:ln w="127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/>
        </p:spPr>
        <p:txBody>
          <a:bodyPr anchor="ctr" anchorCtr="1"/>
          <a:lstStyle/>
          <a:p>
            <a:pPr lvl="0" algn="ctr" defTabSz="914400">
              <a:defRPr/>
            </a:pPr>
            <a:r>
              <a:rPr lang="en-US" altLang="zh-CN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DMA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Direct Memory Access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）方式</a:t>
            </a:r>
            <a:endParaRPr lang="en-US" altLang="zh-CN" sz="24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 defTabSz="914400">
              <a:defRPr/>
            </a:pPr>
            <a:r>
              <a:rPr lang="zh-CN" altLang="en-US" sz="24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直接存储器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存取</a:t>
            </a:r>
            <a:r>
              <a:rPr lang="zh-CN" altLang="en-US" sz="24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</a:t>
            </a:r>
            <a:endParaRPr lang="en-US" altLang="zh-CN" sz="24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 defTabSz="914400">
              <a:defRPr/>
            </a:pPr>
            <a:r>
              <a:rPr lang="en-US" altLang="zh-CN" sz="24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</a:t>
            </a:r>
            <a:r>
              <a:rPr lang="zh-CN" altLang="en-US" sz="24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使用一种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称之为 </a:t>
            </a:r>
            <a:r>
              <a:rPr lang="en-US" altLang="zh-CN" sz="24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DMA</a:t>
            </a:r>
            <a:r>
              <a:rPr lang="zh-CN" altLang="en-US" sz="24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控制器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DMAC</a:t>
            </a:r>
            <a:r>
              <a:rPr lang="zh-CN" altLang="en-US" sz="24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 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的专用处理器硬件，来</a:t>
            </a:r>
            <a:r>
              <a:rPr lang="zh-CN" altLang="en-US" sz="24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</a:t>
            </a:r>
            <a:r>
              <a:rPr lang="en-US" altLang="zh-CN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设备与</a:t>
            </a:r>
            <a:r>
              <a:rPr lang="zh-CN" altLang="en-US" sz="24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内存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之间</a:t>
            </a:r>
            <a:r>
              <a:rPr lang="zh-CN" altLang="en-US" sz="24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高速数据传送控制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2400" b="0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906546" y="5991248"/>
            <a:ext cx="1391202" cy="652883"/>
          </a:xfrm>
          <a:prstGeom prst="rect">
            <a:avLst/>
          </a:prstGeom>
          <a:solidFill>
            <a:srgbClr val="12AE99"/>
          </a:solidFill>
          <a:ln>
            <a:solidFill>
              <a:srgbClr val="12AE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DMA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8" name="肘形连接符 27"/>
          <p:cNvCxnSpPr>
            <a:stCxn id="38" idx="2"/>
            <a:endCxn id="24" idx="3"/>
          </p:cNvCxnSpPr>
          <p:nvPr/>
        </p:nvCxnSpPr>
        <p:spPr>
          <a:xfrm rot="5400000">
            <a:off x="6183937" y="4847244"/>
            <a:ext cx="584257" cy="2356634"/>
          </a:xfrm>
          <a:prstGeom prst="bentConnector2">
            <a:avLst/>
          </a:prstGeom>
          <a:ln w="76200">
            <a:solidFill>
              <a:srgbClr val="12AE99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肘形连接符 30"/>
          <p:cNvCxnSpPr>
            <a:stCxn id="24" idx="1"/>
            <a:endCxn id="36" idx="2"/>
          </p:cNvCxnSpPr>
          <p:nvPr/>
        </p:nvCxnSpPr>
        <p:spPr>
          <a:xfrm rot="10800000">
            <a:off x="1632506" y="5729208"/>
            <a:ext cx="2274041" cy="588482"/>
          </a:xfrm>
          <a:prstGeom prst="bentConnector2">
            <a:avLst/>
          </a:prstGeom>
          <a:ln w="76200">
            <a:solidFill>
              <a:srgbClr val="12AE99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/>
          <p:cNvSpPr txBox="1"/>
          <p:nvPr/>
        </p:nvSpPr>
        <p:spPr>
          <a:xfrm>
            <a:off x="6201058" y="5972294"/>
            <a:ext cx="1130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rgbClr val="12AE99"/>
                </a:solidFill>
              </a:rPr>
              <a:t>数据</a:t>
            </a:r>
            <a:endParaRPr lang="zh-CN" altLang="en-US" sz="1400" b="1" dirty="0">
              <a:solidFill>
                <a:srgbClr val="12AE99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437810" y="5972294"/>
            <a:ext cx="1130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rgbClr val="12AE99"/>
                </a:solidFill>
              </a:rPr>
              <a:t>数据</a:t>
            </a:r>
            <a:endParaRPr lang="zh-CN" altLang="en-US" sz="1400" b="1" dirty="0">
              <a:solidFill>
                <a:srgbClr val="12AE99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179808" y="3745800"/>
            <a:ext cx="781878" cy="19834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3117002" y="3745800"/>
            <a:ext cx="781878" cy="1983408"/>
          </a:xfrm>
          <a:prstGeom prst="rect">
            <a:avLst/>
          </a:prstGeom>
          <a:solidFill>
            <a:srgbClr val="12AE99"/>
          </a:solidFill>
          <a:ln>
            <a:solidFill>
              <a:srgbClr val="12AE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5225905" y="3745800"/>
            <a:ext cx="781878" cy="1983408"/>
          </a:xfrm>
          <a:prstGeom prst="rect">
            <a:avLst/>
          </a:prstGeom>
          <a:solidFill>
            <a:srgbClr val="E94560"/>
          </a:solidFill>
          <a:ln>
            <a:solidFill>
              <a:srgbClr val="E945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7263443" y="3745800"/>
            <a:ext cx="781878" cy="1983408"/>
          </a:xfrm>
          <a:prstGeom prst="rect">
            <a:avLst/>
          </a:prstGeom>
          <a:solidFill>
            <a:srgbClr val="F79647"/>
          </a:solidFill>
          <a:ln>
            <a:solidFill>
              <a:srgbClr val="F796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5237662" y="5057274"/>
            <a:ext cx="78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241566" y="5329098"/>
            <a:ext cx="78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内存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146698" y="5329098"/>
            <a:ext cx="78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263443" y="5056325"/>
            <a:ext cx="78187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右箭头 38"/>
          <p:cNvSpPr/>
          <p:nvPr/>
        </p:nvSpPr>
        <p:spPr>
          <a:xfrm>
            <a:off x="6097683" y="4346565"/>
            <a:ext cx="1077292" cy="39314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右箭头 39"/>
          <p:cNvSpPr/>
          <p:nvPr/>
        </p:nvSpPr>
        <p:spPr>
          <a:xfrm>
            <a:off x="2072673" y="4344357"/>
            <a:ext cx="1004175" cy="39314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/>
        </p:nvSpPr>
        <p:spPr>
          <a:xfrm>
            <a:off x="6306577" y="4045147"/>
            <a:ext cx="1130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256979" y="4049513"/>
            <a:ext cx="606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5" name="右箭头 44"/>
          <p:cNvSpPr/>
          <p:nvPr/>
        </p:nvSpPr>
        <p:spPr>
          <a:xfrm>
            <a:off x="4020443" y="4341581"/>
            <a:ext cx="1094474" cy="39314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4210953" y="4043909"/>
            <a:ext cx="606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78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42" grpId="0"/>
      <p:bldP spid="43" grpId="0"/>
      <p:bldP spid="30" grpId="0" animBg="1"/>
      <p:bldP spid="32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39" grpId="0" animBg="1"/>
      <p:bldP spid="39" grpId="1" animBg="1"/>
      <p:bldP spid="40" grpId="0" animBg="1"/>
      <p:bldP spid="40" grpId="1" animBg="1"/>
      <p:bldP spid="41" grpId="0"/>
      <p:bldP spid="41" grpId="1"/>
      <p:bldP spid="44" grpId="0"/>
      <p:bldP spid="44" grpId="1"/>
      <p:bldP spid="45" grpId="0" animBg="1"/>
      <p:bldP spid="45" grpId="1" animBg="1"/>
      <p:bldP spid="46" grpId="0"/>
      <p:bldP spid="4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974772" y="2224626"/>
            <a:ext cx="148132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zh-CN" altLang="en-US" dirty="0">
                <a:solidFill>
                  <a:srgbClr val="12AE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优点：</a:t>
            </a:r>
          </a:p>
        </p:txBody>
      </p:sp>
      <p:sp>
        <p:nvSpPr>
          <p:cNvPr id="11" name="矩形 10"/>
          <p:cNvSpPr/>
          <p:nvPr/>
        </p:nvSpPr>
        <p:spPr>
          <a:xfrm>
            <a:off x="2559096" y="2224626"/>
            <a:ext cx="351735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en-US" altLang="zh-CN" sz="2400" dirty="0">
                <a:solidFill>
                  <a:srgbClr val="12AE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sz="2400" dirty="0">
                <a:solidFill>
                  <a:srgbClr val="12AE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效率最高</a:t>
            </a:r>
            <a:endParaRPr lang="en-US" altLang="zh-CN" sz="2400" dirty="0">
              <a:solidFill>
                <a:srgbClr val="12AE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2400" dirty="0" smtClean="0">
                <a:solidFill>
                  <a:srgbClr val="12AE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数据传输速度最高</a:t>
            </a:r>
            <a:endParaRPr lang="zh-CN" altLang="en-US" sz="2400" dirty="0">
              <a:solidFill>
                <a:srgbClr val="12AE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Aft>
                <a:spcPts val="1200"/>
              </a:spcAft>
            </a:pP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2559095" y="3862999"/>
            <a:ext cx="42524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硬件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复杂度最高</a:t>
            </a:r>
            <a:endParaRPr lang="en-US" altLang="zh-CN" sz="24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1835164" y="3543489"/>
            <a:ext cx="6257499" cy="0"/>
          </a:xfrm>
          <a:prstGeom prst="line">
            <a:avLst/>
          </a:prstGeom>
          <a:ln w="19050">
            <a:solidFill>
              <a:srgbClr val="12AE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974772" y="3839093"/>
            <a:ext cx="148132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缺点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</p:txBody>
      </p:sp>
      <p:sp>
        <p:nvSpPr>
          <p:cNvPr id="15" name="文本框 23"/>
          <p:cNvSpPr>
            <a:spLocks noChangeArrowheads="1"/>
          </p:cNvSpPr>
          <p:nvPr/>
        </p:nvSpPr>
        <p:spPr bwMode="auto">
          <a:xfrm>
            <a:off x="0" y="420105"/>
            <a:ext cx="3813243" cy="581057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5.4.2  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程序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中断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endParaRPr lang="zh-CN" altLang="nn-NO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文本框 23"/>
          <p:cNvSpPr>
            <a:spLocks noChangeArrowheads="1"/>
          </p:cNvSpPr>
          <p:nvPr/>
        </p:nvSpPr>
        <p:spPr bwMode="auto">
          <a:xfrm>
            <a:off x="0" y="456240"/>
            <a:ext cx="3813243" cy="738664"/>
          </a:xfrm>
          <a:prstGeom prst="rect">
            <a:avLst/>
          </a:prstGeom>
          <a:solidFill>
            <a:srgbClr val="E9456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5.4.4  DMA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endParaRPr lang="zh-CN" altLang="nn-NO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559095" y="4425861"/>
            <a:ext cx="5107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软件复杂度较程序查询方式高</a:t>
            </a:r>
            <a:endParaRPr lang="en-US" altLang="zh-CN" sz="24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972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7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45"/>
          <p:cNvSpPr>
            <a:spLocks noChangeArrowheads="1"/>
          </p:cNvSpPr>
          <p:nvPr/>
        </p:nvSpPr>
        <p:spPr bwMode="auto">
          <a:xfrm>
            <a:off x="6016776" y="6527000"/>
            <a:ext cx="3090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>
              <a:buFont typeface="Arial" charset="0"/>
              <a:buNone/>
              <a:defRPr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泰州学院  计算机科学与技术学院</a:t>
            </a:r>
          </a:p>
        </p:txBody>
      </p:sp>
      <p:grpSp>
        <p:nvGrpSpPr>
          <p:cNvPr id="20" name="Group 6"/>
          <p:cNvGrpSpPr>
            <a:grpSpLocks noChangeAspect="1"/>
          </p:cNvGrpSpPr>
          <p:nvPr/>
        </p:nvGrpSpPr>
        <p:grpSpPr bwMode="auto">
          <a:xfrm>
            <a:off x="1289780" y="4022589"/>
            <a:ext cx="1559953" cy="1350274"/>
            <a:chOff x="0" y="0"/>
            <a:chExt cx="2088000" cy="1805850"/>
          </a:xfrm>
        </p:grpSpPr>
        <p:sp>
          <p:nvSpPr>
            <p:cNvPr id="21" name="六边形 34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2088000" cy="180000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15CD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" name="六边形 28"/>
            <p:cNvSpPr>
              <a:spLocks noChangeAspect="1" noChangeArrowheads="1"/>
            </p:cNvSpPr>
            <p:nvPr/>
          </p:nvSpPr>
          <p:spPr bwMode="auto">
            <a:xfrm>
              <a:off x="444162" y="5850"/>
              <a:ext cx="1643838" cy="1800000"/>
            </a:xfrm>
            <a:custGeom>
              <a:avLst/>
              <a:gdLst>
                <a:gd name="T0" fmla="*/ 0 w 1643838"/>
                <a:gd name="T1" fmla="*/ 0 h 1800000"/>
                <a:gd name="T2" fmla="*/ 1643838 w 1643838"/>
                <a:gd name="T3" fmla="*/ 1800000 h 1800000"/>
              </a:gdLst>
              <a:ahLst/>
              <a:cxnLst/>
              <a:rect l="T0" t="T1" r="T2" b="T3"/>
              <a:pathLst>
                <a:path w="1643838" h="1800000">
                  <a:moveTo>
                    <a:pt x="1178970" y="0"/>
                  </a:moveTo>
                  <a:lnTo>
                    <a:pt x="1193838" y="0"/>
                  </a:lnTo>
                  <a:lnTo>
                    <a:pt x="1643838" y="900000"/>
                  </a:lnTo>
                  <a:lnTo>
                    <a:pt x="1193838" y="1800000"/>
                  </a:lnTo>
                  <a:lnTo>
                    <a:pt x="5838" y="1800000"/>
                  </a:lnTo>
                  <a:lnTo>
                    <a:pt x="0" y="1788324"/>
                  </a:lnTo>
                  <a:close/>
                </a:path>
              </a:pathLst>
            </a:custGeom>
            <a:solidFill>
              <a:srgbClr val="12AE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24" name="Group 9"/>
          <p:cNvGrpSpPr>
            <a:grpSpLocks noChangeAspect="1"/>
          </p:cNvGrpSpPr>
          <p:nvPr/>
        </p:nvGrpSpPr>
        <p:grpSpPr bwMode="auto">
          <a:xfrm>
            <a:off x="6016776" y="4038355"/>
            <a:ext cx="1565902" cy="1350274"/>
            <a:chOff x="0" y="0"/>
            <a:chExt cx="1670400" cy="1440000"/>
          </a:xfrm>
        </p:grpSpPr>
        <p:sp>
          <p:nvSpPr>
            <p:cNvPr id="25" name="六边形 35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1670400" cy="144000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E945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" name="六边形 29"/>
            <p:cNvSpPr>
              <a:spLocks noChangeAspect="1" noChangeArrowheads="1"/>
            </p:cNvSpPr>
            <p:nvPr/>
          </p:nvSpPr>
          <p:spPr bwMode="auto">
            <a:xfrm>
              <a:off x="362606" y="1329"/>
              <a:ext cx="1307794" cy="1438671"/>
            </a:xfrm>
            <a:custGeom>
              <a:avLst/>
              <a:gdLst>
                <a:gd name="T0" fmla="*/ 0 w 1307794"/>
                <a:gd name="T1" fmla="*/ 0 h 1438671"/>
                <a:gd name="T2" fmla="*/ 1307794 w 1307794"/>
                <a:gd name="T3" fmla="*/ 1438671 h 1438671"/>
              </a:gdLst>
              <a:ahLst/>
              <a:cxnLst/>
              <a:rect l="T0" t="T1" r="T2" b="T3"/>
              <a:pathLst>
                <a:path w="1307794" h="1438671">
                  <a:moveTo>
                    <a:pt x="948458" y="0"/>
                  </a:moveTo>
                  <a:lnTo>
                    <a:pt x="1307794" y="718671"/>
                  </a:lnTo>
                  <a:lnTo>
                    <a:pt x="947794" y="1438671"/>
                  </a:lnTo>
                  <a:lnTo>
                    <a:pt x="0" y="1438671"/>
                  </a:lnTo>
                  <a:close/>
                </a:path>
              </a:pathLst>
            </a:custGeom>
            <a:solidFill>
              <a:srgbClr val="E51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28" name="Group 12"/>
          <p:cNvGrpSpPr>
            <a:grpSpLocks noChangeAspect="1"/>
          </p:cNvGrpSpPr>
          <p:nvPr/>
        </p:nvGrpSpPr>
        <p:grpSpPr bwMode="auto">
          <a:xfrm>
            <a:off x="3658187" y="4038355"/>
            <a:ext cx="1565902" cy="1350274"/>
            <a:chOff x="0" y="0"/>
            <a:chExt cx="1252800" cy="1080000"/>
          </a:xfrm>
        </p:grpSpPr>
        <p:sp>
          <p:nvSpPr>
            <p:cNvPr id="29" name="六边形 36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1252800" cy="108000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F79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" name="六边形 30"/>
            <p:cNvSpPr>
              <a:spLocks noChangeAspect="1" noChangeArrowheads="1"/>
            </p:cNvSpPr>
            <p:nvPr/>
          </p:nvSpPr>
          <p:spPr bwMode="auto">
            <a:xfrm>
              <a:off x="265552" y="0"/>
              <a:ext cx="982678" cy="1080000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FF7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2" name="文本框 50"/>
          <p:cNvSpPr txBox="1"/>
          <p:nvPr/>
        </p:nvSpPr>
        <p:spPr>
          <a:xfrm>
            <a:off x="1666942" y="4085653"/>
            <a:ext cx="955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程序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查询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方式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5" name="文本框 50"/>
          <p:cNvSpPr txBox="1"/>
          <p:nvPr/>
        </p:nvSpPr>
        <p:spPr>
          <a:xfrm>
            <a:off x="4052411" y="4103228"/>
            <a:ext cx="955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程序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中断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方式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6" name="文本框 50"/>
          <p:cNvSpPr txBox="1"/>
          <p:nvPr/>
        </p:nvSpPr>
        <p:spPr>
          <a:xfrm>
            <a:off x="6244244" y="4287893"/>
            <a:ext cx="1120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DMA</a:t>
            </a: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方式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矩形 2"/>
          <p:cNvSpPr>
            <a:spLocks noChangeArrowheads="1"/>
          </p:cNvSpPr>
          <p:nvPr/>
        </p:nvSpPr>
        <p:spPr bwMode="auto">
          <a:xfrm>
            <a:off x="0" y="1"/>
            <a:ext cx="9144000" cy="2071688"/>
          </a:xfrm>
          <a:prstGeom prst="rect">
            <a:avLst/>
          </a:prstGeom>
          <a:solidFill>
            <a:srgbClr val="12AE99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TextBox 5"/>
          <p:cNvSpPr>
            <a:spLocks noChangeArrowheads="1"/>
          </p:cNvSpPr>
          <p:nvPr/>
        </p:nvSpPr>
        <p:spPr bwMode="auto">
          <a:xfrm>
            <a:off x="3111281" y="417391"/>
            <a:ext cx="26468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本节课程小结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TextBox 5"/>
          <p:cNvSpPr>
            <a:spLocks noChangeArrowheads="1"/>
          </p:cNvSpPr>
          <p:nvPr/>
        </p:nvSpPr>
        <p:spPr bwMode="auto">
          <a:xfrm>
            <a:off x="2754619" y="1084488"/>
            <a:ext cx="33153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I/O</a:t>
            </a:r>
            <a:r>
              <a:rPr lang="zh-CN" altLang="en-US" sz="3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同步控制</a:t>
            </a:r>
            <a:r>
              <a:rPr lang="zh-CN" altLang="en-US" sz="32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方式</a:t>
            </a:r>
            <a:endParaRPr lang="en-US" altLang="zh-CN" sz="32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34" name="文本框 23"/>
          <p:cNvSpPr>
            <a:spLocks noChangeArrowheads="1"/>
          </p:cNvSpPr>
          <p:nvPr/>
        </p:nvSpPr>
        <p:spPr bwMode="auto">
          <a:xfrm>
            <a:off x="1462035" y="3035388"/>
            <a:ext cx="5958206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nn-NO" altLang="zh-CN" sz="3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I/O</a:t>
            </a:r>
            <a:r>
              <a:rPr lang="zh-CN" altLang="nn-NO" sz="3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同步控制</a:t>
            </a:r>
            <a:r>
              <a:rPr lang="zh-CN" altLang="en-US" sz="3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的定义及其重要性</a:t>
            </a:r>
            <a:endParaRPr lang="zh-CN" altLang="en-US" sz="2800" b="1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25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矩形 2"/>
          <p:cNvSpPr>
            <a:spLocks noChangeArrowheads="1"/>
          </p:cNvSpPr>
          <p:nvPr/>
        </p:nvSpPr>
        <p:spPr bwMode="auto">
          <a:xfrm>
            <a:off x="0" y="1"/>
            <a:ext cx="9144000" cy="2071688"/>
          </a:xfrm>
          <a:prstGeom prst="rect">
            <a:avLst/>
          </a:prstGeom>
          <a:solidFill>
            <a:srgbClr val="12AE99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TextBox 5"/>
          <p:cNvSpPr>
            <a:spLocks noChangeArrowheads="1"/>
          </p:cNvSpPr>
          <p:nvPr/>
        </p:nvSpPr>
        <p:spPr bwMode="auto">
          <a:xfrm>
            <a:off x="3111281" y="417391"/>
            <a:ext cx="26468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本节课程小结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0" name="矩形 45"/>
          <p:cNvSpPr>
            <a:spLocks noChangeArrowheads="1"/>
          </p:cNvSpPr>
          <p:nvPr/>
        </p:nvSpPr>
        <p:spPr bwMode="auto">
          <a:xfrm>
            <a:off x="6016776" y="6527000"/>
            <a:ext cx="3090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>
              <a:buFont typeface="Arial" charset="0"/>
              <a:buNone/>
              <a:defRPr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泰州学院  计算机科学与技术学院</a:t>
            </a:r>
          </a:p>
        </p:txBody>
      </p:sp>
      <p:sp>
        <p:nvSpPr>
          <p:cNvPr id="16" name="TextBox 5"/>
          <p:cNvSpPr>
            <a:spLocks noChangeArrowheads="1"/>
          </p:cNvSpPr>
          <p:nvPr/>
        </p:nvSpPr>
        <p:spPr bwMode="auto">
          <a:xfrm>
            <a:off x="2754619" y="1084488"/>
            <a:ext cx="33153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I/O</a:t>
            </a:r>
            <a:r>
              <a:rPr lang="zh-CN" altLang="en-US" sz="3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同步控制</a:t>
            </a:r>
            <a:r>
              <a:rPr lang="zh-CN" altLang="en-US" sz="32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方式</a:t>
            </a:r>
            <a:endParaRPr lang="en-US" altLang="zh-CN" sz="32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Arial" panose="020B0604020202020204" pitchFamily="3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160057"/>
              </p:ext>
            </p:extLst>
          </p:nvPr>
        </p:nvGraphicFramePr>
        <p:xfrm>
          <a:off x="795340" y="2353651"/>
          <a:ext cx="7667625" cy="3222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369">
                  <a:extLst>
                    <a:ext uri="{9D8B030D-6E8A-4147-A177-3AD203B41FA5}">
                      <a16:colId xmlns:a16="http://schemas.microsoft.com/office/drawing/2014/main" val="4138216234"/>
                    </a:ext>
                  </a:extLst>
                </a:gridCol>
                <a:gridCol w="1488314">
                  <a:extLst>
                    <a:ext uri="{9D8B030D-6E8A-4147-A177-3AD203B41FA5}">
                      <a16:colId xmlns:a16="http://schemas.microsoft.com/office/drawing/2014/main" val="4231152012"/>
                    </a:ext>
                  </a:extLst>
                </a:gridCol>
                <a:gridCol w="1488314">
                  <a:extLst>
                    <a:ext uri="{9D8B030D-6E8A-4147-A177-3AD203B41FA5}">
                      <a16:colId xmlns:a16="http://schemas.microsoft.com/office/drawing/2014/main" val="1770811916"/>
                    </a:ext>
                  </a:extLst>
                </a:gridCol>
                <a:gridCol w="1488314">
                  <a:extLst>
                    <a:ext uri="{9D8B030D-6E8A-4147-A177-3AD203B41FA5}">
                      <a16:colId xmlns:a16="http://schemas.microsoft.com/office/drawing/2014/main" val="4007973121"/>
                    </a:ext>
                  </a:extLst>
                </a:gridCol>
                <a:gridCol w="1488314">
                  <a:extLst>
                    <a:ext uri="{9D8B030D-6E8A-4147-A177-3AD203B41FA5}">
                      <a16:colId xmlns:a16="http://schemas.microsoft.com/office/drawing/2014/main" val="4064181934"/>
                    </a:ext>
                  </a:extLst>
                </a:gridCol>
              </a:tblGrid>
              <a:tr h="618380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硬件复杂度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软件复杂度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CPU</a:t>
                      </a:r>
                      <a:r>
                        <a:rPr lang="zh-CN" altLang="en-US" dirty="0" smtClean="0"/>
                        <a:t>效率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传输速度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3625003"/>
                  </a:ext>
                </a:extLst>
              </a:tr>
              <a:tr h="867885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程序查询方式</a:t>
                      </a:r>
                      <a:endParaRPr lang="zh-CN" altLang="en-US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2AE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2AE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2AE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2AE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2AE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592185"/>
                  </a:ext>
                </a:extLst>
              </a:tr>
              <a:tr h="86788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程序中断方式</a:t>
                      </a:r>
                      <a:endParaRPr lang="zh-CN" altLang="en-US" sz="18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solidFill>
                      <a:srgbClr val="F796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solidFill>
                      <a:srgbClr val="F796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solidFill>
                      <a:srgbClr val="F796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solidFill>
                      <a:srgbClr val="F796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solidFill>
                      <a:srgbClr val="F796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022969"/>
                  </a:ext>
                </a:extLst>
              </a:tr>
              <a:tr h="86788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DMA</a:t>
                      </a:r>
                      <a:r>
                        <a:rPr lang="zh-CN" altLang="en-US" sz="1800" b="1" kern="12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方式</a:t>
                      </a:r>
                      <a:endParaRPr lang="zh-CN" altLang="en-US" sz="18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solidFill>
                      <a:srgbClr val="E945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solidFill>
                      <a:srgbClr val="E945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solidFill>
                      <a:srgbClr val="E945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solidFill>
                      <a:srgbClr val="E945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solidFill>
                      <a:srgbClr val="E945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802763"/>
                  </a:ext>
                </a:extLst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3028604" y="3220401"/>
            <a:ext cx="471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028604" y="4076549"/>
            <a:ext cx="471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030156" y="4932697"/>
            <a:ext cx="471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497186" y="3220401"/>
            <a:ext cx="471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497186" y="4932697"/>
            <a:ext cx="471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497186" y="4076549"/>
            <a:ext cx="471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996248" y="3220401"/>
            <a:ext cx="471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016776" y="4076549"/>
            <a:ext cx="471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492538" y="4920657"/>
            <a:ext cx="471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016776" y="4932697"/>
            <a:ext cx="471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3061149" y="5696003"/>
            <a:ext cx="5298052" cy="83099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一种</a:t>
            </a:r>
            <a:r>
              <a:rPr lang="en-US" altLang="zh-CN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同步控制方式是</a:t>
            </a:r>
            <a:r>
              <a:rPr lang="zh-CN" altLang="en-US" sz="24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优是劣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24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defRPr/>
            </a:pP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不能一概而论，要</a:t>
            </a:r>
            <a:r>
              <a:rPr lang="zh-CN" altLang="en-US" sz="24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看具体应用</a:t>
            </a: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场合</a:t>
            </a:r>
            <a:endParaRPr lang="zh-CN" altLang="en-US" sz="24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1500033" y="5880668"/>
            <a:ext cx="1764098" cy="46166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科学素养：</a:t>
            </a:r>
            <a:endParaRPr lang="zh-CN" altLang="en-US" sz="24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椭圆 1">
            <a:hlinkClick r:id="rId2" action="ppaction://hlinksldjump"/>
          </p:cNvPr>
          <p:cNvSpPr/>
          <p:nvPr/>
        </p:nvSpPr>
        <p:spPr>
          <a:xfrm>
            <a:off x="8650336" y="6176407"/>
            <a:ext cx="364638" cy="35059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2378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7" grpId="0"/>
      <p:bldP spid="20" grpId="0"/>
      <p:bldP spid="22" grpId="0"/>
      <p:bldP spid="23" grpId="0"/>
      <p:bldP spid="21" grpId="0" animBg="1" autoUpdateAnimBg="0"/>
      <p:bldP spid="24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2"/>
          <p:cNvSpPr>
            <a:spLocks noChangeArrowheads="1"/>
          </p:cNvSpPr>
          <p:nvPr/>
        </p:nvSpPr>
        <p:spPr bwMode="auto">
          <a:xfrm>
            <a:off x="0" y="630315"/>
            <a:ext cx="3260029" cy="650252"/>
          </a:xfrm>
          <a:prstGeom prst="rect">
            <a:avLst/>
          </a:prstGeom>
          <a:solidFill>
            <a:srgbClr val="12AE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文本框 23"/>
          <p:cNvSpPr>
            <a:spLocks noChangeArrowheads="1"/>
          </p:cNvSpPr>
          <p:nvPr/>
        </p:nvSpPr>
        <p:spPr bwMode="auto">
          <a:xfrm>
            <a:off x="79260" y="565031"/>
            <a:ext cx="6395082" cy="130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一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个生活中的例子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356" y="1635263"/>
            <a:ext cx="6350000" cy="4152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5087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矩形 1"/>
          <p:cNvSpPr>
            <a:spLocks noChangeArrowheads="1"/>
          </p:cNvSpPr>
          <p:nvPr/>
        </p:nvSpPr>
        <p:spPr bwMode="auto">
          <a:xfrm>
            <a:off x="0" y="384287"/>
            <a:ext cx="1347305" cy="561035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37" y="2683435"/>
            <a:ext cx="8119326" cy="7765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554" name="文本框 10"/>
          <p:cNvSpPr txBox="1">
            <a:spLocks noChangeArrowheads="1"/>
          </p:cNvSpPr>
          <p:nvPr/>
        </p:nvSpPr>
        <p:spPr bwMode="auto">
          <a:xfrm>
            <a:off x="107537" y="372704"/>
            <a:ext cx="123976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8395" y="1070961"/>
            <a:ext cx="4179628" cy="1229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65" y="4240573"/>
            <a:ext cx="8007412" cy="1760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文本框 9"/>
          <p:cNvSpPr txBox="1"/>
          <p:nvPr/>
        </p:nvSpPr>
        <p:spPr>
          <a:xfrm>
            <a:off x="7118310" y="4092783"/>
            <a:ext cx="547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2060"/>
                </a:solidFill>
              </a:rPr>
              <a:t>C</a:t>
            </a:r>
            <a:endParaRPr lang="zh-CN" altLang="en-US" sz="3200" dirty="0">
              <a:solidFill>
                <a:srgbClr val="00206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972464" y="5120651"/>
            <a:ext cx="3466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鼠标与电脑连接的同步控制方式是什么？</a:t>
            </a:r>
            <a:endParaRPr lang="zh-CN" altLang="en-US" sz="24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>
            <a:hlinkClick r:id="rId5" action="ppaction://hlinksldjump"/>
          </p:cNvPr>
          <p:cNvSpPr/>
          <p:nvPr/>
        </p:nvSpPr>
        <p:spPr>
          <a:xfrm>
            <a:off x="8624563" y="6254945"/>
            <a:ext cx="364638" cy="35059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5960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2" name="文本框 23"/>
          <p:cNvSpPr>
            <a:spLocks noChangeArrowheads="1"/>
          </p:cNvSpPr>
          <p:nvPr/>
        </p:nvSpPr>
        <p:spPr bwMode="auto">
          <a:xfrm>
            <a:off x="4692729" y="3217982"/>
            <a:ext cx="47053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rgbClr val="12AE99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请各位领导老师</a:t>
            </a:r>
            <a:endParaRPr lang="en-US" altLang="zh-CN" sz="3600" b="1" dirty="0" smtClean="0">
              <a:solidFill>
                <a:srgbClr val="12AE99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/>
            <a:r>
              <a:rPr lang="zh-CN" altLang="en-US" sz="3600" b="1" dirty="0" smtClean="0">
                <a:solidFill>
                  <a:srgbClr val="12AE99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提出宝贵意见</a:t>
            </a:r>
            <a:r>
              <a:rPr lang="en-US" altLang="zh-CN" sz="3600" b="1" dirty="0" smtClean="0">
                <a:solidFill>
                  <a:srgbClr val="12AE99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!</a:t>
            </a:r>
            <a:endParaRPr lang="zh-CN" altLang="en-US" sz="3600" b="1" dirty="0">
              <a:solidFill>
                <a:srgbClr val="12AE99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414" name="矩形 110"/>
          <p:cNvSpPr>
            <a:spLocks noChangeArrowheads="1"/>
          </p:cNvSpPr>
          <p:nvPr/>
        </p:nvSpPr>
        <p:spPr bwMode="auto">
          <a:xfrm>
            <a:off x="6285731" y="2288142"/>
            <a:ext cx="4136231" cy="825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E94560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谢 谢！</a:t>
            </a:r>
            <a:endParaRPr lang="en-US" altLang="zh-CN" sz="3600" b="1" dirty="0">
              <a:solidFill>
                <a:srgbClr val="E94560"/>
              </a:solidFill>
              <a:latin typeface="微软雅黑" pitchFamily="34" charset="-122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53" name="六边形 2"/>
          <p:cNvSpPr>
            <a:spLocks noChangeAspect="1" noChangeArrowheads="1"/>
          </p:cNvSpPr>
          <p:nvPr/>
        </p:nvSpPr>
        <p:spPr bwMode="auto">
          <a:xfrm>
            <a:off x="1998553" y="1747998"/>
            <a:ext cx="1565672" cy="1350169"/>
          </a:xfrm>
          <a:prstGeom prst="hexagon">
            <a:avLst>
              <a:gd name="adj" fmla="val 24991"/>
              <a:gd name="vf" fmla="val 115470"/>
            </a:avLst>
          </a:prstGeom>
          <a:solidFill>
            <a:srgbClr val="15CDB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六边形 3"/>
          <p:cNvSpPr>
            <a:spLocks noChangeAspect="1" noChangeArrowheads="1"/>
          </p:cNvSpPr>
          <p:nvPr/>
        </p:nvSpPr>
        <p:spPr bwMode="auto">
          <a:xfrm>
            <a:off x="3370151" y="2562385"/>
            <a:ext cx="1252538" cy="1079897"/>
          </a:xfrm>
          <a:prstGeom prst="hexagon">
            <a:avLst>
              <a:gd name="adj" fmla="val 24991"/>
              <a:gd name="vf" fmla="val 115470"/>
            </a:avLst>
          </a:prstGeom>
          <a:solidFill>
            <a:srgbClr val="F79647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六边形 4"/>
          <p:cNvSpPr>
            <a:spLocks noChangeAspect="1" noChangeArrowheads="1"/>
          </p:cNvSpPr>
          <p:nvPr/>
        </p:nvSpPr>
        <p:spPr bwMode="auto">
          <a:xfrm>
            <a:off x="1359187" y="2693352"/>
            <a:ext cx="939403" cy="809625"/>
          </a:xfrm>
          <a:prstGeom prst="hexagon">
            <a:avLst>
              <a:gd name="adj" fmla="val 25005"/>
              <a:gd name="vf" fmla="val 115470"/>
            </a:avLst>
          </a:prstGeom>
          <a:solidFill>
            <a:srgbClr val="E945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6" name="六边形 28"/>
          <p:cNvSpPr>
            <a:spLocks noChangeAspect="1" noChangeArrowheads="1"/>
          </p:cNvSpPr>
          <p:nvPr/>
        </p:nvSpPr>
        <p:spPr bwMode="auto">
          <a:xfrm>
            <a:off x="2331926" y="1752760"/>
            <a:ext cx="1233488" cy="1350169"/>
          </a:xfrm>
          <a:custGeom>
            <a:avLst/>
            <a:gdLst>
              <a:gd name="T0" fmla="*/ 0 w 1643838"/>
              <a:gd name="T1" fmla="*/ 0 h 1800000"/>
              <a:gd name="T2" fmla="*/ 1643838 w 1643838"/>
              <a:gd name="T3" fmla="*/ 1800000 h 1800000"/>
            </a:gdLst>
            <a:ahLst/>
            <a:cxnLst/>
            <a:rect l="T0" t="T1" r="T2" b="T3"/>
            <a:pathLst>
              <a:path w="1643838" h="1800000">
                <a:moveTo>
                  <a:pt x="1178970" y="0"/>
                </a:moveTo>
                <a:lnTo>
                  <a:pt x="1193838" y="0"/>
                </a:lnTo>
                <a:lnTo>
                  <a:pt x="1643838" y="900000"/>
                </a:lnTo>
                <a:lnTo>
                  <a:pt x="1193838" y="1800000"/>
                </a:lnTo>
                <a:lnTo>
                  <a:pt x="5838" y="1800000"/>
                </a:lnTo>
                <a:lnTo>
                  <a:pt x="0" y="1788324"/>
                </a:lnTo>
                <a:close/>
              </a:path>
            </a:pathLst>
          </a:custGeom>
          <a:solidFill>
            <a:srgbClr val="12AE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六边形 29"/>
          <p:cNvSpPr>
            <a:spLocks noChangeAspect="1" noChangeArrowheads="1"/>
          </p:cNvSpPr>
          <p:nvPr/>
        </p:nvSpPr>
        <p:spPr bwMode="auto">
          <a:xfrm>
            <a:off x="3641613" y="2563576"/>
            <a:ext cx="981075" cy="1078706"/>
          </a:xfrm>
          <a:custGeom>
            <a:avLst/>
            <a:gdLst>
              <a:gd name="T0" fmla="*/ 0 w 1307794"/>
              <a:gd name="T1" fmla="*/ 0 h 1438671"/>
              <a:gd name="T2" fmla="*/ 1307794 w 1307794"/>
              <a:gd name="T3" fmla="*/ 1438671 h 1438671"/>
            </a:gdLst>
            <a:ahLst/>
            <a:cxnLst/>
            <a:rect l="T0" t="T1" r="T2" b="T3"/>
            <a:pathLst>
              <a:path w="1307794" h="1438671">
                <a:moveTo>
                  <a:pt x="948458" y="0"/>
                </a:moveTo>
                <a:lnTo>
                  <a:pt x="1307794" y="718671"/>
                </a:lnTo>
                <a:lnTo>
                  <a:pt x="947794" y="1438671"/>
                </a:lnTo>
                <a:lnTo>
                  <a:pt x="0" y="1438671"/>
                </a:lnTo>
                <a:close/>
              </a:path>
            </a:pathLst>
          </a:custGeom>
          <a:solidFill>
            <a:srgbClr val="FF73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8" name="六边形 30"/>
          <p:cNvSpPr>
            <a:spLocks noChangeAspect="1" noChangeArrowheads="1"/>
          </p:cNvSpPr>
          <p:nvPr/>
        </p:nvSpPr>
        <p:spPr bwMode="auto">
          <a:xfrm>
            <a:off x="1558022" y="2693352"/>
            <a:ext cx="736997" cy="809625"/>
          </a:xfrm>
          <a:custGeom>
            <a:avLst/>
            <a:gdLst>
              <a:gd name="T0" fmla="*/ 0 w 982678"/>
              <a:gd name="T1" fmla="*/ 0 h 1080000"/>
              <a:gd name="T2" fmla="*/ 982678 w 982678"/>
              <a:gd name="T3" fmla="*/ 1080000 h 1080000"/>
            </a:gdLst>
            <a:ahLst/>
            <a:cxnLst/>
            <a:rect l="T0" t="T1" r="T2" b="T3"/>
            <a:pathLst>
              <a:path w="982678" h="1080000">
                <a:moveTo>
                  <a:pt x="712000" y="0"/>
                </a:moveTo>
                <a:lnTo>
                  <a:pt x="712678" y="0"/>
                </a:lnTo>
                <a:lnTo>
                  <a:pt x="982678" y="540000"/>
                </a:lnTo>
                <a:lnTo>
                  <a:pt x="712678" y="1080000"/>
                </a:lnTo>
                <a:lnTo>
                  <a:pt x="0" y="1080000"/>
                </a:lnTo>
                <a:close/>
              </a:path>
            </a:pathLst>
          </a:custGeom>
          <a:solidFill>
            <a:srgbClr val="E51C3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9" name="TextBox 20"/>
          <p:cNvSpPr>
            <a:spLocks noChangeArrowheads="1"/>
          </p:cNvSpPr>
          <p:nvPr/>
        </p:nvSpPr>
        <p:spPr bwMode="auto">
          <a:xfrm>
            <a:off x="804356" y="3414872"/>
            <a:ext cx="2834878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zh-CN" sz="4950" b="1" dirty="0">
                <a:solidFill>
                  <a:srgbClr val="262626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THANKS</a:t>
            </a:r>
            <a:endParaRPr lang="en-US" altLang="zh-CN" sz="4950" b="1" dirty="0">
              <a:solidFill>
                <a:srgbClr val="12AE99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60" name="Group 9"/>
          <p:cNvGrpSpPr>
            <a:grpSpLocks/>
          </p:cNvGrpSpPr>
          <p:nvPr/>
        </p:nvGrpSpPr>
        <p:grpSpPr bwMode="auto">
          <a:xfrm>
            <a:off x="3794013" y="2927905"/>
            <a:ext cx="404813" cy="327422"/>
            <a:chOff x="0" y="0"/>
            <a:chExt cx="541338" cy="436563"/>
          </a:xfrm>
        </p:grpSpPr>
        <p:sp>
          <p:nvSpPr>
            <p:cNvPr id="61" name="Freeform 8"/>
            <p:cNvSpPr>
              <a:spLocks noChangeArrowheads="1"/>
            </p:cNvSpPr>
            <p:nvPr/>
          </p:nvSpPr>
          <p:spPr bwMode="auto">
            <a:xfrm>
              <a:off x="185738" y="76200"/>
              <a:ext cx="169863" cy="203200"/>
            </a:xfrm>
            <a:custGeom>
              <a:avLst/>
              <a:gdLst>
                <a:gd name="T0" fmla="*/ 108 w 214"/>
                <a:gd name="T1" fmla="*/ 0 h 256"/>
                <a:gd name="T2" fmla="*/ 136 w 214"/>
                <a:gd name="T3" fmla="*/ 5 h 256"/>
                <a:gd name="T4" fmla="*/ 161 w 214"/>
                <a:gd name="T5" fmla="*/ 18 h 256"/>
                <a:gd name="T6" fmla="*/ 182 w 214"/>
                <a:gd name="T7" fmla="*/ 39 h 256"/>
                <a:gd name="T8" fmla="*/ 200 w 214"/>
                <a:gd name="T9" fmla="*/ 64 h 256"/>
                <a:gd name="T10" fmla="*/ 210 w 214"/>
                <a:gd name="T11" fmla="*/ 94 h 256"/>
                <a:gd name="T12" fmla="*/ 214 w 214"/>
                <a:gd name="T13" fmla="*/ 129 h 256"/>
                <a:gd name="T14" fmla="*/ 210 w 214"/>
                <a:gd name="T15" fmla="*/ 163 h 256"/>
                <a:gd name="T16" fmla="*/ 200 w 214"/>
                <a:gd name="T17" fmla="*/ 193 h 256"/>
                <a:gd name="T18" fmla="*/ 182 w 214"/>
                <a:gd name="T19" fmla="*/ 219 h 256"/>
                <a:gd name="T20" fmla="*/ 161 w 214"/>
                <a:gd name="T21" fmla="*/ 239 h 256"/>
                <a:gd name="T22" fmla="*/ 136 w 214"/>
                <a:gd name="T23" fmla="*/ 251 h 256"/>
                <a:gd name="T24" fmla="*/ 108 w 214"/>
                <a:gd name="T25" fmla="*/ 256 h 256"/>
                <a:gd name="T26" fmla="*/ 78 w 214"/>
                <a:gd name="T27" fmla="*/ 251 h 256"/>
                <a:gd name="T28" fmla="*/ 53 w 214"/>
                <a:gd name="T29" fmla="*/ 239 h 256"/>
                <a:gd name="T30" fmla="*/ 32 w 214"/>
                <a:gd name="T31" fmla="*/ 219 h 256"/>
                <a:gd name="T32" fmla="*/ 14 w 214"/>
                <a:gd name="T33" fmla="*/ 193 h 256"/>
                <a:gd name="T34" fmla="*/ 3 w 214"/>
                <a:gd name="T35" fmla="*/ 163 h 256"/>
                <a:gd name="T36" fmla="*/ 0 w 214"/>
                <a:gd name="T37" fmla="*/ 129 h 256"/>
                <a:gd name="T38" fmla="*/ 3 w 214"/>
                <a:gd name="T39" fmla="*/ 94 h 256"/>
                <a:gd name="T40" fmla="*/ 14 w 214"/>
                <a:gd name="T41" fmla="*/ 64 h 256"/>
                <a:gd name="T42" fmla="*/ 32 w 214"/>
                <a:gd name="T43" fmla="*/ 39 h 256"/>
                <a:gd name="T44" fmla="*/ 53 w 214"/>
                <a:gd name="T45" fmla="*/ 18 h 256"/>
                <a:gd name="T46" fmla="*/ 78 w 214"/>
                <a:gd name="T47" fmla="*/ 5 h 256"/>
                <a:gd name="T48" fmla="*/ 108 w 214"/>
                <a:gd name="T49" fmla="*/ 0 h 2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4"/>
                <a:gd name="T76" fmla="*/ 0 h 256"/>
                <a:gd name="T77" fmla="*/ 214 w 214"/>
                <a:gd name="T78" fmla="*/ 256 h 2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4" h="256">
                  <a:moveTo>
                    <a:pt x="108" y="0"/>
                  </a:moveTo>
                  <a:lnTo>
                    <a:pt x="136" y="5"/>
                  </a:lnTo>
                  <a:lnTo>
                    <a:pt x="161" y="18"/>
                  </a:lnTo>
                  <a:lnTo>
                    <a:pt x="182" y="39"/>
                  </a:lnTo>
                  <a:lnTo>
                    <a:pt x="200" y="64"/>
                  </a:lnTo>
                  <a:lnTo>
                    <a:pt x="210" y="94"/>
                  </a:lnTo>
                  <a:lnTo>
                    <a:pt x="214" y="129"/>
                  </a:lnTo>
                  <a:lnTo>
                    <a:pt x="210" y="163"/>
                  </a:lnTo>
                  <a:lnTo>
                    <a:pt x="200" y="193"/>
                  </a:lnTo>
                  <a:lnTo>
                    <a:pt x="182" y="219"/>
                  </a:lnTo>
                  <a:lnTo>
                    <a:pt x="161" y="239"/>
                  </a:lnTo>
                  <a:lnTo>
                    <a:pt x="136" y="251"/>
                  </a:lnTo>
                  <a:lnTo>
                    <a:pt x="108" y="256"/>
                  </a:lnTo>
                  <a:lnTo>
                    <a:pt x="78" y="251"/>
                  </a:lnTo>
                  <a:lnTo>
                    <a:pt x="53" y="239"/>
                  </a:lnTo>
                  <a:lnTo>
                    <a:pt x="32" y="219"/>
                  </a:lnTo>
                  <a:lnTo>
                    <a:pt x="14" y="193"/>
                  </a:lnTo>
                  <a:lnTo>
                    <a:pt x="3" y="163"/>
                  </a:lnTo>
                  <a:lnTo>
                    <a:pt x="0" y="129"/>
                  </a:lnTo>
                  <a:lnTo>
                    <a:pt x="3" y="94"/>
                  </a:lnTo>
                  <a:lnTo>
                    <a:pt x="14" y="64"/>
                  </a:lnTo>
                  <a:lnTo>
                    <a:pt x="32" y="39"/>
                  </a:lnTo>
                  <a:lnTo>
                    <a:pt x="53" y="18"/>
                  </a:lnTo>
                  <a:lnTo>
                    <a:pt x="78" y="5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2" name="Freeform 9"/>
            <p:cNvSpPr>
              <a:spLocks noChangeArrowheads="1"/>
            </p:cNvSpPr>
            <p:nvPr/>
          </p:nvSpPr>
          <p:spPr bwMode="auto">
            <a:xfrm>
              <a:off x="174625" y="161925"/>
              <a:ext cx="25400" cy="39688"/>
            </a:xfrm>
            <a:custGeom>
              <a:avLst/>
              <a:gdLst>
                <a:gd name="T0" fmla="*/ 16 w 34"/>
                <a:gd name="T1" fmla="*/ 0 h 49"/>
                <a:gd name="T2" fmla="*/ 21 w 34"/>
                <a:gd name="T3" fmla="*/ 0 h 49"/>
                <a:gd name="T4" fmla="*/ 27 w 34"/>
                <a:gd name="T5" fmla="*/ 3 h 49"/>
                <a:gd name="T6" fmla="*/ 30 w 34"/>
                <a:gd name="T7" fmla="*/ 9 h 49"/>
                <a:gd name="T8" fmla="*/ 32 w 34"/>
                <a:gd name="T9" fmla="*/ 16 h 49"/>
                <a:gd name="T10" fmla="*/ 34 w 34"/>
                <a:gd name="T11" fmla="*/ 24 h 49"/>
                <a:gd name="T12" fmla="*/ 32 w 34"/>
                <a:gd name="T13" fmla="*/ 33 h 49"/>
                <a:gd name="T14" fmla="*/ 30 w 34"/>
                <a:gd name="T15" fmla="*/ 40 h 49"/>
                <a:gd name="T16" fmla="*/ 27 w 34"/>
                <a:gd name="T17" fmla="*/ 46 h 49"/>
                <a:gd name="T18" fmla="*/ 21 w 34"/>
                <a:gd name="T19" fmla="*/ 49 h 49"/>
                <a:gd name="T20" fmla="*/ 16 w 34"/>
                <a:gd name="T21" fmla="*/ 49 h 49"/>
                <a:gd name="T22" fmla="*/ 11 w 34"/>
                <a:gd name="T23" fmla="*/ 49 h 49"/>
                <a:gd name="T24" fmla="*/ 7 w 34"/>
                <a:gd name="T25" fmla="*/ 46 h 49"/>
                <a:gd name="T26" fmla="*/ 4 w 34"/>
                <a:gd name="T27" fmla="*/ 40 h 49"/>
                <a:gd name="T28" fmla="*/ 0 w 34"/>
                <a:gd name="T29" fmla="*/ 33 h 49"/>
                <a:gd name="T30" fmla="*/ 0 w 34"/>
                <a:gd name="T31" fmla="*/ 24 h 49"/>
                <a:gd name="T32" fmla="*/ 0 w 34"/>
                <a:gd name="T33" fmla="*/ 16 h 49"/>
                <a:gd name="T34" fmla="*/ 4 w 34"/>
                <a:gd name="T35" fmla="*/ 9 h 49"/>
                <a:gd name="T36" fmla="*/ 7 w 34"/>
                <a:gd name="T37" fmla="*/ 3 h 49"/>
                <a:gd name="T38" fmla="*/ 11 w 34"/>
                <a:gd name="T39" fmla="*/ 0 h 49"/>
                <a:gd name="T40" fmla="*/ 16 w 34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"/>
                <a:gd name="T64" fmla="*/ 0 h 49"/>
                <a:gd name="T65" fmla="*/ 34 w 34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" h="49">
                  <a:moveTo>
                    <a:pt x="16" y="0"/>
                  </a:moveTo>
                  <a:lnTo>
                    <a:pt x="21" y="0"/>
                  </a:lnTo>
                  <a:lnTo>
                    <a:pt x="27" y="3"/>
                  </a:lnTo>
                  <a:lnTo>
                    <a:pt x="30" y="9"/>
                  </a:lnTo>
                  <a:lnTo>
                    <a:pt x="32" y="16"/>
                  </a:lnTo>
                  <a:lnTo>
                    <a:pt x="34" y="24"/>
                  </a:lnTo>
                  <a:lnTo>
                    <a:pt x="32" y="33"/>
                  </a:lnTo>
                  <a:lnTo>
                    <a:pt x="30" y="40"/>
                  </a:lnTo>
                  <a:lnTo>
                    <a:pt x="27" y="46"/>
                  </a:lnTo>
                  <a:lnTo>
                    <a:pt x="21" y="49"/>
                  </a:lnTo>
                  <a:lnTo>
                    <a:pt x="16" y="49"/>
                  </a:lnTo>
                  <a:lnTo>
                    <a:pt x="11" y="49"/>
                  </a:lnTo>
                  <a:lnTo>
                    <a:pt x="7" y="46"/>
                  </a:lnTo>
                  <a:lnTo>
                    <a:pt x="4" y="40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4" y="9"/>
                  </a:lnTo>
                  <a:lnTo>
                    <a:pt x="7" y="3"/>
                  </a:lnTo>
                  <a:lnTo>
                    <a:pt x="11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3" name="Freeform 10"/>
            <p:cNvSpPr>
              <a:spLocks noChangeArrowheads="1"/>
            </p:cNvSpPr>
            <p:nvPr/>
          </p:nvSpPr>
          <p:spPr bwMode="auto">
            <a:xfrm>
              <a:off x="344488" y="161925"/>
              <a:ext cx="26988" cy="39688"/>
            </a:xfrm>
            <a:custGeom>
              <a:avLst/>
              <a:gdLst>
                <a:gd name="T0" fmla="*/ 16 w 33"/>
                <a:gd name="T1" fmla="*/ 0 h 49"/>
                <a:gd name="T2" fmla="*/ 21 w 33"/>
                <a:gd name="T3" fmla="*/ 0 h 49"/>
                <a:gd name="T4" fmla="*/ 26 w 33"/>
                <a:gd name="T5" fmla="*/ 3 h 49"/>
                <a:gd name="T6" fmla="*/ 30 w 33"/>
                <a:gd name="T7" fmla="*/ 9 h 49"/>
                <a:gd name="T8" fmla="*/ 31 w 33"/>
                <a:gd name="T9" fmla="*/ 16 h 49"/>
                <a:gd name="T10" fmla="*/ 33 w 33"/>
                <a:gd name="T11" fmla="*/ 24 h 49"/>
                <a:gd name="T12" fmla="*/ 31 w 33"/>
                <a:gd name="T13" fmla="*/ 33 h 49"/>
                <a:gd name="T14" fmla="*/ 30 w 33"/>
                <a:gd name="T15" fmla="*/ 40 h 49"/>
                <a:gd name="T16" fmla="*/ 26 w 33"/>
                <a:gd name="T17" fmla="*/ 46 h 49"/>
                <a:gd name="T18" fmla="*/ 21 w 33"/>
                <a:gd name="T19" fmla="*/ 49 h 49"/>
                <a:gd name="T20" fmla="*/ 16 w 33"/>
                <a:gd name="T21" fmla="*/ 49 h 49"/>
                <a:gd name="T22" fmla="*/ 12 w 33"/>
                <a:gd name="T23" fmla="*/ 49 h 49"/>
                <a:gd name="T24" fmla="*/ 7 w 33"/>
                <a:gd name="T25" fmla="*/ 46 h 49"/>
                <a:gd name="T26" fmla="*/ 3 w 33"/>
                <a:gd name="T27" fmla="*/ 40 h 49"/>
                <a:gd name="T28" fmla="*/ 1 w 33"/>
                <a:gd name="T29" fmla="*/ 33 h 49"/>
                <a:gd name="T30" fmla="*/ 0 w 33"/>
                <a:gd name="T31" fmla="*/ 24 h 49"/>
                <a:gd name="T32" fmla="*/ 1 w 33"/>
                <a:gd name="T33" fmla="*/ 16 h 49"/>
                <a:gd name="T34" fmla="*/ 3 w 33"/>
                <a:gd name="T35" fmla="*/ 9 h 49"/>
                <a:gd name="T36" fmla="*/ 7 w 33"/>
                <a:gd name="T37" fmla="*/ 3 h 49"/>
                <a:gd name="T38" fmla="*/ 12 w 33"/>
                <a:gd name="T39" fmla="*/ 0 h 49"/>
                <a:gd name="T40" fmla="*/ 16 w 33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3"/>
                <a:gd name="T64" fmla="*/ 0 h 49"/>
                <a:gd name="T65" fmla="*/ 33 w 33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3" h="49">
                  <a:moveTo>
                    <a:pt x="16" y="0"/>
                  </a:moveTo>
                  <a:lnTo>
                    <a:pt x="21" y="0"/>
                  </a:lnTo>
                  <a:lnTo>
                    <a:pt x="26" y="3"/>
                  </a:lnTo>
                  <a:lnTo>
                    <a:pt x="30" y="9"/>
                  </a:lnTo>
                  <a:lnTo>
                    <a:pt x="31" y="16"/>
                  </a:lnTo>
                  <a:lnTo>
                    <a:pt x="33" y="24"/>
                  </a:lnTo>
                  <a:lnTo>
                    <a:pt x="31" y="33"/>
                  </a:lnTo>
                  <a:lnTo>
                    <a:pt x="30" y="40"/>
                  </a:lnTo>
                  <a:lnTo>
                    <a:pt x="26" y="46"/>
                  </a:lnTo>
                  <a:lnTo>
                    <a:pt x="21" y="49"/>
                  </a:lnTo>
                  <a:lnTo>
                    <a:pt x="16" y="49"/>
                  </a:lnTo>
                  <a:lnTo>
                    <a:pt x="12" y="49"/>
                  </a:lnTo>
                  <a:lnTo>
                    <a:pt x="7" y="46"/>
                  </a:lnTo>
                  <a:lnTo>
                    <a:pt x="3" y="40"/>
                  </a:lnTo>
                  <a:lnTo>
                    <a:pt x="1" y="33"/>
                  </a:lnTo>
                  <a:lnTo>
                    <a:pt x="0" y="24"/>
                  </a:lnTo>
                  <a:lnTo>
                    <a:pt x="1" y="16"/>
                  </a:lnTo>
                  <a:lnTo>
                    <a:pt x="3" y="9"/>
                  </a:lnTo>
                  <a:lnTo>
                    <a:pt x="7" y="3"/>
                  </a:lnTo>
                  <a:lnTo>
                    <a:pt x="12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4" name="Freeform 11"/>
            <p:cNvSpPr>
              <a:spLocks noChangeArrowheads="1"/>
            </p:cNvSpPr>
            <p:nvPr/>
          </p:nvSpPr>
          <p:spPr bwMode="auto">
            <a:xfrm>
              <a:off x="246063" y="282575"/>
              <a:ext cx="52388" cy="47625"/>
            </a:xfrm>
            <a:custGeom>
              <a:avLst/>
              <a:gdLst>
                <a:gd name="T0" fmla="*/ 16 w 65"/>
                <a:gd name="T1" fmla="*/ 0 h 58"/>
                <a:gd name="T2" fmla="*/ 49 w 65"/>
                <a:gd name="T3" fmla="*/ 0 h 58"/>
                <a:gd name="T4" fmla="*/ 65 w 65"/>
                <a:gd name="T5" fmla="*/ 30 h 58"/>
                <a:gd name="T6" fmla="*/ 49 w 65"/>
                <a:gd name="T7" fmla="*/ 58 h 58"/>
                <a:gd name="T8" fmla="*/ 16 w 65"/>
                <a:gd name="T9" fmla="*/ 58 h 58"/>
                <a:gd name="T10" fmla="*/ 0 w 65"/>
                <a:gd name="T11" fmla="*/ 30 h 58"/>
                <a:gd name="T12" fmla="*/ 16 w 65"/>
                <a:gd name="T13" fmla="*/ 0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58"/>
                <a:gd name="T23" fmla="*/ 65 w 65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58">
                  <a:moveTo>
                    <a:pt x="16" y="0"/>
                  </a:moveTo>
                  <a:lnTo>
                    <a:pt x="49" y="0"/>
                  </a:lnTo>
                  <a:lnTo>
                    <a:pt x="65" y="30"/>
                  </a:lnTo>
                  <a:lnTo>
                    <a:pt x="49" y="58"/>
                  </a:lnTo>
                  <a:lnTo>
                    <a:pt x="16" y="58"/>
                  </a:lnTo>
                  <a:lnTo>
                    <a:pt x="0" y="3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5" name="Rectangle 12"/>
            <p:cNvSpPr>
              <a:spLocks noChangeArrowheads="1"/>
            </p:cNvSpPr>
            <p:nvPr/>
          </p:nvSpPr>
          <p:spPr bwMode="auto">
            <a:xfrm>
              <a:off x="258763" y="330200"/>
              <a:ext cx="26988" cy="49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6" name="Freeform 13"/>
            <p:cNvSpPr>
              <a:spLocks noChangeArrowheads="1"/>
            </p:cNvSpPr>
            <p:nvPr/>
          </p:nvSpPr>
          <p:spPr bwMode="auto">
            <a:xfrm>
              <a:off x="93663" y="285750"/>
              <a:ext cx="357188" cy="150813"/>
            </a:xfrm>
            <a:custGeom>
              <a:avLst/>
              <a:gdLst>
                <a:gd name="T0" fmla="*/ 301 w 449"/>
                <a:gd name="T1" fmla="*/ 0 h 189"/>
                <a:gd name="T2" fmla="*/ 304 w 449"/>
                <a:gd name="T3" fmla="*/ 2 h 189"/>
                <a:gd name="T4" fmla="*/ 317 w 449"/>
                <a:gd name="T5" fmla="*/ 4 h 189"/>
                <a:gd name="T6" fmla="*/ 336 w 449"/>
                <a:gd name="T7" fmla="*/ 7 h 189"/>
                <a:gd name="T8" fmla="*/ 357 w 449"/>
                <a:gd name="T9" fmla="*/ 14 h 189"/>
                <a:gd name="T10" fmla="*/ 382 w 449"/>
                <a:gd name="T11" fmla="*/ 25 h 189"/>
                <a:gd name="T12" fmla="*/ 407 w 449"/>
                <a:gd name="T13" fmla="*/ 41 h 189"/>
                <a:gd name="T14" fmla="*/ 430 w 449"/>
                <a:gd name="T15" fmla="*/ 62 h 189"/>
                <a:gd name="T16" fmla="*/ 449 w 449"/>
                <a:gd name="T17" fmla="*/ 90 h 189"/>
                <a:gd name="T18" fmla="*/ 449 w 449"/>
                <a:gd name="T19" fmla="*/ 189 h 189"/>
                <a:gd name="T20" fmla="*/ 0 w 449"/>
                <a:gd name="T21" fmla="*/ 189 h 189"/>
                <a:gd name="T22" fmla="*/ 0 w 449"/>
                <a:gd name="T23" fmla="*/ 87 h 189"/>
                <a:gd name="T24" fmla="*/ 4 w 449"/>
                <a:gd name="T25" fmla="*/ 83 h 189"/>
                <a:gd name="T26" fmla="*/ 11 w 449"/>
                <a:gd name="T27" fmla="*/ 73 h 189"/>
                <a:gd name="T28" fmla="*/ 25 w 449"/>
                <a:gd name="T29" fmla="*/ 60 h 189"/>
                <a:gd name="T30" fmla="*/ 43 w 449"/>
                <a:gd name="T31" fmla="*/ 44 h 189"/>
                <a:gd name="T32" fmla="*/ 66 w 449"/>
                <a:gd name="T33" fmla="*/ 29 h 189"/>
                <a:gd name="T34" fmla="*/ 94 w 449"/>
                <a:gd name="T35" fmla="*/ 14 h 189"/>
                <a:gd name="T36" fmla="*/ 126 w 449"/>
                <a:gd name="T37" fmla="*/ 6 h 189"/>
                <a:gd name="T38" fmla="*/ 161 w 449"/>
                <a:gd name="T39" fmla="*/ 2 h 189"/>
                <a:gd name="T40" fmla="*/ 205 w 449"/>
                <a:gd name="T41" fmla="*/ 103 h 189"/>
                <a:gd name="T42" fmla="*/ 244 w 449"/>
                <a:gd name="T43" fmla="*/ 103 h 189"/>
                <a:gd name="T44" fmla="*/ 301 w 449"/>
                <a:gd name="T45" fmla="*/ 0 h 18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9"/>
                <a:gd name="T70" fmla="*/ 0 h 189"/>
                <a:gd name="T71" fmla="*/ 449 w 449"/>
                <a:gd name="T72" fmla="*/ 189 h 18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9" h="189">
                  <a:moveTo>
                    <a:pt x="301" y="0"/>
                  </a:moveTo>
                  <a:lnTo>
                    <a:pt x="304" y="2"/>
                  </a:lnTo>
                  <a:lnTo>
                    <a:pt x="317" y="4"/>
                  </a:lnTo>
                  <a:lnTo>
                    <a:pt x="336" y="7"/>
                  </a:lnTo>
                  <a:lnTo>
                    <a:pt x="357" y="14"/>
                  </a:lnTo>
                  <a:lnTo>
                    <a:pt x="382" y="25"/>
                  </a:lnTo>
                  <a:lnTo>
                    <a:pt x="407" y="41"/>
                  </a:lnTo>
                  <a:lnTo>
                    <a:pt x="430" y="62"/>
                  </a:lnTo>
                  <a:lnTo>
                    <a:pt x="449" y="90"/>
                  </a:lnTo>
                  <a:lnTo>
                    <a:pt x="449" y="189"/>
                  </a:lnTo>
                  <a:lnTo>
                    <a:pt x="0" y="189"/>
                  </a:lnTo>
                  <a:lnTo>
                    <a:pt x="0" y="87"/>
                  </a:lnTo>
                  <a:lnTo>
                    <a:pt x="4" y="83"/>
                  </a:lnTo>
                  <a:lnTo>
                    <a:pt x="11" y="73"/>
                  </a:lnTo>
                  <a:lnTo>
                    <a:pt x="25" y="60"/>
                  </a:lnTo>
                  <a:lnTo>
                    <a:pt x="43" y="44"/>
                  </a:lnTo>
                  <a:lnTo>
                    <a:pt x="66" y="29"/>
                  </a:lnTo>
                  <a:lnTo>
                    <a:pt x="94" y="14"/>
                  </a:lnTo>
                  <a:lnTo>
                    <a:pt x="126" y="6"/>
                  </a:lnTo>
                  <a:lnTo>
                    <a:pt x="161" y="2"/>
                  </a:lnTo>
                  <a:lnTo>
                    <a:pt x="205" y="103"/>
                  </a:lnTo>
                  <a:lnTo>
                    <a:pt x="244" y="103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7" name="Freeform 14"/>
            <p:cNvSpPr>
              <a:spLocks noChangeArrowheads="1"/>
            </p:cNvSpPr>
            <p:nvPr/>
          </p:nvSpPr>
          <p:spPr bwMode="auto">
            <a:xfrm>
              <a:off x="88900" y="0"/>
              <a:ext cx="152400" cy="188913"/>
            </a:xfrm>
            <a:custGeom>
              <a:avLst/>
              <a:gdLst>
                <a:gd name="T0" fmla="*/ 99 w 193"/>
                <a:gd name="T1" fmla="*/ 0 h 238"/>
                <a:gd name="T2" fmla="*/ 124 w 193"/>
                <a:gd name="T3" fmla="*/ 3 h 238"/>
                <a:gd name="T4" fmla="*/ 145 w 193"/>
                <a:gd name="T5" fmla="*/ 14 h 238"/>
                <a:gd name="T6" fmla="*/ 166 w 193"/>
                <a:gd name="T7" fmla="*/ 32 h 238"/>
                <a:gd name="T8" fmla="*/ 180 w 193"/>
                <a:gd name="T9" fmla="*/ 53 h 238"/>
                <a:gd name="T10" fmla="*/ 193 w 193"/>
                <a:gd name="T11" fmla="*/ 77 h 238"/>
                <a:gd name="T12" fmla="*/ 177 w 193"/>
                <a:gd name="T13" fmla="*/ 85 h 238"/>
                <a:gd name="T14" fmla="*/ 161 w 193"/>
                <a:gd name="T15" fmla="*/ 93 h 238"/>
                <a:gd name="T16" fmla="*/ 143 w 193"/>
                <a:gd name="T17" fmla="*/ 106 h 238"/>
                <a:gd name="T18" fmla="*/ 127 w 193"/>
                <a:gd name="T19" fmla="*/ 123 h 238"/>
                <a:gd name="T20" fmla="*/ 113 w 193"/>
                <a:gd name="T21" fmla="*/ 145 h 238"/>
                <a:gd name="T22" fmla="*/ 101 w 193"/>
                <a:gd name="T23" fmla="*/ 169 h 238"/>
                <a:gd name="T24" fmla="*/ 94 w 193"/>
                <a:gd name="T25" fmla="*/ 201 h 238"/>
                <a:gd name="T26" fmla="*/ 90 w 193"/>
                <a:gd name="T27" fmla="*/ 238 h 238"/>
                <a:gd name="T28" fmla="*/ 66 w 193"/>
                <a:gd name="T29" fmla="*/ 233 h 238"/>
                <a:gd name="T30" fmla="*/ 44 w 193"/>
                <a:gd name="T31" fmla="*/ 219 h 238"/>
                <a:gd name="T32" fmla="*/ 25 w 193"/>
                <a:gd name="T33" fmla="*/ 201 h 238"/>
                <a:gd name="T34" fmla="*/ 11 w 193"/>
                <a:gd name="T35" fmla="*/ 176 h 238"/>
                <a:gd name="T36" fmla="*/ 2 w 193"/>
                <a:gd name="T37" fmla="*/ 148 h 238"/>
                <a:gd name="T38" fmla="*/ 5 w 193"/>
                <a:gd name="T39" fmla="*/ 146 h 238"/>
                <a:gd name="T40" fmla="*/ 9 w 193"/>
                <a:gd name="T41" fmla="*/ 143 h 238"/>
                <a:gd name="T42" fmla="*/ 13 w 193"/>
                <a:gd name="T43" fmla="*/ 138 h 238"/>
                <a:gd name="T44" fmla="*/ 14 w 193"/>
                <a:gd name="T45" fmla="*/ 132 h 238"/>
                <a:gd name="T46" fmla="*/ 14 w 193"/>
                <a:gd name="T47" fmla="*/ 125 h 238"/>
                <a:gd name="T48" fmla="*/ 13 w 193"/>
                <a:gd name="T49" fmla="*/ 118 h 238"/>
                <a:gd name="T50" fmla="*/ 11 w 193"/>
                <a:gd name="T51" fmla="*/ 111 h 238"/>
                <a:gd name="T52" fmla="*/ 9 w 193"/>
                <a:gd name="T53" fmla="*/ 106 h 238"/>
                <a:gd name="T54" fmla="*/ 4 w 193"/>
                <a:gd name="T55" fmla="*/ 102 h 238"/>
                <a:gd name="T56" fmla="*/ 0 w 193"/>
                <a:gd name="T57" fmla="*/ 102 h 238"/>
                <a:gd name="T58" fmla="*/ 7 w 193"/>
                <a:gd name="T59" fmla="*/ 69 h 238"/>
                <a:gd name="T60" fmla="*/ 23 w 193"/>
                <a:gd name="T61" fmla="*/ 40 h 238"/>
                <a:gd name="T62" fmla="*/ 44 w 193"/>
                <a:gd name="T63" fmla="*/ 19 h 238"/>
                <a:gd name="T64" fmla="*/ 69 w 193"/>
                <a:gd name="T65" fmla="*/ 5 h 238"/>
                <a:gd name="T66" fmla="*/ 99 w 193"/>
                <a:gd name="T67" fmla="*/ 0 h 2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93"/>
                <a:gd name="T103" fmla="*/ 0 h 238"/>
                <a:gd name="T104" fmla="*/ 193 w 193"/>
                <a:gd name="T105" fmla="*/ 238 h 2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93" h="238">
                  <a:moveTo>
                    <a:pt x="99" y="0"/>
                  </a:moveTo>
                  <a:lnTo>
                    <a:pt x="124" y="3"/>
                  </a:lnTo>
                  <a:lnTo>
                    <a:pt x="145" y="14"/>
                  </a:lnTo>
                  <a:lnTo>
                    <a:pt x="166" y="32"/>
                  </a:lnTo>
                  <a:lnTo>
                    <a:pt x="180" y="53"/>
                  </a:lnTo>
                  <a:lnTo>
                    <a:pt x="193" y="77"/>
                  </a:lnTo>
                  <a:lnTo>
                    <a:pt x="177" y="85"/>
                  </a:lnTo>
                  <a:lnTo>
                    <a:pt x="161" y="93"/>
                  </a:lnTo>
                  <a:lnTo>
                    <a:pt x="143" y="106"/>
                  </a:lnTo>
                  <a:lnTo>
                    <a:pt x="127" y="123"/>
                  </a:lnTo>
                  <a:lnTo>
                    <a:pt x="113" y="145"/>
                  </a:lnTo>
                  <a:lnTo>
                    <a:pt x="101" y="169"/>
                  </a:lnTo>
                  <a:lnTo>
                    <a:pt x="94" y="201"/>
                  </a:lnTo>
                  <a:lnTo>
                    <a:pt x="90" y="238"/>
                  </a:lnTo>
                  <a:lnTo>
                    <a:pt x="66" y="233"/>
                  </a:lnTo>
                  <a:lnTo>
                    <a:pt x="44" y="219"/>
                  </a:lnTo>
                  <a:lnTo>
                    <a:pt x="25" y="201"/>
                  </a:lnTo>
                  <a:lnTo>
                    <a:pt x="11" y="176"/>
                  </a:lnTo>
                  <a:lnTo>
                    <a:pt x="2" y="148"/>
                  </a:lnTo>
                  <a:lnTo>
                    <a:pt x="5" y="146"/>
                  </a:lnTo>
                  <a:lnTo>
                    <a:pt x="9" y="143"/>
                  </a:lnTo>
                  <a:lnTo>
                    <a:pt x="13" y="138"/>
                  </a:lnTo>
                  <a:lnTo>
                    <a:pt x="14" y="132"/>
                  </a:lnTo>
                  <a:lnTo>
                    <a:pt x="14" y="125"/>
                  </a:lnTo>
                  <a:lnTo>
                    <a:pt x="13" y="118"/>
                  </a:lnTo>
                  <a:lnTo>
                    <a:pt x="11" y="111"/>
                  </a:lnTo>
                  <a:lnTo>
                    <a:pt x="9" y="106"/>
                  </a:lnTo>
                  <a:lnTo>
                    <a:pt x="4" y="102"/>
                  </a:lnTo>
                  <a:lnTo>
                    <a:pt x="0" y="102"/>
                  </a:lnTo>
                  <a:lnTo>
                    <a:pt x="7" y="69"/>
                  </a:lnTo>
                  <a:lnTo>
                    <a:pt x="23" y="40"/>
                  </a:lnTo>
                  <a:lnTo>
                    <a:pt x="44" y="19"/>
                  </a:lnTo>
                  <a:lnTo>
                    <a:pt x="69" y="5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8" name="Freeform 15"/>
            <p:cNvSpPr>
              <a:spLocks noChangeArrowheads="1"/>
            </p:cNvSpPr>
            <p:nvPr/>
          </p:nvSpPr>
          <p:spPr bwMode="auto">
            <a:xfrm>
              <a:off x="74613" y="79375"/>
              <a:ext cx="25400" cy="39688"/>
            </a:xfrm>
            <a:custGeom>
              <a:avLst/>
              <a:gdLst>
                <a:gd name="T0" fmla="*/ 15 w 31"/>
                <a:gd name="T1" fmla="*/ 0 h 50"/>
                <a:gd name="T2" fmla="*/ 17 w 31"/>
                <a:gd name="T3" fmla="*/ 2 h 50"/>
                <a:gd name="T4" fmla="*/ 21 w 31"/>
                <a:gd name="T5" fmla="*/ 2 h 50"/>
                <a:gd name="T6" fmla="*/ 26 w 31"/>
                <a:gd name="T7" fmla="*/ 6 h 50"/>
                <a:gd name="T8" fmla="*/ 28 w 31"/>
                <a:gd name="T9" fmla="*/ 11 h 50"/>
                <a:gd name="T10" fmla="*/ 30 w 31"/>
                <a:gd name="T11" fmla="*/ 18 h 50"/>
                <a:gd name="T12" fmla="*/ 31 w 31"/>
                <a:gd name="T13" fmla="*/ 25 h 50"/>
                <a:gd name="T14" fmla="*/ 31 w 31"/>
                <a:gd name="T15" fmla="*/ 32 h 50"/>
                <a:gd name="T16" fmla="*/ 30 w 31"/>
                <a:gd name="T17" fmla="*/ 38 h 50"/>
                <a:gd name="T18" fmla="*/ 26 w 31"/>
                <a:gd name="T19" fmla="*/ 43 h 50"/>
                <a:gd name="T20" fmla="*/ 22 w 31"/>
                <a:gd name="T21" fmla="*/ 46 h 50"/>
                <a:gd name="T22" fmla="*/ 19 w 31"/>
                <a:gd name="T23" fmla="*/ 48 h 50"/>
                <a:gd name="T24" fmla="*/ 15 w 31"/>
                <a:gd name="T25" fmla="*/ 50 h 50"/>
                <a:gd name="T26" fmla="*/ 10 w 31"/>
                <a:gd name="T27" fmla="*/ 48 h 50"/>
                <a:gd name="T28" fmla="*/ 7 w 31"/>
                <a:gd name="T29" fmla="*/ 45 h 50"/>
                <a:gd name="T30" fmla="*/ 3 w 31"/>
                <a:gd name="T31" fmla="*/ 39 h 50"/>
                <a:gd name="T32" fmla="*/ 1 w 31"/>
                <a:gd name="T33" fmla="*/ 32 h 50"/>
                <a:gd name="T34" fmla="*/ 0 w 31"/>
                <a:gd name="T35" fmla="*/ 25 h 50"/>
                <a:gd name="T36" fmla="*/ 1 w 31"/>
                <a:gd name="T37" fmla="*/ 18 h 50"/>
                <a:gd name="T38" fmla="*/ 3 w 31"/>
                <a:gd name="T39" fmla="*/ 11 h 50"/>
                <a:gd name="T40" fmla="*/ 7 w 31"/>
                <a:gd name="T41" fmla="*/ 6 h 50"/>
                <a:gd name="T42" fmla="*/ 10 w 31"/>
                <a:gd name="T43" fmla="*/ 2 h 50"/>
                <a:gd name="T44" fmla="*/ 15 w 31"/>
                <a:gd name="T45" fmla="*/ 0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1"/>
                <a:gd name="T70" fmla="*/ 0 h 50"/>
                <a:gd name="T71" fmla="*/ 31 w 31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1" h="50">
                  <a:moveTo>
                    <a:pt x="15" y="0"/>
                  </a:moveTo>
                  <a:lnTo>
                    <a:pt x="17" y="2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8" y="11"/>
                  </a:lnTo>
                  <a:lnTo>
                    <a:pt x="30" y="18"/>
                  </a:lnTo>
                  <a:lnTo>
                    <a:pt x="31" y="25"/>
                  </a:lnTo>
                  <a:lnTo>
                    <a:pt x="31" y="32"/>
                  </a:lnTo>
                  <a:lnTo>
                    <a:pt x="30" y="38"/>
                  </a:lnTo>
                  <a:lnTo>
                    <a:pt x="26" y="43"/>
                  </a:lnTo>
                  <a:lnTo>
                    <a:pt x="22" y="46"/>
                  </a:lnTo>
                  <a:lnTo>
                    <a:pt x="19" y="48"/>
                  </a:lnTo>
                  <a:lnTo>
                    <a:pt x="15" y="50"/>
                  </a:lnTo>
                  <a:lnTo>
                    <a:pt x="10" y="48"/>
                  </a:lnTo>
                  <a:lnTo>
                    <a:pt x="7" y="45"/>
                  </a:lnTo>
                  <a:lnTo>
                    <a:pt x="3" y="39"/>
                  </a:lnTo>
                  <a:lnTo>
                    <a:pt x="1" y="32"/>
                  </a:lnTo>
                  <a:lnTo>
                    <a:pt x="0" y="25"/>
                  </a:lnTo>
                  <a:lnTo>
                    <a:pt x="1" y="18"/>
                  </a:lnTo>
                  <a:lnTo>
                    <a:pt x="3" y="11"/>
                  </a:lnTo>
                  <a:lnTo>
                    <a:pt x="7" y="6"/>
                  </a:lnTo>
                  <a:lnTo>
                    <a:pt x="10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9" name="Freeform 16"/>
            <p:cNvSpPr>
              <a:spLocks noChangeArrowheads="1"/>
            </p:cNvSpPr>
            <p:nvPr/>
          </p:nvSpPr>
          <p:spPr bwMode="auto">
            <a:xfrm>
              <a:off x="142875" y="195262"/>
              <a:ext cx="39688" cy="41275"/>
            </a:xfrm>
            <a:custGeom>
              <a:avLst/>
              <a:gdLst>
                <a:gd name="T0" fmla="*/ 16 w 50"/>
                <a:gd name="T1" fmla="*/ 0 h 53"/>
                <a:gd name="T2" fmla="*/ 32 w 50"/>
                <a:gd name="T3" fmla="*/ 0 h 53"/>
                <a:gd name="T4" fmla="*/ 35 w 50"/>
                <a:gd name="T5" fmla="*/ 15 h 53"/>
                <a:gd name="T6" fmla="*/ 43 w 50"/>
                <a:gd name="T7" fmla="*/ 30 h 53"/>
                <a:gd name="T8" fmla="*/ 44 w 50"/>
                <a:gd name="T9" fmla="*/ 34 h 53"/>
                <a:gd name="T10" fmla="*/ 46 w 50"/>
                <a:gd name="T11" fmla="*/ 37 h 53"/>
                <a:gd name="T12" fmla="*/ 48 w 50"/>
                <a:gd name="T13" fmla="*/ 41 h 53"/>
                <a:gd name="T14" fmla="*/ 48 w 50"/>
                <a:gd name="T15" fmla="*/ 43 h 53"/>
                <a:gd name="T16" fmla="*/ 50 w 50"/>
                <a:gd name="T17" fmla="*/ 46 h 53"/>
                <a:gd name="T18" fmla="*/ 50 w 50"/>
                <a:gd name="T19" fmla="*/ 50 h 53"/>
                <a:gd name="T20" fmla="*/ 46 w 50"/>
                <a:gd name="T21" fmla="*/ 53 h 53"/>
                <a:gd name="T22" fmla="*/ 16 w 50"/>
                <a:gd name="T23" fmla="*/ 53 h 53"/>
                <a:gd name="T24" fmla="*/ 0 w 50"/>
                <a:gd name="T25" fmla="*/ 27 h 53"/>
                <a:gd name="T26" fmla="*/ 16 w 50"/>
                <a:gd name="T27" fmla="*/ 0 h 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0"/>
                <a:gd name="T43" fmla="*/ 0 h 53"/>
                <a:gd name="T44" fmla="*/ 50 w 50"/>
                <a:gd name="T45" fmla="*/ 53 h 5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0" h="53">
                  <a:moveTo>
                    <a:pt x="16" y="0"/>
                  </a:moveTo>
                  <a:lnTo>
                    <a:pt x="32" y="0"/>
                  </a:lnTo>
                  <a:lnTo>
                    <a:pt x="35" y="15"/>
                  </a:lnTo>
                  <a:lnTo>
                    <a:pt x="43" y="30"/>
                  </a:lnTo>
                  <a:lnTo>
                    <a:pt x="44" y="34"/>
                  </a:lnTo>
                  <a:lnTo>
                    <a:pt x="46" y="37"/>
                  </a:lnTo>
                  <a:lnTo>
                    <a:pt x="48" y="41"/>
                  </a:lnTo>
                  <a:lnTo>
                    <a:pt x="48" y="43"/>
                  </a:lnTo>
                  <a:lnTo>
                    <a:pt x="50" y="46"/>
                  </a:lnTo>
                  <a:lnTo>
                    <a:pt x="50" y="50"/>
                  </a:lnTo>
                  <a:lnTo>
                    <a:pt x="46" y="53"/>
                  </a:lnTo>
                  <a:lnTo>
                    <a:pt x="16" y="53"/>
                  </a:lnTo>
                  <a:lnTo>
                    <a:pt x="0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0" name="Rectangle 17"/>
            <p:cNvSpPr>
              <a:spLocks noChangeArrowheads="1"/>
            </p:cNvSpPr>
            <p:nvPr/>
          </p:nvSpPr>
          <p:spPr bwMode="auto">
            <a:xfrm>
              <a:off x="155575" y="239712"/>
              <a:ext cx="23813" cy="31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1" name="Freeform 18"/>
            <p:cNvSpPr>
              <a:spLocks noChangeArrowheads="1"/>
            </p:cNvSpPr>
            <p:nvPr/>
          </p:nvSpPr>
          <p:spPr bwMode="auto">
            <a:xfrm>
              <a:off x="0" y="196850"/>
              <a:ext cx="203200" cy="139700"/>
            </a:xfrm>
            <a:custGeom>
              <a:avLst/>
              <a:gdLst>
                <a:gd name="T0" fmla="*/ 152 w 256"/>
                <a:gd name="T1" fmla="*/ 0 h 175"/>
                <a:gd name="T2" fmla="*/ 192 w 256"/>
                <a:gd name="T3" fmla="*/ 94 h 175"/>
                <a:gd name="T4" fmla="*/ 228 w 256"/>
                <a:gd name="T5" fmla="*/ 94 h 175"/>
                <a:gd name="T6" fmla="*/ 238 w 256"/>
                <a:gd name="T7" fmla="*/ 76 h 175"/>
                <a:gd name="T8" fmla="*/ 244 w 256"/>
                <a:gd name="T9" fmla="*/ 81 h 175"/>
                <a:gd name="T10" fmla="*/ 249 w 256"/>
                <a:gd name="T11" fmla="*/ 87 h 175"/>
                <a:gd name="T12" fmla="*/ 256 w 256"/>
                <a:gd name="T13" fmla="*/ 95 h 175"/>
                <a:gd name="T14" fmla="*/ 230 w 256"/>
                <a:gd name="T15" fmla="*/ 97 h 175"/>
                <a:gd name="T16" fmla="*/ 208 w 256"/>
                <a:gd name="T17" fmla="*/ 104 h 175"/>
                <a:gd name="T18" fmla="*/ 187 w 256"/>
                <a:gd name="T19" fmla="*/ 113 h 175"/>
                <a:gd name="T20" fmla="*/ 166 w 256"/>
                <a:gd name="T21" fmla="*/ 129 h 175"/>
                <a:gd name="T22" fmla="*/ 147 w 256"/>
                <a:gd name="T23" fmla="*/ 143 h 175"/>
                <a:gd name="T24" fmla="*/ 129 w 256"/>
                <a:gd name="T25" fmla="*/ 159 h 175"/>
                <a:gd name="T26" fmla="*/ 113 w 256"/>
                <a:gd name="T27" fmla="*/ 175 h 175"/>
                <a:gd name="T28" fmla="*/ 0 w 256"/>
                <a:gd name="T29" fmla="*/ 175 h 175"/>
                <a:gd name="T30" fmla="*/ 0 w 256"/>
                <a:gd name="T31" fmla="*/ 79 h 175"/>
                <a:gd name="T32" fmla="*/ 3 w 256"/>
                <a:gd name="T33" fmla="*/ 76 h 175"/>
                <a:gd name="T34" fmla="*/ 10 w 256"/>
                <a:gd name="T35" fmla="*/ 67 h 175"/>
                <a:gd name="T36" fmla="*/ 23 w 256"/>
                <a:gd name="T37" fmla="*/ 55 h 175"/>
                <a:gd name="T38" fmla="*/ 40 w 256"/>
                <a:gd name="T39" fmla="*/ 39 h 175"/>
                <a:gd name="T40" fmla="*/ 62 w 256"/>
                <a:gd name="T41" fmla="*/ 25 h 175"/>
                <a:gd name="T42" fmla="*/ 88 w 256"/>
                <a:gd name="T43" fmla="*/ 12 h 175"/>
                <a:gd name="T44" fmla="*/ 118 w 256"/>
                <a:gd name="T45" fmla="*/ 3 h 175"/>
                <a:gd name="T46" fmla="*/ 152 w 256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56"/>
                <a:gd name="T73" fmla="*/ 0 h 175"/>
                <a:gd name="T74" fmla="*/ 256 w 256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56" h="175">
                  <a:moveTo>
                    <a:pt x="152" y="0"/>
                  </a:moveTo>
                  <a:lnTo>
                    <a:pt x="192" y="94"/>
                  </a:lnTo>
                  <a:lnTo>
                    <a:pt x="228" y="94"/>
                  </a:lnTo>
                  <a:lnTo>
                    <a:pt x="238" y="76"/>
                  </a:lnTo>
                  <a:lnTo>
                    <a:pt x="244" y="81"/>
                  </a:lnTo>
                  <a:lnTo>
                    <a:pt x="249" y="87"/>
                  </a:lnTo>
                  <a:lnTo>
                    <a:pt x="256" y="95"/>
                  </a:lnTo>
                  <a:lnTo>
                    <a:pt x="230" y="97"/>
                  </a:lnTo>
                  <a:lnTo>
                    <a:pt x="208" y="104"/>
                  </a:lnTo>
                  <a:lnTo>
                    <a:pt x="187" y="113"/>
                  </a:lnTo>
                  <a:lnTo>
                    <a:pt x="166" y="129"/>
                  </a:lnTo>
                  <a:lnTo>
                    <a:pt x="147" y="143"/>
                  </a:lnTo>
                  <a:lnTo>
                    <a:pt x="129" y="159"/>
                  </a:lnTo>
                  <a:lnTo>
                    <a:pt x="113" y="175"/>
                  </a:lnTo>
                  <a:lnTo>
                    <a:pt x="0" y="175"/>
                  </a:lnTo>
                  <a:lnTo>
                    <a:pt x="0" y="79"/>
                  </a:lnTo>
                  <a:lnTo>
                    <a:pt x="3" y="76"/>
                  </a:lnTo>
                  <a:lnTo>
                    <a:pt x="10" y="67"/>
                  </a:lnTo>
                  <a:lnTo>
                    <a:pt x="23" y="55"/>
                  </a:lnTo>
                  <a:lnTo>
                    <a:pt x="40" y="39"/>
                  </a:lnTo>
                  <a:lnTo>
                    <a:pt x="62" y="25"/>
                  </a:lnTo>
                  <a:lnTo>
                    <a:pt x="88" y="12"/>
                  </a:lnTo>
                  <a:lnTo>
                    <a:pt x="118" y="3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2" name="Freeform 19"/>
            <p:cNvSpPr>
              <a:spLocks noChangeArrowheads="1"/>
            </p:cNvSpPr>
            <p:nvPr/>
          </p:nvSpPr>
          <p:spPr bwMode="auto">
            <a:xfrm>
              <a:off x="300038" y="0"/>
              <a:ext cx="152400" cy="188913"/>
            </a:xfrm>
            <a:custGeom>
              <a:avLst/>
              <a:gdLst>
                <a:gd name="T0" fmla="*/ 94 w 193"/>
                <a:gd name="T1" fmla="*/ 0 h 238"/>
                <a:gd name="T2" fmla="*/ 122 w 193"/>
                <a:gd name="T3" fmla="*/ 5 h 238"/>
                <a:gd name="T4" fmla="*/ 149 w 193"/>
                <a:gd name="T5" fmla="*/ 19 h 238"/>
                <a:gd name="T6" fmla="*/ 170 w 193"/>
                <a:gd name="T7" fmla="*/ 40 h 238"/>
                <a:gd name="T8" fmla="*/ 184 w 193"/>
                <a:gd name="T9" fmla="*/ 69 h 238"/>
                <a:gd name="T10" fmla="*/ 193 w 193"/>
                <a:gd name="T11" fmla="*/ 102 h 238"/>
                <a:gd name="T12" fmla="*/ 187 w 193"/>
                <a:gd name="T13" fmla="*/ 102 h 238"/>
                <a:gd name="T14" fmla="*/ 184 w 193"/>
                <a:gd name="T15" fmla="*/ 106 h 238"/>
                <a:gd name="T16" fmla="*/ 180 w 193"/>
                <a:gd name="T17" fmla="*/ 111 h 238"/>
                <a:gd name="T18" fmla="*/ 179 w 193"/>
                <a:gd name="T19" fmla="*/ 118 h 238"/>
                <a:gd name="T20" fmla="*/ 179 w 193"/>
                <a:gd name="T21" fmla="*/ 125 h 238"/>
                <a:gd name="T22" fmla="*/ 179 w 193"/>
                <a:gd name="T23" fmla="*/ 132 h 238"/>
                <a:gd name="T24" fmla="*/ 180 w 193"/>
                <a:gd name="T25" fmla="*/ 138 h 238"/>
                <a:gd name="T26" fmla="*/ 184 w 193"/>
                <a:gd name="T27" fmla="*/ 143 h 238"/>
                <a:gd name="T28" fmla="*/ 187 w 193"/>
                <a:gd name="T29" fmla="*/ 146 h 238"/>
                <a:gd name="T30" fmla="*/ 191 w 193"/>
                <a:gd name="T31" fmla="*/ 148 h 238"/>
                <a:gd name="T32" fmla="*/ 182 w 193"/>
                <a:gd name="T33" fmla="*/ 176 h 238"/>
                <a:gd name="T34" fmla="*/ 168 w 193"/>
                <a:gd name="T35" fmla="*/ 201 h 238"/>
                <a:gd name="T36" fmla="*/ 149 w 193"/>
                <a:gd name="T37" fmla="*/ 219 h 238"/>
                <a:gd name="T38" fmla="*/ 127 w 193"/>
                <a:gd name="T39" fmla="*/ 233 h 238"/>
                <a:gd name="T40" fmla="*/ 103 w 193"/>
                <a:gd name="T41" fmla="*/ 238 h 238"/>
                <a:gd name="T42" fmla="*/ 99 w 193"/>
                <a:gd name="T43" fmla="*/ 201 h 238"/>
                <a:gd name="T44" fmla="*/ 92 w 193"/>
                <a:gd name="T45" fmla="*/ 169 h 238"/>
                <a:gd name="T46" fmla="*/ 80 w 193"/>
                <a:gd name="T47" fmla="*/ 145 h 238"/>
                <a:gd name="T48" fmla="*/ 65 w 193"/>
                <a:gd name="T49" fmla="*/ 123 h 238"/>
                <a:gd name="T50" fmla="*/ 48 w 193"/>
                <a:gd name="T51" fmla="*/ 108 h 238"/>
                <a:gd name="T52" fmla="*/ 32 w 193"/>
                <a:gd name="T53" fmla="*/ 93 h 238"/>
                <a:gd name="T54" fmla="*/ 14 w 193"/>
                <a:gd name="T55" fmla="*/ 85 h 238"/>
                <a:gd name="T56" fmla="*/ 0 w 193"/>
                <a:gd name="T57" fmla="*/ 79 h 238"/>
                <a:gd name="T58" fmla="*/ 11 w 193"/>
                <a:gd name="T59" fmla="*/ 53 h 238"/>
                <a:gd name="T60" fmla="*/ 27 w 193"/>
                <a:gd name="T61" fmla="*/ 32 h 238"/>
                <a:gd name="T62" fmla="*/ 46 w 193"/>
                <a:gd name="T63" fmla="*/ 16 h 238"/>
                <a:gd name="T64" fmla="*/ 69 w 193"/>
                <a:gd name="T65" fmla="*/ 5 h 238"/>
                <a:gd name="T66" fmla="*/ 94 w 193"/>
                <a:gd name="T67" fmla="*/ 0 h 2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93"/>
                <a:gd name="T103" fmla="*/ 0 h 238"/>
                <a:gd name="T104" fmla="*/ 193 w 193"/>
                <a:gd name="T105" fmla="*/ 238 h 2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93" h="238">
                  <a:moveTo>
                    <a:pt x="94" y="0"/>
                  </a:moveTo>
                  <a:lnTo>
                    <a:pt x="122" y="5"/>
                  </a:lnTo>
                  <a:lnTo>
                    <a:pt x="149" y="19"/>
                  </a:lnTo>
                  <a:lnTo>
                    <a:pt x="170" y="40"/>
                  </a:lnTo>
                  <a:lnTo>
                    <a:pt x="184" y="69"/>
                  </a:lnTo>
                  <a:lnTo>
                    <a:pt x="193" y="102"/>
                  </a:lnTo>
                  <a:lnTo>
                    <a:pt x="187" y="102"/>
                  </a:lnTo>
                  <a:lnTo>
                    <a:pt x="184" y="106"/>
                  </a:lnTo>
                  <a:lnTo>
                    <a:pt x="180" y="111"/>
                  </a:lnTo>
                  <a:lnTo>
                    <a:pt x="179" y="118"/>
                  </a:lnTo>
                  <a:lnTo>
                    <a:pt x="179" y="125"/>
                  </a:lnTo>
                  <a:lnTo>
                    <a:pt x="179" y="132"/>
                  </a:lnTo>
                  <a:lnTo>
                    <a:pt x="180" y="138"/>
                  </a:lnTo>
                  <a:lnTo>
                    <a:pt x="184" y="143"/>
                  </a:lnTo>
                  <a:lnTo>
                    <a:pt x="187" y="146"/>
                  </a:lnTo>
                  <a:lnTo>
                    <a:pt x="191" y="148"/>
                  </a:lnTo>
                  <a:lnTo>
                    <a:pt x="182" y="176"/>
                  </a:lnTo>
                  <a:lnTo>
                    <a:pt x="168" y="201"/>
                  </a:lnTo>
                  <a:lnTo>
                    <a:pt x="149" y="219"/>
                  </a:lnTo>
                  <a:lnTo>
                    <a:pt x="127" y="233"/>
                  </a:lnTo>
                  <a:lnTo>
                    <a:pt x="103" y="238"/>
                  </a:lnTo>
                  <a:lnTo>
                    <a:pt x="99" y="201"/>
                  </a:lnTo>
                  <a:lnTo>
                    <a:pt x="92" y="169"/>
                  </a:lnTo>
                  <a:lnTo>
                    <a:pt x="80" y="145"/>
                  </a:lnTo>
                  <a:lnTo>
                    <a:pt x="65" y="123"/>
                  </a:lnTo>
                  <a:lnTo>
                    <a:pt x="48" y="108"/>
                  </a:lnTo>
                  <a:lnTo>
                    <a:pt x="32" y="93"/>
                  </a:lnTo>
                  <a:lnTo>
                    <a:pt x="14" y="85"/>
                  </a:lnTo>
                  <a:lnTo>
                    <a:pt x="0" y="79"/>
                  </a:lnTo>
                  <a:lnTo>
                    <a:pt x="11" y="53"/>
                  </a:lnTo>
                  <a:lnTo>
                    <a:pt x="27" y="32"/>
                  </a:lnTo>
                  <a:lnTo>
                    <a:pt x="46" y="16"/>
                  </a:lnTo>
                  <a:lnTo>
                    <a:pt x="69" y="5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3" name="Freeform 20"/>
            <p:cNvSpPr>
              <a:spLocks noChangeArrowheads="1"/>
            </p:cNvSpPr>
            <p:nvPr/>
          </p:nvSpPr>
          <p:spPr bwMode="auto">
            <a:xfrm>
              <a:off x="441325" y="79375"/>
              <a:ext cx="23813" cy="39688"/>
            </a:xfrm>
            <a:custGeom>
              <a:avLst/>
              <a:gdLst>
                <a:gd name="T0" fmla="*/ 14 w 30"/>
                <a:gd name="T1" fmla="*/ 0 h 50"/>
                <a:gd name="T2" fmla="*/ 19 w 30"/>
                <a:gd name="T3" fmla="*/ 2 h 50"/>
                <a:gd name="T4" fmla="*/ 24 w 30"/>
                <a:gd name="T5" fmla="*/ 6 h 50"/>
                <a:gd name="T6" fmla="*/ 28 w 30"/>
                <a:gd name="T7" fmla="*/ 11 h 50"/>
                <a:gd name="T8" fmla="*/ 30 w 30"/>
                <a:gd name="T9" fmla="*/ 18 h 50"/>
                <a:gd name="T10" fmla="*/ 30 w 30"/>
                <a:gd name="T11" fmla="*/ 25 h 50"/>
                <a:gd name="T12" fmla="*/ 30 w 30"/>
                <a:gd name="T13" fmla="*/ 32 h 50"/>
                <a:gd name="T14" fmla="*/ 28 w 30"/>
                <a:gd name="T15" fmla="*/ 39 h 50"/>
                <a:gd name="T16" fmla="*/ 24 w 30"/>
                <a:gd name="T17" fmla="*/ 45 h 50"/>
                <a:gd name="T18" fmla="*/ 19 w 30"/>
                <a:gd name="T19" fmla="*/ 48 h 50"/>
                <a:gd name="T20" fmla="*/ 16 w 30"/>
                <a:gd name="T21" fmla="*/ 50 h 50"/>
                <a:gd name="T22" fmla="*/ 12 w 30"/>
                <a:gd name="T23" fmla="*/ 48 h 50"/>
                <a:gd name="T24" fmla="*/ 8 w 30"/>
                <a:gd name="T25" fmla="*/ 46 h 50"/>
                <a:gd name="T26" fmla="*/ 5 w 30"/>
                <a:gd name="T27" fmla="*/ 43 h 50"/>
                <a:gd name="T28" fmla="*/ 1 w 30"/>
                <a:gd name="T29" fmla="*/ 38 h 50"/>
                <a:gd name="T30" fmla="*/ 0 w 30"/>
                <a:gd name="T31" fmla="*/ 32 h 50"/>
                <a:gd name="T32" fmla="*/ 0 w 30"/>
                <a:gd name="T33" fmla="*/ 25 h 50"/>
                <a:gd name="T34" fmla="*/ 0 w 30"/>
                <a:gd name="T35" fmla="*/ 18 h 50"/>
                <a:gd name="T36" fmla="*/ 1 w 30"/>
                <a:gd name="T37" fmla="*/ 11 h 50"/>
                <a:gd name="T38" fmla="*/ 5 w 30"/>
                <a:gd name="T39" fmla="*/ 6 h 50"/>
                <a:gd name="T40" fmla="*/ 8 w 30"/>
                <a:gd name="T41" fmla="*/ 2 h 50"/>
                <a:gd name="T42" fmla="*/ 14 w 30"/>
                <a:gd name="T43" fmla="*/ 2 h 50"/>
                <a:gd name="T44" fmla="*/ 14 w 30"/>
                <a:gd name="T45" fmla="*/ 0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0"/>
                <a:gd name="T70" fmla="*/ 0 h 50"/>
                <a:gd name="T71" fmla="*/ 30 w 30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0" h="50">
                  <a:moveTo>
                    <a:pt x="14" y="0"/>
                  </a:moveTo>
                  <a:lnTo>
                    <a:pt x="19" y="2"/>
                  </a:lnTo>
                  <a:lnTo>
                    <a:pt x="24" y="6"/>
                  </a:lnTo>
                  <a:lnTo>
                    <a:pt x="28" y="11"/>
                  </a:lnTo>
                  <a:lnTo>
                    <a:pt x="30" y="18"/>
                  </a:lnTo>
                  <a:lnTo>
                    <a:pt x="30" y="25"/>
                  </a:lnTo>
                  <a:lnTo>
                    <a:pt x="30" y="32"/>
                  </a:lnTo>
                  <a:lnTo>
                    <a:pt x="28" y="39"/>
                  </a:lnTo>
                  <a:lnTo>
                    <a:pt x="24" y="45"/>
                  </a:lnTo>
                  <a:lnTo>
                    <a:pt x="19" y="48"/>
                  </a:lnTo>
                  <a:lnTo>
                    <a:pt x="16" y="50"/>
                  </a:lnTo>
                  <a:lnTo>
                    <a:pt x="12" y="48"/>
                  </a:lnTo>
                  <a:lnTo>
                    <a:pt x="8" y="46"/>
                  </a:lnTo>
                  <a:lnTo>
                    <a:pt x="5" y="43"/>
                  </a:lnTo>
                  <a:lnTo>
                    <a:pt x="1" y="38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0" y="18"/>
                  </a:lnTo>
                  <a:lnTo>
                    <a:pt x="1" y="11"/>
                  </a:lnTo>
                  <a:lnTo>
                    <a:pt x="5" y="6"/>
                  </a:lnTo>
                  <a:lnTo>
                    <a:pt x="8" y="2"/>
                  </a:lnTo>
                  <a:lnTo>
                    <a:pt x="14" y="2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4" name="Freeform 21"/>
            <p:cNvSpPr>
              <a:spLocks noChangeArrowheads="1"/>
            </p:cNvSpPr>
            <p:nvPr/>
          </p:nvSpPr>
          <p:spPr bwMode="auto">
            <a:xfrm>
              <a:off x="358775" y="195262"/>
              <a:ext cx="39688" cy="42863"/>
            </a:xfrm>
            <a:custGeom>
              <a:avLst/>
              <a:gdLst>
                <a:gd name="T0" fmla="*/ 34 w 50"/>
                <a:gd name="T1" fmla="*/ 0 h 55"/>
                <a:gd name="T2" fmla="*/ 50 w 50"/>
                <a:gd name="T3" fmla="*/ 27 h 55"/>
                <a:gd name="T4" fmla="*/ 34 w 50"/>
                <a:gd name="T5" fmla="*/ 53 h 55"/>
                <a:gd name="T6" fmla="*/ 4 w 50"/>
                <a:gd name="T7" fmla="*/ 55 h 55"/>
                <a:gd name="T8" fmla="*/ 0 w 50"/>
                <a:gd name="T9" fmla="*/ 50 h 55"/>
                <a:gd name="T10" fmla="*/ 0 w 50"/>
                <a:gd name="T11" fmla="*/ 46 h 55"/>
                <a:gd name="T12" fmla="*/ 2 w 50"/>
                <a:gd name="T13" fmla="*/ 43 h 55"/>
                <a:gd name="T14" fmla="*/ 2 w 50"/>
                <a:gd name="T15" fmla="*/ 41 h 55"/>
                <a:gd name="T16" fmla="*/ 4 w 50"/>
                <a:gd name="T17" fmla="*/ 37 h 55"/>
                <a:gd name="T18" fmla="*/ 6 w 50"/>
                <a:gd name="T19" fmla="*/ 34 h 55"/>
                <a:gd name="T20" fmla="*/ 7 w 50"/>
                <a:gd name="T21" fmla="*/ 30 h 55"/>
                <a:gd name="T22" fmla="*/ 14 w 50"/>
                <a:gd name="T23" fmla="*/ 16 h 55"/>
                <a:gd name="T24" fmla="*/ 18 w 50"/>
                <a:gd name="T25" fmla="*/ 0 h 55"/>
                <a:gd name="T26" fmla="*/ 34 w 50"/>
                <a:gd name="T27" fmla="*/ 0 h 5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0"/>
                <a:gd name="T43" fmla="*/ 0 h 55"/>
                <a:gd name="T44" fmla="*/ 50 w 50"/>
                <a:gd name="T45" fmla="*/ 55 h 5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0" h="55">
                  <a:moveTo>
                    <a:pt x="34" y="0"/>
                  </a:moveTo>
                  <a:lnTo>
                    <a:pt x="50" y="27"/>
                  </a:lnTo>
                  <a:lnTo>
                    <a:pt x="34" y="53"/>
                  </a:lnTo>
                  <a:lnTo>
                    <a:pt x="4" y="55"/>
                  </a:lnTo>
                  <a:lnTo>
                    <a:pt x="0" y="50"/>
                  </a:lnTo>
                  <a:lnTo>
                    <a:pt x="0" y="46"/>
                  </a:lnTo>
                  <a:lnTo>
                    <a:pt x="2" y="43"/>
                  </a:lnTo>
                  <a:lnTo>
                    <a:pt x="2" y="41"/>
                  </a:lnTo>
                  <a:lnTo>
                    <a:pt x="4" y="37"/>
                  </a:lnTo>
                  <a:lnTo>
                    <a:pt x="6" y="34"/>
                  </a:lnTo>
                  <a:lnTo>
                    <a:pt x="7" y="30"/>
                  </a:lnTo>
                  <a:lnTo>
                    <a:pt x="14" y="16"/>
                  </a:lnTo>
                  <a:lnTo>
                    <a:pt x="18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5" name="Freeform 22"/>
            <p:cNvSpPr>
              <a:spLocks noChangeArrowheads="1"/>
            </p:cNvSpPr>
            <p:nvPr/>
          </p:nvSpPr>
          <p:spPr bwMode="auto">
            <a:xfrm>
              <a:off x="361950" y="239712"/>
              <a:ext cx="23813" cy="33338"/>
            </a:xfrm>
            <a:custGeom>
              <a:avLst/>
              <a:gdLst>
                <a:gd name="T0" fmla="*/ 30 w 30"/>
                <a:gd name="T1" fmla="*/ 0 h 42"/>
                <a:gd name="T2" fmla="*/ 30 w 30"/>
                <a:gd name="T3" fmla="*/ 41 h 42"/>
                <a:gd name="T4" fmla="*/ 0 w 30"/>
                <a:gd name="T5" fmla="*/ 42 h 42"/>
                <a:gd name="T6" fmla="*/ 0 w 30"/>
                <a:gd name="T7" fmla="*/ 0 h 42"/>
                <a:gd name="T8" fmla="*/ 30 w 30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2"/>
                <a:gd name="T17" fmla="*/ 30 w 30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2">
                  <a:moveTo>
                    <a:pt x="30" y="0"/>
                  </a:moveTo>
                  <a:lnTo>
                    <a:pt x="30" y="41"/>
                  </a:lnTo>
                  <a:lnTo>
                    <a:pt x="0" y="42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6" name="Freeform 23"/>
            <p:cNvSpPr>
              <a:spLocks noChangeArrowheads="1"/>
            </p:cNvSpPr>
            <p:nvPr/>
          </p:nvSpPr>
          <p:spPr bwMode="auto">
            <a:xfrm>
              <a:off x="338138" y="196850"/>
              <a:ext cx="203200" cy="139700"/>
            </a:xfrm>
            <a:custGeom>
              <a:avLst/>
              <a:gdLst>
                <a:gd name="T0" fmla="*/ 104 w 256"/>
                <a:gd name="T1" fmla="*/ 0 h 175"/>
                <a:gd name="T2" fmla="*/ 138 w 256"/>
                <a:gd name="T3" fmla="*/ 3 h 175"/>
                <a:gd name="T4" fmla="*/ 168 w 256"/>
                <a:gd name="T5" fmla="*/ 12 h 175"/>
                <a:gd name="T6" fmla="*/ 194 w 256"/>
                <a:gd name="T7" fmla="*/ 25 h 175"/>
                <a:gd name="T8" fmla="*/ 215 w 256"/>
                <a:gd name="T9" fmla="*/ 39 h 175"/>
                <a:gd name="T10" fmla="*/ 233 w 256"/>
                <a:gd name="T11" fmla="*/ 55 h 175"/>
                <a:gd name="T12" fmla="*/ 246 w 256"/>
                <a:gd name="T13" fmla="*/ 67 h 175"/>
                <a:gd name="T14" fmla="*/ 253 w 256"/>
                <a:gd name="T15" fmla="*/ 76 h 175"/>
                <a:gd name="T16" fmla="*/ 256 w 256"/>
                <a:gd name="T17" fmla="*/ 79 h 175"/>
                <a:gd name="T18" fmla="*/ 256 w 256"/>
                <a:gd name="T19" fmla="*/ 175 h 175"/>
                <a:gd name="T20" fmla="*/ 143 w 256"/>
                <a:gd name="T21" fmla="*/ 175 h 175"/>
                <a:gd name="T22" fmla="*/ 127 w 256"/>
                <a:gd name="T23" fmla="*/ 159 h 175"/>
                <a:gd name="T24" fmla="*/ 111 w 256"/>
                <a:gd name="T25" fmla="*/ 145 h 175"/>
                <a:gd name="T26" fmla="*/ 90 w 256"/>
                <a:gd name="T27" fmla="*/ 129 h 175"/>
                <a:gd name="T28" fmla="*/ 69 w 256"/>
                <a:gd name="T29" fmla="*/ 115 h 175"/>
                <a:gd name="T30" fmla="*/ 48 w 256"/>
                <a:gd name="T31" fmla="*/ 104 h 175"/>
                <a:gd name="T32" fmla="*/ 26 w 256"/>
                <a:gd name="T33" fmla="*/ 99 h 175"/>
                <a:gd name="T34" fmla="*/ 0 w 256"/>
                <a:gd name="T35" fmla="*/ 95 h 175"/>
                <a:gd name="T36" fmla="*/ 7 w 256"/>
                <a:gd name="T37" fmla="*/ 88 h 175"/>
                <a:gd name="T38" fmla="*/ 12 w 256"/>
                <a:gd name="T39" fmla="*/ 81 h 175"/>
                <a:gd name="T40" fmla="*/ 17 w 256"/>
                <a:gd name="T41" fmla="*/ 76 h 175"/>
                <a:gd name="T42" fmla="*/ 28 w 256"/>
                <a:gd name="T43" fmla="*/ 95 h 175"/>
                <a:gd name="T44" fmla="*/ 30 w 256"/>
                <a:gd name="T45" fmla="*/ 95 h 175"/>
                <a:gd name="T46" fmla="*/ 60 w 256"/>
                <a:gd name="T47" fmla="*/ 94 h 175"/>
                <a:gd name="T48" fmla="*/ 63 w 256"/>
                <a:gd name="T49" fmla="*/ 94 h 175"/>
                <a:gd name="T50" fmla="*/ 104 w 256"/>
                <a:gd name="T51" fmla="*/ 0 h 17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6"/>
                <a:gd name="T79" fmla="*/ 0 h 175"/>
                <a:gd name="T80" fmla="*/ 256 w 256"/>
                <a:gd name="T81" fmla="*/ 175 h 17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6" h="175">
                  <a:moveTo>
                    <a:pt x="104" y="0"/>
                  </a:moveTo>
                  <a:lnTo>
                    <a:pt x="138" y="3"/>
                  </a:lnTo>
                  <a:lnTo>
                    <a:pt x="168" y="12"/>
                  </a:lnTo>
                  <a:lnTo>
                    <a:pt x="194" y="25"/>
                  </a:lnTo>
                  <a:lnTo>
                    <a:pt x="215" y="39"/>
                  </a:lnTo>
                  <a:lnTo>
                    <a:pt x="233" y="55"/>
                  </a:lnTo>
                  <a:lnTo>
                    <a:pt x="246" y="67"/>
                  </a:lnTo>
                  <a:lnTo>
                    <a:pt x="253" y="76"/>
                  </a:lnTo>
                  <a:lnTo>
                    <a:pt x="256" y="79"/>
                  </a:lnTo>
                  <a:lnTo>
                    <a:pt x="256" y="175"/>
                  </a:lnTo>
                  <a:lnTo>
                    <a:pt x="143" y="175"/>
                  </a:lnTo>
                  <a:lnTo>
                    <a:pt x="127" y="159"/>
                  </a:lnTo>
                  <a:lnTo>
                    <a:pt x="111" y="145"/>
                  </a:lnTo>
                  <a:lnTo>
                    <a:pt x="90" y="129"/>
                  </a:lnTo>
                  <a:lnTo>
                    <a:pt x="69" y="115"/>
                  </a:lnTo>
                  <a:lnTo>
                    <a:pt x="48" y="104"/>
                  </a:lnTo>
                  <a:lnTo>
                    <a:pt x="26" y="99"/>
                  </a:lnTo>
                  <a:lnTo>
                    <a:pt x="0" y="95"/>
                  </a:lnTo>
                  <a:lnTo>
                    <a:pt x="7" y="88"/>
                  </a:lnTo>
                  <a:lnTo>
                    <a:pt x="12" y="81"/>
                  </a:lnTo>
                  <a:lnTo>
                    <a:pt x="17" y="76"/>
                  </a:lnTo>
                  <a:lnTo>
                    <a:pt x="28" y="95"/>
                  </a:lnTo>
                  <a:lnTo>
                    <a:pt x="30" y="95"/>
                  </a:lnTo>
                  <a:lnTo>
                    <a:pt x="60" y="94"/>
                  </a:lnTo>
                  <a:lnTo>
                    <a:pt x="63" y="94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77" name="Group 26"/>
          <p:cNvGrpSpPr>
            <a:grpSpLocks/>
          </p:cNvGrpSpPr>
          <p:nvPr/>
        </p:nvGrpSpPr>
        <p:grpSpPr bwMode="auto">
          <a:xfrm>
            <a:off x="1692563" y="2962435"/>
            <a:ext cx="315515" cy="270272"/>
            <a:chOff x="0" y="0"/>
            <a:chExt cx="933450" cy="800100"/>
          </a:xfrm>
        </p:grpSpPr>
        <p:sp>
          <p:nvSpPr>
            <p:cNvPr id="78" name="Freeform 298"/>
            <p:cNvSpPr>
              <a:spLocks noEditPoints="1" noChangeArrowheads="1"/>
            </p:cNvSpPr>
            <p:nvPr/>
          </p:nvSpPr>
          <p:spPr bwMode="auto">
            <a:xfrm>
              <a:off x="73025" y="268288"/>
              <a:ext cx="739775" cy="441325"/>
            </a:xfrm>
            <a:custGeom>
              <a:avLst/>
              <a:gdLst>
                <a:gd name="T0" fmla="*/ 78 w 466"/>
                <a:gd name="T1" fmla="*/ 148 h 278"/>
                <a:gd name="T2" fmla="*/ 78 w 466"/>
                <a:gd name="T3" fmla="*/ 278 h 278"/>
                <a:gd name="T4" fmla="*/ 0 w 466"/>
                <a:gd name="T5" fmla="*/ 278 h 278"/>
                <a:gd name="T6" fmla="*/ 0 w 466"/>
                <a:gd name="T7" fmla="*/ 212 h 278"/>
                <a:gd name="T8" fmla="*/ 78 w 466"/>
                <a:gd name="T9" fmla="*/ 148 h 278"/>
                <a:gd name="T10" fmla="*/ 336 w 466"/>
                <a:gd name="T11" fmla="*/ 112 h 278"/>
                <a:gd name="T12" fmla="*/ 336 w 466"/>
                <a:gd name="T13" fmla="*/ 278 h 278"/>
                <a:gd name="T14" fmla="*/ 259 w 466"/>
                <a:gd name="T15" fmla="*/ 278 h 278"/>
                <a:gd name="T16" fmla="*/ 259 w 466"/>
                <a:gd name="T17" fmla="*/ 151 h 278"/>
                <a:gd name="T18" fmla="*/ 274 w 466"/>
                <a:gd name="T19" fmla="*/ 165 h 278"/>
                <a:gd name="T20" fmla="*/ 336 w 466"/>
                <a:gd name="T21" fmla="*/ 112 h 278"/>
                <a:gd name="T22" fmla="*/ 169 w 466"/>
                <a:gd name="T23" fmla="*/ 74 h 278"/>
                <a:gd name="T24" fmla="*/ 207 w 466"/>
                <a:gd name="T25" fmla="*/ 107 h 278"/>
                <a:gd name="T26" fmla="*/ 207 w 466"/>
                <a:gd name="T27" fmla="*/ 278 h 278"/>
                <a:gd name="T28" fmla="*/ 130 w 466"/>
                <a:gd name="T29" fmla="*/ 278 h 278"/>
                <a:gd name="T30" fmla="*/ 130 w 466"/>
                <a:gd name="T31" fmla="*/ 106 h 278"/>
                <a:gd name="T32" fmla="*/ 169 w 466"/>
                <a:gd name="T33" fmla="*/ 74 h 278"/>
                <a:gd name="T34" fmla="*/ 466 w 466"/>
                <a:gd name="T35" fmla="*/ 0 h 278"/>
                <a:gd name="T36" fmla="*/ 466 w 466"/>
                <a:gd name="T37" fmla="*/ 278 h 278"/>
                <a:gd name="T38" fmla="*/ 388 w 466"/>
                <a:gd name="T39" fmla="*/ 278 h 278"/>
                <a:gd name="T40" fmla="*/ 388 w 466"/>
                <a:gd name="T41" fmla="*/ 67 h 278"/>
                <a:gd name="T42" fmla="*/ 466 w 466"/>
                <a:gd name="T43" fmla="*/ 0 h 27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66"/>
                <a:gd name="T67" fmla="*/ 0 h 278"/>
                <a:gd name="T68" fmla="*/ 466 w 466"/>
                <a:gd name="T69" fmla="*/ 278 h 27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66" h="278">
                  <a:moveTo>
                    <a:pt x="78" y="148"/>
                  </a:moveTo>
                  <a:lnTo>
                    <a:pt x="78" y="278"/>
                  </a:lnTo>
                  <a:lnTo>
                    <a:pt x="0" y="278"/>
                  </a:lnTo>
                  <a:lnTo>
                    <a:pt x="0" y="212"/>
                  </a:lnTo>
                  <a:lnTo>
                    <a:pt x="78" y="148"/>
                  </a:lnTo>
                  <a:close/>
                  <a:moveTo>
                    <a:pt x="336" y="112"/>
                  </a:moveTo>
                  <a:lnTo>
                    <a:pt x="336" y="278"/>
                  </a:lnTo>
                  <a:lnTo>
                    <a:pt x="259" y="278"/>
                  </a:lnTo>
                  <a:lnTo>
                    <a:pt x="259" y="151"/>
                  </a:lnTo>
                  <a:lnTo>
                    <a:pt x="274" y="165"/>
                  </a:lnTo>
                  <a:lnTo>
                    <a:pt x="336" y="112"/>
                  </a:lnTo>
                  <a:close/>
                  <a:moveTo>
                    <a:pt x="169" y="74"/>
                  </a:moveTo>
                  <a:lnTo>
                    <a:pt x="207" y="107"/>
                  </a:lnTo>
                  <a:lnTo>
                    <a:pt x="207" y="278"/>
                  </a:lnTo>
                  <a:lnTo>
                    <a:pt x="130" y="278"/>
                  </a:lnTo>
                  <a:lnTo>
                    <a:pt x="130" y="106"/>
                  </a:lnTo>
                  <a:lnTo>
                    <a:pt x="169" y="74"/>
                  </a:lnTo>
                  <a:close/>
                  <a:moveTo>
                    <a:pt x="466" y="0"/>
                  </a:moveTo>
                  <a:lnTo>
                    <a:pt x="466" y="278"/>
                  </a:lnTo>
                  <a:lnTo>
                    <a:pt x="388" y="278"/>
                  </a:lnTo>
                  <a:lnTo>
                    <a:pt x="388" y="67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9" name="Freeform 299"/>
            <p:cNvSpPr>
              <a:spLocks noChangeArrowheads="1"/>
            </p:cNvSpPr>
            <p:nvPr/>
          </p:nvSpPr>
          <p:spPr bwMode="auto">
            <a:xfrm>
              <a:off x="73025" y="47625"/>
              <a:ext cx="820738" cy="482600"/>
            </a:xfrm>
            <a:custGeom>
              <a:avLst/>
              <a:gdLst>
                <a:gd name="T0" fmla="*/ 369 w 517"/>
                <a:gd name="T1" fmla="*/ 0 h 304"/>
                <a:gd name="T2" fmla="*/ 517 w 517"/>
                <a:gd name="T3" fmla="*/ 0 h 304"/>
                <a:gd name="T4" fmla="*/ 517 w 517"/>
                <a:gd name="T5" fmla="*/ 145 h 304"/>
                <a:gd name="T6" fmla="*/ 464 w 517"/>
                <a:gd name="T7" fmla="*/ 93 h 304"/>
                <a:gd name="T8" fmla="*/ 274 w 517"/>
                <a:gd name="T9" fmla="*/ 255 h 304"/>
                <a:gd name="T10" fmla="*/ 169 w 517"/>
                <a:gd name="T11" fmla="*/ 165 h 304"/>
                <a:gd name="T12" fmla="*/ 0 w 517"/>
                <a:gd name="T13" fmla="*/ 304 h 304"/>
                <a:gd name="T14" fmla="*/ 0 w 517"/>
                <a:gd name="T15" fmla="*/ 244 h 304"/>
                <a:gd name="T16" fmla="*/ 169 w 517"/>
                <a:gd name="T17" fmla="*/ 106 h 304"/>
                <a:gd name="T18" fmla="*/ 274 w 517"/>
                <a:gd name="T19" fmla="*/ 196 h 304"/>
                <a:gd name="T20" fmla="*/ 432 w 517"/>
                <a:gd name="T21" fmla="*/ 61 h 304"/>
                <a:gd name="T22" fmla="*/ 369 w 517"/>
                <a:gd name="T23" fmla="*/ 0 h 3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17"/>
                <a:gd name="T37" fmla="*/ 0 h 304"/>
                <a:gd name="T38" fmla="*/ 517 w 517"/>
                <a:gd name="T39" fmla="*/ 304 h 30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17" h="304">
                  <a:moveTo>
                    <a:pt x="369" y="0"/>
                  </a:moveTo>
                  <a:lnTo>
                    <a:pt x="517" y="0"/>
                  </a:lnTo>
                  <a:lnTo>
                    <a:pt x="517" y="145"/>
                  </a:lnTo>
                  <a:lnTo>
                    <a:pt x="464" y="93"/>
                  </a:lnTo>
                  <a:lnTo>
                    <a:pt x="274" y="255"/>
                  </a:lnTo>
                  <a:lnTo>
                    <a:pt x="169" y="165"/>
                  </a:lnTo>
                  <a:lnTo>
                    <a:pt x="0" y="304"/>
                  </a:lnTo>
                  <a:lnTo>
                    <a:pt x="0" y="244"/>
                  </a:lnTo>
                  <a:lnTo>
                    <a:pt x="169" y="106"/>
                  </a:lnTo>
                  <a:lnTo>
                    <a:pt x="274" y="196"/>
                  </a:lnTo>
                  <a:lnTo>
                    <a:pt x="432" y="61"/>
                  </a:lnTo>
                  <a:lnTo>
                    <a:pt x="3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0" name="Freeform 300"/>
            <p:cNvSpPr>
              <a:spLocks noChangeArrowheads="1"/>
            </p:cNvSpPr>
            <p:nvPr/>
          </p:nvSpPr>
          <p:spPr bwMode="auto">
            <a:xfrm>
              <a:off x="0" y="0"/>
              <a:ext cx="933450" cy="800100"/>
            </a:xfrm>
            <a:custGeom>
              <a:avLst/>
              <a:gdLst>
                <a:gd name="T0" fmla="*/ 0 w 588"/>
                <a:gd name="T1" fmla="*/ 0 h 504"/>
                <a:gd name="T2" fmla="*/ 24 w 588"/>
                <a:gd name="T3" fmla="*/ 0 h 504"/>
                <a:gd name="T4" fmla="*/ 24 w 588"/>
                <a:gd name="T5" fmla="*/ 478 h 504"/>
                <a:gd name="T6" fmla="*/ 588 w 588"/>
                <a:gd name="T7" fmla="*/ 478 h 504"/>
                <a:gd name="T8" fmla="*/ 588 w 588"/>
                <a:gd name="T9" fmla="*/ 504 h 504"/>
                <a:gd name="T10" fmla="*/ 0 w 588"/>
                <a:gd name="T11" fmla="*/ 504 h 504"/>
                <a:gd name="T12" fmla="*/ 0 w 588"/>
                <a:gd name="T13" fmla="*/ 0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8"/>
                <a:gd name="T22" fmla="*/ 0 h 504"/>
                <a:gd name="T23" fmla="*/ 588 w 588"/>
                <a:gd name="T24" fmla="*/ 504 h 5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8" h="504">
                  <a:moveTo>
                    <a:pt x="0" y="0"/>
                  </a:moveTo>
                  <a:lnTo>
                    <a:pt x="24" y="0"/>
                  </a:lnTo>
                  <a:lnTo>
                    <a:pt x="24" y="478"/>
                  </a:lnTo>
                  <a:lnTo>
                    <a:pt x="588" y="478"/>
                  </a:lnTo>
                  <a:lnTo>
                    <a:pt x="588" y="504"/>
                  </a:lnTo>
                  <a:lnTo>
                    <a:pt x="0" y="5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1" name="Group 30"/>
          <p:cNvGrpSpPr>
            <a:grpSpLocks/>
          </p:cNvGrpSpPr>
          <p:nvPr/>
        </p:nvGrpSpPr>
        <p:grpSpPr bwMode="auto">
          <a:xfrm>
            <a:off x="2545048" y="2106376"/>
            <a:ext cx="485775" cy="539353"/>
            <a:chOff x="0" y="0"/>
            <a:chExt cx="531813" cy="590550"/>
          </a:xfrm>
        </p:grpSpPr>
        <p:sp>
          <p:nvSpPr>
            <p:cNvPr id="82" name="Freeform 17"/>
            <p:cNvSpPr>
              <a:spLocks noChangeArrowheads="1"/>
            </p:cNvSpPr>
            <p:nvPr/>
          </p:nvSpPr>
          <p:spPr bwMode="auto">
            <a:xfrm>
              <a:off x="195263" y="511175"/>
              <a:ext cx="133350" cy="79375"/>
            </a:xfrm>
            <a:custGeom>
              <a:avLst/>
              <a:gdLst>
                <a:gd name="T0" fmla="*/ 27 w 168"/>
                <a:gd name="T1" fmla="*/ 0 h 99"/>
                <a:gd name="T2" fmla="*/ 139 w 168"/>
                <a:gd name="T3" fmla="*/ 0 h 99"/>
                <a:gd name="T4" fmla="*/ 152 w 168"/>
                <a:gd name="T5" fmla="*/ 2 h 99"/>
                <a:gd name="T6" fmla="*/ 163 w 168"/>
                <a:gd name="T7" fmla="*/ 8 h 99"/>
                <a:gd name="T8" fmla="*/ 168 w 168"/>
                <a:gd name="T9" fmla="*/ 15 h 99"/>
                <a:gd name="T10" fmla="*/ 168 w 168"/>
                <a:gd name="T11" fmla="*/ 62 h 99"/>
                <a:gd name="T12" fmla="*/ 163 w 168"/>
                <a:gd name="T13" fmla="*/ 71 h 99"/>
                <a:gd name="T14" fmla="*/ 152 w 168"/>
                <a:gd name="T15" fmla="*/ 76 h 99"/>
                <a:gd name="T16" fmla="*/ 139 w 168"/>
                <a:gd name="T17" fmla="*/ 78 h 99"/>
                <a:gd name="T18" fmla="*/ 128 w 168"/>
                <a:gd name="T19" fmla="*/ 78 h 99"/>
                <a:gd name="T20" fmla="*/ 128 w 168"/>
                <a:gd name="T21" fmla="*/ 92 h 99"/>
                <a:gd name="T22" fmla="*/ 126 w 168"/>
                <a:gd name="T23" fmla="*/ 94 h 99"/>
                <a:gd name="T24" fmla="*/ 123 w 168"/>
                <a:gd name="T25" fmla="*/ 97 h 99"/>
                <a:gd name="T26" fmla="*/ 119 w 168"/>
                <a:gd name="T27" fmla="*/ 99 h 99"/>
                <a:gd name="T28" fmla="*/ 116 w 168"/>
                <a:gd name="T29" fmla="*/ 99 h 99"/>
                <a:gd name="T30" fmla="*/ 52 w 168"/>
                <a:gd name="T31" fmla="*/ 99 h 99"/>
                <a:gd name="T32" fmla="*/ 46 w 168"/>
                <a:gd name="T33" fmla="*/ 99 h 99"/>
                <a:gd name="T34" fmla="*/ 43 w 168"/>
                <a:gd name="T35" fmla="*/ 97 h 99"/>
                <a:gd name="T36" fmla="*/ 41 w 168"/>
                <a:gd name="T37" fmla="*/ 94 h 99"/>
                <a:gd name="T38" fmla="*/ 39 w 168"/>
                <a:gd name="T39" fmla="*/ 92 h 99"/>
                <a:gd name="T40" fmla="*/ 39 w 168"/>
                <a:gd name="T41" fmla="*/ 78 h 99"/>
                <a:gd name="T42" fmla="*/ 27 w 168"/>
                <a:gd name="T43" fmla="*/ 78 h 99"/>
                <a:gd name="T44" fmla="*/ 13 w 168"/>
                <a:gd name="T45" fmla="*/ 76 h 99"/>
                <a:gd name="T46" fmla="*/ 3 w 168"/>
                <a:gd name="T47" fmla="*/ 71 h 99"/>
                <a:gd name="T48" fmla="*/ 0 w 168"/>
                <a:gd name="T49" fmla="*/ 62 h 99"/>
                <a:gd name="T50" fmla="*/ 0 w 168"/>
                <a:gd name="T51" fmla="*/ 15 h 99"/>
                <a:gd name="T52" fmla="*/ 3 w 168"/>
                <a:gd name="T53" fmla="*/ 8 h 99"/>
                <a:gd name="T54" fmla="*/ 13 w 168"/>
                <a:gd name="T55" fmla="*/ 2 h 99"/>
                <a:gd name="T56" fmla="*/ 27 w 168"/>
                <a:gd name="T57" fmla="*/ 0 h 9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8"/>
                <a:gd name="T88" fmla="*/ 0 h 99"/>
                <a:gd name="T89" fmla="*/ 168 w 168"/>
                <a:gd name="T90" fmla="*/ 99 h 9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8" h="99">
                  <a:moveTo>
                    <a:pt x="27" y="0"/>
                  </a:moveTo>
                  <a:lnTo>
                    <a:pt x="139" y="0"/>
                  </a:lnTo>
                  <a:lnTo>
                    <a:pt x="152" y="2"/>
                  </a:lnTo>
                  <a:lnTo>
                    <a:pt x="163" y="8"/>
                  </a:lnTo>
                  <a:lnTo>
                    <a:pt x="168" y="15"/>
                  </a:lnTo>
                  <a:lnTo>
                    <a:pt x="168" y="62"/>
                  </a:lnTo>
                  <a:lnTo>
                    <a:pt x="163" y="71"/>
                  </a:lnTo>
                  <a:lnTo>
                    <a:pt x="152" y="76"/>
                  </a:lnTo>
                  <a:lnTo>
                    <a:pt x="139" y="78"/>
                  </a:lnTo>
                  <a:lnTo>
                    <a:pt x="128" y="78"/>
                  </a:lnTo>
                  <a:lnTo>
                    <a:pt x="128" y="92"/>
                  </a:lnTo>
                  <a:lnTo>
                    <a:pt x="126" y="94"/>
                  </a:lnTo>
                  <a:lnTo>
                    <a:pt x="123" y="97"/>
                  </a:lnTo>
                  <a:lnTo>
                    <a:pt x="119" y="99"/>
                  </a:lnTo>
                  <a:lnTo>
                    <a:pt x="116" y="99"/>
                  </a:lnTo>
                  <a:lnTo>
                    <a:pt x="52" y="99"/>
                  </a:lnTo>
                  <a:lnTo>
                    <a:pt x="46" y="99"/>
                  </a:lnTo>
                  <a:lnTo>
                    <a:pt x="43" y="97"/>
                  </a:lnTo>
                  <a:lnTo>
                    <a:pt x="41" y="94"/>
                  </a:lnTo>
                  <a:lnTo>
                    <a:pt x="39" y="92"/>
                  </a:lnTo>
                  <a:lnTo>
                    <a:pt x="39" y="78"/>
                  </a:lnTo>
                  <a:lnTo>
                    <a:pt x="27" y="78"/>
                  </a:lnTo>
                  <a:lnTo>
                    <a:pt x="13" y="76"/>
                  </a:lnTo>
                  <a:lnTo>
                    <a:pt x="3" y="71"/>
                  </a:lnTo>
                  <a:lnTo>
                    <a:pt x="0" y="62"/>
                  </a:lnTo>
                  <a:lnTo>
                    <a:pt x="0" y="15"/>
                  </a:lnTo>
                  <a:lnTo>
                    <a:pt x="3" y="8"/>
                  </a:lnTo>
                  <a:lnTo>
                    <a:pt x="13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3" name="Freeform 18"/>
            <p:cNvSpPr>
              <a:spLocks noEditPoints="1" noChangeArrowheads="1"/>
            </p:cNvSpPr>
            <p:nvPr/>
          </p:nvSpPr>
          <p:spPr bwMode="auto">
            <a:xfrm>
              <a:off x="0" y="30162"/>
              <a:ext cx="531813" cy="476250"/>
            </a:xfrm>
            <a:custGeom>
              <a:avLst/>
              <a:gdLst>
                <a:gd name="T0" fmla="*/ 110 w 670"/>
                <a:gd name="T1" fmla="*/ 530 h 600"/>
                <a:gd name="T2" fmla="*/ 505 w 670"/>
                <a:gd name="T3" fmla="*/ 438 h 600"/>
                <a:gd name="T4" fmla="*/ 484 w 670"/>
                <a:gd name="T5" fmla="*/ 459 h 600"/>
                <a:gd name="T6" fmla="*/ 110 w 670"/>
                <a:gd name="T7" fmla="*/ 320 h 600"/>
                <a:gd name="T8" fmla="*/ 110 w 670"/>
                <a:gd name="T9" fmla="*/ 290 h 600"/>
                <a:gd name="T10" fmla="*/ 560 w 670"/>
                <a:gd name="T11" fmla="*/ 318 h 600"/>
                <a:gd name="T12" fmla="*/ 332 w 670"/>
                <a:gd name="T13" fmla="*/ 169 h 600"/>
                <a:gd name="T14" fmla="*/ 242 w 670"/>
                <a:gd name="T15" fmla="*/ 191 h 600"/>
                <a:gd name="T16" fmla="*/ 183 w 670"/>
                <a:gd name="T17" fmla="*/ 252 h 600"/>
                <a:gd name="T18" fmla="*/ 176 w 670"/>
                <a:gd name="T19" fmla="*/ 337 h 600"/>
                <a:gd name="T20" fmla="*/ 246 w 670"/>
                <a:gd name="T21" fmla="*/ 417 h 600"/>
                <a:gd name="T22" fmla="*/ 270 w 670"/>
                <a:gd name="T23" fmla="*/ 438 h 600"/>
                <a:gd name="T24" fmla="*/ 272 w 670"/>
                <a:gd name="T25" fmla="*/ 471 h 600"/>
                <a:gd name="T26" fmla="*/ 272 w 670"/>
                <a:gd name="T27" fmla="*/ 537 h 600"/>
                <a:gd name="T28" fmla="*/ 388 w 670"/>
                <a:gd name="T29" fmla="*/ 562 h 600"/>
                <a:gd name="T30" fmla="*/ 388 w 670"/>
                <a:gd name="T31" fmla="*/ 516 h 600"/>
                <a:gd name="T32" fmla="*/ 388 w 670"/>
                <a:gd name="T33" fmla="*/ 457 h 600"/>
                <a:gd name="T34" fmla="*/ 397 w 670"/>
                <a:gd name="T35" fmla="*/ 429 h 600"/>
                <a:gd name="T36" fmla="*/ 440 w 670"/>
                <a:gd name="T37" fmla="*/ 402 h 600"/>
                <a:gd name="T38" fmla="*/ 489 w 670"/>
                <a:gd name="T39" fmla="*/ 332 h 600"/>
                <a:gd name="T40" fmla="*/ 480 w 670"/>
                <a:gd name="T41" fmla="*/ 252 h 600"/>
                <a:gd name="T42" fmla="*/ 421 w 670"/>
                <a:gd name="T43" fmla="*/ 191 h 600"/>
                <a:gd name="T44" fmla="*/ 332 w 670"/>
                <a:gd name="T45" fmla="*/ 169 h 600"/>
                <a:gd name="T46" fmla="*/ 411 w 670"/>
                <a:gd name="T47" fmla="*/ 144 h 600"/>
                <a:gd name="T48" fmla="*/ 503 w 670"/>
                <a:gd name="T49" fmla="*/ 207 h 600"/>
                <a:gd name="T50" fmla="*/ 538 w 670"/>
                <a:gd name="T51" fmla="*/ 303 h 600"/>
                <a:gd name="T52" fmla="*/ 499 w 670"/>
                <a:gd name="T53" fmla="*/ 403 h 600"/>
                <a:gd name="T54" fmla="*/ 437 w 670"/>
                <a:gd name="T55" fmla="*/ 452 h 600"/>
                <a:gd name="T56" fmla="*/ 433 w 670"/>
                <a:gd name="T57" fmla="*/ 461 h 600"/>
                <a:gd name="T58" fmla="*/ 433 w 670"/>
                <a:gd name="T59" fmla="*/ 525 h 600"/>
                <a:gd name="T60" fmla="*/ 433 w 670"/>
                <a:gd name="T61" fmla="*/ 569 h 600"/>
                <a:gd name="T62" fmla="*/ 395 w 670"/>
                <a:gd name="T63" fmla="*/ 600 h 600"/>
                <a:gd name="T64" fmla="*/ 232 w 670"/>
                <a:gd name="T65" fmla="*/ 584 h 600"/>
                <a:gd name="T66" fmla="*/ 225 w 670"/>
                <a:gd name="T67" fmla="*/ 450 h 600"/>
                <a:gd name="T68" fmla="*/ 188 w 670"/>
                <a:gd name="T69" fmla="*/ 428 h 600"/>
                <a:gd name="T70" fmla="*/ 129 w 670"/>
                <a:gd name="T71" fmla="*/ 339 h 600"/>
                <a:gd name="T72" fmla="*/ 146 w 670"/>
                <a:gd name="T73" fmla="*/ 228 h 600"/>
                <a:gd name="T74" fmla="*/ 240 w 670"/>
                <a:gd name="T75" fmla="*/ 148 h 600"/>
                <a:gd name="T76" fmla="*/ 110 w 670"/>
                <a:gd name="T77" fmla="*/ 80 h 600"/>
                <a:gd name="T78" fmla="*/ 87 w 670"/>
                <a:gd name="T79" fmla="*/ 101 h 600"/>
                <a:gd name="T80" fmla="*/ 581 w 670"/>
                <a:gd name="T81" fmla="*/ 99 h 600"/>
                <a:gd name="T82" fmla="*/ 560 w 670"/>
                <a:gd name="T83" fmla="*/ 78 h 600"/>
                <a:gd name="T84" fmla="*/ 319 w 670"/>
                <a:gd name="T85" fmla="*/ 101 h 6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70"/>
                <a:gd name="T130" fmla="*/ 0 h 600"/>
                <a:gd name="T131" fmla="*/ 670 w 670"/>
                <a:gd name="T132" fmla="*/ 600 h 60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70" h="600">
                  <a:moveTo>
                    <a:pt x="166" y="440"/>
                  </a:moveTo>
                  <a:lnTo>
                    <a:pt x="188" y="459"/>
                  </a:lnTo>
                  <a:lnTo>
                    <a:pt x="110" y="530"/>
                  </a:lnTo>
                  <a:lnTo>
                    <a:pt x="89" y="509"/>
                  </a:lnTo>
                  <a:lnTo>
                    <a:pt x="166" y="440"/>
                  </a:lnTo>
                  <a:close/>
                  <a:moveTo>
                    <a:pt x="505" y="438"/>
                  </a:moveTo>
                  <a:lnTo>
                    <a:pt x="583" y="509"/>
                  </a:lnTo>
                  <a:lnTo>
                    <a:pt x="560" y="529"/>
                  </a:lnTo>
                  <a:lnTo>
                    <a:pt x="484" y="459"/>
                  </a:lnTo>
                  <a:lnTo>
                    <a:pt x="505" y="438"/>
                  </a:lnTo>
                  <a:close/>
                  <a:moveTo>
                    <a:pt x="110" y="290"/>
                  </a:moveTo>
                  <a:lnTo>
                    <a:pt x="110" y="320"/>
                  </a:lnTo>
                  <a:lnTo>
                    <a:pt x="0" y="320"/>
                  </a:lnTo>
                  <a:lnTo>
                    <a:pt x="0" y="292"/>
                  </a:lnTo>
                  <a:lnTo>
                    <a:pt x="110" y="290"/>
                  </a:lnTo>
                  <a:close/>
                  <a:moveTo>
                    <a:pt x="670" y="290"/>
                  </a:moveTo>
                  <a:lnTo>
                    <a:pt x="670" y="318"/>
                  </a:lnTo>
                  <a:lnTo>
                    <a:pt x="560" y="318"/>
                  </a:lnTo>
                  <a:lnTo>
                    <a:pt x="560" y="290"/>
                  </a:lnTo>
                  <a:lnTo>
                    <a:pt x="670" y="290"/>
                  </a:lnTo>
                  <a:close/>
                  <a:moveTo>
                    <a:pt x="332" y="169"/>
                  </a:moveTo>
                  <a:lnTo>
                    <a:pt x="299" y="172"/>
                  </a:lnTo>
                  <a:lnTo>
                    <a:pt x="270" y="179"/>
                  </a:lnTo>
                  <a:lnTo>
                    <a:pt x="242" y="191"/>
                  </a:lnTo>
                  <a:lnTo>
                    <a:pt x="218" y="209"/>
                  </a:lnTo>
                  <a:lnTo>
                    <a:pt x="199" y="230"/>
                  </a:lnTo>
                  <a:lnTo>
                    <a:pt x="183" y="252"/>
                  </a:lnTo>
                  <a:lnTo>
                    <a:pt x="174" y="277"/>
                  </a:lnTo>
                  <a:lnTo>
                    <a:pt x="171" y="303"/>
                  </a:lnTo>
                  <a:lnTo>
                    <a:pt x="176" y="337"/>
                  </a:lnTo>
                  <a:lnTo>
                    <a:pt x="192" y="369"/>
                  </a:lnTo>
                  <a:lnTo>
                    <a:pt x="214" y="395"/>
                  </a:lnTo>
                  <a:lnTo>
                    <a:pt x="246" y="417"/>
                  </a:lnTo>
                  <a:lnTo>
                    <a:pt x="252" y="421"/>
                  </a:lnTo>
                  <a:lnTo>
                    <a:pt x="263" y="428"/>
                  </a:lnTo>
                  <a:lnTo>
                    <a:pt x="270" y="438"/>
                  </a:lnTo>
                  <a:lnTo>
                    <a:pt x="272" y="450"/>
                  </a:lnTo>
                  <a:lnTo>
                    <a:pt x="272" y="456"/>
                  </a:lnTo>
                  <a:lnTo>
                    <a:pt x="272" y="471"/>
                  </a:lnTo>
                  <a:lnTo>
                    <a:pt x="272" y="492"/>
                  </a:lnTo>
                  <a:lnTo>
                    <a:pt x="272" y="516"/>
                  </a:lnTo>
                  <a:lnTo>
                    <a:pt x="272" y="537"/>
                  </a:lnTo>
                  <a:lnTo>
                    <a:pt x="272" y="553"/>
                  </a:lnTo>
                  <a:lnTo>
                    <a:pt x="272" y="562"/>
                  </a:lnTo>
                  <a:lnTo>
                    <a:pt x="388" y="562"/>
                  </a:lnTo>
                  <a:lnTo>
                    <a:pt x="388" y="555"/>
                  </a:lnTo>
                  <a:lnTo>
                    <a:pt x="388" y="537"/>
                  </a:lnTo>
                  <a:lnTo>
                    <a:pt x="388" y="516"/>
                  </a:lnTo>
                  <a:lnTo>
                    <a:pt x="388" y="494"/>
                  </a:lnTo>
                  <a:lnTo>
                    <a:pt x="388" y="473"/>
                  </a:lnTo>
                  <a:lnTo>
                    <a:pt x="388" y="457"/>
                  </a:lnTo>
                  <a:lnTo>
                    <a:pt x="388" y="452"/>
                  </a:lnTo>
                  <a:lnTo>
                    <a:pt x="390" y="440"/>
                  </a:lnTo>
                  <a:lnTo>
                    <a:pt x="397" y="429"/>
                  </a:lnTo>
                  <a:lnTo>
                    <a:pt x="409" y="423"/>
                  </a:lnTo>
                  <a:lnTo>
                    <a:pt x="414" y="419"/>
                  </a:lnTo>
                  <a:lnTo>
                    <a:pt x="440" y="402"/>
                  </a:lnTo>
                  <a:lnTo>
                    <a:pt x="463" y="381"/>
                  </a:lnTo>
                  <a:lnTo>
                    <a:pt x="478" y="358"/>
                  </a:lnTo>
                  <a:lnTo>
                    <a:pt x="489" y="332"/>
                  </a:lnTo>
                  <a:lnTo>
                    <a:pt x="492" y="303"/>
                  </a:lnTo>
                  <a:lnTo>
                    <a:pt x="489" y="277"/>
                  </a:lnTo>
                  <a:lnTo>
                    <a:pt x="480" y="252"/>
                  </a:lnTo>
                  <a:lnTo>
                    <a:pt x="465" y="230"/>
                  </a:lnTo>
                  <a:lnTo>
                    <a:pt x="445" y="209"/>
                  </a:lnTo>
                  <a:lnTo>
                    <a:pt x="421" y="191"/>
                  </a:lnTo>
                  <a:lnTo>
                    <a:pt x="393" y="179"/>
                  </a:lnTo>
                  <a:lnTo>
                    <a:pt x="364" y="172"/>
                  </a:lnTo>
                  <a:lnTo>
                    <a:pt x="332" y="169"/>
                  </a:lnTo>
                  <a:close/>
                  <a:moveTo>
                    <a:pt x="332" y="131"/>
                  </a:moveTo>
                  <a:lnTo>
                    <a:pt x="372" y="134"/>
                  </a:lnTo>
                  <a:lnTo>
                    <a:pt x="411" y="144"/>
                  </a:lnTo>
                  <a:lnTo>
                    <a:pt x="445" y="160"/>
                  </a:lnTo>
                  <a:lnTo>
                    <a:pt x="477" y="181"/>
                  </a:lnTo>
                  <a:lnTo>
                    <a:pt x="503" y="207"/>
                  </a:lnTo>
                  <a:lnTo>
                    <a:pt x="522" y="237"/>
                  </a:lnTo>
                  <a:lnTo>
                    <a:pt x="534" y="270"/>
                  </a:lnTo>
                  <a:lnTo>
                    <a:pt x="538" y="303"/>
                  </a:lnTo>
                  <a:lnTo>
                    <a:pt x="534" y="339"/>
                  </a:lnTo>
                  <a:lnTo>
                    <a:pt x="520" y="372"/>
                  </a:lnTo>
                  <a:lnTo>
                    <a:pt x="499" y="403"/>
                  </a:lnTo>
                  <a:lnTo>
                    <a:pt x="472" y="429"/>
                  </a:lnTo>
                  <a:lnTo>
                    <a:pt x="437" y="452"/>
                  </a:lnTo>
                  <a:lnTo>
                    <a:pt x="437" y="452"/>
                  </a:lnTo>
                  <a:lnTo>
                    <a:pt x="435" y="452"/>
                  </a:lnTo>
                  <a:lnTo>
                    <a:pt x="433" y="454"/>
                  </a:lnTo>
                  <a:lnTo>
                    <a:pt x="433" y="461"/>
                  </a:lnTo>
                  <a:lnTo>
                    <a:pt x="433" y="478"/>
                  </a:lnTo>
                  <a:lnTo>
                    <a:pt x="433" y="501"/>
                  </a:lnTo>
                  <a:lnTo>
                    <a:pt x="433" y="525"/>
                  </a:lnTo>
                  <a:lnTo>
                    <a:pt x="433" y="546"/>
                  </a:lnTo>
                  <a:lnTo>
                    <a:pt x="433" y="562"/>
                  </a:lnTo>
                  <a:lnTo>
                    <a:pt x="433" y="569"/>
                  </a:lnTo>
                  <a:lnTo>
                    <a:pt x="428" y="584"/>
                  </a:lnTo>
                  <a:lnTo>
                    <a:pt x="414" y="596"/>
                  </a:lnTo>
                  <a:lnTo>
                    <a:pt x="395" y="600"/>
                  </a:lnTo>
                  <a:lnTo>
                    <a:pt x="263" y="600"/>
                  </a:lnTo>
                  <a:lnTo>
                    <a:pt x="244" y="596"/>
                  </a:lnTo>
                  <a:lnTo>
                    <a:pt x="232" y="584"/>
                  </a:lnTo>
                  <a:lnTo>
                    <a:pt x="226" y="569"/>
                  </a:lnTo>
                  <a:lnTo>
                    <a:pt x="226" y="452"/>
                  </a:lnTo>
                  <a:lnTo>
                    <a:pt x="225" y="450"/>
                  </a:lnTo>
                  <a:lnTo>
                    <a:pt x="223" y="450"/>
                  </a:lnTo>
                  <a:lnTo>
                    <a:pt x="221" y="449"/>
                  </a:lnTo>
                  <a:lnTo>
                    <a:pt x="188" y="428"/>
                  </a:lnTo>
                  <a:lnTo>
                    <a:pt x="162" y="402"/>
                  </a:lnTo>
                  <a:lnTo>
                    <a:pt x="141" y="372"/>
                  </a:lnTo>
                  <a:lnTo>
                    <a:pt x="129" y="339"/>
                  </a:lnTo>
                  <a:lnTo>
                    <a:pt x="126" y="303"/>
                  </a:lnTo>
                  <a:lnTo>
                    <a:pt x="131" y="264"/>
                  </a:lnTo>
                  <a:lnTo>
                    <a:pt x="146" y="228"/>
                  </a:lnTo>
                  <a:lnTo>
                    <a:pt x="171" y="195"/>
                  </a:lnTo>
                  <a:lnTo>
                    <a:pt x="202" y="169"/>
                  </a:lnTo>
                  <a:lnTo>
                    <a:pt x="240" y="148"/>
                  </a:lnTo>
                  <a:lnTo>
                    <a:pt x="284" y="136"/>
                  </a:lnTo>
                  <a:lnTo>
                    <a:pt x="332" y="131"/>
                  </a:lnTo>
                  <a:close/>
                  <a:moveTo>
                    <a:pt x="110" y="80"/>
                  </a:moveTo>
                  <a:lnTo>
                    <a:pt x="186" y="150"/>
                  </a:lnTo>
                  <a:lnTo>
                    <a:pt x="166" y="171"/>
                  </a:lnTo>
                  <a:lnTo>
                    <a:pt x="87" y="101"/>
                  </a:lnTo>
                  <a:lnTo>
                    <a:pt x="110" y="80"/>
                  </a:lnTo>
                  <a:close/>
                  <a:moveTo>
                    <a:pt x="560" y="78"/>
                  </a:moveTo>
                  <a:lnTo>
                    <a:pt x="581" y="99"/>
                  </a:lnTo>
                  <a:lnTo>
                    <a:pt x="505" y="169"/>
                  </a:lnTo>
                  <a:lnTo>
                    <a:pt x="482" y="150"/>
                  </a:lnTo>
                  <a:lnTo>
                    <a:pt x="560" y="78"/>
                  </a:lnTo>
                  <a:close/>
                  <a:moveTo>
                    <a:pt x="350" y="0"/>
                  </a:moveTo>
                  <a:lnTo>
                    <a:pt x="350" y="101"/>
                  </a:lnTo>
                  <a:lnTo>
                    <a:pt x="319" y="101"/>
                  </a:lnTo>
                  <a:lnTo>
                    <a:pt x="319" y="0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4" name="Freeform 19"/>
            <p:cNvSpPr>
              <a:spLocks noChangeArrowheads="1"/>
            </p:cNvSpPr>
            <p:nvPr/>
          </p:nvSpPr>
          <p:spPr bwMode="auto">
            <a:xfrm>
              <a:off x="192088" y="0"/>
              <a:ext cx="338138" cy="338138"/>
            </a:xfrm>
            <a:custGeom>
              <a:avLst/>
              <a:gdLst>
                <a:gd name="T0" fmla="*/ 341 w 426"/>
                <a:gd name="T1" fmla="*/ 0 h 426"/>
                <a:gd name="T2" fmla="*/ 426 w 426"/>
                <a:gd name="T3" fmla="*/ 52 h 426"/>
                <a:gd name="T4" fmla="*/ 111 w 426"/>
                <a:gd name="T5" fmla="*/ 426 h 426"/>
                <a:gd name="T6" fmla="*/ 0 w 426"/>
                <a:gd name="T7" fmla="*/ 282 h 426"/>
                <a:gd name="T8" fmla="*/ 52 w 426"/>
                <a:gd name="T9" fmla="*/ 212 h 426"/>
                <a:gd name="T10" fmla="*/ 111 w 426"/>
                <a:gd name="T11" fmla="*/ 282 h 426"/>
                <a:gd name="T12" fmla="*/ 341 w 426"/>
                <a:gd name="T13" fmla="*/ 0 h 4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6"/>
                <a:gd name="T22" fmla="*/ 0 h 426"/>
                <a:gd name="T23" fmla="*/ 426 w 426"/>
                <a:gd name="T24" fmla="*/ 426 h 4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6" h="426">
                  <a:moveTo>
                    <a:pt x="341" y="0"/>
                  </a:moveTo>
                  <a:lnTo>
                    <a:pt x="426" y="52"/>
                  </a:lnTo>
                  <a:lnTo>
                    <a:pt x="111" y="426"/>
                  </a:lnTo>
                  <a:lnTo>
                    <a:pt x="0" y="282"/>
                  </a:lnTo>
                  <a:lnTo>
                    <a:pt x="52" y="212"/>
                  </a:lnTo>
                  <a:lnTo>
                    <a:pt x="111" y="282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zh-CN" altLang="zh-CN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5" name="TextBox 34"/>
          <p:cNvSpPr>
            <a:spLocks noChangeArrowheads="1"/>
          </p:cNvSpPr>
          <p:nvPr/>
        </p:nvSpPr>
        <p:spPr bwMode="auto">
          <a:xfrm>
            <a:off x="2496232" y="4100672"/>
            <a:ext cx="2492990" cy="369332"/>
          </a:xfrm>
          <a:prstGeom prst="rect">
            <a:avLst/>
          </a:prstGeom>
          <a:solidFill>
            <a:srgbClr val="12AE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计算机科学与技术学院</a:t>
            </a:r>
            <a:endParaRPr lang="en-US" altLang="zh-CN" b="1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6" name="直接连接符 35"/>
          <p:cNvSpPr>
            <a:spLocks noChangeShapeType="1"/>
          </p:cNvSpPr>
          <p:nvPr/>
        </p:nvSpPr>
        <p:spPr bwMode="auto">
          <a:xfrm>
            <a:off x="1156779" y="4205446"/>
            <a:ext cx="1270397" cy="1191"/>
          </a:xfrm>
          <a:prstGeom prst="line">
            <a:avLst/>
          </a:prstGeom>
          <a:noFill/>
          <a:ln w="19050" cap="flat" cmpd="sng">
            <a:solidFill>
              <a:srgbClr val="E94560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7" name="直接连接符 37"/>
          <p:cNvSpPr>
            <a:spLocks noChangeShapeType="1"/>
          </p:cNvSpPr>
          <p:nvPr/>
        </p:nvSpPr>
        <p:spPr bwMode="auto">
          <a:xfrm>
            <a:off x="1347279" y="4254264"/>
            <a:ext cx="1079897" cy="1190"/>
          </a:xfrm>
          <a:prstGeom prst="line">
            <a:avLst/>
          </a:prstGeom>
          <a:noFill/>
          <a:ln w="19050" cap="flat" cmpd="sng">
            <a:solidFill>
              <a:srgbClr val="15CDB3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直接连接符 38"/>
          <p:cNvSpPr>
            <a:spLocks noChangeShapeType="1"/>
          </p:cNvSpPr>
          <p:nvPr/>
        </p:nvSpPr>
        <p:spPr bwMode="auto">
          <a:xfrm>
            <a:off x="1481822" y="4303077"/>
            <a:ext cx="945356" cy="0"/>
          </a:xfrm>
          <a:prstGeom prst="line">
            <a:avLst/>
          </a:prstGeom>
          <a:noFill/>
          <a:ln w="19050" cap="flat" cmpd="sng">
            <a:solidFill>
              <a:srgbClr val="FF7300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101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/>
      <p:bldP spid="85" grpId="0" animBg="1"/>
      <p:bldP spid="86" grpId="0" animBg="1"/>
      <p:bldP spid="87" grpId="0" animBg="1"/>
      <p:bldP spid="8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矩形 2"/>
          <p:cNvSpPr>
            <a:spLocks noChangeArrowheads="1"/>
          </p:cNvSpPr>
          <p:nvPr/>
        </p:nvSpPr>
        <p:spPr bwMode="auto">
          <a:xfrm>
            <a:off x="0" y="0"/>
            <a:ext cx="9144000" cy="1352203"/>
          </a:xfrm>
          <a:prstGeom prst="rect">
            <a:avLst/>
          </a:prstGeom>
          <a:solidFill>
            <a:srgbClr val="12AE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129" name="TextBox 5"/>
          <p:cNvSpPr>
            <a:spLocks noChangeArrowheads="1"/>
          </p:cNvSpPr>
          <p:nvPr/>
        </p:nvSpPr>
        <p:spPr bwMode="auto">
          <a:xfrm>
            <a:off x="2940783" y="352936"/>
            <a:ext cx="32624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本节学习内容</a:t>
            </a:r>
            <a:endParaRPr lang="en-US" altLang="zh-CN" sz="4000" b="1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0" name="矩形 45"/>
          <p:cNvSpPr>
            <a:spLocks noChangeArrowheads="1"/>
          </p:cNvSpPr>
          <p:nvPr/>
        </p:nvSpPr>
        <p:spPr bwMode="auto">
          <a:xfrm>
            <a:off x="6016776" y="6527000"/>
            <a:ext cx="3090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>
              <a:buFont typeface="Arial" charset="0"/>
              <a:buNone/>
              <a:defRPr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泰州学院  计算机科学与技术学院</a:t>
            </a:r>
          </a:p>
        </p:txBody>
      </p:sp>
      <p:sp>
        <p:nvSpPr>
          <p:cNvPr id="12" name="文本框 23"/>
          <p:cNvSpPr>
            <a:spLocks noChangeArrowheads="1"/>
          </p:cNvSpPr>
          <p:nvPr/>
        </p:nvSpPr>
        <p:spPr bwMode="auto">
          <a:xfrm>
            <a:off x="1592897" y="2452082"/>
            <a:ext cx="5958206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nn-NO" altLang="zh-CN" sz="3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I/O</a:t>
            </a:r>
            <a:r>
              <a:rPr lang="zh-CN" altLang="nn-NO" sz="3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同步控制</a:t>
            </a:r>
            <a:r>
              <a:rPr lang="zh-CN" altLang="en-US" sz="3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的定义及其重要性</a:t>
            </a:r>
            <a:endParaRPr lang="zh-CN" altLang="en-US" sz="2800" b="1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3" name="Group 6"/>
          <p:cNvGrpSpPr>
            <a:grpSpLocks noChangeAspect="1"/>
          </p:cNvGrpSpPr>
          <p:nvPr/>
        </p:nvGrpSpPr>
        <p:grpSpPr bwMode="auto">
          <a:xfrm>
            <a:off x="1428257" y="3808593"/>
            <a:ext cx="1559953" cy="1350274"/>
            <a:chOff x="0" y="0"/>
            <a:chExt cx="2088000" cy="1805850"/>
          </a:xfrm>
        </p:grpSpPr>
        <p:sp>
          <p:nvSpPr>
            <p:cNvPr id="14" name="六边形 34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2088000" cy="180000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15CD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" name="六边形 28"/>
            <p:cNvSpPr>
              <a:spLocks noChangeAspect="1" noChangeArrowheads="1"/>
            </p:cNvSpPr>
            <p:nvPr/>
          </p:nvSpPr>
          <p:spPr bwMode="auto">
            <a:xfrm>
              <a:off x="444162" y="5850"/>
              <a:ext cx="1643838" cy="1800000"/>
            </a:xfrm>
            <a:custGeom>
              <a:avLst/>
              <a:gdLst>
                <a:gd name="T0" fmla="*/ 0 w 1643838"/>
                <a:gd name="T1" fmla="*/ 0 h 1800000"/>
                <a:gd name="T2" fmla="*/ 1643838 w 1643838"/>
                <a:gd name="T3" fmla="*/ 1800000 h 1800000"/>
              </a:gdLst>
              <a:ahLst/>
              <a:cxnLst/>
              <a:rect l="T0" t="T1" r="T2" b="T3"/>
              <a:pathLst>
                <a:path w="1643838" h="1800000">
                  <a:moveTo>
                    <a:pt x="1178970" y="0"/>
                  </a:moveTo>
                  <a:lnTo>
                    <a:pt x="1193838" y="0"/>
                  </a:lnTo>
                  <a:lnTo>
                    <a:pt x="1643838" y="900000"/>
                  </a:lnTo>
                  <a:lnTo>
                    <a:pt x="1193838" y="1800000"/>
                  </a:lnTo>
                  <a:lnTo>
                    <a:pt x="5838" y="1800000"/>
                  </a:lnTo>
                  <a:lnTo>
                    <a:pt x="0" y="1788324"/>
                  </a:lnTo>
                  <a:close/>
                </a:path>
              </a:pathLst>
            </a:custGeom>
            <a:solidFill>
              <a:srgbClr val="12AE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6" name="Group 9"/>
          <p:cNvGrpSpPr>
            <a:grpSpLocks noChangeAspect="1"/>
          </p:cNvGrpSpPr>
          <p:nvPr/>
        </p:nvGrpSpPr>
        <p:grpSpPr bwMode="auto">
          <a:xfrm>
            <a:off x="6155253" y="3824359"/>
            <a:ext cx="1565902" cy="1350274"/>
            <a:chOff x="0" y="0"/>
            <a:chExt cx="1670400" cy="1440000"/>
          </a:xfrm>
        </p:grpSpPr>
        <p:sp>
          <p:nvSpPr>
            <p:cNvPr id="17" name="六边形 35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1670400" cy="144000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E945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" name="六边形 29"/>
            <p:cNvSpPr>
              <a:spLocks noChangeAspect="1" noChangeArrowheads="1"/>
            </p:cNvSpPr>
            <p:nvPr/>
          </p:nvSpPr>
          <p:spPr bwMode="auto">
            <a:xfrm>
              <a:off x="362606" y="1329"/>
              <a:ext cx="1307794" cy="1438671"/>
            </a:xfrm>
            <a:custGeom>
              <a:avLst/>
              <a:gdLst>
                <a:gd name="T0" fmla="*/ 0 w 1307794"/>
                <a:gd name="T1" fmla="*/ 0 h 1438671"/>
                <a:gd name="T2" fmla="*/ 1307794 w 1307794"/>
                <a:gd name="T3" fmla="*/ 1438671 h 1438671"/>
              </a:gdLst>
              <a:ahLst/>
              <a:cxnLst/>
              <a:rect l="T0" t="T1" r="T2" b="T3"/>
              <a:pathLst>
                <a:path w="1307794" h="1438671">
                  <a:moveTo>
                    <a:pt x="948458" y="0"/>
                  </a:moveTo>
                  <a:lnTo>
                    <a:pt x="1307794" y="718671"/>
                  </a:lnTo>
                  <a:lnTo>
                    <a:pt x="947794" y="1438671"/>
                  </a:lnTo>
                  <a:lnTo>
                    <a:pt x="0" y="1438671"/>
                  </a:lnTo>
                  <a:close/>
                </a:path>
              </a:pathLst>
            </a:custGeom>
            <a:solidFill>
              <a:srgbClr val="E51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Group 12"/>
          <p:cNvGrpSpPr>
            <a:grpSpLocks noChangeAspect="1"/>
          </p:cNvGrpSpPr>
          <p:nvPr/>
        </p:nvGrpSpPr>
        <p:grpSpPr bwMode="auto">
          <a:xfrm>
            <a:off x="3796664" y="3824359"/>
            <a:ext cx="1565902" cy="1350274"/>
            <a:chOff x="0" y="0"/>
            <a:chExt cx="1252800" cy="1080000"/>
          </a:xfrm>
        </p:grpSpPr>
        <p:sp>
          <p:nvSpPr>
            <p:cNvPr id="21" name="六边形 20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1252800" cy="108000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F79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" name="六边形 30"/>
            <p:cNvSpPr>
              <a:spLocks noChangeAspect="1" noChangeArrowheads="1"/>
            </p:cNvSpPr>
            <p:nvPr/>
          </p:nvSpPr>
          <p:spPr bwMode="auto">
            <a:xfrm>
              <a:off x="265552" y="0"/>
              <a:ext cx="982678" cy="1080000"/>
            </a:xfrm>
            <a:custGeom>
              <a:avLst/>
              <a:gdLst>
                <a:gd name="T0" fmla="*/ 0 w 982678"/>
                <a:gd name="T1" fmla="*/ 0 h 1080000"/>
                <a:gd name="T2" fmla="*/ 982678 w 982678"/>
                <a:gd name="T3" fmla="*/ 1080000 h 1080000"/>
              </a:gdLst>
              <a:ahLst/>
              <a:cxnLst/>
              <a:rect l="T0" t="T1" r="T2" b="T3"/>
              <a:pathLst>
                <a:path w="982678" h="1080000">
                  <a:moveTo>
                    <a:pt x="712000" y="0"/>
                  </a:moveTo>
                  <a:lnTo>
                    <a:pt x="712678" y="0"/>
                  </a:lnTo>
                  <a:lnTo>
                    <a:pt x="982678" y="540000"/>
                  </a:lnTo>
                  <a:lnTo>
                    <a:pt x="712678" y="1080000"/>
                  </a:lnTo>
                  <a:lnTo>
                    <a:pt x="0" y="1080000"/>
                  </a:lnTo>
                  <a:close/>
                </a:path>
              </a:pathLst>
            </a:custGeom>
            <a:solidFill>
              <a:srgbClr val="FF7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805419" y="3871657"/>
            <a:ext cx="955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程序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查询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方式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文本框 50"/>
          <p:cNvSpPr txBox="1"/>
          <p:nvPr/>
        </p:nvSpPr>
        <p:spPr>
          <a:xfrm>
            <a:off x="4190888" y="3889232"/>
            <a:ext cx="955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程序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中断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方式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5" name="文本框 50"/>
          <p:cNvSpPr txBox="1"/>
          <p:nvPr/>
        </p:nvSpPr>
        <p:spPr>
          <a:xfrm>
            <a:off x="6382721" y="4073897"/>
            <a:ext cx="1120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DMA</a:t>
            </a: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方式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24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45"/>
          <p:cNvSpPr>
            <a:spLocks noChangeArrowheads="1"/>
          </p:cNvSpPr>
          <p:nvPr/>
        </p:nvSpPr>
        <p:spPr bwMode="auto">
          <a:xfrm>
            <a:off x="6016776" y="6527000"/>
            <a:ext cx="3090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>
              <a:buFont typeface="Arial" charset="0"/>
              <a:buNone/>
              <a:defRPr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泰州学院  计算机科学与技术学院</a:t>
            </a:r>
          </a:p>
        </p:txBody>
      </p:sp>
      <p:sp>
        <p:nvSpPr>
          <p:cNvPr id="12" name="矩形 2"/>
          <p:cNvSpPr>
            <a:spLocks noChangeArrowheads="1"/>
          </p:cNvSpPr>
          <p:nvPr/>
        </p:nvSpPr>
        <p:spPr bwMode="auto">
          <a:xfrm>
            <a:off x="-2832" y="466153"/>
            <a:ext cx="5206106" cy="6502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文本框 23"/>
          <p:cNvSpPr>
            <a:spLocks noChangeArrowheads="1"/>
          </p:cNvSpPr>
          <p:nvPr/>
        </p:nvSpPr>
        <p:spPr bwMode="auto">
          <a:xfrm>
            <a:off x="81821" y="386238"/>
            <a:ext cx="512145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I/O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同步控制的定义及其重要性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63900" y="2174000"/>
            <a:ext cx="781878" cy="19834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166021" y="2174000"/>
            <a:ext cx="781878" cy="1983408"/>
          </a:xfrm>
          <a:prstGeom prst="rect">
            <a:avLst/>
          </a:prstGeom>
          <a:solidFill>
            <a:srgbClr val="12AE99"/>
          </a:solidFill>
          <a:ln>
            <a:solidFill>
              <a:srgbClr val="12AE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229884" y="2174000"/>
            <a:ext cx="781878" cy="1983408"/>
          </a:xfrm>
          <a:prstGeom prst="rect">
            <a:avLst/>
          </a:prstGeom>
          <a:solidFill>
            <a:srgbClr val="E94560"/>
          </a:solidFill>
          <a:ln>
            <a:solidFill>
              <a:srgbClr val="E945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294449" y="2174000"/>
            <a:ext cx="781878" cy="1983408"/>
          </a:xfrm>
          <a:prstGeom prst="rect">
            <a:avLst/>
          </a:prstGeom>
          <a:solidFill>
            <a:srgbClr val="F79647"/>
          </a:solidFill>
          <a:ln>
            <a:solidFill>
              <a:srgbClr val="F796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5229884" y="3449522"/>
            <a:ext cx="78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06273" y="3753394"/>
            <a:ext cx="78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内存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195716" y="3757298"/>
            <a:ext cx="78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294449" y="3449522"/>
            <a:ext cx="78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</a:p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右箭头 21"/>
          <p:cNvSpPr/>
          <p:nvPr/>
        </p:nvSpPr>
        <p:spPr>
          <a:xfrm>
            <a:off x="6100225" y="2774765"/>
            <a:ext cx="1093355" cy="39314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右箭头 24"/>
          <p:cNvSpPr/>
          <p:nvPr/>
        </p:nvSpPr>
        <p:spPr>
          <a:xfrm>
            <a:off x="2041582" y="2772557"/>
            <a:ext cx="1057255" cy="39314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6364607" y="2499108"/>
            <a:ext cx="1130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239313" y="2480296"/>
            <a:ext cx="606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右箭头 36"/>
          <p:cNvSpPr/>
          <p:nvPr/>
        </p:nvSpPr>
        <p:spPr>
          <a:xfrm>
            <a:off x="4021586" y="2769781"/>
            <a:ext cx="1133341" cy="39314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4192352" y="2477713"/>
            <a:ext cx="606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972871" y="1500251"/>
            <a:ext cx="3193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以一次输出过程为例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AutoShape 83"/>
          <p:cNvSpPr>
            <a:spLocks noChangeArrowheads="1"/>
          </p:cNvSpPr>
          <p:nvPr/>
        </p:nvSpPr>
        <p:spPr bwMode="auto">
          <a:xfrm>
            <a:off x="6389346" y="204049"/>
            <a:ext cx="2233612" cy="1511300"/>
          </a:xfrm>
          <a:prstGeom prst="cloudCallout">
            <a:avLst>
              <a:gd name="adj1" fmla="val -34079"/>
              <a:gd name="adj2" fmla="val 45588"/>
            </a:avLst>
          </a:prstGeom>
          <a:solidFill>
            <a:schemeClr val="accent1">
              <a:lumMod val="75000"/>
            </a:schemeClr>
          </a:solidFill>
          <a:ln w="19050">
            <a:noFill/>
            <a:round/>
            <a:headEnd/>
            <a:tailEnd type="none" w="lg" len="lg"/>
          </a:ln>
        </p:spPr>
        <p:txBody>
          <a:bodyPr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若不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加同步控制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发生什么现象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3225318" y="4395604"/>
            <a:ext cx="325441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何谓</a:t>
            </a:r>
            <a:r>
              <a:rPr lang="en-US" altLang="zh-CN" sz="28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I/O</a:t>
            </a:r>
            <a:r>
              <a:rPr lang="zh-CN" altLang="en-US" sz="28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同步控制？</a:t>
            </a:r>
          </a:p>
        </p:txBody>
      </p:sp>
      <p:sp>
        <p:nvSpPr>
          <p:cNvPr id="26" name="圆角矩形 25"/>
          <p:cNvSpPr/>
          <p:nvPr/>
        </p:nvSpPr>
        <p:spPr bwMode="auto">
          <a:xfrm>
            <a:off x="957116" y="5010821"/>
            <a:ext cx="7404325" cy="1220471"/>
          </a:xfrm>
          <a:prstGeom prst="roundRect">
            <a:avLst>
              <a:gd name="adj" fmla="val 16539"/>
            </a:avLst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/>
          <a:lstStyle/>
          <a:p>
            <a:pPr algn="ctr">
              <a:spcBef>
                <a:spcPct val="40000"/>
              </a:spcBef>
              <a:buFont typeface="Wingdings" pitchFamily="2" charset="2"/>
              <a:buNone/>
            </a:pPr>
            <a:r>
              <a:rPr lang="en-US" altLang="zh-CN" sz="2600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I/O</a:t>
            </a:r>
            <a:r>
              <a:rPr lang="zh-CN" altLang="en-US" sz="2600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同步控制方式</a:t>
            </a:r>
            <a:r>
              <a:rPr lang="zh-CN" altLang="en-US" sz="2600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是 </a:t>
            </a: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微机系统 </a:t>
            </a:r>
            <a:r>
              <a:rPr lang="zh-CN" altLang="en-US" sz="2600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与 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I/O</a:t>
            </a: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设备</a:t>
            </a:r>
            <a:r>
              <a:rPr lang="zh-CN" altLang="en-US" sz="2600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 之间 </a:t>
            </a: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保证数据正确传送</a:t>
            </a:r>
            <a:r>
              <a:rPr lang="zh-CN" altLang="en-US" sz="2600" b="1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的管理方法</a:t>
            </a:r>
            <a:r>
              <a:rPr lang="zh-CN" altLang="en-US" sz="2600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sz="2600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是一种 </a:t>
            </a: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调度策略</a:t>
            </a:r>
            <a:endParaRPr lang="zh-CN" altLang="en-US" sz="2600" dirty="0">
              <a:solidFill>
                <a:schemeClr val="accent5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389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  <p:bldP spid="22" grpId="0" animBg="1"/>
      <p:bldP spid="25" grpId="0" animBg="1"/>
      <p:bldP spid="28" grpId="0"/>
      <p:bldP spid="29" grpId="0"/>
      <p:bldP spid="37" grpId="0" animBg="1"/>
      <p:bldP spid="38" grpId="0"/>
      <p:bldP spid="41" grpId="0"/>
      <p:bldP spid="21" grpId="0" animBg="1"/>
      <p:bldP spid="24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6"/>
          <p:cNvSpPr>
            <a:spLocks noChangeArrowheads="1"/>
          </p:cNvSpPr>
          <p:nvPr/>
        </p:nvSpPr>
        <p:spPr bwMode="auto">
          <a:xfrm>
            <a:off x="3225318" y="4395604"/>
            <a:ext cx="325441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何谓</a:t>
            </a:r>
            <a:r>
              <a:rPr lang="en-US" altLang="zh-CN" sz="28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I/O</a:t>
            </a:r>
            <a:r>
              <a:rPr lang="zh-CN" altLang="en-US" sz="28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同步控制？</a:t>
            </a:r>
          </a:p>
        </p:txBody>
      </p:sp>
      <p:sp>
        <p:nvSpPr>
          <p:cNvPr id="33" name="圆角矩形 32"/>
          <p:cNvSpPr/>
          <p:nvPr/>
        </p:nvSpPr>
        <p:spPr bwMode="auto">
          <a:xfrm>
            <a:off x="923673" y="5026140"/>
            <a:ext cx="7404325" cy="1220471"/>
          </a:xfrm>
          <a:prstGeom prst="roundRect">
            <a:avLst>
              <a:gd name="adj" fmla="val 16539"/>
            </a:avLst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/>
          <a:lstStyle/>
          <a:p>
            <a:pPr algn="ctr">
              <a:spcBef>
                <a:spcPct val="40000"/>
              </a:spcBef>
              <a:buFont typeface="Wingdings" pitchFamily="2" charset="2"/>
              <a:buNone/>
            </a:pPr>
            <a:r>
              <a:rPr lang="en-US" altLang="zh-CN" sz="2600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I/O</a:t>
            </a:r>
            <a:r>
              <a:rPr lang="zh-CN" altLang="en-US" sz="2600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同步控制方式</a:t>
            </a:r>
            <a:r>
              <a:rPr lang="zh-CN" altLang="en-US" sz="2600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是 </a:t>
            </a: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微机系统 </a:t>
            </a:r>
            <a:r>
              <a:rPr lang="zh-CN" altLang="en-US" sz="2600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与 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I/O</a:t>
            </a: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外设</a:t>
            </a:r>
            <a:r>
              <a:rPr lang="zh-CN" altLang="en-US" sz="2600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 之间 </a:t>
            </a:r>
            <a:r>
              <a:rPr lang="zh-CN" altLang="en-US" sz="2600" b="1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保证</a:t>
            </a: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数据正确传送</a:t>
            </a:r>
            <a:r>
              <a:rPr lang="zh-CN" altLang="en-US" sz="2600" b="1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的管理方法</a:t>
            </a:r>
            <a:r>
              <a:rPr lang="zh-CN" altLang="en-US" sz="2600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sz="2600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是一种 </a:t>
            </a: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调度策略</a:t>
            </a:r>
            <a:endParaRPr lang="zh-CN" altLang="en-US" sz="2600" dirty="0">
              <a:solidFill>
                <a:schemeClr val="accent5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45"/>
          <p:cNvSpPr>
            <a:spLocks noChangeArrowheads="1"/>
          </p:cNvSpPr>
          <p:nvPr/>
        </p:nvSpPr>
        <p:spPr bwMode="auto">
          <a:xfrm>
            <a:off x="6016776" y="6527000"/>
            <a:ext cx="3090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>
              <a:buFont typeface="Arial" charset="0"/>
              <a:buNone/>
              <a:defRPr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泰州学院  计算机科学与技术学院</a:t>
            </a:r>
          </a:p>
        </p:txBody>
      </p:sp>
      <p:sp>
        <p:nvSpPr>
          <p:cNvPr id="13" name="文本框 23"/>
          <p:cNvSpPr>
            <a:spLocks noChangeArrowheads="1"/>
          </p:cNvSpPr>
          <p:nvPr/>
        </p:nvSpPr>
        <p:spPr bwMode="auto">
          <a:xfrm>
            <a:off x="84654" y="559127"/>
            <a:ext cx="639508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I/O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同步控制的重要性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65770" y="2174000"/>
            <a:ext cx="781878" cy="19834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080437" y="2174000"/>
            <a:ext cx="781878" cy="1983408"/>
          </a:xfrm>
          <a:prstGeom prst="rect">
            <a:avLst/>
          </a:prstGeom>
          <a:solidFill>
            <a:srgbClr val="12AE99"/>
          </a:solidFill>
          <a:ln>
            <a:solidFill>
              <a:srgbClr val="12AE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099257" y="2174000"/>
            <a:ext cx="781878" cy="1983408"/>
          </a:xfrm>
          <a:prstGeom prst="rect">
            <a:avLst/>
          </a:prstGeom>
          <a:solidFill>
            <a:srgbClr val="E94560"/>
          </a:solidFill>
          <a:ln>
            <a:solidFill>
              <a:srgbClr val="E945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163821" y="2174000"/>
            <a:ext cx="781878" cy="1983408"/>
          </a:xfrm>
          <a:prstGeom prst="rect">
            <a:avLst/>
          </a:prstGeom>
          <a:solidFill>
            <a:srgbClr val="F79647"/>
          </a:solidFill>
          <a:ln>
            <a:solidFill>
              <a:srgbClr val="F796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5099257" y="3476506"/>
            <a:ext cx="78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32028" y="3757298"/>
            <a:ext cx="78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内存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110133" y="3757298"/>
            <a:ext cx="78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163821" y="3471401"/>
            <a:ext cx="78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</a:p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右箭头 21"/>
          <p:cNvSpPr/>
          <p:nvPr/>
        </p:nvSpPr>
        <p:spPr>
          <a:xfrm>
            <a:off x="5992122" y="2774765"/>
            <a:ext cx="1070832" cy="393147"/>
          </a:xfrm>
          <a:prstGeom prst="rightArrow">
            <a:avLst/>
          </a:prstGeom>
          <a:solidFill>
            <a:srgbClr val="E51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右箭头 24"/>
          <p:cNvSpPr/>
          <p:nvPr/>
        </p:nvSpPr>
        <p:spPr>
          <a:xfrm>
            <a:off x="2045368" y="2772557"/>
            <a:ext cx="994915" cy="393147"/>
          </a:xfrm>
          <a:prstGeom prst="rightArrow">
            <a:avLst/>
          </a:prstGeom>
          <a:solidFill>
            <a:srgbClr val="E51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6220466" y="2499108"/>
            <a:ext cx="1130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241399" y="2477713"/>
            <a:ext cx="606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右箭头 36"/>
          <p:cNvSpPr/>
          <p:nvPr/>
        </p:nvSpPr>
        <p:spPr>
          <a:xfrm>
            <a:off x="3959659" y="2769781"/>
            <a:ext cx="1055634" cy="393147"/>
          </a:xfrm>
          <a:prstGeom prst="rightArrow">
            <a:avLst/>
          </a:prstGeom>
          <a:solidFill>
            <a:srgbClr val="E51C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4147307" y="2477713"/>
            <a:ext cx="606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数据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Rectangle 108"/>
          <p:cNvSpPr>
            <a:spLocks noChangeArrowheads="1"/>
          </p:cNvSpPr>
          <p:nvPr/>
        </p:nvSpPr>
        <p:spPr bwMode="auto">
          <a:xfrm>
            <a:off x="953153" y="4459676"/>
            <a:ext cx="7345363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由于没有同步控制 </a:t>
            </a:r>
            <a:endParaRPr lang="en-US" altLang="zh-CN" sz="2600" b="1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设备中存入的数据是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接口中的旧数据</a:t>
            </a:r>
            <a:endParaRPr lang="en-US" altLang="zh-CN" sz="2600" b="1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6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数据传输错误</a:t>
            </a:r>
            <a:endParaRPr lang="zh-CN" altLang="en-US" sz="26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3"/>
          <p:cNvSpPr>
            <a:spLocks noChangeArrowheads="1"/>
          </p:cNvSpPr>
          <p:nvPr/>
        </p:nvSpPr>
        <p:spPr bwMode="auto">
          <a:xfrm>
            <a:off x="84653" y="559127"/>
            <a:ext cx="512145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I/O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同步控制的定义及其重要性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2"/>
          <p:cNvSpPr>
            <a:spLocks noChangeArrowheads="1"/>
          </p:cNvSpPr>
          <p:nvPr/>
        </p:nvSpPr>
        <p:spPr bwMode="auto">
          <a:xfrm>
            <a:off x="-2832" y="466153"/>
            <a:ext cx="5206106" cy="6502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文本框 23"/>
          <p:cNvSpPr>
            <a:spLocks noChangeArrowheads="1"/>
          </p:cNvSpPr>
          <p:nvPr/>
        </p:nvSpPr>
        <p:spPr bwMode="auto">
          <a:xfrm>
            <a:off x="81821" y="386238"/>
            <a:ext cx="512145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I/O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同步控制的定义及其重要性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4" name="AutoShape 83"/>
          <p:cNvSpPr>
            <a:spLocks noChangeArrowheads="1"/>
          </p:cNvSpPr>
          <p:nvPr/>
        </p:nvSpPr>
        <p:spPr bwMode="auto">
          <a:xfrm>
            <a:off x="6389346" y="204049"/>
            <a:ext cx="2233612" cy="1511300"/>
          </a:xfrm>
          <a:prstGeom prst="cloudCallout">
            <a:avLst>
              <a:gd name="adj1" fmla="val -34079"/>
              <a:gd name="adj2" fmla="val 45588"/>
            </a:avLst>
          </a:prstGeom>
          <a:solidFill>
            <a:schemeClr val="accent1">
              <a:lumMod val="75000"/>
            </a:schemeClr>
          </a:solidFill>
          <a:ln w="19050">
            <a:noFill/>
            <a:round/>
            <a:headEnd/>
            <a:tailEnd type="none" w="lg" len="lg"/>
          </a:ln>
        </p:spPr>
        <p:txBody>
          <a:bodyPr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若不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加同步控制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发生什么现象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0301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 animBg="1"/>
      <p:bldP spid="22" grpId="0" animBg="1"/>
      <p:bldP spid="25" grpId="0" animBg="1"/>
      <p:bldP spid="28" grpId="0"/>
      <p:bldP spid="29" grpId="0"/>
      <p:bldP spid="37" grpId="0" animBg="1"/>
      <p:bldP spid="38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45"/>
          <p:cNvSpPr>
            <a:spLocks noChangeArrowheads="1"/>
          </p:cNvSpPr>
          <p:nvPr/>
        </p:nvSpPr>
        <p:spPr bwMode="auto">
          <a:xfrm>
            <a:off x="6016776" y="6527000"/>
            <a:ext cx="3090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>
              <a:buFont typeface="Arial" charset="0"/>
              <a:buNone/>
              <a:defRPr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泰州学院  计算机科学与技术学院</a:t>
            </a:r>
          </a:p>
        </p:txBody>
      </p:sp>
      <p:sp>
        <p:nvSpPr>
          <p:cNvPr id="13" name="文本框 23"/>
          <p:cNvSpPr>
            <a:spLocks noChangeArrowheads="1"/>
          </p:cNvSpPr>
          <p:nvPr/>
        </p:nvSpPr>
        <p:spPr bwMode="auto">
          <a:xfrm>
            <a:off x="84654" y="559127"/>
            <a:ext cx="639508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I/O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同步控制的重要性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文本框 23"/>
          <p:cNvSpPr>
            <a:spLocks noChangeArrowheads="1"/>
          </p:cNvSpPr>
          <p:nvPr/>
        </p:nvSpPr>
        <p:spPr bwMode="auto">
          <a:xfrm>
            <a:off x="84653" y="559127"/>
            <a:ext cx="512145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I/O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同步控制的定义及其重要性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2"/>
          <p:cNvSpPr>
            <a:spLocks noChangeArrowheads="1"/>
          </p:cNvSpPr>
          <p:nvPr/>
        </p:nvSpPr>
        <p:spPr bwMode="auto">
          <a:xfrm>
            <a:off x="-2832" y="466153"/>
            <a:ext cx="5206106" cy="6502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文本框 23"/>
          <p:cNvSpPr>
            <a:spLocks noChangeArrowheads="1"/>
          </p:cNvSpPr>
          <p:nvPr/>
        </p:nvSpPr>
        <p:spPr bwMode="auto">
          <a:xfrm>
            <a:off x="81821" y="386238"/>
            <a:ext cx="512145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I/O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同步控制的定义及其重要性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21" y="1275808"/>
            <a:ext cx="2644526" cy="1754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152" y="559127"/>
            <a:ext cx="3155686" cy="2333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24" y="2980796"/>
            <a:ext cx="6197097" cy="3483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563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1"/>
          <p:cNvSpPr>
            <a:spLocks noChangeArrowheads="1"/>
          </p:cNvSpPr>
          <p:nvPr/>
        </p:nvSpPr>
        <p:spPr bwMode="auto">
          <a:xfrm>
            <a:off x="0" y="857250"/>
            <a:ext cx="9144000" cy="5143500"/>
          </a:xfrm>
          <a:prstGeom prst="rect">
            <a:avLst/>
          </a:prstGeom>
          <a:solidFill>
            <a:srgbClr val="15CDB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 smtClean="0">
              <a:solidFill>
                <a:srgbClr val="FFFFFF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3315" name="直角三角形 7"/>
          <p:cNvSpPr>
            <a:spLocks noChangeArrowheads="1"/>
          </p:cNvSpPr>
          <p:nvPr/>
        </p:nvSpPr>
        <p:spPr bwMode="auto">
          <a:xfrm flipH="1">
            <a:off x="0" y="857250"/>
            <a:ext cx="9144000" cy="5159375"/>
          </a:xfrm>
          <a:prstGeom prst="rtTriangle">
            <a:avLst/>
          </a:prstGeom>
          <a:solidFill>
            <a:srgbClr val="12AE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 smtClean="0">
              <a:solidFill>
                <a:srgbClr val="FFFFFF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3317" name="文本框 23"/>
          <p:cNvSpPr>
            <a:spLocks noChangeArrowheads="1"/>
          </p:cNvSpPr>
          <p:nvPr/>
        </p:nvSpPr>
        <p:spPr bwMode="auto">
          <a:xfrm>
            <a:off x="2219325" y="2609759"/>
            <a:ext cx="47053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 smtClean="0">
                <a:solidFill>
                  <a:prstClr val="white"/>
                </a:solidFill>
                <a:ea typeface="微软雅黑" pitchFamily="34" charset="-122"/>
                <a:sym typeface="Arial" pitchFamily="34" charset="0"/>
              </a:rPr>
              <a:t>方式</a:t>
            </a:r>
            <a:r>
              <a:rPr lang="en-US" altLang="zh-CN" sz="4000" b="1" dirty="0" smtClean="0">
                <a:solidFill>
                  <a:prstClr val="white"/>
                </a:solidFill>
                <a:ea typeface="微软雅黑" pitchFamily="34" charset="-122"/>
                <a:sym typeface="Arial" pitchFamily="34" charset="0"/>
              </a:rPr>
              <a:t>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 smtClean="0">
                <a:solidFill>
                  <a:prstClr val="white"/>
                </a:solidFill>
                <a:ea typeface="微软雅黑" pitchFamily="34" charset="-122"/>
                <a:sym typeface="Arial" pitchFamily="34" charset="0"/>
              </a:rPr>
              <a:t>程序查询方式</a:t>
            </a:r>
          </a:p>
        </p:txBody>
      </p:sp>
    </p:spTree>
    <p:extLst>
      <p:ext uri="{BB962C8B-B14F-4D97-AF65-F5344CB8AC3E}">
        <p14:creationId xmlns:p14="http://schemas.microsoft.com/office/powerpoint/2010/main" val="39662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1" name="直接箭头连接符 120"/>
          <p:cNvCxnSpPr/>
          <p:nvPr/>
        </p:nvCxnSpPr>
        <p:spPr>
          <a:xfrm>
            <a:off x="2630703" y="4562910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3" name="肘形连接符 122"/>
          <p:cNvCxnSpPr/>
          <p:nvPr/>
        </p:nvCxnSpPr>
        <p:spPr>
          <a:xfrm rot="10800000" flipH="1">
            <a:off x="1476271" y="4374896"/>
            <a:ext cx="39407" cy="810138"/>
          </a:xfrm>
          <a:prstGeom prst="bentConnector3">
            <a:avLst>
              <a:gd name="adj1" fmla="val -2524465"/>
            </a:avLst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箭头连接符 107"/>
          <p:cNvCxnSpPr/>
          <p:nvPr/>
        </p:nvCxnSpPr>
        <p:spPr>
          <a:xfrm>
            <a:off x="2633465" y="5457902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7" name="直接箭头连接符 106"/>
          <p:cNvCxnSpPr/>
          <p:nvPr/>
        </p:nvCxnSpPr>
        <p:spPr>
          <a:xfrm>
            <a:off x="2630704" y="4564679"/>
            <a:ext cx="0" cy="3523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4" name="文本框 23"/>
          <p:cNvSpPr>
            <a:spLocks noChangeArrowheads="1"/>
          </p:cNvSpPr>
          <p:nvPr/>
        </p:nvSpPr>
        <p:spPr bwMode="auto">
          <a:xfrm>
            <a:off x="0" y="420105"/>
            <a:ext cx="3813243" cy="738664"/>
          </a:xfrm>
          <a:prstGeom prst="rect">
            <a:avLst/>
          </a:prstGeom>
          <a:solidFill>
            <a:srgbClr val="12AE99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  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程序查询方式</a:t>
            </a:r>
            <a:endParaRPr lang="zh-CN" altLang="nn-NO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34514" y="3008175"/>
            <a:ext cx="14710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CN" altLang="en-US" sz="2400" b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踏步等待</a:t>
            </a:r>
          </a:p>
        </p:txBody>
      </p:sp>
      <p:sp>
        <p:nvSpPr>
          <p:cNvPr id="50" name="Text Box 3"/>
          <p:cNvSpPr txBox="1">
            <a:spLocks noChangeArrowheads="1"/>
          </p:cNvSpPr>
          <p:nvPr/>
        </p:nvSpPr>
        <p:spPr bwMode="auto">
          <a:xfrm>
            <a:off x="789958" y="1210439"/>
            <a:ext cx="26468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CN" altLang="en-US" sz="24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程序查询方式流程</a:t>
            </a:r>
            <a:endParaRPr lang="zh-CN" altLang="en-US" sz="24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219092" y="1926265"/>
            <a:ext cx="3788611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以输</a:t>
            </a:r>
            <a:r>
              <a:rPr lang="zh-CN" altLang="en-US" sz="20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</a:t>
            </a:r>
            <a:r>
              <a:rPr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为例</a:t>
            </a:r>
            <a:endParaRPr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spcBef>
                <a:spcPct val="0"/>
              </a:spcBef>
            </a:pPr>
            <a:endParaRPr lang="en-US" altLang="zh-CN" sz="1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ct val="0"/>
              </a:spcBef>
            </a:pPr>
            <a:r>
              <a:rPr lang="en-US" altLang="zh-CN" sz="20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sz="20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从主存读数据块至</a:t>
            </a:r>
            <a:r>
              <a:rPr lang="en-US" altLang="zh-CN" sz="20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sz="20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</a:p>
        </p:txBody>
      </p:sp>
      <p:cxnSp>
        <p:nvCxnSpPr>
          <p:cNvPr id="53" name="直接箭头连接符 52"/>
          <p:cNvCxnSpPr/>
          <p:nvPr/>
        </p:nvCxnSpPr>
        <p:spPr>
          <a:xfrm>
            <a:off x="7305994" y="5475568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6" name="矩形 55"/>
          <p:cNvSpPr/>
          <p:nvPr/>
        </p:nvSpPr>
        <p:spPr>
          <a:xfrm>
            <a:off x="6174095" y="913584"/>
            <a:ext cx="2212572" cy="615467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设备发送输出命令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6177125" y="1892580"/>
            <a:ext cx="2212572" cy="379566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菱形 60"/>
          <p:cNvSpPr/>
          <p:nvPr/>
        </p:nvSpPr>
        <p:spPr>
          <a:xfrm>
            <a:off x="6137718" y="2641752"/>
            <a:ext cx="2308863" cy="501498"/>
          </a:xfrm>
          <a:prstGeom prst="diamond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6185863" y="3549957"/>
            <a:ext cx="2212571" cy="779681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从内存中读一个字写到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接口中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6174095" y="4709763"/>
            <a:ext cx="2212572" cy="758436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接口中内容写入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2" name="直接箭头连接符 71"/>
          <p:cNvCxnSpPr/>
          <p:nvPr/>
        </p:nvCxnSpPr>
        <p:spPr>
          <a:xfrm>
            <a:off x="7292150" y="420105"/>
            <a:ext cx="0" cy="48165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3" name="直接箭头连接符 72"/>
          <p:cNvCxnSpPr/>
          <p:nvPr/>
        </p:nvCxnSpPr>
        <p:spPr>
          <a:xfrm>
            <a:off x="7292150" y="1517967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4" name="直接箭头连接符 73"/>
          <p:cNvCxnSpPr/>
          <p:nvPr/>
        </p:nvCxnSpPr>
        <p:spPr>
          <a:xfrm>
            <a:off x="7292150" y="2272146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5" name="直接箭头连接符 74"/>
          <p:cNvCxnSpPr/>
          <p:nvPr/>
        </p:nvCxnSpPr>
        <p:spPr>
          <a:xfrm>
            <a:off x="7294911" y="3171049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/>
          <p:nvPr/>
        </p:nvCxnSpPr>
        <p:spPr>
          <a:xfrm>
            <a:off x="7305994" y="4329638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7" name="菱形 76"/>
          <p:cNvSpPr/>
          <p:nvPr/>
        </p:nvSpPr>
        <p:spPr>
          <a:xfrm>
            <a:off x="6154344" y="5827893"/>
            <a:ext cx="2308863" cy="501498"/>
          </a:xfrm>
          <a:prstGeom prst="diamond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完成否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8" name="直接箭头连接符 77"/>
          <p:cNvCxnSpPr/>
          <p:nvPr/>
        </p:nvCxnSpPr>
        <p:spPr>
          <a:xfrm>
            <a:off x="7311537" y="6357190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9" name="文本框 78"/>
          <p:cNvSpPr txBox="1"/>
          <p:nvPr/>
        </p:nvSpPr>
        <p:spPr>
          <a:xfrm>
            <a:off x="7349823" y="410060"/>
            <a:ext cx="1174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现行程序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5" name="肘形连接符 84"/>
          <p:cNvCxnSpPr>
            <a:stCxn id="61" idx="1"/>
            <a:endCxn id="58" idx="1"/>
          </p:cNvCxnSpPr>
          <p:nvPr/>
        </p:nvCxnSpPr>
        <p:spPr>
          <a:xfrm rot="10800000" flipH="1">
            <a:off x="6137717" y="2082363"/>
            <a:ext cx="39407" cy="810138"/>
          </a:xfrm>
          <a:prstGeom prst="bentConnector3">
            <a:avLst>
              <a:gd name="adj1" fmla="val -2610940"/>
            </a:avLst>
          </a:prstGeom>
          <a:ln w="571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肘形连接符 92"/>
          <p:cNvCxnSpPr>
            <a:stCxn id="77" idx="1"/>
            <a:endCxn id="56" idx="1"/>
          </p:cNvCxnSpPr>
          <p:nvPr/>
        </p:nvCxnSpPr>
        <p:spPr>
          <a:xfrm rot="10800000" flipH="1">
            <a:off x="6154343" y="1221318"/>
            <a:ext cx="19751" cy="4857324"/>
          </a:xfrm>
          <a:prstGeom prst="bentConnector3">
            <a:avLst>
              <a:gd name="adj1" fmla="val -6324875"/>
            </a:avLst>
          </a:prstGeom>
          <a:ln w="571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文本框 95"/>
          <p:cNvSpPr txBox="1"/>
          <p:nvPr/>
        </p:nvSpPr>
        <p:spPr>
          <a:xfrm>
            <a:off x="5100256" y="2453967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未准备就绪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7383597" y="6389638"/>
            <a:ext cx="745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5817204" y="5650019"/>
            <a:ext cx="745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否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7349823" y="3134999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已准备就绪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1515679" y="4185113"/>
            <a:ext cx="2212572" cy="379566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菱形 105"/>
          <p:cNvSpPr/>
          <p:nvPr/>
        </p:nvSpPr>
        <p:spPr>
          <a:xfrm>
            <a:off x="1476272" y="4934285"/>
            <a:ext cx="2308863" cy="501498"/>
          </a:xfrm>
          <a:prstGeom prst="diamond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9" name="肘形连接符 108"/>
          <p:cNvCxnSpPr>
            <a:stCxn id="106" idx="1"/>
            <a:endCxn id="105" idx="1"/>
          </p:cNvCxnSpPr>
          <p:nvPr/>
        </p:nvCxnSpPr>
        <p:spPr>
          <a:xfrm rot="10800000" flipH="1">
            <a:off x="1476271" y="4374896"/>
            <a:ext cx="39407" cy="810138"/>
          </a:xfrm>
          <a:prstGeom prst="bentConnector3">
            <a:avLst>
              <a:gd name="adj1" fmla="val -2524465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箭头连接符 109"/>
          <p:cNvCxnSpPr/>
          <p:nvPr/>
        </p:nvCxnSpPr>
        <p:spPr>
          <a:xfrm flipV="1">
            <a:off x="3736988" y="5179715"/>
            <a:ext cx="590349" cy="293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1" name="文本框 110"/>
          <p:cNvSpPr txBox="1"/>
          <p:nvPr/>
        </p:nvSpPr>
        <p:spPr>
          <a:xfrm>
            <a:off x="3580193" y="4734303"/>
            <a:ext cx="745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出错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464504" y="4754462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未准备就绪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2688377" y="5427532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已准备就绪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20" name="直接箭头连接符 119"/>
          <p:cNvCxnSpPr/>
          <p:nvPr/>
        </p:nvCxnSpPr>
        <p:spPr>
          <a:xfrm>
            <a:off x="2630703" y="3815752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/>
          <p:nvPr/>
        </p:nvCxnSpPr>
        <p:spPr>
          <a:xfrm>
            <a:off x="2632029" y="4563632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" name="肘形连接符 42"/>
          <p:cNvCxnSpPr/>
          <p:nvPr/>
        </p:nvCxnSpPr>
        <p:spPr>
          <a:xfrm rot="10800000" flipH="1">
            <a:off x="1477597" y="4375618"/>
            <a:ext cx="39407" cy="810138"/>
          </a:xfrm>
          <a:prstGeom prst="bentConnector3">
            <a:avLst>
              <a:gd name="adj1" fmla="val -2524465"/>
            </a:avLst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>
            <a:off x="2634791" y="5458624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/>
          <p:nvPr/>
        </p:nvCxnSpPr>
        <p:spPr>
          <a:xfrm>
            <a:off x="2632030" y="4565401"/>
            <a:ext cx="0" cy="3523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1517005" y="4185835"/>
            <a:ext cx="2212572" cy="379566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菱形 46"/>
          <p:cNvSpPr/>
          <p:nvPr/>
        </p:nvSpPr>
        <p:spPr>
          <a:xfrm>
            <a:off x="1477598" y="4935007"/>
            <a:ext cx="2308863" cy="501498"/>
          </a:xfrm>
          <a:prstGeom prst="diamond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肘形连接符 47"/>
          <p:cNvCxnSpPr>
            <a:stCxn id="47" idx="1"/>
            <a:endCxn id="46" idx="1"/>
          </p:cNvCxnSpPr>
          <p:nvPr/>
        </p:nvCxnSpPr>
        <p:spPr>
          <a:xfrm rot="10800000" flipH="1">
            <a:off x="1477597" y="4375618"/>
            <a:ext cx="39407" cy="810138"/>
          </a:xfrm>
          <a:prstGeom prst="bentConnector3">
            <a:avLst>
              <a:gd name="adj1" fmla="val -2524465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箭头连接符 48"/>
          <p:cNvCxnSpPr/>
          <p:nvPr/>
        </p:nvCxnSpPr>
        <p:spPr>
          <a:xfrm flipV="1">
            <a:off x="3738314" y="5180437"/>
            <a:ext cx="590349" cy="293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3581519" y="4735025"/>
            <a:ext cx="745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出错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65830" y="4755184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未准备就绪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2689703" y="5428254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已准备就绪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9" name="直接箭头连接符 58"/>
          <p:cNvCxnSpPr/>
          <p:nvPr/>
        </p:nvCxnSpPr>
        <p:spPr>
          <a:xfrm>
            <a:off x="2632029" y="3816474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0" name="直接箭头连接符 59"/>
          <p:cNvCxnSpPr/>
          <p:nvPr/>
        </p:nvCxnSpPr>
        <p:spPr>
          <a:xfrm>
            <a:off x="2632975" y="4562013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2" name="肘形连接符 61"/>
          <p:cNvCxnSpPr/>
          <p:nvPr/>
        </p:nvCxnSpPr>
        <p:spPr>
          <a:xfrm rot="10800000" flipH="1">
            <a:off x="1478543" y="4373999"/>
            <a:ext cx="39407" cy="810138"/>
          </a:xfrm>
          <a:prstGeom prst="bentConnector3">
            <a:avLst>
              <a:gd name="adj1" fmla="val -2524465"/>
            </a:avLst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/>
          <p:cNvCxnSpPr/>
          <p:nvPr/>
        </p:nvCxnSpPr>
        <p:spPr>
          <a:xfrm>
            <a:off x="2635737" y="5457005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4" name="直接箭头连接符 63"/>
          <p:cNvCxnSpPr/>
          <p:nvPr/>
        </p:nvCxnSpPr>
        <p:spPr>
          <a:xfrm>
            <a:off x="2632976" y="4563782"/>
            <a:ext cx="0" cy="3523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7" name="矩形 66"/>
          <p:cNvSpPr/>
          <p:nvPr/>
        </p:nvSpPr>
        <p:spPr>
          <a:xfrm>
            <a:off x="1517951" y="4184216"/>
            <a:ext cx="2212572" cy="379566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菱形 67"/>
          <p:cNvSpPr/>
          <p:nvPr/>
        </p:nvSpPr>
        <p:spPr>
          <a:xfrm>
            <a:off x="1478544" y="4933388"/>
            <a:ext cx="2308863" cy="501498"/>
          </a:xfrm>
          <a:prstGeom prst="diamond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9" name="肘形连接符 68"/>
          <p:cNvCxnSpPr>
            <a:stCxn id="68" idx="1"/>
            <a:endCxn id="67" idx="1"/>
          </p:cNvCxnSpPr>
          <p:nvPr/>
        </p:nvCxnSpPr>
        <p:spPr>
          <a:xfrm rot="10800000" flipH="1">
            <a:off x="1478543" y="4373999"/>
            <a:ext cx="39407" cy="810138"/>
          </a:xfrm>
          <a:prstGeom prst="bentConnector3">
            <a:avLst>
              <a:gd name="adj1" fmla="val -2524465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/>
          <p:cNvCxnSpPr/>
          <p:nvPr/>
        </p:nvCxnSpPr>
        <p:spPr>
          <a:xfrm flipV="1">
            <a:off x="3739260" y="5178818"/>
            <a:ext cx="590349" cy="293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1" name="文本框 70"/>
          <p:cNvSpPr txBox="1"/>
          <p:nvPr/>
        </p:nvSpPr>
        <p:spPr>
          <a:xfrm>
            <a:off x="3582465" y="4733406"/>
            <a:ext cx="745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出错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466776" y="4753565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未准备就绪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2690649" y="5426635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已准备就绪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2" name="直接箭头连接符 81"/>
          <p:cNvCxnSpPr/>
          <p:nvPr/>
        </p:nvCxnSpPr>
        <p:spPr>
          <a:xfrm>
            <a:off x="2632975" y="3814855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3" name="直接箭头连接符 82"/>
          <p:cNvCxnSpPr/>
          <p:nvPr/>
        </p:nvCxnSpPr>
        <p:spPr>
          <a:xfrm>
            <a:off x="2632975" y="4565182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4" name="肘形连接符 83"/>
          <p:cNvCxnSpPr/>
          <p:nvPr/>
        </p:nvCxnSpPr>
        <p:spPr>
          <a:xfrm rot="10800000" flipH="1">
            <a:off x="1478543" y="4377168"/>
            <a:ext cx="39407" cy="810138"/>
          </a:xfrm>
          <a:prstGeom prst="bentConnector3">
            <a:avLst>
              <a:gd name="adj1" fmla="val -2524465"/>
            </a:avLst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箭头连接符 85"/>
          <p:cNvCxnSpPr/>
          <p:nvPr/>
        </p:nvCxnSpPr>
        <p:spPr>
          <a:xfrm>
            <a:off x="2635737" y="5460174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8" name="直接箭头连接符 87"/>
          <p:cNvCxnSpPr/>
          <p:nvPr/>
        </p:nvCxnSpPr>
        <p:spPr>
          <a:xfrm>
            <a:off x="2632976" y="4566951"/>
            <a:ext cx="0" cy="3523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9" name="矩形 88"/>
          <p:cNvSpPr/>
          <p:nvPr/>
        </p:nvSpPr>
        <p:spPr>
          <a:xfrm>
            <a:off x="1517951" y="4187385"/>
            <a:ext cx="2212572" cy="379566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菱形 89"/>
          <p:cNvSpPr/>
          <p:nvPr/>
        </p:nvSpPr>
        <p:spPr>
          <a:xfrm>
            <a:off x="1478544" y="4936557"/>
            <a:ext cx="2308863" cy="501498"/>
          </a:xfrm>
          <a:prstGeom prst="diamond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1" name="肘形连接符 90"/>
          <p:cNvCxnSpPr>
            <a:stCxn id="90" idx="1"/>
            <a:endCxn id="89" idx="1"/>
          </p:cNvCxnSpPr>
          <p:nvPr/>
        </p:nvCxnSpPr>
        <p:spPr>
          <a:xfrm rot="10800000" flipH="1">
            <a:off x="1478543" y="4377168"/>
            <a:ext cx="39407" cy="810138"/>
          </a:xfrm>
          <a:prstGeom prst="bentConnector3">
            <a:avLst>
              <a:gd name="adj1" fmla="val -2524465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箭头连接符 91"/>
          <p:cNvCxnSpPr/>
          <p:nvPr/>
        </p:nvCxnSpPr>
        <p:spPr>
          <a:xfrm flipV="1">
            <a:off x="3739260" y="5181987"/>
            <a:ext cx="590349" cy="293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4" name="文本框 93"/>
          <p:cNvSpPr txBox="1"/>
          <p:nvPr/>
        </p:nvSpPr>
        <p:spPr>
          <a:xfrm>
            <a:off x="3582465" y="4736575"/>
            <a:ext cx="745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出错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466776" y="4756734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未准备就绪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2690649" y="5429804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已准备就绪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9" name="直接箭头连接符 98"/>
          <p:cNvCxnSpPr/>
          <p:nvPr/>
        </p:nvCxnSpPr>
        <p:spPr>
          <a:xfrm>
            <a:off x="2632975" y="3818024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0" name="直接箭头连接符 99"/>
          <p:cNvCxnSpPr/>
          <p:nvPr/>
        </p:nvCxnSpPr>
        <p:spPr>
          <a:xfrm>
            <a:off x="2629563" y="4561770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1" name="肘形连接符 100"/>
          <p:cNvCxnSpPr/>
          <p:nvPr/>
        </p:nvCxnSpPr>
        <p:spPr>
          <a:xfrm rot="10800000" flipH="1">
            <a:off x="1475131" y="4373756"/>
            <a:ext cx="39407" cy="810138"/>
          </a:xfrm>
          <a:prstGeom prst="bentConnector3">
            <a:avLst>
              <a:gd name="adj1" fmla="val -2524465"/>
            </a:avLst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箭头连接符 113"/>
          <p:cNvCxnSpPr/>
          <p:nvPr/>
        </p:nvCxnSpPr>
        <p:spPr>
          <a:xfrm>
            <a:off x="2632325" y="5456762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5" name="直接箭头连接符 114"/>
          <p:cNvCxnSpPr/>
          <p:nvPr/>
        </p:nvCxnSpPr>
        <p:spPr>
          <a:xfrm>
            <a:off x="2629564" y="4563539"/>
            <a:ext cx="0" cy="3523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6" name="矩形 115"/>
          <p:cNvSpPr/>
          <p:nvPr/>
        </p:nvSpPr>
        <p:spPr>
          <a:xfrm>
            <a:off x="1514539" y="4183973"/>
            <a:ext cx="2212572" cy="379566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I/O</a:t>
            </a: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7" name="菱形 116"/>
          <p:cNvSpPr/>
          <p:nvPr/>
        </p:nvSpPr>
        <p:spPr>
          <a:xfrm>
            <a:off x="1475132" y="4933145"/>
            <a:ext cx="2308863" cy="501498"/>
          </a:xfrm>
          <a:prstGeom prst="diamond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检查状态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8" name="肘形连接符 117"/>
          <p:cNvCxnSpPr>
            <a:stCxn id="117" idx="1"/>
            <a:endCxn id="116" idx="1"/>
          </p:cNvCxnSpPr>
          <p:nvPr/>
        </p:nvCxnSpPr>
        <p:spPr>
          <a:xfrm rot="10800000" flipH="1">
            <a:off x="1475131" y="4373756"/>
            <a:ext cx="39407" cy="810138"/>
          </a:xfrm>
          <a:prstGeom prst="bentConnector3">
            <a:avLst>
              <a:gd name="adj1" fmla="val -2524465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箭头连接符 118"/>
          <p:cNvCxnSpPr/>
          <p:nvPr/>
        </p:nvCxnSpPr>
        <p:spPr>
          <a:xfrm flipV="1">
            <a:off x="3735848" y="5178575"/>
            <a:ext cx="590349" cy="293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2" name="文本框 121"/>
          <p:cNvSpPr txBox="1"/>
          <p:nvPr/>
        </p:nvSpPr>
        <p:spPr>
          <a:xfrm>
            <a:off x="3579053" y="4733163"/>
            <a:ext cx="745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出错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463364" y="4753322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未准备就绪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2687237" y="5426392"/>
            <a:ext cx="143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已准备就绪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27" name="直接箭头连接符 126"/>
          <p:cNvCxnSpPr/>
          <p:nvPr/>
        </p:nvCxnSpPr>
        <p:spPr>
          <a:xfrm>
            <a:off x="2629563" y="3814612"/>
            <a:ext cx="0" cy="3523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4" name="矩形 123"/>
          <p:cNvSpPr/>
          <p:nvPr/>
        </p:nvSpPr>
        <p:spPr>
          <a:xfrm>
            <a:off x="0" y="3455870"/>
            <a:ext cx="4533900" cy="25545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167" y="4636206"/>
            <a:ext cx="1166556" cy="4199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9469" y="5494737"/>
            <a:ext cx="1170533" cy="414564"/>
          </a:xfrm>
          <a:prstGeom prst="rect">
            <a:avLst/>
          </a:prstGeom>
        </p:spPr>
      </p:pic>
      <p:sp>
        <p:nvSpPr>
          <p:cNvPr id="2" name="下箭头 1"/>
          <p:cNvSpPr/>
          <p:nvPr/>
        </p:nvSpPr>
        <p:spPr>
          <a:xfrm rot="3554472">
            <a:off x="3937774" y="2639387"/>
            <a:ext cx="496887" cy="1336292"/>
          </a:xfrm>
          <a:prstGeom prst="downArrow">
            <a:avLst>
              <a:gd name="adj1" fmla="val 36111"/>
              <a:gd name="adj2" fmla="val 50000"/>
            </a:avLst>
          </a:prstGeom>
          <a:solidFill>
            <a:srgbClr val="12AE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248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6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7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50"/>
                            </p:stCondLst>
                            <p:childTnLst>
                              <p:par>
                                <p:cTn id="11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0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121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7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250"/>
                            </p:stCondLst>
                            <p:childTnLst>
                              <p:par>
                                <p:cTn id="1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250"/>
                            </p:stCondLst>
                            <p:childTnLst>
                              <p:par>
                                <p:cTn id="130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2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5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136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75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7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0"/>
                            </p:stCondLst>
                            <p:childTnLst>
                              <p:par>
                                <p:cTn id="1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500"/>
                            </p:stCondLst>
                            <p:childTnLst>
                              <p:par>
                                <p:cTn id="1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0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3" dur="75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6250"/>
                            </p:stCondLst>
                            <p:childTnLst>
                              <p:par>
                                <p:cTn id="185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6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187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9" dur="75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7000"/>
                            </p:stCondLst>
                            <p:childTnLst>
                              <p:par>
                                <p:cTn id="1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7750"/>
                            </p:stCondLst>
                            <p:childTnLst>
                              <p:par>
                                <p:cTn id="1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7750"/>
                            </p:stCondLst>
                            <p:childTnLst>
                              <p:par>
                                <p:cTn id="198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9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0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8500"/>
                            </p:stCondLst>
                            <p:childTnLst>
                              <p:par>
                                <p:cTn id="202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3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204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9250"/>
                            </p:stCondLst>
                            <p:childTnLst>
                              <p:par>
                                <p:cTn id="2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4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5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6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75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1750"/>
                            </p:stCondLst>
                            <p:childTnLst>
                              <p:par>
                                <p:cTn id="250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25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4" dur="75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8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3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4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7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8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269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6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6000"/>
                            </p:stCondLst>
                            <p:childTnLst>
                              <p:par>
                                <p:cTn id="2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6500"/>
                            </p:stCondLst>
                            <p:childTnLst>
                              <p:par>
                                <p:cTn id="30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3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7250"/>
                            </p:stCondLst>
                            <p:childTnLst>
                              <p:par>
                                <p:cTn id="315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31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9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8000"/>
                            </p:stCondLst>
                            <p:childTnLst>
                              <p:par>
                                <p:cTn id="3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18750"/>
                            </p:stCondLst>
                            <p:childTnLst>
                              <p:par>
                                <p:cTn id="3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18750"/>
                            </p:stCondLst>
                            <p:childTnLst>
                              <p:par>
                                <p:cTn id="328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9500"/>
                            </p:stCondLst>
                            <p:childTnLst>
                              <p:par>
                                <p:cTn id="332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3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33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20250"/>
                            </p:stCondLst>
                            <p:childTnLst>
                              <p:par>
                                <p:cTn id="3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1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21500"/>
                            </p:stCondLst>
                            <p:childTnLst>
                              <p:par>
                                <p:cTn id="3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4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5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6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8" dur="75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22750"/>
                            </p:stCondLst>
                            <p:childTnLst>
                              <p:par>
                                <p:cTn id="380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1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382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4" dur="75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23500"/>
                            </p:stCondLst>
                            <p:childTnLst>
                              <p:par>
                                <p:cTn id="3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8" dur="7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24250"/>
                            </p:stCondLst>
                            <p:childTnLst>
                              <p:par>
                                <p:cTn id="3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24250"/>
                            </p:stCondLst>
                            <p:childTnLst>
                              <p:par>
                                <p:cTn id="393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4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5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25000"/>
                            </p:stCondLst>
                            <p:childTnLst>
                              <p:par>
                                <p:cTn id="397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8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399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25750"/>
                            </p:stCondLst>
                            <p:childTnLst>
                              <p:par>
                                <p:cTn id="4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1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6" dur="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27000"/>
                            </p:stCondLst>
                            <p:childTnLst>
                              <p:par>
                                <p:cTn id="4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0" grpId="0" autoUpdateAnimBg="0"/>
      <p:bldP spid="52" grpId="0" autoUpdateAnimBg="0"/>
      <p:bldP spid="56" grpId="0" animBg="1"/>
      <p:bldP spid="58" grpId="0" animBg="1"/>
      <p:bldP spid="61" grpId="0" animBg="1"/>
      <p:bldP spid="65" grpId="0" animBg="1"/>
      <p:bldP spid="66" grpId="0" animBg="1"/>
      <p:bldP spid="77" grpId="0" animBg="1"/>
      <p:bldP spid="79" grpId="0"/>
      <p:bldP spid="96" grpId="0"/>
      <p:bldP spid="102" grpId="0"/>
      <p:bldP spid="103" grpId="0"/>
      <p:bldP spid="104" grpId="0"/>
      <p:bldP spid="112" grpId="0"/>
      <p:bldP spid="46" grpId="0" build="allAtOnce" animBg="1"/>
      <p:bldP spid="47" grpId="0" animBg="1"/>
      <p:bldP spid="51" grpId="0"/>
      <p:bldP spid="55" grpId="0"/>
      <p:bldP spid="55" grpId="1"/>
      <p:bldP spid="57" grpId="0"/>
      <p:bldP spid="67" grpId="0" build="allAtOnce" animBg="1"/>
      <p:bldP spid="68" grpId="0" animBg="1"/>
      <p:bldP spid="71" grpId="0"/>
      <p:bldP spid="80" grpId="0"/>
      <p:bldP spid="80" grpId="1"/>
      <p:bldP spid="81" grpId="0"/>
      <p:bldP spid="89" grpId="0" build="allAtOnce" animBg="1"/>
      <p:bldP spid="90" grpId="0" animBg="1"/>
      <p:bldP spid="94" grpId="0"/>
      <p:bldP spid="97" grpId="0"/>
      <p:bldP spid="97" grpId="1"/>
      <p:bldP spid="98" grpId="0"/>
      <p:bldP spid="116" grpId="0" build="allAtOnce" animBg="1"/>
      <p:bldP spid="117" grpId="0" animBg="1"/>
      <p:bldP spid="122" grpId="0"/>
      <p:bldP spid="125" grpId="0"/>
      <p:bldP spid="125" grpId="1"/>
      <p:bldP spid="126" grpId="0"/>
      <p:bldP spid="12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文本框 23"/>
          <p:cNvSpPr>
            <a:spLocks noChangeArrowheads="1"/>
          </p:cNvSpPr>
          <p:nvPr/>
        </p:nvSpPr>
        <p:spPr bwMode="auto">
          <a:xfrm>
            <a:off x="0" y="420105"/>
            <a:ext cx="3813243" cy="738664"/>
          </a:xfrm>
          <a:prstGeom prst="rect">
            <a:avLst/>
          </a:prstGeom>
          <a:solidFill>
            <a:srgbClr val="12AE99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方式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  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程序查询方式</a:t>
            </a:r>
            <a:endParaRPr lang="zh-CN" altLang="nn-NO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1055852" y="2102771"/>
            <a:ext cx="148132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zh-CN" altLang="en-US" dirty="0">
                <a:solidFill>
                  <a:srgbClr val="12AE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优点：</a:t>
            </a:r>
          </a:p>
        </p:txBody>
      </p:sp>
      <p:sp>
        <p:nvSpPr>
          <p:cNvPr id="11" name="矩形 10"/>
          <p:cNvSpPr/>
          <p:nvPr/>
        </p:nvSpPr>
        <p:spPr>
          <a:xfrm>
            <a:off x="2640175" y="2102771"/>
            <a:ext cx="618926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2400" dirty="0" smtClean="0">
                <a:solidFill>
                  <a:srgbClr val="12AE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接口硬件设计简单</a:t>
            </a:r>
            <a:endParaRPr lang="en-US" altLang="zh-CN" sz="2400" dirty="0" smtClean="0">
              <a:solidFill>
                <a:srgbClr val="12AE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2400" dirty="0" smtClean="0">
                <a:solidFill>
                  <a:srgbClr val="12AE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查询程序设计简单</a:t>
            </a:r>
            <a:endParaRPr lang="zh-CN" altLang="en-US" dirty="0">
              <a:solidFill>
                <a:srgbClr val="12AE99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40175" y="3711260"/>
            <a:ext cx="6189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使用效率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低，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软件开销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</a:t>
            </a:r>
            <a:endParaRPr lang="en-US" altLang="zh-CN" sz="24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1868432" y="3445544"/>
            <a:ext cx="6257499" cy="0"/>
          </a:xfrm>
          <a:prstGeom prst="line">
            <a:avLst/>
          </a:prstGeom>
          <a:ln w="19050">
            <a:solidFill>
              <a:srgbClr val="12AE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1055852" y="3711260"/>
            <a:ext cx="148132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缺点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</p:txBody>
      </p:sp>
    </p:spTree>
    <p:extLst>
      <p:ext uri="{BB962C8B-B14F-4D97-AF65-F5344CB8AC3E}">
        <p14:creationId xmlns:p14="http://schemas.microsoft.com/office/powerpoint/2010/main" val="101447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7" grpId="0"/>
    </p:bldLst>
  </p:timing>
</p:sld>
</file>

<file path=ppt/theme/theme1.xml><?xml version="1.0" encoding="utf-8"?>
<a:theme xmlns:a="http://schemas.openxmlformats.org/drawingml/2006/main" name="Welcome to PowerPoint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elcome to PowerPoint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4216</TotalTime>
  <Pages>0</Pages>
  <Words>815</Words>
  <Characters>0</Characters>
  <Application>Microsoft Office PowerPoint</Application>
  <DocSecurity>0</DocSecurity>
  <PresentationFormat>全屏显示(4:3)</PresentationFormat>
  <Lines>0</Lines>
  <Paragraphs>245</Paragraphs>
  <Slides>21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1" baseType="lpstr">
      <vt:lpstr>等线</vt:lpstr>
      <vt:lpstr>等线 Light</vt:lpstr>
      <vt:lpstr>宋体</vt:lpstr>
      <vt:lpstr>微软雅黑</vt:lpstr>
      <vt:lpstr>Arial</vt:lpstr>
      <vt:lpstr>Calibri</vt:lpstr>
      <vt:lpstr>Calibri Light</vt:lpstr>
      <vt:lpstr>Wingdings</vt:lpstr>
      <vt:lpstr>Welcome to PowerPoint</vt:lpstr>
      <vt:lpstr>1_Welcome to PowerPoint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yellownancy</dc:creator>
  <cp:lastModifiedBy>钱 进</cp:lastModifiedBy>
  <cp:revision>251</cp:revision>
  <cp:lastPrinted>2018-05-16T05:29:41Z</cp:lastPrinted>
  <dcterms:created xsi:type="dcterms:W3CDTF">2014-05-15T19:10:00Z</dcterms:created>
  <dcterms:modified xsi:type="dcterms:W3CDTF">2018-05-26T06:20:43Z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  <property fmtid="{D5CDD505-2E9C-101B-9397-08002B2CF9AE}" pid="3" name="KSOProductBuildVer">
    <vt:lpwstr>2052-9.1.0.4555</vt:lpwstr>
  </property>
</Properties>
</file>