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png" ContentType="image/pn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handoutMasterIdLst>
    <p:handoutMasterId r:id="rId103"/>
  </p:handoutMasterIdLst>
  <p:sldIdLst>
    <p:sldId id="381" r:id="rId3"/>
    <p:sldId id="395" r:id="rId4"/>
    <p:sldId id="384" r:id="rId5"/>
    <p:sldId id="397" r:id="rId6"/>
    <p:sldId id="443" r:id="rId8"/>
    <p:sldId id="444" r:id="rId9"/>
    <p:sldId id="522" r:id="rId10"/>
    <p:sldId id="520" r:id="rId11"/>
    <p:sldId id="514" r:id="rId12"/>
    <p:sldId id="523" r:id="rId13"/>
    <p:sldId id="521" r:id="rId14"/>
    <p:sldId id="524" r:id="rId15"/>
    <p:sldId id="490" r:id="rId16"/>
    <p:sldId id="438" r:id="rId17"/>
    <p:sldId id="794" r:id="rId18"/>
    <p:sldId id="795" r:id="rId19"/>
    <p:sldId id="796" r:id="rId20"/>
    <p:sldId id="547" r:id="rId21"/>
    <p:sldId id="635" r:id="rId22"/>
    <p:sldId id="545" r:id="rId23"/>
    <p:sldId id="797" r:id="rId24"/>
    <p:sldId id="798" r:id="rId25"/>
    <p:sldId id="717" r:id="rId26"/>
    <p:sldId id="718" r:id="rId27"/>
    <p:sldId id="550" r:id="rId28"/>
    <p:sldId id="552" r:id="rId29"/>
    <p:sldId id="553" r:id="rId30"/>
    <p:sldId id="554" r:id="rId31"/>
    <p:sldId id="558" r:id="rId32"/>
    <p:sldId id="556" r:id="rId33"/>
    <p:sldId id="799" r:id="rId34"/>
    <p:sldId id="561" r:id="rId35"/>
    <p:sldId id="543" r:id="rId36"/>
    <p:sldId id="800" r:id="rId37"/>
    <p:sldId id="562" r:id="rId38"/>
    <p:sldId id="698" r:id="rId39"/>
    <p:sldId id="699" r:id="rId40"/>
    <p:sldId id="700" r:id="rId41"/>
    <p:sldId id="701" r:id="rId42"/>
    <p:sldId id="702" r:id="rId43"/>
    <p:sldId id="703" r:id="rId44"/>
    <p:sldId id="704" r:id="rId45"/>
    <p:sldId id="706" r:id="rId46"/>
    <p:sldId id="705" r:id="rId47"/>
    <p:sldId id="707" r:id="rId48"/>
    <p:sldId id="708" r:id="rId49"/>
    <p:sldId id="709" r:id="rId50"/>
    <p:sldId id="710" r:id="rId51"/>
    <p:sldId id="711" r:id="rId52"/>
    <p:sldId id="712" r:id="rId53"/>
    <p:sldId id="713" r:id="rId54"/>
    <p:sldId id="714" r:id="rId55"/>
    <p:sldId id="431" r:id="rId56"/>
    <p:sldId id="564" r:id="rId57"/>
    <p:sldId id="566" r:id="rId58"/>
    <p:sldId id="567" r:id="rId59"/>
    <p:sldId id="534" r:id="rId60"/>
    <p:sldId id="576" r:id="rId61"/>
    <p:sldId id="577" r:id="rId62"/>
    <p:sldId id="579" r:id="rId63"/>
    <p:sldId id="801" r:id="rId64"/>
    <p:sldId id="580" r:id="rId65"/>
    <p:sldId id="581" r:id="rId66"/>
    <p:sldId id="582" r:id="rId67"/>
    <p:sldId id="587" r:id="rId68"/>
    <p:sldId id="719" r:id="rId69"/>
    <p:sldId id="583" r:id="rId70"/>
    <p:sldId id="588" r:id="rId71"/>
    <p:sldId id="589" r:id="rId72"/>
    <p:sldId id="591" r:id="rId73"/>
    <p:sldId id="592" r:id="rId74"/>
    <p:sldId id="593" r:id="rId75"/>
    <p:sldId id="572" r:id="rId76"/>
    <p:sldId id="573" r:id="rId77"/>
    <p:sldId id="574" r:id="rId78"/>
    <p:sldId id="595" r:id="rId79"/>
    <p:sldId id="606" r:id="rId80"/>
    <p:sldId id="802" r:id="rId81"/>
    <p:sldId id="803" r:id="rId82"/>
    <p:sldId id="609" r:id="rId83"/>
    <p:sldId id="611" r:id="rId84"/>
    <p:sldId id="610" r:id="rId85"/>
    <p:sldId id="613" r:id="rId86"/>
    <p:sldId id="614" r:id="rId87"/>
    <p:sldId id="615" r:id="rId88"/>
    <p:sldId id="616" r:id="rId89"/>
    <p:sldId id="804" r:id="rId90"/>
    <p:sldId id="617" r:id="rId91"/>
    <p:sldId id="805" r:id="rId92"/>
    <p:sldId id="578" r:id="rId93"/>
    <p:sldId id="599" r:id="rId94"/>
    <p:sldId id="600" r:id="rId95"/>
    <p:sldId id="601" r:id="rId96"/>
    <p:sldId id="602" r:id="rId97"/>
    <p:sldId id="603" r:id="rId98"/>
    <p:sldId id="631" r:id="rId99"/>
    <p:sldId id="604" r:id="rId100"/>
    <p:sldId id="605" r:id="rId101"/>
    <p:sldId id="382" r:id="rId102"/>
  </p:sldIdLst>
  <p:sldSz cx="9144000" cy="5143500" type="screen16x9"/>
  <p:notesSz cx="6858000" cy="9144000"/>
  <p:embeddedFontLst>
    <p:embeddedFont>
      <p:font typeface="微软雅黑" panose="020B0503020204020204" pitchFamily="34" charset="-122"/>
      <p:regular r:id="rId108"/>
    </p:embeddedFont>
    <p:embeddedFont>
      <p:font typeface="汉仪旗黑-85S" panose="00020600040101010101" pitchFamily="18" charset="-122"/>
      <p:bold r:id="rId109"/>
    </p:embeddedFont>
    <p:embeddedFont>
      <p:font typeface="等线" panose="02010600030101010101" charset="-122"/>
      <p:regular r:id="rId110"/>
    </p:embeddedFont>
    <p:embeddedFont>
      <p:font typeface="Segoe UI" panose="020B0502040204020203" pitchFamily="34" charset="0"/>
      <p:regular r:id="rId111"/>
      <p:bold r:id="rId112"/>
      <p:italic r:id="rId113"/>
      <p:boldItalic r:id="rId1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0DEFC"/>
    <a:srgbClr val="FFFFCC"/>
    <a:srgbClr val="CCECFF"/>
    <a:srgbClr val="DA24B1"/>
    <a:srgbClr val="E76448"/>
    <a:srgbClr val="ED823B"/>
    <a:srgbClr val="ABB6C8"/>
    <a:srgbClr val="FFFF99"/>
    <a:srgbClr val="FFCCCC"/>
    <a:srgbClr val="446A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95065" autoAdjust="0"/>
  </p:normalViewPr>
  <p:slideViewPr>
    <p:cSldViewPr snapToGrid="0" showGuides="1">
      <p:cViewPr varScale="1">
        <p:scale>
          <a:sx n="100" d="100"/>
          <a:sy n="100" d="100"/>
        </p:scale>
        <p:origin x="1008" y="62"/>
      </p:cViewPr>
      <p:guideLst>
        <p:guide orient="horz" pos="2745"/>
        <p:guide pos="1903"/>
        <p:guide pos="3164"/>
      </p:guideLst>
    </p:cSldViewPr>
  </p:slideViewPr>
  <p:notesTextViewPr>
    <p:cViewPr>
      <p:scale>
        <a:sx n="1" d="1"/>
        <a:sy n="1" d="1"/>
      </p:scale>
      <p:origin x="0" y="0"/>
    </p:cViewPr>
  </p:notesTextViewPr>
  <p:notesViewPr>
    <p:cSldViewPr snapToGrid="0">
      <p:cViewPr varScale="1">
        <p:scale>
          <a:sx n="60" d="100"/>
          <a:sy n="60" d="100"/>
        </p:scale>
        <p:origin x="3182" y="43"/>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notesMaster" Target="notesMasters/notesMaster1.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4" Type="http://schemas.openxmlformats.org/officeDocument/2006/relationships/font" Target="fonts/font7.fntdata"/><Relationship Id="rId113" Type="http://schemas.openxmlformats.org/officeDocument/2006/relationships/font" Target="fonts/font6.fntdata"/><Relationship Id="rId112" Type="http://schemas.openxmlformats.org/officeDocument/2006/relationships/font" Target="fonts/font5.fntdata"/><Relationship Id="rId111" Type="http://schemas.openxmlformats.org/officeDocument/2006/relationships/font" Target="fonts/font4.fntdata"/><Relationship Id="rId110" Type="http://schemas.openxmlformats.org/officeDocument/2006/relationships/font" Target="fonts/font3.fntdata"/><Relationship Id="rId11" Type="http://schemas.openxmlformats.org/officeDocument/2006/relationships/slide" Target="slides/slide8.xml"/><Relationship Id="rId109" Type="http://schemas.openxmlformats.org/officeDocument/2006/relationships/font" Target="fonts/font2.fntdata"/><Relationship Id="rId108" Type="http://schemas.openxmlformats.org/officeDocument/2006/relationships/font" Target="fonts/font1.fntdata"/><Relationship Id="rId107" Type="http://schemas.openxmlformats.org/officeDocument/2006/relationships/commentAuthors" Target="commentAuthors.xml"/><Relationship Id="rId106" Type="http://schemas.openxmlformats.org/officeDocument/2006/relationships/tableStyles" Target="tableStyles.xml"/><Relationship Id="rId105" Type="http://schemas.openxmlformats.org/officeDocument/2006/relationships/viewProps" Target="viewProps.xml"/><Relationship Id="rId104" Type="http://schemas.openxmlformats.org/officeDocument/2006/relationships/presProps" Target="presProps.xml"/><Relationship Id="rId103" Type="http://schemas.openxmlformats.org/officeDocument/2006/relationships/handoutMaster" Target="handoutMasters/handoutMaster1.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jpe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B9392A-C105-4710-8001-B3A67B0597E4}"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E52076-D047-429E-A09B-4DB35F59F1D9}"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1567A1-7AD5-42DF-97CC-D5DA309A033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CA0C9-23AA-4729-8F4B-1E84998652C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jpeg"/><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image" Target="../media/image1.jpeg"/><Relationship Id="rId3" Type="http://schemas.openxmlformats.org/officeDocument/2006/relationships/tags" Target="../tags/tag80.xml"/><Relationship Id="rId2" Type="http://schemas.openxmlformats.org/officeDocument/2006/relationships/tags" Target="../tags/tag79.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0" Type="http://schemas.openxmlformats.org/officeDocument/2006/relationships/tags" Target="../tags/tag95.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0" Type="http://schemas.openxmlformats.org/officeDocument/2006/relationships/tags" Target="../tags/tag104.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0" Type="http://schemas.openxmlformats.org/officeDocument/2006/relationships/tags" Target="../tags/tag113.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0" Type="http://schemas.openxmlformats.org/officeDocument/2006/relationships/tags" Target="../tags/tag12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1" Type="http://schemas.openxmlformats.org/officeDocument/2006/relationships/tags" Target="../tags/tag150.xml"/><Relationship Id="rId10" Type="http://schemas.openxmlformats.org/officeDocument/2006/relationships/tags" Target="../tags/tag14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image" Target="../media/image2.jpeg"/><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2" Type="http://schemas.openxmlformats.org/officeDocument/2006/relationships/tags" Target="../tags/tag43.xml"/><Relationship Id="rId11" Type="http://schemas.openxmlformats.org/officeDocument/2006/relationships/tags" Target="../tags/tag42.xml"/><Relationship Id="rId10" Type="http://schemas.openxmlformats.org/officeDocument/2006/relationships/tags" Target="../tags/tag4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image" Target="../media/image3.jpeg"/><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0" Type="http://schemas.openxmlformats.org/officeDocument/2006/relationships/tags" Target="../tags/tag61.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tags" Target="../tags/tag7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sp>
        <p:nvSpPr>
          <p:cNvPr id="7" name="矩形 6"/>
          <p:cNvSpPr/>
          <p:nvPr>
            <p:custDataLst>
              <p:tags r:id="rId2"/>
            </p:custDataLst>
          </p:nvPr>
        </p:nvSpPr>
        <p:spPr>
          <a:xfrm>
            <a:off x="464339" y="0"/>
            <a:ext cx="4586634"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pic>
        <p:nvPicPr>
          <p:cNvPr id="8" name="图片 7"/>
          <p:cNvPicPr>
            <a:picLocks noChangeAspect="1"/>
          </p:cNvPicPr>
          <p:nvPr>
            <p:custDataLst>
              <p:tags r:id="rId3"/>
            </p:custDataLst>
          </p:nvPr>
        </p:nvPicPr>
        <p:blipFill rotWithShape="1">
          <a:blip r:embed="rId4" cstate="screen"/>
          <a:srcRect/>
          <a:stretch>
            <a:fillRect/>
          </a:stretch>
        </p:blipFill>
        <p:spPr>
          <a:xfrm>
            <a:off x="4005944" y="433129"/>
            <a:ext cx="4673718" cy="4277243"/>
          </a:xfrm>
          <a:prstGeom prst="rect">
            <a:avLst/>
          </a:prstGeom>
        </p:spPr>
      </p:pic>
      <p:sp>
        <p:nvSpPr>
          <p:cNvPr id="2" name="标题 1"/>
          <p:cNvSpPr>
            <a:spLocks noGrp="1"/>
          </p:cNvSpPr>
          <p:nvPr>
            <p:ph type="ctrTitle" hasCustomPrompt="1"/>
            <p:custDataLst>
              <p:tags r:id="rId5"/>
            </p:custDataLst>
          </p:nvPr>
        </p:nvSpPr>
        <p:spPr>
          <a:xfrm>
            <a:off x="2324700" y="858600"/>
            <a:ext cx="899100" cy="3242700"/>
          </a:xfrm>
        </p:spPr>
        <p:txBody>
          <a:bodyPr vert="eaVert" lIns="101600" tIns="38100" rIns="25400" bIns="38100" anchor="ctr" anchorCtr="0">
            <a:normAutofit/>
          </a:bodyPr>
          <a:lstStyle>
            <a:lvl1pPr algn="dist">
              <a:defRPr sz="4950" spc="600" baseline="0">
                <a:solidFill>
                  <a:schemeClr val="tx1">
                    <a:lumMod val="65000"/>
                    <a:lumOff val="35000"/>
                  </a:schemeClr>
                </a:solidFill>
                <a:latin typeface="微软雅黑" panose="020B0503020204020204" pitchFamily="34" charset="-122"/>
                <a:ea typeface="汉仪旗黑-85S"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6"/>
            </p:custDataLst>
          </p:nvPr>
        </p:nvSpPr>
        <p:spPr>
          <a:xfrm>
            <a:off x="1349867" y="1865700"/>
            <a:ext cx="726300" cy="2011500"/>
          </a:xfrm>
        </p:spPr>
        <p:txBody>
          <a:bodyPr vert="eaVert" lIns="101600" tIns="38100" rIns="76200" bIns="38100">
            <a:normAutofit/>
          </a:bodyPr>
          <a:lstStyle>
            <a:lvl1pPr marL="0" indent="0" algn="l" eaLnBrk="1" fontAlgn="auto" latinLnBrk="0" hangingPunct="1">
              <a:lnSpc>
                <a:spcPct val="150000"/>
              </a:lnSpc>
              <a:buNone/>
              <a:defRPr sz="1050" u="none" strike="noStrike" kern="1200" cap="none" spc="200" normalizeH="0" baseline="0">
                <a:solidFill>
                  <a:schemeClr val="tx1">
                    <a:lumMod val="50000"/>
                    <a:lumOff val="50000"/>
                  </a:schemeClr>
                </a:solidFill>
                <a:uFillTx/>
                <a:latin typeface="微软雅黑" panose="020B0503020204020204" pitchFamily="34" charset="-122"/>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7"/>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p:txBody>
          <a:bodyPr/>
          <a:lstStyle>
            <a:lvl1pPr>
              <a:defRPr baseline="0">
                <a:latin typeface="Arial" panose="020B0604020202020204" pitchFamily="34" charset="0"/>
              </a:defRPr>
            </a:lvl1pPr>
          </a:lstStyle>
          <a:p>
            <a:endParaRPr lang="zh-CN" altLang="en-US" dirty="0"/>
          </a:p>
        </p:txBody>
      </p:sp>
      <p:sp>
        <p:nvSpPr>
          <p:cNvPr id="18" name="灯片编号占位符 17"/>
          <p:cNvSpPr>
            <a:spLocks noGrp="1"/>
          </p:cNvSpPr>
          <p:nvPr>
            <p:ph type="sldNum" sz="quarter" idx="12"/>
            <p:custDataLst>
              <p:tags r:id="rId9"/>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
        <p:nvSpPr>
          <p:cNvPr id="9" name="扳手"/>
          <p:cNvSpPr/>
          <p:nvPr>
            <p:custDataLst>
              <p:tags r:id="rId10"/>
            </p:custDataLst>
          </p:nvPr>
        </p:nvSpPr>
        <p:spPr bwMode="auto">
          <a:xfrm rot="16200000">
            <a:off x="1541726" y="993320"/>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rgbClr val="FFFFFF"/>
              </a:solidFill>
              <a:effectLst/>
              <a:uLnTx/>
              <a:uFillTx/>
              <a:latin typeface="Arial" panose="020B0604020202020204" pitchFamily="34" charset="0"/>
              <a:ea typeface="等线" panose="02010600030101010101"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220655" y="0"/>
            <a:ext cx="8702691" cy="4957663"/>
            <a:chOff x="294206" y="0"/>
            <a:chExt cx="11603588" cy="6610217"/>
          </a:xfrm>
        </p:grpSpPr>
        <p:sp>
          <p:nvSpPr>
            <p:cNvPr id="9" name="矩形 8"/>
            <p:cNvSpPr/>
            <p:nvPr userDrawn="1">
              <p:custDataLst>
                <p:tags r:id="rId3"/>
              </p:custDataLst>
            </p:nvPr>
          </p:nvSpPr>
          <p:spPr>
            <a:xfrm>
              <a:off x="294206" y="247784"/>
              <a:ext cx="11603588" cy="63624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ea typeface="微软雅黑" panose="020B0503020204020204" pitchFamily="34" charset="-122"/>
              </a:endParaRPr>
            </a:p>
          </p:txBody>
        </p:sp>
        <p:sp>
          <p:nvSpPr>
            <p:cNvPr id="10" name="扳手"/>
            <p:cNvSpPr/>
            <p:nvPr userDrawn="1">
              <p:custDataLst>
                <p:tags r:id="rId4"/>
              </p:custDataLst>
            </p:nvPr>
          </p:nvSpPr>
          <p:spPr bwMode="auto">
            <a:xfrm rot="16200000">
              <a:off x="11263135" y="5979753"/>
              <a:ext cx="378117" cy="67884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userDrawn="1">
              <p:custDataLst>
                <p:tags r:id="rId5"/>
              </p:custDataLst>
            </p:nvPr>
          </p:nvSpPr>
          <p:spPr>
            <a:xfrm>
              <a:off x="1281113" y="0"/>
              <a:ext cx="1512887" cy="5081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502448" y="714381"/>
            <a:ext cx="8139178" cy="404168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末尾幻灯片">
    <p:bg>
      <p:bgPr>
        <a:solidFill>
          <a:schemeClr val="tx2"/>
        </a:solidFill>
        <a:effectLst/>
      </p:bgPr>
    </p:bg>
    <p:spTree>
      <p:nvGrpSpPr>
        <p:cNvPr id="1" name=""/>
        <p:cNvGrpSpPr/>
        <p:nvPr/>
      </p:nvGrpSpPr>
      <p:grpSpPr>
        <a:xfrm>
          <a:off x="0" y="0"/>
          <a:ext cx="0" cy="0"/>
          <a:chOff x="0" y="0"/>
          <a:chExt cx="0" cy="0"/>
        </a:xfrm>
      </p:grpSpPr>
      <p:sp>
        <p:nvSpPr>
          <p:cNvPr id="7" name="矩形 6"/>
          <p:cNvSpPr/>
          <p:nvPr>
            <p:custDataLst>
              <p:tags r:id="rId2"/>
            </p:custDataLst>
          </p:nvPr>
        </p:nvSpPr>
        <p:spPr>
          <a:xfrm>
            <a:off x="464339" y="0"/>
            <a:ext cx="4586634"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Arial" panose="020B0604020202020204" pitchFamily="34" charset="0"/>
            </a:endParaRPr>
          </a:p>
        </p:txBody>
      </p:sp>
      <p:pic>
        <p:nvPicPr>
          <p:cNvPr id="8" name="图片 7"/>
          <p:cNvPicPr>
            <a:picLocks noChangeAspect="1"/>
          </p:cNvPicPr>
          <p:nvPr>
            <p:custDataLst>
              <p:tags r:id="rId3"/>
            </p:custDataLst>
          </p:nvPr>
        </p:nvPicPr>
        <p:blipFill rotWithShape="1">
          <a:blip r:embed="rId4" cstate="screen"/>
          <a:srcRect/>
          <a:stretch>
            <a:fillRect/>
          </a:stretch>
        </p:blipFill>
        <p:spPr>
          <a:xfrm>
            <a:off x="4005944" y="433129"/>
            <a:ext cx="4673718" cy="4277243"/>
          </a:xfrm>
          <a:prstGeom prst="rect">
            <a:avLst/>
          </a:prstGeom>
        </p:spPr>
      </p:pic>
      <p:sp>
        <p:nvSpPr>
          <p:cNvPr id="2" name="标题 1"/>
          <p:cNvSpPr>
            <a:spLocks noGrp="1"/>
          </p:cNvSpPr>
          <p:nvPr>
            <p:ph type="ctrTitle" hasCustomPrompt="1"/>
            <p:custDataLst>
              <p:tags r:id="rId5"/>
            </p:custDataLst>
          </p:nvPr>
        </p:nvSpPr>
        <p:spPr>
          <a:xfrm>
            <a:off x="2324700" y="858600"/>
            <a:ext cx="899100" cy="3242700"/>
          </a:xfrm>
        </p:spPr>
        <p:txBody>
          <a:bodyPr vert="eaVert" anchor="b">
            <a:normAutofit/>
          </a:bodyPr>
          <a:lstStyle>
            <a:lvl1pPr algn="dist">
              <a:defRPr sz="4950" baseline="0">
                <a:solidFill>
                  <a:schemeClr val="tx1">
                    <a:lumMod val="65000"/>
                    <a:lumOff val="35000"/>
                  </a:schemeClr>
                </a:solidFill>
                <a:latin typeface="微软雅黑" panose="020B0503020204020204" pitchFamily="34" charset="-122"/>
                <a:ea typeface="汉仪旗黑-85S"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6"/>
            </p:custDataLst>
          </p:nvPr>
        </p:nvSpPr>
        <p:spPr>
          <a:xfrm>
            <a:off x="1177200" y="1865700"/>
            <a:ext cx="899100" cy="2011500"/>
          </a:xfrm>
        </p:spPr>
        <p:txBody>
          <a:bodyPr vert="eaVert">
            <a:normAutofit/>
          </a:bodyPr>
          <a:lstStyle>
            <a:lvl1pPr marL="214630" indent="-213995" algn="l">
              <a:buFont typeface="Arial" panose="020B0604020202020204" pitchFamily="34" charset="0"/>
              <a:buChar char="•"/>
              <a:defRPr sz="1050" baseline="0">
                <a:solidFill>
                  <a:schemeClr val="tx1">
                    <a:lumMod val="50000"/>
                    <a:lumOff val="50000"/>
                  </a:schemeClr>
                </a:solidFill>
                <a:latin typeface="微软雅黑" panose="020B0503020204020204" pitchFamily="34" charset="-122"/>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编辑副标题</a:t>
            </a:r>
            <a:endParaRPr lang="zh-CN" altLang="en-US" dirty="0"/>
          </a:p>
        </p:txBody>
      </p:sp>
      <p:sp>
        <p:nvSpPr>
          <p:cNvPr id="4" name="日期占位符 3"/>
          <p:cNvSpPr>
            <a:spLocks noGrp="1"/>
          </p:cNvSpPr>
          <p:nvPr>
            <p:ph type="dt" sz="half" idx="10"/>
            <p:custDataLst>
              <p:tags r:id="rId7"/>
            </p:custDataLst>
          </p:nvPr>
        </p:nvSpPr>
        <p:spPr/>
        <p:txBody>
          <a:bodyPr/>
          <a:lstStyle>
            <a:lvl1pPr>
              <a:defRPr baseline="0">
                <a:latin typeface="Arial" panose="020B0604020202020204" pitchFamily="34" charset="0"/>
              </a:defRPr>
            </a:lvl1pPr>
          </a:lstStyle>
          <a:p>
            <a:fld id="{9AB61942-6030-4D48-9730-D00A6BAE6DC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defRPr baseline="0">
                <a:latin typeface="Arial" panose="020B0604020202020204" pitchFamily="34" charset="0"/>
              </a:defRPr>
            </a:lvl1pPr>
          </a:lstStyle>
          <a:p>
            <a:fld id="{E0097E42-AC71-4A01-8D4C-78E757A202D2}" type="slidenum">
              <a:rPr lang="zh-CN" altLang="en-US" smtClean="0"/>
            </a:fld>
            <a:endParaRPr lang="zh-CN" altLang="en-US"/>
          </a:p>
        </p:txBody>
      </p:sp>
      <p:sp>
        <p:nvSpPr>
          <p:cNvPr id="9" name="扳手"/>
          <p:cNvSpPr/>
          <p:nvPr>
            <p:custDataLst>
              <p:tags r:id="rId10"/>
            </p:custDataLst>
          </p:nvPr>
        </p:nvSpPr>
        <p:spPr bwMode="auto">
          <a:xfrm rot="16200000">
            <a:off x="1541726" y="993320"/>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rgbClr val="FFFFFF"/>
              </a:solidFill>
              <a:effectLst/>
              <a:uLnTx/>
              <a:uFillTx/>
              <a:latin typeface="Arial" panose="020B0604020202020204" pitchFamily="34" charset="0"/>
              <a:ea typeface="等线" panose="02010600030101010101"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tx2"/>
        </a:solidFill>
        <a:effectLst/>
      </p:bgPr>
    </p:bg>
    <p:spTree>
      <p:nvGrpSpPr>
        <p:cNvPr id="1" name=""/>
        <p:cNvGrpSpPr/>
        <p:nvPr/>
      </p:nvGrpSpPr>
      <p:grpSpPr>
        <a:xfrm>
          <a:off x="0" y="0"/>
          <a:ext cx="0" cy="0"/>
          <a:chOff x="0" y="0"/>
          <a:chExt cx="0" cy="0"/>
        </a:xfrm>
      </p:grpSpPr>
      <p:grpSp>
        <p:nvGrpSpPr>
          <p:cNvPr id="32" name="组合 31"/>
          <p:cNvGrpSpPr/>
          <p:nvPr userDrawn="1">
            <p:custDataLst>
              <p:tags r:id="rId2"/>
            </p:custDataLst>
          </p:nvPr>
        </p:nvGrpSpPr>
        <p:grpSpPr>
          <a:xfrm>
            <a:off x="0" y="185838"/>
            <a:ext cx="8923346" cy="4771825"/>
            <a:chOff x="0" y="247784"/>
            <a:chExt cx="11897794" cy="6362433"/>
          </a:xfrm>
        </p:grpSpPr>
        <p:sp>
          <p:nvSpPr>
            <p:cNvPr id="15" name="矩形 14"/>
            <p:cNvSpPr/>
            <p:nvPr userDrawn="1">
              <p:custDataLst>
                <p:tags r:id="rId3"/>
              </p:custDataLst>
            </p:nvPr>
          </p:nvSpPr>
          <p:spPr>
            <a:xfrm>
              <a:off x="0" y="247784"/>
              <a:ext cx="11897794" cy="63624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ea typeface="微软雅黑" panose="020B0503020204020204" pitchFamily="34" charset="-122"/>
              </a:endParaRPr>
            </a:p>
          </p:txBody>
        </p:sp>
        <p:grpSp>
          <p:nvGrpSpPr>
            <p:cNvPr id="31" name="组合 30"/>
            <p:cNvGrpSpPr/>
            <p:nvPr userDrawn="1"/>
          </p:nvGrpSpPr>
          <p:grpSpPr>
            <a:xfrm flipH="1">
              <a:off x="171090" y="5472827"/>
              <a:ext cx="881047" cy="1026786"/>
              <a:chOff x="9769535" y="4070748"/>
              <a:chExt cx="881047" cy="1026786"/>
            </a:xfrm>
          </p:grpSpPr>
          <p:sp>
            <p:nvSpPr>
              <p:cNvPr id="16" name="扳手"/>
              <p:cNvSpPr/>
              <p:nvPr userDrawn="1">
                <p:custDataLst>
                  <p:tags r:id="rId4"/>
                </p:custDataLst>
              </p:nvPr>
            </p:nvSpPr>
            <p:spPr bwMode="auto">
              <a:xfrm rot="16200000">
                <a:off x="9919897" y="4434561"/>
                <a:ext cx="378117" cy="67884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userDrawn="1"/>
            </p:nvGrpSpPr>
            <p:grpSpPr>
              <a:xfrm>
                <a:off x="10113553" y="4070748"/>
                <a:ext cx="537029" cy="1026786"/>
                <a:chOff x="7355839" y="2720919"/>
                <a:chExt cx="537029" cy="1026786"/>
              </a:xfrm>
            </p:grpSpPr>
            <p:sp>
              <p:nvSpPr>
                <p:cNvPr id="18" name="矩形 17"/>
                <p:cNvSpPr/>
                <p:nvPr userDrawn="1">
                  <p:custDataLst>
                    <p:tags r:id="rId5"/>
                  </p:custDataLst>
                </p:nvPr>
              </p:nvSpPr>
              <p:spPr>
                <a:xfrm>
                  <a:off x="7355839" y="2720919"/>
                  <a:ext cx="537029" cy="102678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28" name="直接连接符 27"/>
                <p:cNvCxnSpPr/>
                <p:nvPr userDrawn="1">
                  <p:custDataLst>
                    <p:tags r:id="rId6"/>
                  </p:custDataLst>
                </p:nvPr>
              </p:nvCxnSpPr>
              <p:spPr>
                <a:xfrm flipV="1">
                  <a:off x="7726241" y="2720919"/>
                  <a:ext cx="166627" cy="31870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grpSp>
      </p:grpSp>
      <p:sp>
        <p:nvSpPr>
          <p:cNvPr id="2" name="标题 1" hidden="1"/>
          <p:cNvSpPr>
            <a:spLocks noGrp="1"/>
          </p:cNvSpPr>
          <p:nvPr>
            <p:ph type="title"/>
            <p:custDataLst>
              <p:tags r:id="rId7"/>
            </p:custDataLst>
          </p:nvPr>
        </p:nvSpPr>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hidden="1"/>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hidden="1"/>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hidden="1"/>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grpSp>
        <p:nvGrpSpPr>
          <p:cNvPr id="24" name="组合 23"/>
          <p:cNvGrpSpPr/>
          <p:nvPr userDrawn="1">
            <p:custDataLst>
              <p:tags r:id="rId2"/>
            </p:custDataLst>
          </p:nvPr>
        </p:nvGrpSpPr>
        <p:grpSpPr>
          <a:xfrm>
            <a:off x="220655" y="-9525"/>
            <a:ext cx="8702691" cy="4957663"/>
            <a:chOff x="294206" y="0"/>
            <a:chExt cx="11603588" cy="6610217"/>
          </a:xfrm>
        </p:grpSpPr>
        <p:sp>
          <p:nvSpPr>
            <p:cNvPr id="8" name="矩形 7"/>
            <p:cNvSpPr/>
            <p:nvPr userDrawn="1">
              <p:custDataLst>
                <p:tags r:id="rId3"/>
              </p:custDataLst>
            </p:nvPr>
          </p:nvSpPr>
          <p:spPr>
            <a:xfrm>
              <a:off x="294206" y="247784"/>
              <a:ext cx="11603588" cy="63624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ea typeface="微软雅黑" panose="020B0503020204020204" pitchFamily="34" charset="-122"/>
              </a:endParaRPr>
            </a:p>
          </p:txBody>
        </p:sp>
        <p:sp>
          <p:nvSpPr>
            <p:cNvPr id="11" name="扳手"/>
            <p:cNvSpPr/>
            <p:nvPr userDrawn="1">
              <p:custDataLst>
                <p:tags r:id="rId4"/>
              </p:custDataLst>
            </p:nvPr>
          </p:nvSpPr>
          <p:spPr bwMode="auto">
            <a:xfrm rot="16200000">
              <a:off x="11263135" y="5979753"/>
              <a:ext cx="378117" cy="67884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userDrawn="1">
              <p:custDataLst>
                <p:tags r:id="rId5"/>
              </p:custDataLst>
            </p:nvPr>
          </p:nvSpPr>
          <p:spPr>
            <a:xfrm>
              <a:off x="1281113" y="0"/>
              <a:ext cx="1512887" cy="5081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2" name="标题 1"/>
          <p:cNvSpPr>
            <a:spLocks noGrp="1"/>
          </p:cNvSpPr>
          <p:nvPr>
            <p:ph type="title" hasCustomPrompt="1"/>
            <p:custDataLst>
              <p:tags r:id="rId6"/>
            </p:custDataLst>
          </p:nvPr>
        </p:nvSpPr>
        <p:spPr>
          <a:xfrm>
            <a:off x="961200" y="936900"/>
            <a:ext cx="7219800" cy="542700"/>
          </a:xfrm>
        </p:spPr>
        <p:txBody>
          <a:bodyPr anchor="ctr"/>
          <a:lstStyle>
            <a:lvl1pPr>
              <a:defRPr sz="24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7"/>
            </p:custDataLst>
          </p:nvPr>
        </p:nvSpPr>
        <p:spPr>
          <a:xfrm>
            <a:off x="960835" y="1622700"/>
            <a:ext cx="7219950" cy="25839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595" cy="5149691"/>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ea typeface="微软雅黑" panose="020B0503020204020204" pitchFamily="34" charset="-122"/>
              <a:sym typeface="+mn-ea"/>
            </a:endParaRPr>
          </a:p>
        </p:txBody>
      </p:sp>
      <p:sp>
        <p:nvSpPr>
          <p:cNvPr id="2" name="标题 1"/>
          <p:cNvSpPr>
            <a:spLocks noGrp="1"/>
          </p:cNvSpPr>
          <p:nvPr>
            <p:ph type="title" hasCustomPrompt="1"/>
            <p:custDataLst>
              <p:tags r:id="rId3"/>
            </p:custDataLst>
          </p:nvPr>
        </p:nvSpPr>
        <p:spPr>
          <a:xfrm>
            <a:off x="437400" y="577800"/>
            <a:ext cx="2970000" cy="661500"/>
          </a:xfrm>
        </p:spPr>
        <p:txBody>
          <a:bodyPr anchor="ctr"/>
          <a:lstStyle>
            <a:lvl1pPr>
              <a:defRPr sz="27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440100" y="1323000"/>
            <a:ext cx="2967300" cy="30699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3825900" y="577454"/>
            <a:ext cx="4860000" cy="3815953"/>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2" name="矩形 31"/>
          <p:cNvSpPr/>
          <p:nvPr userDrawn="1">
            <p:custDataLst>
              <p:tags r:id="rId9"/>
            </p:custDataLst>
          </p:nvPr>
        </p:nvSpPr>
        <p:spPr>
          <a:xfrm>
            <a:off x="8323200" y="0"/>
            <a:ext cx="362700" cy="7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75000"/>
                  <a:lumOff val="25000"/>
                </a:schemeClr>
              </a:solidFill>
            </a:endParaRPr>
          </a:p>
        </p:txBody>
      </p:sp>
      <p:sp>
        <p:nvSpPr>
          <p:cNvPr id="33" name="扳手"/>
          <p:cNvSpPr/>
          <p:nvPr userDrawn="1">
            <p:custDataLst>
              <p:tags r:id="rId10"/>
            </p:custDataLst>
          </p:nvPr>
        </p:nvSpPr>
        <p:spPr bwMode="auto">
          <a:xfrm rot="16200000">
            <a:off x="251236" y="4626608"/>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bg1"/>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6" name="扳手"/>
          <p:cNvSpPr/>
          <p:nvPr userDrawn="1">
            <p:custDataLst>
              <p:tags r:id="rId2"/>
            </p:custDataLst>
          </p:nvPr>
        </p:nvSpPr>
        <p:spPr bwMode="auto">
          <a:xfrm rot="16200000">
            <a:off x="8552126" y="4584245"/>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userDrawn="1">
            <p:custDataLst>
              <p:tags r:id="rId3"/>
            </p:custDataLst>
          </p:nvPr>
        </p:nvSpPr>
        <p:spPr>
          <a:xfrm>
            <a:off x="4004668" y="0"/>
            <a:ext cx="1134665" cy="602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75000"/>
                  <a:lumOff val="25000"/>
                </a:schemeClr>
              </a:solidFill>
            </a:endParaRPr>
          </a:p>
        </p:txBody>
      </p:sp>
      <p:sp>
        <p:nvSpPr>
          <p:cNvPr id="10" name="矩形 9"/>
          <p:cNvSpPr/>
          <p:nvPr userDrawn="1">
            <p:custDataLst>
              <p:tags r:id="rId4"/>
            </p:custDataLst>
          </p:nvPr>
        </p:nvSpPr>
        <p:spPr>
          <a:xfrm>
            <a:off x="0" y="0"/>
            <a:ext cx="9144000" cy="1998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olidFill>
                <a:schemeClr val="tx1">
                  <a:lumMod val="75000"/>
                  <a:lumOff val="25000"/>
                </a:schemeClr>
              </a:solidFill>
              <a:ea typeface="微软雅黑" panose="020B0503020204020204" pitchFamily="34" charset="-122"/>
              <a:sym typeface="+mn-ea"/>
            </a:endParaRPr>
          </a:p>
        </p:txBody>
      </p:sp>
      <p:sp>
        <p:nvSpPr>
          <p:cNvPr id="2" name="标题 1"/>
          <p:cNvSpPr>
            <a:spLocks noGrp="1"/>
          </p:cNvSpPr>
          <p:nvPr>
            <p:ph type="title"/>
            <p:custDataLst>
              <p:tags r:id="rId5"/>
            </p:custDataLst>
          </p:nvPr>
        </p:nvSpPr>
        <p:spPr>
          <a:xfrm>
            <a:off x="459000" y="585900"/>
            <a:ext cx="8232300" cy="469800"/>
          </a:xfrm>
        </p:spPr>
        <p:txBody>
          <a:bodyPr anchor="ctr"/>
          <a:lstStyle>
            <a:lvl1pPr algn="ctr">
              <a:defRPr sz="27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459000" y="1244700"/>
            <a:ext cx="8231981" cy="621000"/>
          </a:xfrm>
        </p:spPr>
        <p:txBody>
          <a:bodyPr/>
          <a:lstStyle>
            <a:lvl1pPr algn="ct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459581" y="2106000"/>
            <a:ext cx="8224200" cy="25731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3771901"/>
            <a:ext cx="9144000" cy="13715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ea typeface="微软雅黑" panose="020B0503020204020204" pitchFamily="34" charset="-122"/>
              <a:sym typeface="+mn-ea"/>
            </a:endParaRPr>
          </a:p>
        </p:txBody>
      </p:sp>
      <p:sp>
        <p:nvSpPr>
          <p:cNvPr id="2" name="标题 1"/>
          <p:cNvSpPr>
            <a:spLocks noGrp="1"/>
          </p:cNvSpPr>
          <p:nvPr>
            <p:ph type="title"/>
            <p:custDataLst>
              <p:tags r:id="rId3"/>
            </p:custDataLst>
          </p:nvPr>
        </p:nvSpPr>
        <p:spPr>
          <a:xfrm>
            <a:off x="453600" y="502200"/>
            <a:ext cx="8232300" cy="423900"/>
          </a:xfrm>
        </p:spPr>
        <p:txBody>
          <a:bodyPr anchor="ctr"/>
          <a:lstStyle>
            <a:lvl1pPr algn="ctr">
              <a:defRPr sz="2400" u="none" strike="noStrike" kern="1200" cap="none" spc="0" normalizeH="0" baseline="0">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453628" y="1260900"/>
            <a:ext cx="8243100" cy="2408400"/>
          </a:xfrm>
        </p:spPr>
        <p:txBody>
          <a:bodyPr/>
          <a:lstStyle>
            <a:lvl1pPr>
              <a:defRPr u="none" strike="noStrike" kern="1200" cap="none" spc="0" normalizeH="0" baseline="0">
                <a:latin typeface="微软雅黑" panose="020B0503020204020204" pitchFamily="34" charset="-122"/>
                <a:ea typeface="微软雅黑" panose="020B0503020204020204" pitchFamily="34" charset="-122"/>
              </a:defRPr>
            </a:lvl1pPr>
            <a:lvl2pPr>
              <a:defRPr u="none" strike="noStrike" kern="1200" cap="none" spc="0" normalizeH="0" baseline="0">
                <a:latin typeface="微软雅黑" panose="020B0503020204020204" pitchFamily="34" charset="-122"/>
                <a:ea typeface="微软雅黑" panose="020B0503020204020204" pitchFamily="34" charset="-122"/>
              </a:defRPr>
            </a:lvl2pPr>
            <a:lvl3pPr>
              <a:defRPr u="none" strike="noStrike" kern="1200" cap="none" spc="0" normalizeH="0" baseline="0">
                <a:latin typeface="微软雅黑" panose="020B0503020204020204" pitchFamily="34" charset="-122"/>
                <a:ea typeface="微软雅黑" panose="020B0503020204020204" pitchFamily="34" charset="-122"/>
              </a:defRPr>
            </a:lvl3pPr>
            <a:lvl4pPr>
              <a:defRPr u="none" strike="noStrike" kern="1200" cap="none" spc="0" normalizeH="0" baseline="0">
                <a:latin typeface="微软雅黑" panose="020B0503020204020204" pitchFamily="34" charset="-122"/>
                <a:ea typeface="微软雅黑" panose="020B0503020204020204" pitchFamily="34" charset="-122"/>
              </a:defRPr>
            </a:lvl4pPr>
            <a:lvl5pPr>
              <a:defRPr u="none" strike="noStrike" kern="1200" cap="none" spc="0" normalizeH="0" baseline="0">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445500" y="3885300"/>
            <a:ext cx="8251200" cy="758700"/>
          </a:xfrm>
        </p:spPr>
        <p:txBody>
          <a:bodyPr/>
          <a:lstStyle>
            <a:lvl1pPr>
              <a:defRPr u="none" strike="noStrike" kern="1200" cap="none" spc="0" normalizeH="0" baseline="0">
                <a:solidFill>
                  <a:schemeClr val="tx1">
                    <a:lumMod val="85000"/>
                    <a:lumOff val="1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sp>
        <p:nvSpPr>
          <p:cNvPr id="12" name="扳手"/>
          <p:cNvSpPr/>
          <p:nvPr userDrawn="1">
            <p:custDataLst>
              <p:tags r:id="rId9"/>
            </p:custDataLst>
          </p:nvPr>
        </p:nvSpPr>
        <p:spPr bwMode="auto">
          <a:xfrm rot="16200000">
            <a:off x="8552126" y="30103"/>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2" name="扳手"/>
          <p:cNvSpPr/>
          <p:nvPr userDrawn="1">
            <p:custDataLst>
              <p:tags r:id="rId2"/>
            </p:custDataLst>
          </p:nvPr>
        </p:nvSpPr>
        <p:spPr bwMode="auto">
          <a:xfrm rot="16200000">
            <a:off x="8552126" y="4584245"/>
            <a:ext cx="283588" cy="50913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userDrawn="1">
            <p:custDataLst>
              <p:tags r:id="rId3"/>
            </p:custDataLst>
          </p:nvPr>
        </p:nvSpPr>
        <p:spPr>
          <a:xfrm>
            <a:off x="0" y="0"/>
            <a:ext cx="9144000" cy="6858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olidFill>
                <a:schemeClr val="tx1">
                  <a:lumMod val="75000"/>
                  <a:lumOff val="25000"/>
                </a:schemeClr>
              </a:solidFill>
              <a:ea typeface="微软雅黑" panose="020B0503020204020204" pitchFamily="34" charset="-122"/>
              <a:sym typeface="+mn-ea"/>
            </a:endParaRPr>
          </a:p>
        </p:txBody>
      </p:sp>
      <p:sp>
        <p:nvSpPr>
          <p:cNvPr id="2" name="标题 1"/>
          <p:cNvSpPr>
            <a:spLocks noGrp="1"/>
          </p:cNvSpPr>
          <p:nvPr>
            <p:ph type="title"/>
            <p:custDataLst>
              <p:tags r:id="rId4"/>
            </p:custDataLst>
          </p:nvPr>
        </p:nvSpPr>
        <p:spPr>
          <a:xfrm>
            <a:off x="434700" y="178200"/>
            <a:ext cx="8278200" cy="331473"/>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434700" y="1247400"/>
            <a:ext cx="4006800" cy="21708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4681800" y="1247400"/>
            <a:ext cx="4025700" cy="21708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429300" y="3612600"/>
            <a:ext cx="4006800" cy="5859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4689900" y="3609900"/>
            <a:ext cx="4025700" cy="585900"/>
          </a:xfrm>
        </p:spPr>
        <p:txBody>
          <a:bodyPr/>
          <a:lstStyle>
            <a:lvl1pP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grpSp>
        <p:nvGrpSpPr>
          <p:cNvPr id="24" name="组合 23"/>
          <p:cNvGrpSpPr/>
          <p:nvPr userDrawn="1">
            <p:custDataLst>
              <p:tags r:id="rId2"/>
            </p:custDataLst>
          </p:nvPr>
        </p:nvGrpSpPr>
        <p:grpSpPr>
          <a:xfrm>
            <a:off x="1141810" y="285611"/>
            <a:ext cx="7341140" cy="4608172"/>
            <a:chOff x="1522413" y="380814"/>
            <a:chExt cx="9788187" cy="6144229"/>
          </a:xfrm>
        </p:grpSpPr>
        <p:grpSp>
          <p:nvGrpSpPr>
            <p:cNvPr id="21" name="组合 20"/>
            <p:cNvGrpSpPr/>
            <p:nvPr userDrawn="1"/>
          </p:nvGrpSpPr>
          <p:grpSpPr>
            <a:xfrm>
              <a:off x="1522413" y="380814"/>
              <a:ext cx="1785371" cy="3413586"/>
              <a:chOff x="1933776" y="-1346970"/>
              <a:chExt cx="537029" cy="1026786"/>
            </a:xfrm>
          </p:grpSpPr>
          <p:sp>
            <p:nvSpPr>
              <p:cNvPr id="19" name="矩形 18"/>
              <p:cNvSpPr/>
              <p:nvPr userDrawn="1">
                <p:custDataLst>
                  <p:tags r:id="rId3"/>
                </p:custDataLst>
              </p:nvPr>
            </p:nvSpPr>
            <p:spPr>
              <a:xfrm flipH="1">
                <a:off x="1933776" y="-1346970"/>
                <a:ext cx="537029" cy="1026786"/>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20" name="直接连接符 19"/>
              <p:cNvCxnSpPr/>
              <p:nvPr userDrawn="1">
                <p:custDataLst>
                  <p:tags r:id="rId4"/>
                </p:custDataLst>
              </p:nvPr>
            </p:nvCxnSpPr>
            <p:spPr>
              <a:xfrm flipH="1" flipV="1">
                <a:off x="1933776" y="-1346970"/>
                <a:ext cx="166627" cy="31870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扳手"/>
            <p:cNvSpPr/>
            <p:nvPr userDrawn="1">
              <p:custDataLst>
                <p:tags r:id="rId5"/>
              </p:custDataLst>
            </p:nvPr>
          </p:nvSpPr>
          <p:spPr bwMode="auto">
            <a:xfrm rot="5400000" flipH="1">
              <a:off x="10626494" y="5840937"/>
              <a:ext cx="489466" cy="878746"/>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bg1"/>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0" name="矩形 9"/>
          <p:cNvSpPr/>
          <p:nvPr userDrawn="1">
            <p:custDataLst>
              <p:tags r:id="rId6"/>
            </p:custDataLst>
          </p:nvPr>
        </p:nvSpPr>
        <p:spPr>
          <a:xfrm>
            <a:off x="0" y="719418"/>
            <a:ext cx="9144000" cy="3704665"/>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latin typeface="微软雅黑" panose="020B0503020204020204" pitchFamily="34" charset="-122"/>
              <a:ea typeface="微软雅黑" panose="020B0503020204020204" pitchFamily="34" charset="-122"/>
              <a:sym typeface="+mn-ea"/>
            </a:endParaRPr>
          </a:p>
        </p:txBody>
      </p:sp>
      <p:sp>
        <p:nvSpPr>
          <p:cNvPr id="2" name="标题 1"/>
          <p:cNvSpPr>
            <a:spLocks noGrp="1"/>
          </p:cNvSpPr>
          <p:nvPr>
            <p:ph type="title" hasCustomPrompt="1"/>
            <p:custDataLst>
              <p:tags r:id="rId7"/>
            </p:custDataLst>
          </p:nvPr>
        </p:nvSpPr>
        <p:spPr>
          <a:xfrm>
            <a:off x="1142100" y="1004400"/>
            <a:ext cx="6858000" cy="1790100"/>
          </a:xfrm>
        </p:spPr>
        <p:txBody>
          <a:bodyPr anchor="b">
            <a:normAutofit/>
          </a:bodyPr>
          <a:lstStyle>
            <a:lvl1pPr algn="ctr">
              <a:defRPr sz="45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2897100"/>
            <a:ext cx="6858000" cy="1242000"/>
          </a:xfrm>
        </p:spPr>
        <p:txBody>
          <a:bodyPr>
            <a:normAutofit/>
          </a:bodyPr>
          <a:lstStyle>
            <a:lvl1pPr algn="ctr">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0" y="0"/>
            <a:ext cx="9144000" cy="5143500"/>
            <a:chOff x="0" y="0"/>
            <a:chExt cx="12192000" cy="6858000"/>
          </a:xfrm>
        </p:grpSpPr>
        <p:sp>
          <p:nvSpPr>
            <p:cNvPr id="10" name="矩形 9"/>
            <p:cNvSpPr/>
            <p:nvPr userDrawn="1">
              <p:custDataLst>
                <p:tags r:id="rId3"/>
              </p:custDataLst>
            </p:nvPr>
          </p:nvSpPr>
          <p:spPr>
            <a:xfrm>
              <a:off x="0" y="633576"/>
              <a:ext cx="114300" cy="55697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sp>
          <p:nvSpPr>
            <p:cNvPr id="11" name="矩形 10"/>
            <p:cNvSpPr/>
            <p:nvPr userDrawn="1">
              <p:custDataLst>
                <p:tags r:id="rId4"/>
              </p:custDataLst>
            </p:nvPr>
          </p:nvSpPr>
          <p:spPr>
            <a:xfrm>
              <a:off x="11807920" y="0"/>
              <a:ext cx="38408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grpSp>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6"/>
            </p:custDataLst>
          </p:nvPr>
        </p:nvSpPr>
        <p:spPr>
          <a:xfrm>
            <a:off x="502412" y="714381"/>
            <a:ext cx="8139178"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7"/>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2"/>
            </p:custDataLst>
          </p:nvPr>
        </p:nvSpPr>
        <p:spPr>
          <a:xfrm>
            <a:off x="179546" y="152400"/>
            <a:ext cx="4238625" cy="4838700"/>
          </a:xfrm>
          <a:prstGeom prst="rect">
            <a:avLst/>
          </a:prstGeom>
          <a:solidFill>
            <a:schemeClr val="tx2"/>
          </a:solidFill>
          <a:ln w="603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pic>
        <p:nvPicPr>
          <p:cNvPr id="8" name="图片 7"/>
          <p:cNvPicPr>
            <a:picLocks noChangeAspect="1"/>
          </p:cNvPicPr>
          <p:nvPr>
            <p:custDataLst>
              <p:tags r:id="rId3"/>
            </p:custDataLst>
          </p:nvPr>
        </p:nvPicPr>
        <p:blipFill>
          <a:blip r:embed="rId4" cstate="screen"/>
          <a:stretch>
            <a:fillRect/>
          </a:stretch>
        </p:blipFill>
        <p:spPr>
          <a:xfrm>
            <a:off x="3010398" y="604182"/>
            <a:ext cx="5943600" cy="3962400"/>
          </a:xfrm>
          <a:prstGeom prst="rect">
            <a:avLst/>
          </a:prstGeom>
        </p:spPr>
      </p:pic>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3" name="标题 2"/>
          <p:cNvSpPr>
            <a:spLocks noGrp="1"/>
          </p:cNvSpPr>
          <p:nvPr>
            <p:ph type="title" hasCustomPrompt="1"/>
            <p:custDataLst>
              <p:tags r:id="rId8"/>
            </p:custDataLst>
          </p:nvPr>
        </p:nvSpPr>
        <p:spPr>
          <a:xfrm>
            <a:off x="519113" y="1872139"/>
            <a:ext cx="2459355" cy="623888"/>
          </a:xfrm>
        </p:spPr>
        <p:txBody>
          <a:bodyPr>
            <a:normAutofit/>
          </a:bodyPr>
          <a:lstStyle>
            <a:lvl1pPr algn="dist">
              <a:defRPr sz="3600" b="0" u="none" strike="noStrike" kern="1200" cap="none" spc="200" normalizeH="0" baseline="0">
                <a:solidFill>
                  <a:schemeClr val="tx1">
                    <a:lumMod val="85000"/>
                    <a:lumOff val="15000"/>
                  </a:schemeClr>
                </a:solidFill>
                <a:uFillTx/>
                <a:latin typeface="微软雅黑" panose="020B0503020204020204" pitchFamily="34" charset="-122"/>
                <a:ea typeface="汉仪旗黑-85S" panose="00020600040101010101" pitchFamily="18" charset="-122"/>
              </a:defRPr>
            </a:lvl1pPr>
          </a:lstStyle>
          <a:p>
            <a:r>
              <a:rPr lang="zh-CN" altLang="en-US" dirty="0"/>
              <a:t>编辑标题</a:t>
            </a:r>
            <a:endParaRPr lang="zh-CN" altLang="en-US" dirty="0"/>
          </a:p>
        </p:txBody>
      </p:sp>
      <p:sp>
        <p:nvSpPr>
          <p:cNvPr id="9" name="文本占位符 8"/>
          <p:cNvSpPr>
            <a:spLocks noGrp="1"/>
          </p:cNvSpPr>
          <p:nvPr>
            <p:ph type="body" sz="quarter" idx="14" hasCustomPrompt="1"/>
            <p:custDataLst>
              <p:tags r:id="rId9"/>
            </p:custDataLst>
          </p:nvPr>
        </p:nvSpPr>
        <p:spPr>
          <a:xfrm>
            <a:off x="519113" y="2571750"/>
            <a:ext cx="2459355" cy="318611"/>
          </a:xfrm>
        </p:spPr>
        <p:txBody>
          <a:bodyPr lIns="90000" tIns="46800" rIns="90000" bIns="46800">
            <a:normAutofit/>
          </a:bodyPr>
          <a:lstStyle>
            <a:lvl1pPr marL="0" indent="0" algn="dist">
              <a:lnSpc>
                <a:spcPct val="150000"/>
              </a:lnSpc>
              <a:buNone/>
              <a:defRPr baseline="0">
                <a:solidFill>
                  <a:schemeClr val="tx1">
                    <a:lumMod val="85000"/>
                    <a:lumOff val="15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单击此处编辑文本</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0"/>
            <a:ext cx="9144000" cy="5143500"/>
            <a:chOff x="0" y="0"/>
            <a:chExt cx="12192000" cy="6858000"/>
          </a:xfrm>
        </p:grpSpPr>
        <p:sp>
          <p:nvSpPr>
            <p:cNvPr id="11" name="矩形 10"/>
            <p:cNvSpPr/>
            <p:nvPr userDrawn="1">
              <p:custDataLst>
                <p:tags r:id="rId3"/>
              </p:custDataLst>
            </p:nvPr>
          </p:nvSpPr>
          <p:spPr>
            <a:xfrm>
              <a:off x="0" y="633576"/>
              <a:ext cx="114300" cy="55697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sp>
          <p:nvSpPr>
            <p:cNvPr id="12" name="矩形 11"/>
            <p:cNvSpPr/>
            <p:nvPr userDrawn="1">
              <p:custDataLst>
                <p:tags r:id="rId4"/>
              </p:custDataLst>
            </p:nvPr>
          </p:nvSpPr>
          <p:spPr>
            <a:xfrm>
              <a:off x="11807920" y="0"/>
              <a:ext cx="38408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grpSp>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6"/>
            </p:custDataLst>
          </p:nvPr>
        </p:nvSpPr>
        <p:spPr>
          <a:xfrm>
            <a:off x="502448"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7"/>
            </p:custDataLst>
          </p:nvPr>
        </p:nvSpPr>
        <p:spPr>
          <a:xfrm>
            <a:off x="4679158" y="714381"/>
            <a:ext cx="3962432" cy="4041680"/>
          </a:xfrm>
        </p:spPr>
        <p:txBody>
          <a:bodyPr>
            <a:normAutofit/>
          </a:bodyPr>
          <a:lstStyle>
            <a:lvl1pPr>
              <a:defRPr sz="12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a:defRPr sz="12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a:defRPr sz="12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a:defRPr sz="12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a:defRPr sz="1200"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a:off x="0" y="0"/>
            <a:ext cx="9144000" cy="5143500"/>
            <a:chOff x="0" y="0"/>
            <a:chExt cx="12192000" cy="6858000"/>
          </a:xfrm>
        </p:grpSpPr>
        <p:sp>
          <p:nvSpPr>
            <p:cNvPr id="13" name="矩形 12"/>
            <p:cNvSpPr/>
            <p:nvPr userDrawn="1">
              <p:custDataLst>
                <p:tags r:id="rId3"/>
              </p:custDataLst>
            </p:nvPr>
          </p:nvSpPr>
          <p:spPr>
            <a:xfrm>
              <a:off x="0" y="633576"/>
              <a:ext cx="114300" cy="55697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sp>
          <p:nvSpPr>
            <p:cNvPr id="16" name="矩形 15"/>
            <p:cNvSpPr/>
            <p:nvPr userDrawn="1">
              <p:custDataLst>
                <p:tags r:id="rId4"/>
              </p:custDataLst>
            </p:nvPr>
          </p:nvSpPr>
          <p:spPr>
            <a:xfrm>
              <a:off x="11807920" y="0"/>
              <a:ext cx="38408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grpSp>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6"/>
            </p:custDataLst>
          </p:nvPr>
        </p:nvSpPr>
        <p:spPr>
          <a:xfrm>
            <a:off x="502448" y="714381"/>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0" normalizeH="0" baseline="0">
                <a:solidFill>
                  <a:schemeClr val="tx1">
                    <a:lumMod val="75000"/>
                    <a:lumOff val="25000"/>
                  </a:schemeClr>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7"/>
            </p:custDataLst>
          </p:nvPr>
        </p:nvSpPr>
        <p:spPr>
          <a:xfrm>
            <a:off x="502444" y="1054894"/>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8"/>
            </p:custDataLst>
          </p:nvPr>
        </p:nvSpPr>
        <p:spPr>
          <a:xfrm>
            <a:off x="4676813" y="714381"/>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9"/>
            </p:custDataLst>
          </p:nvPr>
        </p:nvSpPr>
        <p:spPr>
          <a:xfrm>
            <a:off x="4676813" y="1054894"/>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1"/>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2"/>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0" y="475182"/>
            <a:ext cx="281904" cy="41772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微软雅黑" panose="020B0503020204020204" pitchFamily="34" charset="-122"/>
              <a:ea typeface="微软雅黑" panose="020B0503020204020204" pitchFamily="34" charset="-122"/>
            </a:endParaRPr>
          </a:p>
        </p:txBody>
      </p:sp>
      <p:pic>
        <p:nvPicPr>
          <p:cNvPr id="7" name="图片 6"/>
          <p:cNvPicPr>
            <a:picLocks noChangeAspect="1"/>
          </p:cNvPicPr>
          <p:nvPr userDrawn="1">
            <p:custDataLst>
              <p:tags r:id="rId3"/>
            </p:custDataLst>
          </p:nvPr>
        </p:nvPicPr>
        <p:blipFill rotWithShape="1">
          <a:blip r:embed="rId4" cstate="screen"/>
          <a:srcRect/>
          <a:stretch>
            <a:fillRect/>
          </a:stretch>
        </p:blipFill>
        <p:spPr>
          <a:xfrm rot="5400000">
            <a:off x="5354222" y="1353722"/>
            <a:ext cx="5143500" cy="2436056"/>
          </a:xfrm>
          <a:prstGeom prst="rect">
            <a:avLst/>
          </a:prstGeom>
        </p:spPr>
      </p:pic>
      <p:sp>
        <p:nvSpPr>
          <p:cNvPr id="2" name="标题 1"/>
          <p:cNvSpPr>
            <a:spLocks noGrp="1"/>
          </p:cNvSpPr>
          <p:nvPr>
            <p:ph type="title"/>
            <p:custDataLst>
              <p:tags r:id="rId5"/>
            </p:custDataLst>
          </p:nvPr>
        </p:nvSpPr>
        <p:spPr>
          <a:xfrm>
            <a:off x="502412" y="332423"/>
            <a:ext cx="5955539"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0" y="0"/>
            <a:ext cx="9144000" cy="5143500"/>
            <a:chOff x="0" y="0"/>
            <a:chExt cx="12192000" cy="6858000"/>
          </a:xfrm>
        </p:grpSpPr>
        <p:sp>
          <p:nvSpPr>
            <p:cNvPr id="14" name="矩形 13"/>
            <p:cNvSpPr/>
            <p:nvPr userDrawn="1">
              <p:custDataLst>
                <p:tags r:id="rId3"/>
              </p:custDataLst>
            </p:nvPr>
          </p:nvSpPr>
          <p:spPr>
            <a:xfrm>
              <a:off x="0" y="633576"/>
              <a:ext cx="114300" cy="55697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sp>
          <p:nvSpPr>
            <p:cNvPr id="10" name="矩形 9"/>
            <p:cNvSpPr/>
            <p:nvPr userDrawn="1">
              <p:custDataLst>
                <p:tags r:id="rId4"/>
              </p:custDataLst>
            </p:nvPr>
          </p:nvSpPr>
          <p:spPr>
            <a:xfrm>
              <a:off x="11807920" y="0"/>
              <a:ext cx="38408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Arial" panose="020B0604020202020204" pitchFamily="34" charset="0"/>
                <a:ea typeface="微软雅黑" panose="020B0503020204020204" pitchFamily="34" charset="-122"/>
              </a:endParaRPr>
            </a:p>
          </p:txBody>
        </p:sp>
      </p:grpSp>
      <p:sp>
        <p:nvSpPr>
          <p:cNvPr id="2" name="标题 1"/>
          <p:cNvSpPr>
            <a:spLocks noGrp="1"/>
          </p:cNvSpPr>
          <p:nvPr>
            <p:ph type="title"/>
            <p:custDataLst>
              <p:tags r:id="rId5"/>
            </p:custDataLst>
          </p:nvPr>
        </p:nvSpPr>
        <p:spPr>
          <a:xfrm>
            <a:off x="502448" y="332426"/>
            <a:ext cx="8139178" cy="331473"/>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6"/>
            </p:custDataLst>
          </p:nvPr>
        </p:nvSpPr>
        <p:spPr>
          <a:xfrm>
            <a:off x="502448" y="714381"/>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7"/>
            </p:custDataLst>
          </p:nvPr>
        </p:nvSpPr>
        <p:spPr>
          <a:xfrm>
            <a:off x="4679194"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220655" y="0"/>
            <a:ext cx="8702691" cy="4957663"/>
            <a:chOff x="294206" y="0"/>
            <a:chExt cx="11603588" cy="6610217"/>
          </a:xfrm>
        </p:grpSpPr>
        <p:sp>
          <p:nvSpPr>
            <p:cNvPr id="10" name="矩形 9"/>
            <p:cNvSpPr/>
            <p:nvPr userDrawn="1">
              <p:custDataLst>
                <p:tags r:id="rId3"/>
              </p:custDataLst>
            </p:nvPr>
          </p:nvSpPr>
          <p:spPr>
            <a:xfrm>
              <a:off x="294206" y="247784"/>
              <a:ext cx="11603588" cy="63624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ea typeface="微软雅黑" panose="020B0503020204020204" pitchFamily="34" charset="-122"/>
              </a:endParaRPr>
            </a:p>
          </p:txBody>
        </p:sp>
        <p:sp>
          <p:nvSpPr>
            <p:cNvPr id="13" name="扳手"/>
            <p:cNvSpPr/>
            <p:nvPr userDrawn="1">
              <p:custDataLst>
                <p:tags r:id="rId4"/>
              </p:custDataLst>
            </p:nvPr>
          </p:nvSpPr>
          <p:spPr bwMode="auto">
            <a:xfrm rot="16200000">
              <a:off x="11263135" y="5979753"/>
              <a:ext cx="378117" cy="678842"/>
            </a:xfrm>
            <a:custGeom>
              <a:avLst/>
              <a:gdLst>
                <a:gd name="connsiteX0" fmla="*/ 245288 w 336610"/>
                <a:gd name="connsiteY0" fmla="*/ 17109 h 604322"/>
                <a:gd name="connsiteX1" fmla="*/ 245288 w 336610"/>
                <a:gd name="connsiteY1" fmla="*/ 22775 h 604322"/>
                <a:gd name="connsiteX2" fmla="*/ 311067 w 336610"/>
                <a:gd name="connsiteY2" fmla="*/ 88321 h 604322"/>
                <a:gd name="connsiteX3" fmla="*/ 241616 w 336610"/>
                <a:gd name="connsiteY3" fmla="*/ 157645 h 604322"/>
                <a:gd name="connsiteX4" fmla="*/ 241616 w 336610"/>
                <a:gd name="connsiteY4" fmla="*/ 163200 h 604322"/>
                <a:gd name="connsiteX5" fmla="*/ 242061 w 336610"/>
                <a:gd name="connsiteY5" fmla="*/ 163533 h 604322"/>
                <a:gd name="connsiteX6" fmla="*/ 242395 w 336610"/>
                <a:gd name="connsiteY6" fmla="*/ 164089 h 604322"/>
                <a:gd name="connsiteX7" fmla="*/ 308173 w 336610"/>
                <a:gd name="connsiteY7" fmla="*/ 229635 h 604322"/>
                <a:gd name="connsiteX8" fmla="*/ 238722 w 336610"/>
                <a:gd name="connsiteY8" fmla="*/ 298959 h 604322"/>
                <a:gd name="connsiteX9" fmla="*/ 237720 w 336610"/>
                <a:gd name="connsiteY9" fmla="*/ 302514 h 604322"/>
                <a:gd name="connsiteX10" fmla="*/ 238833 w 336610"/>
                <a:gd name="connsiteY10" fmla="*/ 305403 h 604322"/>
                <a:gd name="connsiteX11" fmla="*/ 304611 w 336610"/>
                <a:gd name="connsiteY11" fmla="*/ 371061 h 604322"/>
                <a:gd name="connsiteX12" fmla="*/ 235271 w 336610"/>
                <a:gd name="connsiteY12" fmla="*/ 440273 h 604322"/>
                <a:gd name="connsiteX13" fmla="*/ 235271 w 336610"/>
                <a:gd name="connsiteY13" fmla="*/ 445939 h 604322"/>
                <a:gd name="connsiteX14" fmla="*/ 235605 w 336610"/>
                <a:gd name="connsiteY14" fmla="*/ 446161 h 604322"/>
                <a:gd name="connsiteX15" fmla="*/ 235939 w 336610"/>
                <a:gd name="connsiteY15" fmla="*/ 446717 h 604322"/>
                <a:gd name="connsiteX16" fmla="*/ 301718 w 336610"/>
                <a:gd name="connsiteY16" fmla="*/ 512375 h 604322"/>
                <a:gd name="connsiteX17" fmla="*/ 232266 w 336610"/>
                <a:gd name="connsiteY17" fmla="*/ 581587 h 604322"/>
                <a:gd name="connsiteX18" fmla="*/ 232266 w 336610"/>
                <a:gd name="connsiteY18" fmla="*/ 587253 h 604322"/>
                <a:gd name="connsiteX19" fmla="*/ 235160 w 336610"/>
                <a:gd name="connsiteY19" fmla="*/ 588364 h 604322"/>
                <a:gd name="connsiteX20" fmla="*/ 237943 w 336610"/>
                <a:gd name="connsiteY20" fmla="*/ 587253 h 604322"/>
                <a:gd name="connsiteX21" fmla="*/ 310176 w 336610"/>
                <a:gd name="connsiteY21" fmla="*/ 515152 h 604322"/>
                <a:gd name="connsiteX22" fmla="*/ 310176 w 336610"/>
                <a:gd name="connsiteY22" fmla="*/ 509486 h 604322"/>
                <a:gd name="connsiteX23" fmla="*/ 243730 w 336610"/>
                <a:gd name="connsiteY23" fmla="*/ 443162 h 604322"/>
                <a:gd name="connsiteX24" fmla="*/ 313070 w 336610"/>
                <a:gd name="connsiteY24" fmla="*/ 373838 h 604322"/>
                <a:gd name="connsiteX25" fmla="*/ 313070 w 336610"/>
                <a:gd name="connsiteY25" fmla="*/ 368172 h 604322"/>
                <a:gd name="connsiteX26" fmla="*/ 246847 w 336610"/>
                <a:gd name="connsiteY26" fmla="*/ 302070 h 604322"/>
                <a:gd name="connsiteX27" fmla="*/ 316632 w 336610"/>
                <a:gd name="connsiteY27" fmla="*/ 232413 h 604322"/>
                <a:gd name="connsiteX28" fmla="*/ 316632 w 336610"/>
                <a:gd name="connsiteY28" fmla="*/ 226858 h 604322"/>
                <a:gd name="connsiteX29" fmla="*/ 250074 w 336610"/>
                <a:gd name="connsiteY29" fmla="*/ 160534 h 604322"/>
                <a:gd name="connsiteX30" fmla="*/ 319526 w 336610"/>
                <a:gd name="connsiteY30" fmla="*/ 91210 h 604322"/>
                <a:gd name="connsiteX31" fmla="*/ 319526 w 336610"/>
                <a:gd name="connsiteY31" fmla="*/ 85544 h 604322"/>
                <a:gd name="connsiteX32" fmla="*/ 250965 w 336610"/>
                <a:gd name="connsiteY32" fmla="*/ 17109 h 604322"/>
                <a:gd name="connsiteX33" fmla="*/ 245288 w 336610"/>
                <a:gd name="connsiteY33" fmla="*/ 17109 h 604322"/>
                <a:gd name="connsiteX34" fmla="*/ 30127 w 336610"/>
                <a:gd name="connsiteY34" fmla="*/ 17109 h 604322"/>
                <a:gd name="connsiteX35" fmla="*/ 30127 w 336610"/>
                <a:gd name="connsiteY35" fmla="*/ 22775 h 604322"/>
                <a:gd name="connsiteX36" fmla="*/ 95778 w 336610"/>
                <a:gd name="connsiteY36" fmla="*/ 88321 h 604322"/>
                <a:gd name="connsiteX37" fmla="*/ 26455 w 336610"/>
                <a:gd name="connsiteY37" fmla="*/ 157645 h 604322"/>
                <a:gd name="connsiteX38" fmla="*/ 26455 w 336610"/>
                <a:gd name="connsiteY38" fmla="*/ 163200 h 604322"/>
                <a:gd name="connsiteX39" fmla="*/ 26789 w 336610"/>
                <a:gd name="connsiteY39" fmla="*/ 163533 h 604322"/>
                <a:gd name="connsiteX40" fmla="*/ 27234 w 336610"/>
                <a:gd name="connsiteY40" fmla="*/ 164089 h 604322"/>
                <a:gd name="connsiteX41" fmla="*/ 92885 w 336610"/>
                <a:gd name="connsiteY41" fmla="*/ 229635 h 604322"/>
                <a:gd name="connsiteX42" fmla="*/ 23562 w 336610"/>
                <a:gd name="connsiteY42" fmla="*/ 298959 h 604322"/>
                <a:gd name="connsiteX43" fmla="*/ 22560 w 336610"/>
                <a:gd name="connsiteY43" fmla="*/ 302514 h 604322"/>
                <a:gd name="connsiteX44" fmla="*/ 23673 w 336610"/>
                <a:gd name="connsiteY44" fmla="*/ 305403 h 604322"/>
                <a:gd name="connsiteX45" fmla="*/ 89325 w 336610"/>
                <a:gd name="connsiteY45" fmla="*/ 371061 h 604322"/>
                <a:gd name="connsiteX46" fmla="*/ 20001 w 336610"/>
                <a:gd name="connsiteY46" fmla="*/ 440273 h 604322"/>
                <a:gd name="connsiteX47" fmla="*/ 20001 w 336610"/>
                <a:gd name="connsiteY47" fmla="*/ 445939 h 604322"/>
                <a:gd name="connsiteX48" fmla="*/ 20335 w 336610"/>
                <a:gd name="connsiteY48" fmla="*/ 446161 h 604322"/>
                <a:gd name="connsiteX49" fmla="*/ 20780 w 336610"/>
                <a:gd name="connsiteY49" fmla="*/ 446717 h 604322"/>
                <a:gd name="connsiteX50" fmla="*/ 86431 w 336610"/>
                <a:gd name="connsiteY50" fmla="*/ 512375 h 604322"/>
                <a:gd name="connsiteX51" fmla="*/ 17108 w 336610"/>
                <a:gd name="connsiteY51" fmla="*/ 581587 h 604322"/>
                <a:gd name="connsiteX52" fmla="*/ 17108 w 336610"/>
                <a:gd name="connsiteY52" fmla="*/ 587253 h 604322"/>
                <a:gd name="connsiteX53" fmla="*/ 19890 w 336610"/>
                <a:gd name="connsiteY53" fmla="*/ 588364 h 604322"/>
                <a:gd name="connsiteX54" fmla="*/ 22783 w 336610"/>
                <a:gd name="connsiteY54" fmla="*/ 587253 h 604322"/>
                <a:gd name="connsiteX55" fmla="*/ 94888 w 336610"/>
                <a:gd name="connsiteY55" fmla="*/ 515152 h 604322"/>
                <a:gd name="connsiteX56" fmla="*/ 94888 w 336610"/>
                <a:gd name="connsiteY56" fmla="*/ 509597 h 604322"/>
                <a:gd name="connsiteX57" fmla="*/ 28458 w 336610"/>
                <a:gd name="connsiteY57" fmla="*/ 443162 h 604322"/>
                <a:gd name="connsiteX58" fmla="*/ 97781 w 336610"/>
                <a:gd name="connsiteY58" fmla="*/ 373838 h 604322"/>
                <a:gd name="connsiteX59" fmla="*/ 97781 w 336610"/>
                <a:gd name="connsiteY59" fmla="*/ 368283 h 604322"/>
                <a:gd name="connsiteX60" fmla="*/ 31573 w 336610"/>
                <a:gd name="connsiteY60" fmla="*/ 302181 h 604322"/>
                <a:gd name="connsiteX61" fmla="*/ 101342 w 336610"/>
                <a:gd name="connsiteY61" fmla="*/ 232524 h 604322"/>
                <a:gd name="connsiteX62" fmla="*/ 101342 w 336610"/>
                <a:gd name="connsiteY62" fmla="*/ 226858 h 604322"/>
                <a:gd name="connsiteX63" fmla="*/ 34800 w 336610"/>
                <a:gd name="connsiteY63" fmla="*/ 160534 h 604322"/>
                <a:gd name="connsiteX64" fmla="*/ 104235 w 336610"/>
                <a:gd name="connsiteY64" fmla="*/ 91210 h 604322"/>
                <a:gd name="connsiteX65" fmla="*/ 104235 w 336610"/>
                <a:gd name="connsiteY65" fmla="*/ 85544 h 604322"/>
                <a:gd name="connsiteX66" fmla="*/ 35691 w 336610"/>
                <a:gd name="connsiteY66" fmla="*/ 17109 h 604322"/>
                <a:gd name="connsiteX67" fmla="*/ 30127 w 336610"/>
                <a:gd name="connsiteY67" fmla="*/ 17109 h 604322"/>
                <a:gd name="connsiteX68" fmla="*/ 137729 w 336610"/>
                <a:gd name="connsiteY68" fmla="*/ 17108 h 604322"/>
                <a:gd name="connsiteX69" fmla="*/ 137729 w 336610"/>
                <a:gd name="connsiteY69" fmla="*/ 22773 h 604322"/>
                <a:gd name="connsiteX70" fmla="*/ 203359 w 336610"/>
                <a:gd name="connsiteY70" fmla="*/ 88315 h 604322"/>
                <a:gd name="connsiteX71" fmla="*/ 134058 w 336610"/>
                <a:gd name="connsiteY71" fmla="*/ 157635 h 604322"/>
                <a:gd name="connsiteX72" fmla="*/ 134058 w 336610"/>
                <a:gd name="connsiteY72" fmla="*/ 163189 h 604322"/>
                <a:gd name="connsiteX73" fmla="*/ 134391 w 336610"/>
                <a:gd name="connsiteY73" fmla="*/ 163411 h 604322"/>
                <a:gd name="connsiteX74" fmla="*/ 134836 w 336610"/>
                <a:gd name="connsiteY74" fmla="*/ 164078 h 604322"/>
                <a:gd name="connsiteX75" fmla="*/ 200467 w 336610"/>
                <a:gd name="connsiteY75" fmla="*/ 229620 h 604322"/>
                <a:gd name="connsiteX76" fmla="*/ 131166 w 336610"/>
                <a:gd name="connsiteY76" fmla="*/ 298939 h 604322"/>
                <a:gd name="connsiteX77" fmla="*/ 130164 w 336610"/>
                <a:gd name="connsiteY77" fmla="*/ 302494 h 604322"/>
                <a:gd name="connsiteX78" fmla="*/ 131277 w 336610"/>
                <a:gd name="connsiteY78" fmla="*/ 305383 h 604322"/>
                <a:gd name="connsiteX79" fmla="*/ 197018 w 336610"/>
                <a:gd name="connsiteY79" fmla="*/ 371036 h 604322"/>
                <a:gd name="connsiteX80" fmla="*/ 127606 w 336610"/>
                <a:gd name="connsiteY80" fmla="*/ 440244 h 604322"/>
                <a:gd name="connsiteX81" fmla="*/ 127606 w 336610"/>
                <a:gd name="connsiteY81" fmla="*/ 445910 h 604322"/>
                <a:gd name="connsiteX82" fmla="*/ 128051 w 336610"/>
                <a:gd name="connsiteY82" fmla="*/ 446132 h 604322"/>
                <a:gd name="connsiteX83" fmla="*/ 128385 w 336610"/>
                <a:gd name="connsiteY83" fmla="*/ 446687 h 604322"/>
                <a:gd name="connsiteX84" fmla="*/ 194015 w 336610"/>
                <a:gd name="connsiteY84" fmla="*/ 512341 h 604322"/>
                <a:gd name="connsiteX85" fmla="*/ 124714 w 336610"/>
                <a:gd name="connsiteY85" fmla="*/ 581549 h 604322"/>
                <a:gd name="connsiteX86" fmla="*/ 124714 w 336610"/>
                <a:gd name="connsiteY86" fmla="*/ 587214 h 604322"/>
                <a:gd name="connsiteX87" fmla="*/ 127606 w 336610"/>
                <a:gd name="connsiteY87" fmla="*/ 588325 h 604322"/>
                <a:gd name="connsiteX88" fmla="*/ 130387 w 336610"/>
                <a:gd name="connsiteY88" fmla="*/ 587214 h 604322"/>
                <a:gd name="connsiteX89" fmla="*/ 202580 w 336610"/>
                <a:gd name="connsiteY89" fmla="*/ 515118 h 604322"/>
                <a:gd name="connsiteX90" fmla="*/ 202469 w 336610"/>
                <a:gd name="connsiteY90" fmla="*/ 509452 h 604322"/>
                <a:gd name="connsiteX91" fmla="*/ 136060 w 336610"/>
                <a:gd name="connsiteY91" fmla="*/ 443132 h 604322"/>
                <a:gd name="connsiteX92" fmla="*/ 205472 w 336610"/>
                <a:gd name="connsiteY92" fmla="*/ 373813 h 604322"/>
                <a:gd name="connsiteX93" fmla="*/ 205472 w 336610"/>
                <a:gd name="connsiteY93" fmla="*/ 368259 h 604322"/>
                <a:gd name="connsiteX94" fmla="*/ 139286 w 336610"/>
                <a:gd name="connsiteY94" fmla="*/ 302050 h 604322"/>
                <a:gd name="connsiteX95" fmla="*/ 208921 w 336610"/>
                <a:gd name="connsiteY95" fmla="*/ 232508 h 604322"/>
                <a:gd name="connsiteX96" fmla="*/ 208921 w 336610"/>
                <a:gd name="connsiteY96" fmla="*/ 226843 h 604322"/>
                <a:gd name="connsiteX97" fmla="*/ 142512 w 336610"/>
                <a:gd name="connsiteY97" fmla="*/ 160412 h 604322"/>
                <a:gd name="connsiteX98" fmla="*/ 211813 w 336610"/>
                <a:gd name="connsiteY98" fmla="*/ 91204 h 604322"/>
                <a:gd name="connsiteX99" fmla="*/ 211813 w 336610"/>
                <a:gd name="connsiteY99" fmla="*/ 85538 h 604322"/>
                <a:gd name="connsiteX100" fmla="*/ 143402 w 336610"/>
                <a:gd name="connsiteY100" fmla="*/ 17108 h 604322"/>
                <a:gd name="connsiteX101" fmla="*/ 137729 w 336610"/>
                <a:gd name="connsiteY101" fmla="*/ 17108 h 604322"/>
                <a:gd name="connsiteX102" fmla="*/ 248182 w 336610"/>
                <a:gd name="connsiteY102" fmla="*/ 0 h 604322"/>
                <a:gd name="connsiteX103" fmla="*/ 262206 w 336610"/>
                <a:gd name="connsiteY103" fmla="*/ 5777 h 604322"/>
                <a:gd name="connsiteX104" fmla="*/ 330767 w 336610"/>
                <a:gd name="connsiteY104" fmla="*/ 74212 h 604322"/>
                <a:gd name="connsiteX105" fmla="*/ 330767 w 336610"/>
                <a:gd name="connsiteY105" fmla="*/ 102430 h 604322"/>
                <a:gd name="connsiteX106" fmla="*/ 272668 w 336610"/>
                <a:gd name="connsiteY106" fmla="*/ 160423 h 604322"/>
                <a:gd name="connsiteX107" fmla="*/ 327873 w 336610"/>
                <a:gd name="connsiteY107" fmla="*/ 215526 h 604322"/>
                <a:gd name="connsiteX108" fmla="*/ 327873 w 336610"/>
                <a:gd name="connsiteY108" fmla="*/ 243633 h 604322"/>
                <a:gd name="connsiteX109" fmla="*/ 269441 w 336610"/>
                <a:gd name="connsiteY109" fmla="*/ 302070 h 604322"/>
                <a:gd name="connsiteX110" fmla="*/ 324423 w 336610"/>
                <a:gd name="connsiteY110" fmla="*/ 356840 h 604322"/>
                <a:gd name="connsiteX111" fmla="*/ 324423 w 336610"/>
                <a:gd name="connsiteY111" fmla="*/ 385059 h 604322"/>
                <a:gd name="connsiteX112" fmla="*/ 266213 w 336610"/>
                <a:gd name="connsiteY112" fmla="*/ 443051 h 604322"/>
                <a:gd name="connsiteX113" fmla="*/ 321418 w 336610"/>
                <a:gd name="connsiteY113" fmla="*/ 498265 h 604322"/>
                <a:gd name="connsiteX114" fmla="*/ 327317 w 336610"/>
                <a:gd name="connsiteY114" fmla="*/ 512264 h 604322"/>
                <a:gd name="connsiteX115" fmla="*/ 321418 w 336610"/>
                <a:gd name="connsiteY115" fmla="*/ 526373 h 604322"/>
                <a:gd name="connsiteX116" fmla="*/ 249295 w 336610"/>
                <a:gd name="connsiteY116" fmla="*/ 598474 h 604322"/>
                <a:gd name="connsiteX117" fmla="*/ 235160 w 336610"/>
                <a:gd name="connsiteY117" fmla="*/ 604251 h 604322"/>
                <a:gd name="connsiteX118" fmla="*/ 221025 w 336610"/>
                <a:gd name="connsiteY118" fmla="*/ 598474 h 604322"/>
                <a:gd name="connsiteX119" fmla="*/ 221025 w 336610"/>
                <a:gd name="connsiteY119" fmla="*/ 570256 h 604322"/>
                <a:gd name="connsiteX120" fmla="*/ 279124 w 336610"/>
                <a:gd name="connsiteY120" fmla="*/ 512264 h 604322"/>
                <a:gd name="connsiteX121" fmla="*/ 223140 w 336610"/>
                <a:gd name="connsiteY121" fmla="*/ 456382 h 604322"/>
                <a:gd name="connsiteX122" fmla="*/ 222917 w 336610"/>
                <a:gd name="connsiteY122" fmla="*/ 456049 h 604322"/>
                <a:gd name="connsiteX123" fmla="*/ 223919 w 336610"/>
                <a:gd name="connsiteY123" fmla="*/ 429053 h 604322"/>
                <a:gd name="connsiteX124" fmla="*/ 282018 w 336610"/>
                <a:gd name="connsiteY124" fmla="*/ 371061 h 604322"/>
                <a:gd name="connsiteX125" fmla="*/ 227592 w 336610"/>
                <a:gd name="connsiteY125" fmla="*/ 316624 h 604322"/>
                <a:gd name="connsiteX126" fmla="*/ 221804 w 336610"/>
                <a:gd name="connsiteY126" fmla="*/ 304070 h 604322"/>
                <a:gd name="connsiteX127" fmla="*/ 227480 w 336610"/>
                <a:gd name="connsiteY127" fmla="*/ 287627 h 604322"/>
                <a:gd name="connsiteX128" fmla="*/ 285579 w 336610"/>
                <a:gd name="connsiteY128" fmla="*/ 229635 h 604322"/>
                <a:gd name="connsiteX129" fmla="*/ 229595 w 336610"/>
                <a:gd name="connsiteY129" fmla="*/ 173754 h 604322"/>
                <a:gd name="connsiteX130" fmla="*/ 229373 w 336610"/>
                <a:gd name="connsiteY130" fmla="*/ 173421 h 604322"/>
                <a:gd name="connsiteX131" fmla="*/ 224587 w 336610"/>
                <a:gd name="connsiteY131" fmla="*/ 160423 h 604322"/>
                <a:gd name="connsiteX132" fmla="*/ 230374 w 336610"/>
                <a:gd name="connsiteY132" fmla="*/ 146313 h 604322"/>
                <a:gd name="connsiteX133" fmla="*/ 288473 w 336610"/>
                <a:gd name="connsiteY133" fmla="*/ 88321 h 604322"/>
                <a:gd name="connsiteX134" fmla="*/ 234047 w 336610"/>
                <a:gd name="connsiteY134" fmla="*/ 33995 h 604322"/>
                <a:gd name="connsiteX135" fmla="*/ 234047 w 336610"/>
                <a:gd name="connsiteY135" fmla="*/ 5777 h 604322"/>
                <a:gd name="connsiteX136" fmla="*/ 248182 w 336610"/>
                <a:gd name="connsiteY136" fmla="*/ 0 h 604322"/>
                <a:gd name="connsiteX137" fmla="*/ 140621 w 336610"/>
                <a:gd name="connsiteY137" fmla="*/ 0 h 604322"/>
                <a:gd name="connsiteX138" fmla="*/ 154637 w 336610"/>
                <a:gd name="connsiteY138" fmla="*/ 5888 h 604322"/>
                <a:gd name="connsiteX139" fmla="*/ 223159 w 336610"/>
                <a:gd name="connsiteY139" fmla="*/ 74207 h 604322"/>
                <a:gd name="connsiteX140" fmla="*/ 223159 w 336610"/>
                <a:gd name="connsiteY140" fmla="*/ 102424 h 604322"/>
                <a:gd name="connsiteX141" fmla="*/ 165093 w 336610"/>
                <a:gd name="connsiteY141" fmla="*/ 160412 h 604322"/>
                <a:gd name="connsiteX142" fmla="*/ 220267 w 336610"/>
                <a:gd name="connsiteY142" fmla="*/ 215512 h 604322"/>
                <a:gd name="connsiteX143" fmla="*/ 220267 w 336610"/>
                <a:gd name="connsiteY143" fmla="*/ 243728 h 604322"/>
                <a:gd name="connsiteX144" fmla="*/ 161756 w 336610"/>
                <a:gd name="connsiteY144" fmla="*/ 302050 h 604322"/>
                <a:gd name="connsiteX145" fmla="*/ 216708 w 336610"/>
                <a:gd name="connsiteY145" fmla="*/ 356928 h 604322"/>
                <a:gd name="connsiteX146" fmla="*/ 216708 w 336610"/>
                <a:gd name="connsiteY146" fmla="*/ 385033 h 604322"/>
                <a:gd name="connsiteX147" fmla="*/ 158641 w 336610"/>
                <a:gd name="connsiteY147" fmla="*/ 443132 h 604322"/>
                <a:gd name="connsiteX148" fmla="*/ 213815 w 336610"/>
                <a:gd name="connsiteY148" fmla="*/ 498232 h 604322"/>
                <a:gd name="connsiteX149" fmla="*/ 219711 w 336610"/>
                <a:gd name="connsiteY149" fmla="*/ 512230 h 604322"/>
                <a:gd name="connsiteX150" fmla="*/ 213815 w 336610"/>
                <a:gd name="connsiteY150" fmla="*/ 526338 h 604322"/>
                <a:gd name="connsiteX151" fmla="*/ 141733 w 336610"/>
                <a:gd name="connsiteY151" fmla="*/ 598434 h 604322"/>
                <a:gd name="connsiteX152" fmla="*/ 127606 w 336610"/>
                <a:gd name="connsiteY152" fmla="*/ 604322 h 604322"/>
                <a:gd name="connsiteX153" fmla="*/ 113479 w 336610"/>
                <a:gd name="connsiteY153" fmla="*/ 598434 h 604322"/>
                <a:gd name="connsiteX154" fmla="*/ 113479 w 336610"/>
                <a:gd name="connsiteY154" fmla="*/ 570329 h 604322"/>
                <a:gd name="connsiteX155" fmla="*/ 171545 w 336610"/>
                <a:gd name="connsiteY155" fmla="*/ 512341 h 604322"/>
                <a:gd name="connsiteX156" fmla="*/ 115592 w 336610"/>
                <a:gd name="connsiteY156" fmla="*/ 456463 h 604322"/>
                <a:gd name="connsiteX157" fmla="*/ 115370 w 336610"/>
                <a:gd name="connsiteY157" fmla="*/ 456019 h 604322"/>
                <a:gd name="connsiteX158" fmla="*/ 116371 w 336610"/>
                <a:gd name="connsiteY158" fmla="*/ 429024 h 604322"/>
                <a:gd name="connsiteX159" fmla="*/ 174437 w 336610"/>
                <a:gd name="connsiteY159" fmla="*/ 371036 h 604322"/>
                <a:gd name="connsiteX160" fmla="*/ 120042 w 336610"/>
                <a:gd name="connsiteY160" fmla="*/ 316714 h 604322"/>
                <a:gd name="connsiteX161" fmla="*/ 114257 w 336610"/>
                <a:gd name="connsiteY161" fmla="*/ 303938 h 604322"/>
                <a:gd name="connsiteX162" fmla="*/ 119930 w 336610"/>
                <a:gd name="connsiteY162" fmla="*/ 287608 h 604322"/>
                <a:gd name="connsiteX163" fmla="*/ 177997 w 336610"/>
                <a:gd name="connsiteY163" fmla="*/ 229620 h 604322"/>
                <a:gd name="connsiteX164" fmla="*/ 122044 w 336610"/>
                <a:gd name="connsiteY164" fmla="*/ 173743 h 604322"/>
                <a:gd name="connsiteX165" fmla="*/ 121822 w 336610"/>
                <a:gd name="connsiteY165" fmla="*/ 173520 h 604322"/>
                <a:gd name="connsiteX166" fmla="*/ 117038 w 336610"/>
                <a:gd name="connsiteY166" fmla="*/ 160412 h 604322"/>
                <a:gd name="connsiteX167" fmla="*/ 122823 w 336610"/>
                <a:gd name="connsiteY167" fmla="*/ 146304 h 604322"/>
                <a:gd name="connsiteX168" fmla="*/ 180889 w 336610"/>
                <a:gd name="connsiteY168" fmla="*/ 88315 h 604322"/>
                <a:gd name="connsiteX169" fmla="*/ 126494 w 336610"/>
                <a:gd name="connsiteY169" fmla="*/ 33993 h 604322"/>
                <a:gd name="connsiteX170" fmla="*/ 120598 w 336610"/>
                <a:gd name="connsiteY170" fmla="*/ 19885 h 604322"/>
                <a:gd name="connsiteX171" fmla="*/ 126494 w 336610"/>
                <a:gd name="connsiteY171" fmla="*/ 5888 h 604322"/>
                <a:gd name="connsiteX172" fmla="*/ 140621 w 336610"/>
                <a:gd name="connsiteY172" fmla="*/ 0 h 604322"/>
                <a:gd name="connsiteX173" fmla="*/ 32909 w 336610"/>
                <a:gd name="connsiteY173" fmla="*/ 0 h 604322"/>
                <a:gd name="connsiteX174" fmla="*/ 47040 w 336610"/>
                <a:gd name="connsiteY174" fmla="*/ 5777 h 604322"/>
                <a:gd name="connsiteX175" fmla="*/ 115585 w 336610"/>
                <a:gd name="connsiteY175" fmla="*/ 74212 h 604322"/>
                <a:gd name="connsiteX176" fmla="*/ 115585 w 336610"/>
                <a:gd name="connsiteY176" fmla="*/ 102430 h 604322"/>
                <a:gd name="connsiteX177" fmla="*/ 57389 w 336610"/>
                <a:gd name="connsiteY177" fmla="*/ 160423 h 604322"/>
                <a:gd name="connsiteX178" fmla="*/ 112581 w 336610"/>
                <a:gd name="connsiteY178" fmla="*/ 215526 h 604322"/>
                <a:gd name="connsiteX179" fmla="*/ 112581 w 336610"/>
                <a:gd name="connsiteY179" fmla="*/ 243745 h 604322"/>
                <a:gd name="connsiteX180" fmla="*/ 54162 w 336610"/>
                <a:gd name="connsiteY180" fmla="*/ 302070 h 604322"/>
                <a:gd name="connsiteX181" fmla="*/ 109131 w 336610"/>
                <a:gd name="connsiteY181" fmla="*/ 356951 h 604322"/>
                <a:gd name="connsiteX182" fmla="*/ 109131 w 336610"/>
                <a:gd name="connsiteY182" fmla="*/ 385059 h 604322"/>
                <a:gd name="connsiteX183" fmla="*/ 50935 w 336610"/>
                <a:gd name="connsiteY183" fmla="*/ 443162 h 604322"/>
                <a:gd name="connsiteX184" fmla="*/ 106238 w 336610"/>
                <a:gd name="connsiteY184" fmla="*/ 498265 h 604322"/>
                <a:gd name="connsiteX185" fmla="*/ 112024 w 336610"/>
                <a:gd name="connsiteY185" fmla="*/ 512264 h 604322"/>
                <a:gd name="connsiteX186" fmla="*/ 106238 w 336610"/>
                <a:gd name="connsiteY186" fmla="*/ 526373 h 604322"/>
                <a:gd name="connsiteX187" fmla="*/ 34021 w 336610"/>
                <a:gd name="connsiteY187" fmla="*/ 598474 h 604322"/>
                <a:gd name="connsiteX188" fmla="*/ 19890 w 336610"/>
                <a:gd name="connsiteY188" fmla="*/ 604251 h 604322"/>
                <a:gd name="connsiteX189" fmla="*/ 5758 w 336610"/>
                <a:gd name="connsiteY189" fmla="*/ 598474 h 604322"/>
                <a:gd name="connsiteX190" fmla="*/ 5758 w 336610"/>
                <a:gd name="connsiteY190" fmla="*/ 570367 h 604322"/>
                <a:gd name="connsiteX191" fmla="*/ 63843 w 336610"/>
                <a:gd name="connsiteY191" fmla="*/ 512375 h 604322"/>
                <a:gd name="connsiteX192" fmla="*/ 7872 w 336610"/>
                <a:gd name="connsiteY192" fmla="*/ 456493 h 604322"/>
                <a:gd name="connsiteX193" fmla="*/ 7650 w 336610"/>
                <a:gd name="connsiteY193" fmla="*/ 456049 h 604322"/>
                <a:gd name="connsiteX194" fmla="*/ 8762 w 336610"/>
                <a:gd name="connsiteY194" fmla="*/ 429053 h 604322"/>
                <a:gd name="connsiteX195" fmla="*/ 66847 w 336610"/>
                <a:gd name="connsiteY195" fmla="*/ 371061 h 604322"/>
                <a:gd name="connsiteX196" fmla="*/ 12323 w 336610"/>
                <a:gd name="connsiteY196" fmla="*/ 316624 h 604322"/>
                <a:gd name="connsiteX197" fmla="*/ 6648 w 336610"/>
                <a:gd name="connsiteY197" fmla="*/ 304070 h 604322"/>
                <a:gd name="connsiteX198" fmla="*/ 12212 w 336610"/>
                <a:gd name="connsiteY198" fmla="*/ 287627 h 604322"/>
                <a:gd name="connsiteX199" fmla="*/ 70297 w 336610"/>
                <a:gd name="connsiteY199" fmla="*/ 229635 h 604322"/>
                <a:gd name="connsiteX200" fmla="*/ 14326 w 336610"/>
                <a:gd name="connsiteY200" fmla="*/ 173754 h 604322"/>
                <a:gd name="connsiteX201" fmla="*/ 14103 w 336610"/>
                <a:gd name="connsiteY201" fmla="*/ 173421 h 604322"/>
                <a:gd name="connsiteX202" fmla="*/ 9319 w 336610"/>
                <a:gd name="connsiteY202" fmla="*/ 160423 h 604322"/>
                <a:gd name="connsiteX203" fmla="*/ 15105 w 336610"/>
                <a:gd name="connsiteY203" fmla="*/ 146313 h 604322"/>
                <a:gd name="connsiteX204" fmla="*/ 73190 w 336610"/>
                <a:gd name="connsiteY204" fmla="*/ 88321 h 604322"/>
                <a:gd name="connsiteX205" fmla="*/ 18777 w 336610"/>
                <a:gd name="connsiteY205" fmla="*/ 33995 h 604322"/>
                <a:gd name="connsiteX206" fmla="*/ 12991 w 336610"/>
                <a:gd name="connsiteY206" fmla="*/ 19886 h 604322"/>
                <a:gd name="connsiteX207" fmla="*/ 18777 w 336610"/>
                <a:gd name="connsiteY207" fmla="*/ 5777 h 604322"/>
                <a:gd name="connsiteX208" fmla="*/ 32909 w 336610"/>
                <a:gd name="connsiteY208" fmla="*/ 0 h 60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36610" h="604322">
                  <a:moveTo>
                    <a:pt x="245288" y="17109"/>
                  </a:moveTo>
                  <a:cubicBezTo>
                    <a:pt x="243730" y="18664"/>
                    <a:pt x="243730" y="21219"/>
                    <a:pt x="245288" y="22775"/>
                  </a:cubicBezTo>
                  <a:lnTo>
                    <a:pt x="311067" y="88321"/>
                  </a:lnTo>
                  <a:lnTo>
                    <a:pt x="241616" y="157645"/>
                  </a:lnTo>
                  <a:cubicBezTo>
                    <a:pt x="240057" y="159201"/>
                    <a:pt x="240057" y="161645"/>
                    <a:pt x="241616" y="163200"/>
                  </a:cubicBezTo>
                  <a:cubicBezTo>
                    <a:pt x="241727" y="163311"/>
                    <a:pt x="241949" y="163422"/>
                    <a:pt x="242061" y="163533"/>
                  </a:cubicBezTo>
                  <a:cubicBezTo>
                    <a:pt x="242172" y="163644"/>
                    <a:pt x="242283" y="163867"/>
                    <a:pt x="242395" y="164089"/>
                  </a:cubicBezTo>
                  <a:lnTo>
                    <a:pt x="308173" y="229635"/>
                  </a:lnTo>
                  <a:lnTo>
                    <a:pt x="238722" y="298959"/>
                  </a:lnTo>
                  <a:cubicBezTo>
                    <a:pt x="237720" y="299959"/>
                    <a:pt x="237497" y="301292"/>
                    <a:pt x="237720" y="302514"/>
                  </a:cubicBezTo>
                  <a:cubicBezTo>
                    <a:pt x="237720" y="303625"/>
                    <a:pt x="238054" y="304625"/>
                    <a:pt x="238833" y="305403"/>
                  </a:cubicBezTo>
                  <a:lnTo>
                    <a:pt x="304611" y="371061"/>
                  </a:lnTo>
                  <a:lnTo>
                    <a:pt x="235271" y="440273"/>
                  </a:lnTo>
                  <a:cubicBezTo>
                    <a:pt x="233713" y="441829"/>
                    <a:pt x="233713" y="444384"/>
                    <a:pt x="235271" y="445939"/>
                  </a:cubicBezTo>
                  <a:cubicBezTo>
                    <a:pt x="235383" y="446050"/>
                    <a:pt x="235494" y="446050"/>
                    <a:pt x="235605" y="446161"/>
                  </a:cubicBezTo>
                  <a:cubicBezTo>
                    <a:pt x="235717" y="446384"/>
                    <a:pt x="235828" y="446606"/>
                    <a:pt x="235939" y="446717"/>
                  </a:cubicBezTo>
                  <a:lnTo>
                    <a:pt x="301718" y="512375"/>
                  </a:lnTo>
                  <a:lnTo>
                    <a:pt x="232266" y="581587"/>
                  </a:lnTo>
                  <a:cubicBezTo>
                    <a:pt x="230819" y="583143"/>
                    <a:pt x="230819" y="585698"/>
                    <a:pt x="232266" y="587253"/>
                  </a:cubicBezTo>
                  <a:cubicBezTo>
                    <a:pt x="233045" y="588031"/>
                    <a:pt x="234158" y="588364"/>
                    <a:pt x="235160" y="588364"/>
                  </a:cubicBezTo>
                  <a:cubicBezTo>
                    <a:pt x="236162" y="588364"/>
                    <a:pt x="237164" y="588031"/>
                    <a:pt x="237943" y="587253"/>
                  </a:cubicBezTo>
                  <a:lnTo>
                    <a:pt x="310176" y="515152"/>
                  </a:lnTo>
                  <a:cubicBezTo>
                    <a:pt x="311735" y="513597"/>
                    <a:pt x="311735" y="511041"/>
                    <a:pt x="310176" y="509486"/>
                  </a:cubicBezTo>
                  <a:lnTo>
                    <a:pt x="243730" y="443162"/>
                  </a:lnTo>
                  <a:lnTo>
                    <a:pt x="313070" y="373838"/>
                  </a:lnTo>
                  <a:cubicBezTo>
                    <a:pt x="314628" y="372283"/>
                    <a:pt x="314628" y="369727"/>
                    <a:pt x="313070" y="368172"/>
                  </a:cubicBezTo>
                  <a:lnTo>
                    <a:pt x="246847" y="302070"/>
                  </a:lnTo>
                  <a:lnTo>
                    <a:pt x="316632" y="232413"/>
                  </a:lnTo>
                  <a:cubicBezTo>
                    <a:pt x="318190" y="230857"/>
                    <a:pt x="318190" y="228413"/>
                    <a:pt x="316632" y="226858"/>
                  </a:cubicBezTo>
                  <a:lnTo>
                    <a:pt x="250074" y="160534"/>
                  </a:lnTo>
                  <a:lnTo>
                    <a:pt x="319526" y="91210"/>
                  </a:lnTo>
                  <a:cubicBezTo>
                    <a:pt x="321084" y="89654"/>
                    <a:pt x="321084" y="87099"/>
                    <a:pt x="319526" y="85544"/>
                  </a:cubicBezTo>
                  <a:lnTo>
                    <a:pt x="250965" y="17109"/>
                  </a:lnTo>
                  <a:cubicBezTo>
                    <a:pt x="249407" y="15553"/>
                    <a:pt x="246847" y="15553"/>
                    <a:pt x="245288" y="17109"/>
                  </a:cubicBezTo>
                  <a:close/>
                  <a:moveTo>
                    <a:pt x="30127" y="17109"/>
                  </a:moveTo>
                  <a:cubicBezTo>
                    <a:pt x="28569" y="18664"/>
                    <a:pt x="28569" y="21219"/>
                    <a:pt x="30127" y="22775"/>
                  </a:cubicBezTo>
                  <a:lnTo>
                    <a:pt x="95778" y="88321"/>
                  </a:lnTo>
                  <a:lnTo>
                    <a:pt x="26455" y="157645"/>
                  </a:lnTo>
                  <a:cubicBezTo>
                    <a:pt x="24897" y="159201"/>
                    <a:pt x="24897" y="161645"/>
                    <a:pt x="26455" y="163200"/>
                  </a:cubicBezTo>
                  <a:cubicBezTo>
                    <a:pt x="26566" y="163311"/>
                    <a:pt x="26677" y="163422"/>
                    <a:pt x="26789" y="163533"/>
                  </a:cubicBezTo>
                  <a:cubicBezTo>
                    <a:pt x="26900" y="163644"/>
                    <a:pt x="27011" y="163867"/>
                    <a:pt x="27234" y="164089"/>
                  </a:cubicBezTo>
                  <a:lnTo>
                    <a:pt x="92885" y="229635"/>
                  </a:lnTo>
                  <a:lnTo>
                    <a:pt x="23562" y="298959"/>
                  </a:lnTo>
                  <a:cubicBezTo>
                    <a:pt x="22560" y="299959"/>
                    <a:pt x="22226" y="301292"/>
                    <a:pt x="22560" y="302514"/>
                  </a:cubicBezTo>
                  <a:cubicBezTo>
                    <a:pt x="22449" y="303625"/>
                    <a:pt x="22894" y="304625"/>
                    <a:pt x="23673" y="305403"/>
                  </a:cubicBezTo>
                  <a:lnTo>
                    <a:pt x="89325" y="371061"/>
                  </a:lnTo>
                  <a:lnTo>
                    <a:pt x="20001" y="440273"/>
                  </a:lnTo>
                  <a:cubicBezTo>
                    <a:pt x="18443" y="441829"/>
                    <a:pt x="18443" y="444384"/>
                    <a:pt x="20001" y="445939"/>
                  </a:cubicBezTo>
                  <a:cubicBezTo>
                    <a:pt x="20112" y="446050"/>
                    <a:pt x="20223" y="446050"/>
                    <a:pt x="20335" y="446161"/>
                  </a:cubicBezTo>
                  <a:cubicBezTo>
                    <a:pt x="20446" y="446384"/>
                    <a:pt x="20557" y="446606"/>
                    <a:pt x="20780" y="446717"/>
                  </a:cubicBezTo>
                  <a:lnTo>
                    <a:pt x="86431" y="512375"/>
                  </a:lnTo>
                  <a:lnTo>
                    <a:pt x="17108" y="581587"/>
                  </a:lnTo>
                  <a:cubicBezTo>
                    <a:pt x="15550" y="583143"/>
                    <a:pt x="15550" y="585698"/>
                    <a:pt x="17108" y="587253"/>
                  </a:cubicBezTo>
                  <a:cubicBezTo>
                    <a:pt x="17887" y="588031"/>
                    <a:pt x="18888" y="588364"/>
                    <a:pt x="19890" y="588364"/>
                  </a:cubicBezTo>
                  <a:cubicBezTo>
                    <a:pt x="20891" y="588364"/>
                    <a:pt x="22004" y="588031"/>
                    <a:pt x="22783" y="587253"/>
                  </a:cubicBezTo>
                  <a:lnTo>
                    <a:pt x="94888" y="515152"/>
                  </a:lnTo>
                  <a:cubicBezTo>
                    <a:pt x="96446" y="513597"/>
                    <a:pt x="96446" y="511041"/>
                    <a:pt x="94888" y="509597"/>
                  </a:cubicBezTo>
                  <a:lnTo>
                    <a:pt x="28458" y="443162"/>
                  </a:lnTo>
                  <a:lnTo>
                    <a:pt x="97781" y="373838"/>
                  </a:lnTo>
                  <a:cubicBezTo>
                    <a:pt x="99339" y="372283"/>
                    <a:pt x="99339" y="369839"/>
                    <a:pt x="97781" y="368283"/>
                  </a:cubicBezTo>
                  <a:lnTo>
                    <a:pt x="31573" y="302181"/>
                  </a:lnTo>
                  <a:lnTo>
                    <a:pt x="101342" y="232524"/>
                  </a:lnTo>
                  <a:cubicBezTo>
                    <a:pt x="102900" y="230969"/>
                    <a:pt x="102900" y="228413"/>
                    <a:pt x="101342" y="226858"/>
                  </a:cubicBezTo>
                  <a:lnTo>
                    <a:pt x="34800" y="160534"/>
                  </a:lnTo>
                  <a:lnTo>
                    <a:pt x="104235" y="91210"/>
                  </a:lnTo>
                  <a:cubicBezTo>
                    <a:pt x="105793" y="89654"/>
                    <a:pt x="105793" y="87099"/>
                    <a:pt x="104235" y="85544"/>
                  </a:cubicBezTo>
                  <a:lnTo>
                    <a:pt x="35691" y="17109"/>
                  </a:lnTo>
                  <a:cubicBezTo>
                    <a:pt x="34133" y="15553"/>
                    <a:pt x="31685" y="15553"/>
                    <a:pt x="30127" y="17109"/>
                  </a:cubicBezTo>
                  <a:close/>
                  <a:moveTo>
                    <a:pt x="137729" y="17108"/>
                  </a:moveTo>
                  <a:cubicBezTo>
                    <a:pt x="136171" y="18663"/>
                    <a:pt x="136171" y="21218"/>
                    <a:pt x="137729" y="22773"/>
                  </a:cubicBezTo>
                  <a:lnTo>
                    <a:pt x="203359" y="88315"/>
                  </a:lnTo>
                  <a:lnTo>
                    <a:pt x="134058" y="157635"/>
                  </a:lnTo>
                  <a:cubicBezTo>
                    <a:pt x="132500" y="159190"/>
                    <a:pt x="132500" y="161634"/>
                    <a:pt x="134058" y="163189"/>
                  </a:cubicBezTo>
                  <a:cubicBezTo>
                    <a:pt x="134169" y="163300"/>
                    <a:pt x="134280" y="163411"/>
                    <a:pt x="134391" y="163411"/>
                  </a:cubicBezTo>
                  <a:cubicBezTo>
                    <a:pt x="134614" y="163634"/>
                    <a:pt x="134614" y="163856"/>
                    <a:pt x="134836" y="164078"/>
                  </a:cubicBezTo>
                  <a:lnTo>
                    <a:pt x="200467" y="229620"/>
                  </a:lnTo>
                  <a:lnTo>
                    <a:pt x="131166" y="298939"/>
                  </a:lnTo>
                  <a:cubicBezTo>
                    <a:pt x="130164" y="299828"/>
                    <a:pt x="129942" y="301272"/>
                    <a:pt x="130164" y="302494"/>
                  </a:cubicBezTo>
                  <a:cubicBezTo>
                    <a:pt x="130164" y="303605"/>
                    <a:pt x="130498" y="304605"/>
                    <a:pt x="131277" y="305383"/>
                  </a:cubicBezTo>
                  <a:lnTo>
                    <a:pt x="197018" y="371036"/>
                  </a:lnTo>
                  <a:lnTo>
                    <a:pt x="127606" y="440244"/>
                  </a:lnTo>
                  <a:cubicBezTo>
                    <a:pt x="126049" y="441799"/>
                    <a:pt x="126049" y="444354"/>
                    <a:pt x="127606" y="445910"/>
                  </a:cubicBezTo>
                  <a:cubicBezTo>
                    <a:pt x="127717" y="446021"/>
                    <a:pt x="127940" y="446021"/>
                    <a:pt x="128051" y="446132"/>
                  </a:cubicBezTo>
                  <a:cubicBezTo>
                    <a:pt x="128162" y="446354"/>
                    <a:pt x="128162" y="446576"/>
                    <a:pt x="128385" y="446687"/>
                  </a:cubicBezTo>
                  <a:lnTo>
                    <a:pt x="194015" y="512341"/>
                  </a:lnTo>
                  <a:lnTo>
                    <a:pt x="124714" y="581549"/>
                  </a:lnTo>
                  <a:cubicBezTo>
                    <a:pt x="123156" y="583104"/>
                    <a:pt x="123156" y="585659"/>
                    <a:pt x="124714" y="587214"/>
                  </a:cubicBezTo>
                  <a:cubicBezTo>
                    <a:pt x="125492" y="587992"/>
                    <a:pt x="126494" y="588325"/>
                    <a:pt x="127606" y="588325"/>
                  </a:cubicBezTo>
                  <a:cubicBezTo>
                    <a:pt x="128607" y="588325"/>
                    <a:pt x="129608" y="587992"/>
                    <a:pt x="130387" y="587214"/>
                  </a:cubicBezTo>
                  <a:lnTo>
                    <a:pt x="202580" y="515118"/>
                  </a:lnTo>
                  <a:cubicBezTo>
                    <a:pt x="204026" y="513563"/>
                    <a:pt x="204026" y="511008"/>
                    <a:pt x="202469" y="509452"/>
                  </a:cubicBezTo>
                  <a:lnTo>
                    <a:pt x="136060" y="443132"/>
                  </a:lnTo>
                  <a:lnTo>
                    <a:pt x="205472" y="373813"/>
                  </a:lnTo>
                  <a:cubicBezTo>
                    <a:pt x="207030" y="372258"/>
                    <a:pt x="207030" y="369703"/>
                    <a:pt x="205472" y="368259"/>
                  </a:cubicBezTo>
                  <a:lnTo>
                    <a:pt x="139286" y="302050"/>
                  </a:lnTo>
                  <a:lnTo>
                    <a:pt x="208921" y="232508"/>
                  </a:lnTo>
                  <a:cubicBezTo>
                    <a:pt x="210478" y="230953"/>
                    <a:pt x="210478" y="228398"/>
                    <a:pt x="208921" y="226843"/>
                  </a:cubicBezTo>
                  <a:lnTo>
                    <a:pt x="142512" y="160412"/>
                  </a:lnTo>
                  <a:lnTo>
                    <a:pt x="211813" y="91204"/>
                  </a:lnTo>
                  <a:cubicBezTo>
                    <a:pt x="213370" y="89649"/>
                    <a:pt x="213370" y="87093"/>
                    <a:pt x="211813" y="85538"/>
                  </a:cubicBezTo>
                  <a:lnTo>
                    <a:pt x="143402" y="17108"/>
                  </a:lnTo>
                  <a:cubicBezTo>
                    <a:pt x="141844" y="15552"/>
                    <a:pt x="139286" y="15552"/>
                    <a:pt x="137729" y="17108"/>
                  </a:cubicBezTo>
                  <a:close/>
                  <a:moveTo>
                    <a:pt x="248182" y="0"/>
                  </a:moveTo>
                  <a:cubicBezTo>
                    <a:pt x="253413" y="0"/>
                    <a:pt x="258422" y="2111"/>
                    <a:pt x="262206" y="5777"/>
                  </a:cubicBezTo>
                  <a:lnTo>
                    <a:pt x="330767" y="74212"/>
                  </a:lnTo>
                  <a:cubicBezTo>
                    <a:pt x="338558" y="81989"/>
                    <a:pt x="338558" y="94654"/>
                    <a:pt x="330767" y="102430"/>
                  </a:cubicBezTo>
                  <a:lnTo>
                    <a:pt x="272668" y="160423"/>
                  </a:lnTo>
                  <a:lnTo>
                    <a:pt x="327873" y="215526"/>
                  </a:lnTo>
                  <a:cubicBezTo>
                    <a:pt x="335664" y="223303"/>
                    <a:pt x="335664" y="235968"/>
                    <a:pt x="327873" y="243633"/>
                  </a:cubicBezTo>
                  <a:lnTo>
                    <a:pt x="269441" y="302070"/>
                  </a:lnTo>
                  <a:lnTo>
                    <a:pt x="324423" y="356840"/>
                  </a:lnTo>
                  <a:cubicBezTo>
                    <a:pt x="332103" y="364617"/>
                    <a:pt x="332103" y="377282"/>
                    <a:pt x="324423" y="385059"/>
                  </a:cubicBezTo>
                  <a:lnTo>
                    <a:pt x="266213" y="443051"/>
                  </a:lnTo>
                  <a:lnTo>
                    <a:pt x="321418" y="498265"/>
                  </a:lnTo>
                  <a:cubicBezTo>
                    <a:pt x="325202" y="501932"/>
                    <a:pt x="327317" y="506931"/>
                    <a:pt x="327317" y="512264"/>
                  </a:cubicBezTo>
                  <a:cubicBezTo>
                    <a:pt x="327317" y="517596"/>
                    <a:pt x="325202" y="522595"/>
                    <a:pt x="321418" y="526373"/>
                  </a:cubicBezTo>
                  <a:lnTo>
                    <a:pt x="249295" y="598474"/>
                  </a:lnTo>
                  <a:cubicBezTo>
                    <a:pt x="245511" y="602140"/>
                    <a:pt x="240503" y="604251"/>
                    <a:pt x="235160" y="604251"/>
                  </a:cubicBezTo>
                  <a:cubicBezTo>
                    <a:pt x="229818" y="604251"/>
                    <a:pt x="224809" y="602251"/>
                    <a:pt x="221025" y="598474"/>
                  </a:cubicBezTo>
                  <a:cubicBezTo>
                    <a:pt x="213234" y="590697"/>
                    <a:pt x="213234" y="578032"/>
                    <a:pt x="221025" y="570256"/>
                  </a:cubicBezTo>
                  <a:lnTo>
                    <a:pt x="279124" y="512264"/>
                  </a:lnTo>
                  <a:lnTo>
                    <a:pt x="223140" y="456382"/>
                  </a:lnTo>
                  <a:lnTo>
                    <a:pt x="222917" y="456049"/>
                  </a:lnTo>
                  <a:cubicBezTo>
                    <a:pt x="216128" y="448272"/>
                    <a:pt x="216462" y="436385"/>
                    <a:pt x="223919" y="429053"/>
                  </a:cubicBezTo>
                  <a:lnTo>
                    <a:pt x="282018" y="371061"/>
                  </a:lnTo>
                  <a:lnTo>
                    <a:pt x="227592" y="316624"/>
                  </a:lnTo>
                  <a:cubicBezTo>
                    <a:pt x="224253" y="313291"/>
                    <a:pt x="222138" y="308736"/>
                    <a:pt x="221804" y="304070"/>
                  </a:cubicBezTo>
                  <a:cubicBezTo>
                    <a:pt x="221136" y="297959"/>
                    <a:pt x="223140" y="291960"/>
                    <a:pt x="227480" y="287627"/>
                  </a:cubicBezTo>
                  <a:lnTo>
                    <a:pt x="285579" y="229635"/>
                  </a:lnTo>
                  <a:lnTo>
                    <a:pt x="229595" y="173754"/>
                  </a:lnTo>
                  <a:lnTo>
                    <a:pt x="229373" y="173421"/>
                  </a:lnTo>
                  <a:cubicBezTo>
                    <a:pt x="226256" y="169755"/>
                    <a:pt x="224587" y="165200"/>
                    <a:pt x="224587" y="160423"/>
                  </a:cubicBezTo>
                  <a:cubicBezTo>
                    <a:pt x="224587" y="155090"/>
                    <a:pt x="226590" y="150091"/>
                    <a:pt x="230374" y="146313"/>
                  </a:cubicBezTo>
                  <a:lnTo>
                    <a:pt x="288473" y="88321"/>
                  </a:lnTo>
                  <a:lnTo>
                    <a:pt x="234047" y="33995"/>
                  </a:lnTo>
                  <a:cubicBezTo>
                    <a:pt x="226256" y="26219"/>
                    <a:pt x="226256" y="13554"/>
                    <a:pt x="234047" y="5777"/>
                  </a:cubicBezTo>
                  <a:cubicBezTo>
                    <a:pt x="237831" y="2111"/>
                    <a:pt x="242840" y="0"/>
                    <a:pt x="248182" y="0"/>
                  </a:cubicBezTo>
                  <a:close/>
                  <a:moveTo>
                    <a:pt x="140621" y="0"/>
                  </a:moveTo>
                  <a:cubicBezTo>
                    <a:pt x="145849" y="0"/>
                    <a:pt x="150855" y="2111"/>
                    <a:pt x="154637" y="5888"/>
                  </a:cubicBezTo>
                  <a:lnTo>
                    <a:pt x="223159" y="74207"/>
                  </a:lnTo>
                  <a:cubicBezTo>
                    <a:pt x="230946" y="81983"/>
                    <a:pt x="230946" y="94647"/>
                    <a:pt x="223159" y="102424"/>
                  </a:cubicBezTo>
                  <a:lnTo>
                    <a:pt x="165093" y="160412"/>
                  </a:lnTo>
                  <a:lnTo>
                    <a:pt x="220267" y="215512"/>
                  </a:lnTo>
                  <a:cubicBezTo>
                    <a:pt x="228054" y="223288"/>
                    <a:pt x="228054" y="235952"/>
                    <a:pt x="220267" y="243728"/>
                  </a:cubicBezTo>
                  <a:lnTo>
                    <a:pt x="161756" y="302050"/>
                  </a:lnTo>
                  <a:lnTo>
                    <a:pt x="216708" y="356928"/>
                  </a:lnTo>
                  <a:cubicBezTo>
                    <a:pt x="224494" y="364704"/>
                    <a:pt x="224494" y="377257"/>
                    <a:pt x="216708" y="385033"/>
                  </a:cubicBezTo>
                  <a:lnTo>
                    <a:pt x="158641" y="443132"/>
                  </a:lnTo>
                  <a:lnTo>
                    <a:pt x="213815" y="498232"/>
                  </a:lnTo>
                  <a:cubicBezTo>
                    <a:pt x="217597" y="502009"/>
                    <a:pt x="219711" y="507008"/>
                    <a:pt x="219711" y="512230"/>
                  </a:cubicBezTo>
                  <a:cubicBezTo>
                    <a:pt x="219711" y="517562"/>
                    <a:pt x="217597" y="522561"/>
                    <a:pt x="213815" y="526338"/>
                  </a:cubicBezTo>
                  <a:lnTo>
                    <a:pt x="141733" y="598434"/>
                  </a:lnTo>
                  <a:cubicBezTo>
                    <a:pt x="137951" y="602211"/>
                    <a:pt x="132945" y="604322"/>
                    <a:pt x="127606" y="604322"/>
                  </a:cubicBezTo>
                  <a:cubicBezTo>
                    <a:pt x="122266" y="604322"/>
                    <a:pt x="117261" y="602211"/>
                    <a:pt x="113479" y="598434"/>
                  </a:cubicBezTo>
                  <a:cubicBezTo>
                    <a:pt x="105692" y="590769"/>
                    <a:pt x="105692" y="578105"/>
                    <a:pt x="113479" y="570329"/>
                  </a:cubicBezTo>
                  <a:lnTo>
                    <a:pt x="171545" y="512341"/>
                  </a:lnTo>
                  <a:lnTo>
                    <a:pt x="115592" y="456463"/>
                  </a:lnTo>
                  <a:lnTo>
                    <a:pt x="115370" y="456019"/>
                  </a:lnTo>
                  <a:cubicBezTo>
                    <a:pt x="108695" y="448243"/>
                    <a:pt x="109029" y="436467"/>
                    <a:pt x="116371" y="429024"/>
                  </a:cubicBezTo>
                  <a:lnTo>
                    <a:pt x="174437" y="371036"/>
                  </a:lnTo>
                  <a:lnTo>
                    <a:pt x="120042" y="316714"/>
                  </a:lnTo>
                  <a:cubicBezTo>
                    <a:pt x="116593" y="313270"/>
                    <a:pt x="114591" y="308715"/>
                    <a:pt x="114257" y="303938"/>
                  </a:cubicBezTo>
                  <a:cubicBezTo>
                    <a:pt x="113590" y="297940"/>
                    <a:pt x="115592" y="291941"/>
                    <a:pt x="119930" y="287608"/>
                  </a:cubicBezTo>
                  <a:lnTo>
                    <a:pt x="177997" y="229620"/>
                  </a:lnTo>
                  <a:lnTo>
                    <a:pt x="122044" y="173743"/>
                  </a:lnTo>
                  <a:lnTo>
                    <a:pt x="121822" y="173520"/>
                  </a:lnTo>
                  <a:cubicBezTo>
                    <a:pt x="118818" y="169966"/>
                    <a:pt x="117038" y="165300"/>
                    <a:pt x="117038" y="160412"/>
                  </a:cubicBezTo>
                  <a:cubicBezTo>
                    <a:pt x="117038" y="155080"/>
                    <a:pt x="119041" y="150081"/>
                    <a:pt x="122823" y="146304"/>
                  </a:cubicBezTo>
                  <a:lnTo>
                    <a:pt x="180889" y="88315"/>
                  </a:lnTo>
                  <a:lnTo>
                    <a:pt x="126494" y="33993"/>
                  </a:lnTo>
                  <a:cubicBezTo>
                    <a:pt x="122711" y="30216"/>
                    <a:pt x="120598" y="25217"/>
                    <a:pt x="120598" y="19885"/>
                  </a:cubicBezTo>
                  <a:cubicBezTo>
                    <a:pt x="120598" y="14553"/>
                    <a:pt x="122711" y="9554"/>
                    <a:pt x="126494" y="5888"/>
                  </a:cubicBezTo>
                  <a:cubicBezTo>
                    <a:pt x="130276" y="2111"/>
                    <a:pt x="135281" y="0"/>
                    <a:pt x="140621" y="0"/>
                  </a:cubicBezTo>
                  <a:close/>
                  <a:moveTo>
                    <a:pt x="32909" y="0"/>
                  </a:moveTo>
                  <a:cubicBezTo>
                    <a:pt x="38250" y="0"/>
                    <a:pt x="43257" y="2111"/>
                    <a:pt x="47040" y="5777"/>
                  </a:cubicBezTo>
                  <a:lnTo>
                    <a:pt x="115585" y="74212"/>
                  </a:lnTo>
                  <a:cubicBezTo>
                    <a:pt x="123263" y="81989"/>
                    <a:pt x="123263" y="94654"/>
                    <a:pt x="115585" y="102430"/>
                  </a:cubicBezTo>
                  <a:lnTo>
                    <a:pt x="57389" y="160423"/>
                  </a:lnTo>
                  <a:lnTo>
                    <a:pt x="112581" y="215526"/>
                  </a:lnTo>
                  <a:cubicBezTo>
                    <a:pt x="120370" y="223303"/>
                    <a:pt x="120370" y="235968"/>
                    <a:pt x="112581" y="243745"/>
                  </a:cubicBezTo>
                  <a:lnTo>
                    <a:pt x="54162" y="302070"/>
                  </a:lnTo>
                  <a:lnTo>
                    <a:pt x="109131" y="356951"/>
                  </a:lnTo>
                  <a:cubicBezTo>
                    <a:pt x="116920" y="364728"/>
                    <a:pt x="116920" y="377282"/>
                    <a:pt x="109131" y="385059"/>
                  </a:cubicBezTo>
                  <a:lnTo>
                    <a:pt x="50935" y="443162"/>
                  </a:lnTo>
                  <a:lnTo>
                    <a:pt x="106238" y="498265"/>
                  </a:lnTo>
                  <a:cubicBezTo>
                    <a:pt x="110021" y="502043"/>
                    <a:pt x="112024" y="506931"/>
                    <a:pt x="112024" y="512264"/>
                  </a:cubicBezTo>
                  <a:cubicBezTo>
                    <a:pt x="112024" y="517596"/>
                    <a:pt x="110021" y="522595"/>
                    <a:pt x="106238" y="526373"/>
                  </a:cubicBezTo>
                  <a:lnTo>
                    <a:pt x="34021" y="598474"/>
                  </a:lnTo>
                  <a:cubicBezTo>
                    <a:pt x="30238" y="602251"/>
                    <a:pt x="25231" y="604251"/>
                    <a:pt x="19890" y="604251"/>
                  </a:cubicBezTo>
                  <a:cubicBezTo>
                    <a:pt x="14549" y="604251"/>
                    <a:pt x="9541" y="602251"/>
                    <a:pt x="5758" y="598474"/>
                  </a:cubicBezTo>
                  <a:cubicBezTo>
                    <a:pt x="-1920" y="590697"/>
                    <a:pt x="-1920" y="578143"/>
                    <a:pt x="5758" y="570367"/>
                  </a:cubicBezTo>
                  <a:lnTo>
                    <a:pt x="63843" y="512375"/>
                  </a:lnTo>
                  <a:lnTo>
                    <a:pt x="7872" y="456493"/>
                  </a:lnTo>
                  <a:lnTo>
                    <a:pt x="7650" y="456049"/>
                  </a:lnTo>
                  <a:cubicBezTo>
                    <a:pt x="973" y="448272"/>
                    <a:pt x="1307" y="436385"/>
                    <a:pt x="8762" y="429053"/>
                  </a:cubicBezTo>
                  <a:lnTo>
                    <a:pt x="66847" y="371061"/>
                  </a:lnTo>
                  <a:lnTo>
                    <a:pt x="12323" y="316624"/>
                  </a:lnTo>
                  <a:cubicBezTo>
                    <a:pt x="8985" y="313291"/>
                    <a:pt x="6982" y="308736"/>
                    <a:pt x="6648" y="304070"/>
                  </a:cubicBezTo>
                  <a:cubicBezTo>
                    <a:pt x="5869" y="297959"/>
                    <a:pt x="7872" y="291960"/>
                    <a:pt x="12212" y="287627"/>
                  </a:cubicBezTo>
                  <a:lnTo>
                    <a:pt x="70297" y="229635"/>
                  </a:lnTo>
                  <a:lnTo>
                    <a:pt x="14326" y="173754"/>
                  </a:lnTo>
                  <a:lnTo>
                    <a:pt x="14103" y="173421"/>
                  </a:lnTo>
                  <a:cubicBezTo>
                    <a:pt x="10988" y="169755"/>
                    <a:pt x="9319" y="165200"/>
                    <a:pt x="9319" y="160423"/>
                  </a:cubicBezTo>
                  <a:cubicBezTo>
                    <a:pt x="9319" y="155090"/>
                    <a:pt x="11322" y="150091"/>
                    <a:pt x="15105" y="146313"/>
                  </a:cubicBezTo>
                  <a:lnTo>
                    <a:pt x="73190" y="88321"/>
                  </a:lnTo>
                  <a:lnTo>
                    <a:pt x="18777" y="33995"/>
                  </a:lnTo>
                  <a:cubicBezTo>
                    <a:pt x="14994" y="30218"/>
                    <a:pt x="12991" y="25219"/>
                    <a:pt x="12991" y="19886"/>
                  </a:cubicBezTo>
                  <a:cubicBezTo>
                    <a:pt x="12991" y="14554"/>
                    <a:pt x="14994" y="9554"/>
                    <a:pt x="18777" y="5777"/>
                  </a:cubicBezTo>
                  <a:cubicBezTo>
                    <a:pt x="22560" y="2111"/>
                    <a:pt x="27568" y="0"/>
                    <a:pt x="32909" y="0"/>
                  </a:cubicBezTo>
                  <a:close/>
                </a:path>
              </a:pathLst>
            </a:custGeom>
            <a:solidFill>
              <a:schemeClr val="tx2"/>
            </a:solidFill>
            <a:ln>
              <a:noFill/>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userDrawn="1">
              <p:custDataLst>
                <p:tags r:id="rId5"/>
              </p:custDataLst>
            </p:nvPr>
          </p:nvSpPr>
          <p:spPr>
            <a:xfrm>
              <a:off x="1281113" y="0"/>
              <a:ext cx="1512887" cy="5081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2" name="竖排标题 1"/>
          <p:cNvSpPr>
            <a:spLocks noGrp="1"/>
          </p:cNvSpPr>
          <p:nvPr>
            <p:ph type="title" orient="vert"/>
            <p:custDataLst>
              <p:tags r:id="rId6"/>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0" normalizeH="0" baseline="0" noProof="1" dirty="0">
                <a:solidFill>
                  <a:schemeClr val="tx1">
                    <a:lumMod val="75000"/>
                    <a:lumOff val="2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7"/>
            </p:custDataLst>
          </p:nvPr>
        </p:nvSpPr>
        <p:spPr>
          <a:xfrm>
            <a:off x="502444" y="714375"/>
            <a:ext cx="7371076" cy="4041680"/>
          </a:xfrm>
        </p:spPr>
        <p:txBody>
          <a:bodyPr vert="eaVert"/>
          <a:lstStyle>
            <a:lvl1pPr indent="0" eaLnBrk="1" fontAlgn="auto" latinLnBrk="0" hangingPunct="1">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1pPr>
            <a:lvl2pPr indent="0" eaLnBrk="1" fontAlgn="auto" latinLnBrk="0" hangingPunct="1">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2pPr>
            <a:lvl3pPr indent="0" eaLnBrk="1" fontAlgn="auto" latinLnBrk="0" hangingPunct="1">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3pPr>
            <a:lvl4pPr indent="0" eaLnBrk="1" fontAlgn="auto" latinLnBrk="0" hangingPunct="1">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4pPr>
            <a:lvl5pPr indent="0" eaLnBrk="1" fontAlgn="auto" latinLnBrk="0" hangingPunct="1">
              <a:defRPr u="none" strike="noStrike" kern="1200" cap="none" spc="0" normalizeH="0" baseline="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56.xml"/><Relationship Id="rId23" Type="http://schemas.openxmlformats.org/officeDocument/2006/relationships/tags" Target="../tags/tag155.xml"/><Relationship Id="rId22" Type="http://schemas.openxmlformats.org/officeDocument/2006/relationships/tags" Target="../tags/tag154.xml"/><Relationship Id="rId21" Type="http://schemas.openxmlformats.org/officeDocument/2006/relationships/tags" Target="../tags/tag153.xml"/><Relationship Id="rId20" Type="http://schemas.openxmlformats.org/officeDocument/2006/relationships/tags" Target="../tags/tag152.xml"/><Relationship Id="rId2" Type="http://schemas.openxmlformats.org/officeDocument/2006/relationships/slideLayout" Target="../slideLayouts/slideLayout2.xml"/><Relationship Id="rId19" Type="http://schemas.openxmlformats.org/officeDocument/2006/relationships/tags" Target="../tags/tag15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332423"/>
            <a:ext cx="8139178" cy="331473"/>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714381"/>
            <a:ext cx="8139178" cy="404168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8.xml"/><Relationship Id="rId1" Type="http://schemas.openxmlformats.org/officeDocument/2006/relationships/tags" Target="../tags/tag15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8.xml"/><Relationship Id="rId1" Type="http://schemas.openxmlformats.org/officeDocument/2006/relationships/tags" Target="../tags/tag187.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3.xml"/><Relationship Id="rId3" Type="http://schemas.openxmlformats.org/officeDocument/2006/relationships/tags" Target="../tags/tag190.xml"/><Relationship Id="rId2" Type="http://schemas.openxmlformats.org/officeDocument/2006/relationships/image" Target="../media/image10.png"/><Relationship Id="rId1" Type="http://schemas.openxmlformats.org/officeDocument/2006/relationships/tags" Target="../tags/tag18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1.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tags" Target="../tags/tag193.xml"/><Relationship Id="rId1" Type="http://schemas.openxmlformats.org/officeDocument/2006/relationships/tags" Target="../tags/tag192.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tags" Target="../tags/tag194.xml"/><Relationship Id="rId5" Type="http://schemas.openxmlformats.org/officeDocument/2006/relationships/image" Target="../media/image14.jpeg"/><Relationship Id="rId4" Type="http://schemas.openxmlformats.org/officeDocument/2006/relationships/image" Target="../media/image13.png"/><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97.xml"/><Relationship Id="rId3" Type="http://schemas.openxmlformats.org/officeDocument/2006/relationships/image" Target="../media/image15.jpeg"/><Relationship Id="rId2" Type="http://schemas.openxmlformats.org/officeDocument/2006/relationships/tags" Target="../tags/tag196.xml"/><Relationship Id="rId1" Type="http://schemas.openxmlformats.org/officeDocument/2006/relationships/tags" Target="../tags/tag195.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00.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tags" Target="../tags/tag199.xml"/><Relationship Id="rId1" Type="http://schemas.openxmlformats.org/officeDocument/2006/relationships/tags" Target="../tags/tag19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1.xml"/><Relationship Id="rId1"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3.xml"/><Relationship Id="rId1" Type="http://schemas.openxmlformats.org/officeDocument/2006/relationships/tags" Target="../tags/tag20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4.xml"/></Relationships>
</file>

<file path=ppt/slides/_rels/slide2.xml.rels><?xml version="1.0" encoding="UTF-8" standalone="yes"?>
<Relationships xmlns="http://schemas.openxmlformats.org/package/2006/relationships"><Relationship Id="rId9" Type="http://schemas.openxmlformats.org/officeDocument/2006/relationships/tags" Target="../tags/tag167.xml"/><Relationship Id="rId8" Type="http://schemas.openxmlformats.org/officeDocument/2006/relationships/tags" Target="../tags/tag166.xml"/><Relationship Id="rId7" Type="http://schemas.openxmlformats.org/officeDocument/2006/relationships/tags" Target="../tags/tag165.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6" Type="http://schemas.openxmlformats.org/officeDocument/2006/relationships/slideLayout" Target="../slideLayouts/slideLayout6.xml"/><Relationship Id="rId15" Type="http://schemas.openxmlformats.org/officeDocument/2006/relationships/themeOverride" Target="../theme/themeOverride1.xml"/><Relationship Id="rId14" Type="http://schemas.openxmlformats.org/officeDocument/2006/relationships/tags" Target="../tags/tag172.xml"/><Relationship Id="rId13" Type="http://schemas.openxmlformats.org/officeDocument/2006/relationships/tags" Target="../tags/tag171.xml"/><Relationship Id="rId12" Type="http://schemas.openxmlformats.org/officeDocument/2006/relationships/tags" Target="../tags/tag170.xml"/><Relationship Id="rId11" Type="http://schemas.openxmlformats.org/officeDocument/2006/relationships/tags" Target="../tags/tag169.xml"/><Relationship Id="rId10" Type="http://schemas.openxmlformats.org/officeDocument/2006/relationships/tags" Target="../tags/tag168.xml"/><Relationship Id="rId1" Type="http://schemas.openxmlformats.org/officeDocument/2006/relationships/tags" Target="../tags/tag159.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8.xml"/><Relationship Id="rId1"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9.xml"/><Relationship Id="rId1" Type="http://schemas.openxmlformats.org/officeDocument/2006/relationships/image" Target="../media/image20.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10.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1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1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1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16.xml"/><Relationship Id="rId1" Type="http://schemas.openxmlformats.org/officeDocument/2006/relationships/tags" Target="../tags/tag21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7.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75.xml"/><Relationship Id="rId3" Type="http://schemas.openxmlformats.org/officeDocument/2006/relationships/image" Target="../media/image4.jpeg"/><Relationship Id="rId2" Type="http://schemas.openxmlformats.org/officeDocument/2006/relationships/tags" Target="../tags/tag174.xml"/><Relationship Id="rId1" Type="http://schemas.openxmlformats.org/officeDocument/2006/relationships/tags" Target="../tags/tag17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20.xml"/><Relationship Id="rId2" Type="http://schemas.openxmlformats.org/officeDocument/2006/relationships/image" Target="../media/image21.png"/><Relationship Id="rId1" Type="http://schemas.openxmlformats.org/officeDocument/2006/relationships/tags" Target="../tags/tag219.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1.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223.xml"/><Relationship Id="rId7" Type="http://schemas.openxmlformats.org/officeDocument/2006/relationships/image" Target="../media/image27.png"/><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png"/><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tags" Target="../tags/tag22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4.xml"/><Relationship Id="rId1" Type="http://schemas.openxmlformats.org/officeDocument/2006/relationships/image" Target="../media/image28.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5.xml"/></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15.xml"/><Relationship Id="rId4" Type="http://schemas.openxmlformats.org/officeDocument/2006/relationships/tags" Target="../tags/tag228.xml"/><Relationship Id="rId3" Type="http://schemas.openxmlformats.org/officeDocument/2006/relationships/image" Target="../media/image29.jpeg"/><Relationship Id="rId2" Type="http://schemas.openxmlformats.org/officeDocument/2006/relationships/tags" Target="../tags/tag227.xml"/><Relationship Id="rId1" Type="http://schemas.openxmlformats.org/officeDocument/2006/relationships/tags" Target="../tags/tag22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29.xml"/><Relationship Id="rId1"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30.xml"/><Relationship Id="rId1" Type="http://schemas.openxmlformats.org/officeDocument/2006/relationships/image" Target="../media/image7.png"/></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231.xml"/><Relationship Id="rId4" Type="http://schemas.openxmlformats.org/officeDocument/2006/relationships/image" Target="../media/image14.jpeg"/><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3.xml"/><Relationship Id="rId3" Type="http://schemas.openxmlformats.org/officeDocument/2006/relationships/tags" Target="../tags/tag177.xml"/><Relationship Id="rId2" Type="http://schemas.openxmlformats.org/officeDocument/2006/relationships/image" Target="../media/image5.png"/><Relationship Id="rId1" Type="http://schemas.openxmlformats.org/officeDocument/2006/relationships/tags" Target="../tags/tag176.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3.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4.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5.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6.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40.xml"/><Relationship Id="rId1" Type="http://schemas.openxmlformats.org/officeDocument/2006/relationships/image" Target="../media/image7.png"/></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7.xml"/><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7.xml"/><Relationship Id="rId2" Type="http://schemas.openxmlformats.org/officeDocument/2006/relationships/tags" Target="../tags/tag245.xml"/><Relationship Id="rId1" Type="http://schemas.openxmlformats.org/officeDocument/2006/relationships/tags" Target="../tags/tag244.xml"/></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7.xml"/><Relationship Id="rId2" Type="http://schemas.openxmlformats.org/officeDocument/2006/relationships/tags" Target="../tags/tag247.xml"/><Relationship Id="rId1" Type="http://schemas.openxmlformats.org/officeDocument/2006/relationships/tags" Target="../tags/tag246.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3.xml"/><Relationship Id="rId6" Type="http://schemas.openxmlformats.org/officeDocument/2006/relationships/tags" Target="../tags/tag179.xml"/><Relationship Id="rId5" Type="http://schemas.openxmlformats.org/officeDocument/2006/relationships/tags" Target="../tags/tag178.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7.xml"/><Relationship Id="rId2" Type="http://schemas.openxmlformats.org/officeDocument/2006/relationships/tags" Target="../tags/tag249.xml"/><Relationship Id="rId1" Type="http://schemas.openxmlformats.org/officeDocument/2006/relationships/tags" Target="../tags/tag24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hemeOverride" Target="../theme/themeOverride2.xml"/><Relationship Id="rId1" Type="http://schemas.openxmlformats.org/officeDocument/2006/relationships/tags" Target="../tags/tag250.xml"/></Relationships>
</file>

<file path=ppt/slides/_rels/slide52.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7.xml"/><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tags" Target="../tags/tag251.xml"/></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15.xml"/><Relationship Id="rId4" Type="http://schemas.openxmlformats.org/officeDocument/2006/relationships/tags" Target="../tags/tag256.xml"/><Relationship Id="rId3" Type="http://schemas.openxmlformats.org/officeDocument/2006/relationships/image" Target="../media/image4.jpeg"/><Relationship Id="rId2" Type="http://schemas.openxmlformats.org/officeDocument/2006/relationships/tags" Target="../tags/tag255.xml"/><Relationship Id="rId1" Type="http://schemas.openxmlformats.org/officeDocument/2006/relationships/tags" Target="../tags/tag254.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57.xml"/></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58.xml"/><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60.xml"/><Relationship Id="rId1" Type="http://schemas.openxmlformats.org/officeDocument/2006/relationships/tags" Target="../tags/tag259.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26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262.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3.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3.xml"/><Relationship Id="rId3" Type="http://schemas.openxmlformats.org/officeDocument/2006/relationships/tags" Target="../tags/tag181.xml"/><Relationship Id="rId2" Type="http://schemas.openxmlformats.org/officeDocument/2006/relationships/image" Target="../media/image10.png"/><Relationship Id="rId1" Type="http://schemas.openxmlformats.org/officeDocument/2006/relationships/tags" Target="../tags/tag180.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4.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266.xml"/><Relationship Id="rId2" Type="http://schemas.openxmlformats.org/officeDocument/2006/relationships/image" Target="../media/image35.png"/><Relationship Id="rId1" Type="http://schemas.openxmlformats.org/officeDocument/2006/relationships/tags" Target="../tags/tag265.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6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26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269.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270.xml"/></Relationships>
</file>

<file path=ppt/slides/_rels/slide66.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271.xml"/><Relationship Id="rId7" Type="http://schemas.openxmlformats.org/officeDocument/2006/relationships/image" Target="../media/image9.png"/><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wmf"/><Relationship Id="rId3" Type="http://schemas.openxmlformats.org/officeDocument/2006/relationships/oleObject" Target="../embeddings/oleObject2.bin"/><Relationship Id="rId2" Type="http://schemas.openxmlformats.org/officeDocument/2006/relationships/image" Target="../media/image36.jpeg"/><Relationship Id="rId11" Type="http://schemas.openxmlformats.org/officeDocument/2006/relationships/notesSlide" Target="../notesSlides/notesSlide17.xml"/><Relationship Id="rId10" Type="http://schemas.openxmlformats.org/officeDocument/2006/relationships/vmlDrawing" Target="../drawings/vmlDrawing1.vml"/><Relationship Id="rId1" Type="http://schemas.openxmlformats.org/officeDocument/2006/relationships/oleObject" Target="../embeddings/oleObject1.bin"/></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7.xml"/><Relationship Id="rId1" Type="http://schemas.openxmlformats.org/officeDocument/2006/relationships/tags" Target="../tags/tag272.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3.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3.xml"/><Relationship Id="rId1" Type="http://schemas.openxmlformats.org/officeDocument/2006/relationships/tags" Target="../tags/tag18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5.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6.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7.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79.xml"/><Relationship Id="rId1" Type="http://schemas.openxmlformats.org/officeDocument/2006/relationships/tags" Target="../tags/tag278.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tags" Target="../tags/tag280.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ags" Target="../tags/tag28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7.xml"/><Relationship Id="rId1" Type="http://schemas.openxmlformats.org/officeDocument/2006/relationships/tags" Target="../tags/tag28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84.xml"/><Relationship Id="rId1" Type="http://schemas.openxmlformats.org/officeDocument/2006/relationships/tags" Target="../tags/tag283.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85.xml"/><Relationship Id="rId1" Type="http://schemas.openxmlformats.org/officeDocument/2006/relationships/image" Target="../media/image40.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86.xml"/><Relationship Id="rId1" Type="http://schemas.openxmlformats.org/officeDocument/2006/relationships/image" Target="../media/image4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4.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7.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8.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9.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0.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1.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2.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3.xml"/></Relationships>
</file>

<file path=ppt/slides/_rels/slide8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image" Target="../media/image42.jpeg"/><Relationship Id="rId1" Type="http://schemas.openxmlformats.org/officeDocument/2006/relationships/tags" Target="../tags/tag294.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98.xml"/><Relationship Id="rId1" Type="http://schemas.openxmlformats.org/officeDocument/2006/relationships/tags" Target="../tags/tag297.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9.xml"/><Relationship Id="rId1" Type="http://schemas.openxmlformats.org/officeDocument/2006/relationships/image" Target="../media/image43.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3.xml"/><Relationship Id="rId3" Type="http://schemas.openxmlformats.org/officeDocument/2006/relationships/tags" Target="../tags/tag186.xml"/><Relationship Id="rId2" Type="http://schemas.openxmlformats.org/officeDocument/2006/relationships/image" Target="../media/image10.png"/><Relationship Id="rId1" Type="http://schemas.openxmlformats.org/officeDocument/2006/relationships/tags" Target="../tags/tag185.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0.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1.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2.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3.xml"/></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4.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5.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7.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8.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hemeOverride" Target="../theme/themeOverride3.xml"/><Relationship Id="rId2" Type="http://schemas.openxmlformats.org/officeDocument/2006/relationships/tags" Target="../tags/tag310.xml"/><Relationship Id="rId1" Type="http://schemas.openxmlformats.org/officeDocument/2006/relationships/tags" Target="../tags/tag3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custDataLst>
              <p:tags r:id="rId1"/>
            </p:custDataLst>
          </p:nvPr>
        </p:nvSpPr>
        <p:spPr>
          <a:xfrm>
            <a:off x="2324735" y="998220"/>
            <a:ext cx="899160" cy="3461385"/>
          </a:xfrm>
        </p:spPr>
        <p:txBody>
          <a:bodyPr>
            <a:normAutofit/>
          </a:bodyPr>
          <a:lstStyle/>
          <a:p>
            <a:pPr algn="ctr"/>
            <a:r>
              <a:rPr lang="zh-CN" altLang="en-US">
                <a:solidFill>
                  <a:schemeClr val="tx1"/>
                </a:solidFill>
                <a:latin typeface="宋体" panose="02010600030101010101" pitchFamily="2" charset="-122"/>
                <a:ea typeface="宋体" panose="02010600030101010101" pitchFamily="2" charset="-122"/>
              </a:rPr>
              <a:t>财产清查</a:t>
            </a:r>
            <a:endParaRPr lang="zh-CN" altLang="en-US">
              <a:solidFill>
                <a:schemeClr val="tx1"/>
              </a:solidFill>
              <a:latin typeface="宋体" panose="02010600030101010101" pitchFamily="2" charset="-122"/>
              <a:ea typeface="宋体" panose="02010600030101010101" pitchFamily="2" charset="-122"/>
            </a:endParaRPr>
          </a:p>
        </p:txBody>
      </p:sp>
      <p:sp>
        <p:nvSpPr>
          <p:cNvPr id="3" name="文本框 2"/>
          <p:cNvSpPr txBox="1"/>
          <p:nvPr/>
        </p:nvSpPr>
        <p:spPr>
          <a:xfrm>
            <a:off x="1344930" y="1649730"/>
            <a:ext cx="716280" cy="1938020"/>
          </a:xfrm>
          <a:prstGeom prst="rect">
            <a:avLst/>
          </a:prstGeom>
          <a:noFill/>
        </p:spPr>
        <p:txBody>
          <a:bodyPr wrap="square" rtlCol="0">
            <a:spAutoFit/>
          </a:bodyPr>
          <a:p>
            <a:r>
              <a:rPr lang="zh-CN" altLang="en-US" sz="4000" b="1" spc="600">
                <a:solidFill>
                  <a:schemeClr val="tx1"/>
                </a:solidFill>
                <a:latin typeface="宋体" panose="02010600030101010101" pitchFamily="2" charset="-122"/>
                <a:ea typeface="宋体" panose="02010600030101010101" pitchFamily="2" charset="-122"/>
                <a:cs typeface="+mj-cs"/>
                <a:sym typeface="+mn-ea"/>
              </a:rPr>
              <a:t>第十章</a:t>
            </a:r>
            <a:endParaRPr lang="zh-CN" altLang="en-US" sz="4000" b="1" spc="600">
              <a:solidFill>
                <a:schemeClr val="tx1"/>
              </a:solidFill>
              <a:latin typeface="宋体" panose="02010600030101010101" pitchFamily="2" charset="-122"/>
              <a:ea typeface="宋体" panose="02010600030101010101" pitchFamily="2" charset="-122"/>
              <a:cs typeface="+mj-cs"/>
              <a:sym typeface="+mn-ea"/>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570230" y="815340"/>
          <a:ext cx="8119110" cy="3512185"/>
        </p:xfrm>
        <a:graphic>
          <a:graphicData uri="http://schemas.openxmlformats.org/drawingml/2006/table">
            <a:tbl>
              <a:tblPr firstRow="1" bandRow="1">
                <a:tableStyleId>{5940675A-B579-460E-94D1-54222C63F5DA}</a:tableStyleId>
              </a:tblPr>
              <a:tblGrid>
                <a:gridCol w="1012190"/>
                <a:gridCol w="3082925"/>
                <a:gridCol w="4023995"/>
              </a:tblGrid>
              <a:tr h="511175">
                <a:tc>
                  <a:txBody>
                    <a:bodyPr/>
                    <a:p>
                      <a:pPr indent="0">
                        <a:buNone/>
                      </a:pPr>
                      <a:endParaRPr lang="en-US" altLang="en-US" sz="1600" b="0">
                        <a:solidFill>
                          <a:srgbClr val="3F3F3F"/>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定期</a:t>
                      </a:r>
                      <a:r>
                        <a:rPr 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清查</a:t>
                      </a:r>
                      <a:endParaRPr lang="en-US"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不定期</a:t>
                      </a:r>
                      <a:r>
                        <a:rPr 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清查</a:t>
                      </a:r>
                      <a:endParaRPr lang="en-US"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01010">
                <a:tc>
                  <a:txBody>
                    <a:bodyPr/>
                    <a:p>
                      <a:pPr indent="0" algn="ctr">
                        <a:buNone/>
                      </a:pPr>
                      <a:r>
                        <a:rPr lang="en-US" sz="1800" b="1">
                          <a:latin typeface="微软雅黑" panose="020B0503020204020204" pitchFamily="34" charset="-122"/>
                          <a:ea typeface="微软雅黑" panose="020B0503020204020204" pitchFamily="34" charset="-122"/>
                          <a:cs typeface="宋体" panose="02010600030101010101" pitchFamily="2" charset="-122"/>
                        </a:rPr>
                        <a:t>应用</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l" fontAlgn="auto">
                        <a:lnSpc>
                          <a:spcPct val="150000"/>
                        </a:lnSpc>
                        <a:buNone/>
                      </a:pPr>
                      <a:r>
                        <a:rPr lang="en-US" sz="1800" b="1">
                          <a:latin typeface="微软雅黑" panose="020B0503020204020204" pitchFamily="34" charset="-122"/>
                          <a:ea typeface="微软雅黑" panose="020B0503020204020204" pitchFamily="34" charset="-122"/>
                          <a:cs typeface="宋体" panose="02010600030101010101" pitchFamily="2" charset="-122"/>
                        </a:rPr>
                        <a:t>定期清查一般在</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年末、季末、月末</a:t>
                      </a:r>
                      <a:r>
                        <a:rPr lang="en-US" sz="1800" b="1">
                          <a:latin typeface="微软雅黑" panose="020B0503020204020204" pitchFamily="34" charset="-122"/>
                          <a:ea typeface="微软雅黑" panose="020B0503020204020204" pitchFamily="34" charset="-122"/>
                          <a:cs typeface="宋体" panose="02010600030101010101" pitchFamily="2" charset="-122"/>
                        </a:rPr>
                        <a:t>进行</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p>
                      <a:pPr algn="l" fontAlgn="auto">
                        <a:lnSpc>
                          <a:spcPct val="150000"/>
                        </a:lnSpc>
                        <a:buClrTx/>
                        <a:buSzTx/>
                        <a:buNone/>
                      </a:pPr>
                      <a:r>
                        <a:rPr lang="en-US" sz="1800" b="1">
                          <a:latin typeface="微软雅黑" panose="020B0503020204020204" pitchFamily="34" charset="-122"/>
                          <a:ea typeface="微软雅黑" panose="020B0503020204020204" pitchFamily="34" charset="-122"/>
                          <a:cs typeface="宋体" panose="02010600030101010101" pitchFamily="2" charset="-122"/>
                        </a:rPr>
                        <a:t>【提示】年终决算前的财产清查，属于定期清查，也属于全面清查</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l" fontAlgn="auto">
                        <a:lnSpc>
                          <a:spcPct val="150000"/>
                        </a:lnSpc>
                        <a:buNone/>
                      </a:pPr>
                      <a:r>
                        <a:rPr lang="en-US" sz="1800" b="1">
                          <a:latin typeface="微软雅黑" panose="020B0503020204020204" pitchFamily="34" charset="-122"/>
                          <a:ea typeface="微软雅黑" panose="020B0503020204020204" pitchFamily="34" charset="-122"/>
                          <a:cs typeface="宋体" panose="02010600030101010101" pitchFamily="2" charset="-122"/>
                        </a:rPr>
                        <a:t>①财产物资、库存现金保管人员更换时</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latin typeface="微软雅黑" panose="020B0503020204020204" pitchFamily="34" charset="-122"/>
                          <a:ea typeface="微软雅黑" panose="020B0503020204020204" pitchFamily="34" charset="-122"/>
                          <a:cs typeface="宋体" panose="02010600030101010101" pitchFamily="2" charset="-122"/>
                        </a:rPr>
                        <a:t>②发生自然灾害和意外损失时</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latin typeface="微软雅黑" panose="020B0503020204020204" pitchFamily="34" charset="-122"/>
                          <a:ea typeface="微软雅黑" panose="020B0503020204020204" pitchFamily="34" charset="-122"/>
                          <a:cs typeface="宋体" panose="02010600030101010101" pitchFamily="2" charset="-122"/>
                        </a:rPr>
                        <a:t>③上级主管、财政、审计和银行等部门，对本单位进行会计检查时</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latin typeface="微软雅黑" panose="020B0503020204020204" pitchFamily="34" charset="-122"/>
                          <a:ea typeface="微软雅黑" panose="020B0503020204020204" pitchFamily="34" charset="-122"/>
                          <a:cs typeface="宋体" panose="02010600030101010101" pitchFamily="2" charset="-122"/>
                        </a:rPr>
                        <a:t>④开展临时性清产核资时</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33425" y="657860"/>
            <a:ext cx="3341370" cy="542925"/>
          </a:xfrm>
        </p:spPr>
        <p:txBody>
          <a:bodyPr>
            <a:normAutofit/>
          </a:bodyPr>
          <a:p>
            <a:r>
              <a:rPr lang="zh-CN" altLang="zh-CN" dirty="0" smtClean="0">
                <a:solidFill>
                  <a:schemeClr val="tx1"/>
                </a:solidFill>
                <a:sym typeface="+mn-ea"/>
              </a:rPr>
              <a:t>（二）</a:t>
            </a:r>
            <a:r>
              <a:rPr lang="zh-CN" altLang="en-US" dirty="0">
                <a:solidFill>
                  <a:schemeClr val="tx1"/>
                </a:solidFill>
                <a:latin typeface="宋体" panose="02010600030101010101" pitchFamily="2" charset="-122"/>
                <a:sym typeface="+mn-ea"/>
              </a:rPr>
              <a:t>财产清查的种类</a:t>
            </a:r>
            <a:endParaRPr lang="zh-CN" altLang="en-US" dirty="0" smtClean="0">
              <a:solidFill>
                <a:schemeClr val="tx1"/>
              </a:solidFill>
              <a:latin typeface="宋体" panose="02010600030101010101" pitchFamily="2" charset="-122"/>
              <a:sym typeface="+mn-ea"/>
            </a:endParaRPr>
          </a:p>
        </p:txBody>
      </p:sp>
      <p:pic>
        <p:nvPicPr>
          <p:cNvPr id="10" name="图片 10" descr="http://webupload.admin.dongao.com/biz/handout/img/2018/20181210/201812101749546780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776730" y="1675765"/>
            <a:ext cx="5077460" cy="1941830"/>
          </a:xfrm>
          <a:prstGeom prst="rect">
            <a:avLst/>
          </a:prstGeom>
          <a:noFill/>
          <a:ln>
            <a:noFill/>
          </a:ln>
        </p:spPr>
      </p:pic>
      <p:sp>
        <p:nvSpPr>
          <p:cNvPr id="324680" name="AutoShape 72"/>
          <p:cNvSpPr/>
          <p:nvPr/>
        </p:nvSpPr>
        <p:spPr>
          <a:xfrm>
            <a:off x="7163435" y="1727835"/>
            <a:ext cx="926465" cy="1295400"/>
          </a:xfrm>
          <a:prstGeom prst="wedgeEllipseCallout">
            <a:avLst>
              <a:gd name="adj1" fmla="val 6907"/>
              <a:gd name="adj2" fmla="val 48894"/>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t"/>
          <a:p>
            <a:pPr algn="ctr"/>
            <a:r>
              <a:rPr lang="zh-CN" altLang="en-US" b="1" dirty="0">
                <a:solidFill>
                  <a:schemeClr val="tx1"/>
                </a:solidFill>
                <a:ea typeface="+mn-lt"/>
              </a:rPr>
              <a:t>企业自行清查</a:t>
            </a:r>
            <a:endParaRPr lang="zh-CN" altLang="en-US" b="1" dirty="0">
              <a:solidFill>
                <a:schemeClr val="tx1"/>
              </a:solidFill>
              <a:ea typeface="+mn-lt"/>
            </a:endParaRPr>
          </a:p>
        </p:txBody>
      </p:sp>
      <p:sp>
        <p:nvSpPr>
          <p:cNvPr id="324681" name="AutoShape 73"/>
          <p:cNvSpPr/>
          <p:nvPr/>
        </p:nvSpPr>
        <p:spPr>
          <a:xfrm>
            <a:off x="6899910" y="3220085"/>
            <a:ext cx="1295400" cy="71438"/>
          </a:xfrm>
          <a:prstGeom prst="leftArrow">
            <a:avLst>
              <a:gd name="adj1" fmla="val 50000"/>
              <a:gd name="adj2" fmla="val 453078"/>
            </a:avLst>
          </a:prstGeom>
          <a:solidFill>
            <a:srgbClr val="92D050"/>
          </a:solidFill>
          <a:ln w="9525" cap="flat" cmpd="sng">
            <a:solidFill>
              <a:schemeClr val="tx1"/>
            </a:solidFill>
            <a:prstDash val="sysDot"/>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sp>
        <p:nvSpPr>
          <p:cNvPr id="324682" name="AutoShape 74"/>
          <p:cNvSpPr/>
          <p:nvPr/>
        </p:nvSpPr>
        <p:spPr>
          <a:xfrm>
            <a:off x="6854190" y="3291840"/>
            <a:ext cx="1412875" cy="575945"/>
          </a:xfrm>
          <a:prstGeom prst="wedgeRoundRectCallout">
            <a:avLst>
              <a:gd name="adj1" fmla="val -7111"/>
              <a:gd name="adj2" fmla="val -3995"/>
              <a:gd name="adj3" fmla="val 16667"/>
            </a:avLst>
          </a:prstGeom>
          <a:noFill/>
          <a:ln w="9525">
            <a:noFill/>
          </a:ln>
        </p:spPr>
        <p:txBody>
          <a:bodyPr anchor="t"/>
          <a:p>
            <a:pPr algn="ctr">
              <a:lnSpc>
                <a:spcPct val="90000"/>
              </a:lnSpc>
            </a:pPr>
            <a:r>
              <a:rPr lang="zh-CN" altLang="en-US" b="1" dirty="0">
                <a:latin typeface="微软雅黑" panose="020B0503020204020204" pitchFamily="34" charset="-122"/>
                <a:ea typeface="微软雅黑" panose="020B0503020204020204" pitchFamily="34" charset="-122"/>
              </a:rPr>
              <a:t>企业外部所组织的清查</a:t>
            </a:r>
            <a:endParaRPr lang="zh-CN" altLang="en-US" b="1" dirty="0">
              <a:latin typeface="微软雅黑" panose="020B0503020204020204" pitchFamily="34" charset="-122"/>
              <a:ea typeface="微软雅黑" panose="020B0503020204020204" pitchFamily="3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24680"/>
                                        </p:tgtEl>
                                        <p:attrNameLst>
                                          <p:attrName>style.visibility</p:attrName>
                                        </p:attrNameLst>
                                      </p:cBhvr>
                                      <p:to>
                                        <p:strVal val="visible"/>
                                      </p:to>
                                    </p:set>
                                    <p:animEffect transition="in" filter="slide(fromTop)">
                                      <p:cBhvr>
                                        <p:cTn id="7" dur="1000"/>
                                        <p:tgtEl>
                                          <p:spTgt spid="32468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repeatCount="indefinite" fill="hold" grpId="0" nodeType="clickEffect">
                                  <p:stCondLst>
                                    <p:cond delay="0"/>
                                  </p:stCondLst>
                                  <p:endCondLst>
                                    <p:cond evt="onNext" delay="0">
                                      <p:tgtEl>
                                        <p:sldTgt/>
                                      </p:tgtEl>
                                    </p:cond>
                                  </p:endCondLst>
                                  <p:childTnLst>
                                    <p:set>
                                      <p:cBhvr>
                                        <p:cTn id="11" dur="1000" fill="hold">
                                          <p:stCondLst>
                                            <p:cond delay="0"/>
                                          </p:stCondLst>
                                        </p:cTn>
                                        <p:tgtEl>
                                          <p:spTgt spid="324681"/>
                                        </p:tgtEl>
                                        <p:attrNameLst>
                                          <p:attrName>style.visibility</p:attrName>
                                        </p:attrNameLst>
                                      </p:cBhvr>
                                      <p:to>
                                        <p:strVal val="visible"/>
                                      </p:to>
                                    </p:set>
                                    <p:animEffect transition="in" filter="slide(fromRight)">
                                      <p:cBhvr>
                                        <p:cTn id="12" dur="1000"/>
                                        <p:tgtEl>
                                          <p:spTgt spid="32468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324682"/>
                                        </p:tgtEl>
                                        <p:attrNameLst>
                                          <p:attrName>style.visibility</p:attrName>
                                        </p:attrNameLst>
                                      </p:cBhvr>
                                      <p:to>
                                        <p:strVal val="visible"/>
                                      </p:to>
                                    </p:set>
                                    <p:animEffect transition="in" filter="slide(fromTop)">
                                      <p:cBhvr>
                                        <p:cTn id="17" dur="1000"/>
                                        <p:tgtEl>
                                          <p:spTgt spid="324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80" grpId="0" bldLvl="0" animBg="1"/>
      <p:bldP spid="324681" grpId="0" bldLvl="0" animBg="1"/>
      <p:bldP spid="32468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478790"/>
            <a:ext cx="7581900" cy="64516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例：下列关于财产清查的表述中，正确的是（　　）。</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30860" y="1417955"/>
            <a:ext cx="8241030"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对于银行存款，企业应每天同银行核对一次</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库房管理员更换时，要对企业财产物资进行全面清查</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企业总经理调离工作前，应对企业财产物资进行全面清查</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大多数财产清查都是外部清查</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720090" y="4001770"/>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【答案】C</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33425" y="583565"/>
            <a:ext cx="4398645" cy="542925"/>
          </a:xfrm>
        </p:spPr>
        <p:txBody>
          <a:bodyPr/>
          <a:p>
            <a:r>
              <a:rPr lang="zh-CN" altLang="zh-CN" dirty="0" smtClean="0">
                <a:solidFill>
                  <a:schemeClr val="tx1"/>
                </a:solidFill>
                <a:sym typeface="+mn-ea"/>
              </a:rPr>
              <a:t>（三）</a:t>
            </a:r>
            <a:r>
              <a:rPr lang="zh-CN" altLang="en-US" dirty="0">
                <a:solidFill>
                  <a:schemeClr val="tx1"/>
                </a:solidFill>
                <a:latin typeface="宋体" panose="02010600030101010101" pitchFamily="2" charset="-122"/>
                <a:sym typeface="+mn-ea"/>
              </a:rPr>
              <a:t>财产清查</a:t>
            </a:r>
            <a:r>
              <a:rPr lang="zh-CN" altLang="en-US" dirty="0">
                <a:solidFill>
                  <a:schemeClr val="tx1"/>
                </a:solidFill>
                <a:latin typeface="宋体" panose="02010600030101010101" pitchFamily="2" charset="-122"/>
                <a:ea typeface="+mn-ea"/>
                <a:cs typeface="+mn-cs"/>
                <a:sym typeface="+mn-ea"/>
              </a:rPr>
              <a:t>前的准备工作</a:t>
            </a:r>
            <a:endParaRPr lang="zh-CN" altLang="en-US" dirty="0" smtClean="0">
              <a:solidFill>
                <a:schemeClr val="tx1"/>
              </a:solidFill>
              <a:latin typeface="宋体" panose="02010600030101010101" pitchFamily="2" charset="-122"/>
              <a:ea typeface="+mn-ea"/>
              <a:cs typeface="+mn-cs"/>
              <a:sym typeface="+mn-ea"/>
            </a:endParaRPr>
          </a:p>
        </p:txBody>
      </p:sp>
      <p:sp>
        <p:nvSpPr>
          <p:cNvPr id="2" name="文本框 1"/>
          <p:cNvSpPr txBox="1"/>
          <p:nvPr/>
        </p:nvSpPr>
        <p:spPr>
          <a:xfrm>
            <a:off x="1221105" y="1381125"/>
            <a:ext cx="1442720" cy="460375"/>
          </a:xfrm>
          <a:prstGeom prst="rect">
            <a:avLst/>
          </a:prstGeom>
          <a:solidFill>
            <a:schemeClr val="tx2">
              <a:lumMod val="60000"/>
              <a:lumOff val="40000"/>
            </a:schemeClr>
          </a:solidFill>
        </p:spPr>
        <p:txBody>
          <a:bodyPr wrap="square" rtlCol="0" anchor="t">
            <a:spAutoFit/>
          </a:bodyPr>
          <a:p>
            <a:r>
              <a:rPr lang="zh-CN" altLang="en-US" sz="2400" b="1"/>
              <a:t>组织准备</a:t>
            </a:r>
            <a:endParaRPr lang="zh-CN" altLang="en-US" sz="2400" b="1"/>
          </a:p>
        </p:txBody>
      </p:sp>
      <p:sp>
        <p:nvSpPr>
          <p:cNvPr id="227333" name="AutoShape 5"/>
          <p:cNvSpPr/>
          <p:nvPr/>
        </p:nvSpPr>
        <p:spPr>
          <a:xfrm>
            <a:off x="1185863" y="2275523"/>
            <a:ext cx="1512887" cy="1092200"/>
          </a:xfrm>
          <a:prstGeom prst="wedgeEllipseCallout">
            <a:avLst>
              <a:gd name="adj1" fmla="val -10968"/>
              <a:gd name="adj2" fmla="val 19620"/>
            </a:avLst>
          </a:prstGeom>
          <a:solidFill>
            <a:srgbClr val="D0DEFC"/>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wrap="none" anchor="ctr"/>
          <a:p>
            <a:pPr algn="ctr"/>
            <a:r>
              <a:rPr lang="zh-CN" altLang="en-US" sz="2000" b="1" dirty="0">
                <a:solidFill>
                  <a:srgbClr val="0070C0"/>
                </a:solidFill>
                <a:latin typeface="微软雅黑" panose="020B0503020204020204" pitchFamily="34" charset="-122"/>
                <a:ea typeface="微软雅黑" panose="020B0503020204020204" pitchFamily="34" charset="-122"/>
              </a:rPr>
              <a:t>组建清</a:t>
            </a:r>
            <a:endParaRPr lang="zh-CN" altLang="en-US" sz="2000" b="1" dirty="0">
              <a:solidFill>
                <a:srgbClr val="0070C0"/>
              </a:solidFill>
              <a:latin typeface="微软雅黑" panose="020B0503020204020204" pitchFamily="34" charset="-122"/>
              <a:ea typeface="微软雅黑" panose="020B0503020204020204" pitchFamily="34" charset="-122"/>
            </a:endParaRPr>
          </a:p>
          <a:p>
            <a:pPr algn="ctr"/>
            <a:r>
              <a:rPr lang="zh-CN" altLang="en-US" sz="2000" b="1" dirty="0">
                <a:solidFill>
                  <a:srgbClr val="0070C0"/>
                </a:solidFill>
                <a:latin typeface="微软雅黑" panose="020B0503020204020204" pitchFamily="34" charset="-122"/>
                <a:ea typeface="微软雅黑" panose="020B0503020204020204" pitchFamily="34" charset="-122"/>
              </a:rPr>
              <a:t>查组织</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grpSp>
        <p:nvGrpSpPr>
          <p:cNvPr id="4" name="Group 6"/>
          <p:cNvGrpSpPr/>
          <p:nvPr/>
        </p:nvGrpSpPr>
        <p:grpSpPr>
          <a:xfrm>
            <a:off x="6731000" y="2469198"/>
            <a:ext cx="1439863" cy="792162"/>
            <a:chOff x="4468" y="1525"/>
            <a:chExt cx="907" cy="499"/>
          </a:xfrm>
          <a:solidFill>
            <a:srgbClr val="D0DEFC"/>
          </a:solidFill>
        </p:grpSpPr>
        <p:sp>
          <p:nvSpPr>
            <p:cNvPr id="11269" name="AutoShape 7"/>
            <p:cNvSpPr/>
            <p:nvPr/>
          </p:nvSpPr>
          <p:spPr>
            <a:xfrm rot="10800000">
              <a:off x="4468" y="1525"/>
              <a:ext cx="907" cy="499"/>
            </a:xfrm>
            <a:prstGeom prst="flowChartOnlineStorage">
              <a:avLst/>
            </a:prstGeom>
            <a:grpFill/>
            <a:ln w="9525" cap="flat" cmpd="sng">
              <a:noFill/>
              <a:prstDash val="sysDot"/>
              <a:miter/>
              <a:headEnd type="none" w="med" len="med"/>
              <a:tailEnd type="none" w="med" len="med"/>
            </a:ln>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11270" name="AutoShape 8"/>
            <p:cNvSpPr/>
            <p:nvPr/>
          </p:nvSpPr>
          <p:spPr>
            <a:xfrm>
              <a:off x="4651" y="1547"/>
              <a:ext cx="680" cy="408"/>
            </a:xfrm>
            <a:prstGeom prst="wedgeRoundRectCallout">
              <a:avLst>
                <a:gd name="adj1" fmla="val 26912"/>
                <a:gd name="adj2" fmla="val 7106"/>
                <a:gd name="adj3" fmla="val 16667"/>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提出处理意见</a:t>
              </a:r>
              <a:endParaRPr lang="zh-CN" altLang="en-US" sz="2000" b="1" dirty="0">
                <a:latin typeface="微软雅黑" panose="020B0503020204020204" pitchFamily="34" charset="-122"/>
                <a:ea typeface="微软雅黑" panose="020B0503020204020204" pitchFamily="34" charset="-122"/>
              </a:endParaRPr>
            </a:p>
          </p:txBody>
        </p:sp>
      </p:grpSp>
      <p:grpSp>
        <p:nvGrpSpPr>
          <p:cNvPr id="5" name="Group 9"/>
          <p:cNvGrpSpPr/>
          <p:nvPr/>
        </p:nvGrpSpPr>
        <p:grpSpPr>
          <a:xfrm>
            <a:off x="2625725" y="2435860"/>
            <a:ext cx="1439863" cy="792163"/>
            <a:chOff x="4468" y="1525"/>
            <a:chExt cx="907" cy="499"/>
          </a:xfrm>
          <a:solidFill>
            <a:srgbClr val="D0DEFC"/>
          </a:solidFill>
        </p:grpSpPr>
        <p:sp>
          <p:nvSpPr>
            <p:cNvPr id="11272" name="AutoShape 10"/>
            <p:cNvSpPr/>
            <p:nvPr/>
          </p:nvSpPr>
          <p:spPr>
            <a:xfrm rot="10800000">
              <a:off x="4468" y="1525"/>
              <a:ext cx="907" cy="499"/>
            </a:xfrm>
            <a:prstGeom prst="flowChartOnlineStorage">
              <a:avLst/>
            </a:prstGeom>
            <a:grpFill/>
            <a:ln w="9525" cap="flat" cmpd="sng">
              <a:noFill/>
              <a:prstDash val="sysDot"/>
              <a:miter/>
              <a:headEnd type="none" w="med" len="med"/>
              <a:tailEnd type="none" w="med" len="med"/>
            </a:ln>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11273" name="AutoShape 11"/>
            <p:cNvSpPr/>
            <p:nvPr/>
          </p:nvSpPr>
          <p:spPr>
            <a:xfrm>
              <a:off x="4651" y="1547"/>
              <a:ext cx="680" cy="408"/>
            </a:xfrm>
            <a:prstGeom prst="wedgeRoundRectCallout">
              <a:avLst>
                <a:gd name="adj1" fmla="val 26912"/>
                <a:gd name="adj2" fmla="val 7106"/>
                <a:gd name="adj3" fmla="val 16667"/>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制定清查计划</a:t>
              </a:r>
              <a:endParaRPr lang="zh-CN" altLang="en-US" sz="2000" b="1" dirty="0">
                <a:latin typeface="微软雅黑" panose="020B0503020204020204" pitchFamily="34" charset="-122"/>
                <a:ea typeface="微软雅黑" panose="020B0503020204020204" pitchFamily="34" charset="-122"/>
              </a:endParaRPr>
            </a:p>
          </p:txBody>
        </p:sp>
      </p:grpSp>
      <p:grpSp>
        <p:nvGrpSpPr>
          <p:cNvPr id="6" name="Group 12"/>
          <p:cNvGrpSpPr/>
          <p:nvPr/>
        </p:nvGrpSpPr>
        <p:grpSpPr>
          <a:xfrm>
            <a:off x="3994150" y="2450148"/>
            <a:ext cx="1439863" cy="792162"/>
            <a:chOff x="4468" y="1525"/>
            <a:chExt cx="907" cy="499"/>
          </a:xfrm>
          <a:solidFill>
            <a:srgbClr val="D0DEFC"/>
          </a:solidFill>
        </p:grpSpPr>
        <p:sp>
          <p:nvSpPr>
            <p:cNvPr id="11275" name="AutoShape 13"/>
            <p:cNvSpPr/>
            <p:nvPr/>
          </p:nvSpPr>
          <p:spPr>
            <a:xfrm rot="10800000">
              <a:off x="4468" y="1525"/>
              <a:ext cx="907" cy="499"/>
            </a:xfrm>
            <a:prstGeom prst="flowChartOnlineStorage">
              <a:avLst/>
            </a:prstGeom>
            <a:grpFill/>
            <a:ln w="9525" cap="flat" cmpd="sng">
              <a:noFill/>
              <a:prstDash val="sysDot"/>
              <a:miter/>
              <a:headEnd type="none" w="med" len="med"/>
              <a:tailEnd type="none" w="med" len="med"/>
            </a:ln>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11276" name="AutoShape 14"/>
            <p:cNvSpPr/>
            <p:nvPr/>
          </p:nvSpPr>
          <p:spPr>
            <a:xfrm>
              <a:off x="4651" y="1547"/>
              <a:ext cx="680" cy="408"/>
            </a:xfrm>
            <a:prstGeom prst="wedgeRoundRectCallout">
              <a:avLst>
                <a:gd name="adj1" fmla="val 26912"/>
                <a:gd name="adj2" fmla="val 7106"/>
                <a:gd name="adj3" fmla="val 16667"/>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实施财产清查</a:t>
              </a:r>
              <a:endParaRPr lang="zh-CN" altLang="en-US" sz="2000" b="1" dirty="0">
                <a:latin typeface="微软雅黑" panose="020B0503020204020204" pitchFamily="34" charset="-122"/>
                <a:ea typeface="微软雅黑" panose="020B0503020204020204" pitchFamily="34" charset="-122"/>
              </a:endParaRPr>
            </a:p>
          </p:txBody>
        </p:sp>
      </p:grpSp>
      <p:grpSp>
        <p:nvGrpSpPr>
          <p:cNvPr id="8" name="Group 15"/>
          <p:cNvGrpSpPr/>
          <p:nvPr/>
        </p:nvGrpSpPr>
        <p:grpSpPr>
          <a:xfrm>
            <a:off x="5362575" y="2469198"/>
            <a:ext cx="1439863" cy="792162"/>
            <a:chOff x="4468" y="1525"/>
            <a:chExt cx="907" cy="499"/>
          </a:xfrm>
          <a:solidFill>
            <a:srgbClr val="D0DEFC"/>
          </a:solidFill>
        </p:grpSpPr>
        <p:sp>
          <p:nvSpPr>
            <p:cNvPr id="11278" name="AutoShape 16"/>
            <p:cNvSpPr/>
            <p:nvPr/>
          </p:nvSpPr>
          <p:spPr>
            <a:xfrm rot="10800000">
              <a:off x="4468" y="1525"/>
              <a:ext cx="907" cy="499"/>
            </a:xfrm>
            <a:prstGeom prst="flowChartOnlineStorage">
              <a:avLst/>
            </a:prstGeom>
            <a:grpFill/>
            <a:ln w="9525" cap="flat" cmpd="sng">
              <a:noFill/>
              <a:prstDash val="sysDot"/>
              <a:miter/>
              <a:headEnd type="none" w="med" len="med"/>
              <a:tailEnd type="none" w="med" len="med"/>
            </a:ln>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11279" name="AutoShape 17"/>
            <p:cNvSpPr/>
            <p:nvPr/>
          </p:nvSpPr>
          <p:spPr>
            <a:xfrm>
              <a:off x="4651" y="1547"/>
              <a:ext cx="680" cy="408"/>
            </a:xfrm>
            <a:prstGeom prst="wedgeRoundRectCallout">
              <a:avLst>
                <a:gd name="adj1" fmla="val 26912"/>
                <a:gd name="adj2" fmla="val 7106"/>
                <a:gd name="adj3" fmla="val 16667"/>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做出清查总结</a:t>
              </a:r>
              <a:endParaRPr lang="zh-CN" altLang="en-US" sz="2000" b="1" dirty="0">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227333"/>
                                        </p:tgtEl>
                                        <p:attrNameLst>
                                          <p:attrName>style.visibility</p:attrName>
                                        </p:attrNameLst>
                                      </p:cBhvr>
                                      <p:to>
                                        <p:strVal val="visible"/>
                                      </p:to>
                                    </p:set>
                                    <p:animEffect transition="in" filter="wheel(8)">
                                      <p:cBhvr>
                                        <p:cTn id="7" dur="2000"/>
                                        <p:tgtEl>
                                          <p:spTgt spid="227333"/>
                                        </p:tgtEl>
                                      </p:cBhvr>
                                    </p:animEffect>
                                  </p:childTnLst>
                                </p:cTn>
                              </p:par>
                            </p:childTnLst>
                          </p:cTn>
                        </p:par>
                        <p:par>
                          <p:cTn id="8" fill="hold">
                            <p:stCondLst>
                              <p:cond delay="2000"/>
                            </p:stCondLst>
                            <p:childTnLst>
                              <p:par>
                                <p:cTn id="9" presetID="1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Left)">
                                      <p:cBhvr>
                                        <p:cTn id="11" dur="1000"/>
                                        <p:tgtEl>
                                          <p:spTgt spid="5"/>
                                        </p:tgtEl>
                                      </p:cBhvr>
                                    </p:animEffect>
                                  </p:childTnLst>
                                </p:cTn>
                              </p:par>
                            </p:childTnLst>
                          </p:cTn>
                        </p:par>
                        <p:par>
                          <p:cTn id="12" fill="hold">
                            <p:stCondLst>
                              <p:cond delay="3000"/>
                            </p:stCondLst>
                            <p:childTnLst>
                              <p:par>
                                <p:cTn id="13" presetID="1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Left)">
                                      <p:cBhvr>
                                        <p:cTn id="15" dur="2000"/>
                                        <p:tgtEl>
                                          <p:spTgt spid="6"/>
                                        </p:tgtEl>
                                      </p:cBhvr>
                                    </p:animEffect>
                                  </p:childTnLst>
                                </p:cTn>
                              </p:par>
                            </p:childTnLst>
                          </p:cTn>
                        </p:par>
                        <p:par>
                          <p:cTn id="16" fill="hold">
                            <p:stCondLst>
                              <p:cond delay="5000"/>
                            </p:stCondLst>
                            <p:childTnLst>
                              <p:par>
                                <p:cTn id="17" presetID="1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lide(fromLeft)">
                                      <p:cBhvr>
                                        <p:cTn id="19" dur="2000"/>
                                        <p:tgtEl>
                                          <p:spTgt spid="8"/>
                                        </p:tgtEl>
                                      </p:cBhvr>
                                    </p:animEffect>
                                  </p:childTnLst>
                                </p:cTn>
                              </p:par>
                            </p:childTnLst>
                          </p:cTn>
                        </p:par>
                        <p:par>
                          <p:cTn id="20" fill="hold">
                            <p:stCondLst>
                              <p:cond delay="7000"/>
                            </p:stCondLst>
                            <p:childTnLst>
                              <p:par>
                                <p:cTn id="21" presetID="12" presetClass="entr" presetSubtype="8"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Left)">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5330" y="518795"/>
            <a:ext cx="1405890" cy="460375"/>
          </a:xfrm>
          <a:prstGeom prst="rect">
            <a:avLst/>
          </a:prstGeom>
          <a:solidFill>
            <a:schemeClr val="tx2">
              <a:lumMod val="60000"/>
              <a:lumOff val="40000"/>
            </a:schemeClr>
          </a:solidFill>
        </p:spPr>
        <p:txBody>
          <a:bodyPr wrap="square" rtlCol="0" anchor="t">
            <a:spAutoFit/>
          </a:bodyPr>
          <a:p>
            <a:r>
              <a:rPr lang="zh-CN" altLang="en-US" sz="2400" b="1" dirty="0">
                <a:latin typeface="微软雅黑" panose="020B0503020204020204" pitchFamily="34" charset="-122"/>
                <a:ea typeface="微软雅黑" panose="020B0503020204020204" pitchFamily="34" charset="-122"/>
                <a:sym typeface="+mn-ea"/>
              </a:rPr>
              <a:t>业务准备</a:t>
            </a:r>
            <a:endParaRPr lang="zh-CN" altLang="en-US" sz="2400" b="1" dirty="0">
              <a:latin typeface="微软雅黑" panose="020B0503020204020204" pitchFamily="34" charset="-122"/>
              <a:ea typeface="微软雅黑" panose="020B0503020204020204" pitchFamily="34" charset="-122"/>
              <a:sym typeface="+mn-ea"/>
            </a:endParaRPr>
          </a:p>
        </p:txBody>
      </p:sp>
      <p:grpSp>
        <p:nvGrpSpPr>
          <p:cNvPr id="6" name="Group 61"/>
          <p:cNvGrpSpPr/>
          <p:nvPr/>
        </p:nvGrpSpPr>
        <p:grpSpPr>
          <a:xfrm>
            <a:off x="850265" y="1490345"/>
            <a:ext cx="2305050" cy="2303463"/>
            <a:chOff x="805" y="2263"/>
            <a:chExt cx="1452" cy="1451"/>
          </a:xfrm>
          <a:solidFill>
            <a:srgbClr val="D0DEFC"/>
          </a:solidFill>
        </p:grpSpPr>
        <p:sp>
          <p:nvSpPr>
            <p:cNvPr id="11281" name="AutoShape 58"/>
            <p:cNvSpPr/>
            <p:nvPr/>
          </p:nvSpPr>
          <p:spPr>
            <a:xfrm>
              <a:off x="805" y="2263"/>
              <a:ext cx="1452" cy="1451"/>
            </a:xfrm>
            <a:prstGeom prst="wedgeRectCallout">
              <a:avLst>
                <a:gd name="adj1" fmla="val -8194"/>
                <a:gd name="adj2" fmla="val 43523"/>
              </a:avLst>
            </a:prstGeom>
            <a:blipFill>
              <a:blip r:embed="rId1"/>
            </a:blipFill>
            <a:ln w="9525">
              <a:noFill/>
            </a:ln>
          </p:spPr>
          <p:txBody>
            <a:bodyPr anchor="t"/>
            <a:p>
              <a:pPr algn="ctr"/>
              <a:endParaRPr lang="zh-CN" altLang="zh-CN" dirty="0">
                <a:latin typeface="Arial" panose="020B0604020202020204" pitchFamily="34" charset="0"/>
                <a:ea typeface="宋体" panose="02010600030101010101" pitchFamily="2" charset="-122"/>
              </a:endParaRPr>
            </a:p>
          </p:txBody>
        </p:sp>
        <p:sp>
          <p:nvSpPr>
            <p:cNvPr id="227350" name="AutoShape 22"/>
            <p:cNvSpPr>
              <a:spLocks noChangeArrowheads="1"/>
            </p:cNvSpPr>
            <p:nvPr/>
          </p:nvSpPr>
          <p:spPr bwMode="auto">
            <a:xfrm>
              <a:off x="850" y="2366"/>
              <a:ext cx="1361" cy="363"/>
            </a:xfrm>
            <a:prstGeom prst="plaque">
              <a:avLst>
                <a:gd name="adj" fmla="val 16667"/>
              </a:avLst>
            </a:prstGeom>
            <a:blipFill>
              <a:blip r:embed="rId1"/>
            </a:blipFill>
          </p:spPr>
          <p:style>
            <a:lnRef idx="0">
              <a:schemeClr val="accent3"/>
            </a:lnRef>
            <a:fillRef idx="3">
              <a:schemeClr val="accent3"/>
            </a:fillRef>
            <a:effectRef idx="3">
              <a:schemeClr val="accent3"/>
            </a:effectRef>
            <a:fontRef idx="minor">
              <a:schemeClr val="lt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0070C0"/>
                  </a:solidFill>
                  <a:effectLst/>
                  <a:uLnTx/>
                  <a:uFillTx/>
                  <a:latin typeface="+mj-lt"/>
                  <a:ea typeface="+mj-lt"/>
                  <a:cs typeface="+mn-cs"/>
                </a:rPr>
                <a:t>财会部门</a:t>
              </a:r>
              <a:endParaRPr kumimoji="0" lang="zh-CN" altLang="en-US" sz="2000" b="1" i="0" u="none" strike="noStrike" kern="1200" cap="none" spc="0" normalizeH="0" baseline="0" noProof="0">
                <a:ln>
                  <a:noFill/>
                </a:ln>
                <a:solidFill>
                  <a:srgbClr val="0070C0"/>
                </a:solidFill>
                <a:effectLst/>
                <a:uLnTx/>
                <a:uFillTx/>
                <a:latin typeface="+mj-lt"/>
                <a:ea typeface="+mj-lt"/>
                <a:cs typeface="+mn-cs"/>
              </a:endParaRPr>
            </a:p>
          </p:txBody>
        </p:sp>
        <p:grpSp>
          <p:nvGrpSpPr>
            <p:cNvPr id="11283" name="Group 24"/>
            <p:cNvGrpSpPr/>
            <p:nvPr/>
          </p:nvGrpSpPr>
          <p:grpSpPr>
            <a:xfrm>
              <a:off x="1292" y="3060"/>
              <a:ext cx="881" cy="552"/>
              <a:chOff x="2652" y="2407"/>
              <a:chExt cx="881" cy="552"/>
            </a:xfrm>
            <a:grpFill/>
          </p:grpSpPr>
          <p:grpSp>
            <p:nvGrpSpPr>
              <p:cNvPr id="11284" name="Group 25"/>
              <p:cNvGrpSpPr/>
              <p:nvPr/>
            </p:nvGrpSpPr>
            <p:grpSpPr>
              <a:xfrm>
                <a:off x="2652" y="2407"/>
                <a:ext cx="881" cy="530"/>
                <a:chOff x="748" y="2160"/>
                <a:chExt cx="907" cy="592"/>
              </a:xfrm>
              <a:grpFill/>
            </p:grpSpPr>
            <p:sp>
              <p:nvSpPr>
                <p:cNvPr id="11285" name="AutoShape 26"/>
                <p:cNvSpPr/>
                <p:nvPr/>
              </p:nvSpPr>
              <p:spPr>
                <a:xfrm>
                  <a:off x="748" y="2160"/>
                  <a:ext cx="907" cy="592"/>
                </a:xfrm>
                <a:prstGeom prst="cube">
                  <a:avLst>
                    <a:gd name="adj" fmla="val 5287"/>
                  </a:avLst>
                </a:prstGeom>
                <a:grp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11286" name="Picture 27"/>
                <p:cNvPicPr>
                  <a:picLocks noChangeAspect="1"/>
                </p:cNvPicPr>
                <p:nvPr/>
              </p:nvPicPr>
              <p:blipFill>
                <a:blip r:embed="rId2"/>
                <a:srcRect l="1550" t="2928" b="1727"/>
                <a:stretch>
                  <a:fillRect/>
                </a:stretch>
              </p:blipFill>
              <p:spPr>
                <a:xfrm>
                  <a:off x="748" y="2205"/>
                  <a:ext cx="861" cy="545"/>
                </a:xfrm>
                <a:prstGeom prst="rect">
                  <a:avLst/>
                </a:prstGeom>
                <a:grpFill/>
                <a:ln w="9525" cap="flat" cmpd="sng">
                  <a:solidFill>
                    <a:srgbClr val="FFFFCC"/>
                  </a:solidFill>
                  <a:prstDash val="sysDot"/>
                  <a:miter/>
                  <a:headEnd type="none" w="med" len="med"/>
                  <a:tailEnd type="none" w="med" len="med"/>
                </a:ln>
              </p:spPr>
            </p:pic>
          </p:grpSp>
          <p:pic>
            <p:nvPicPr>
              <p:cNvPr id="11287" name="Picture 28" descr="896F7477"/>
              <p:cNvPicPr>
                <a:picLocks noChangeAspect="1"/>
              </p:cNvPicPr>
              <p:nvPr/>
            </p:nvPicPr>
            <p:blipFill>
              <a:blip r:embed="rId3"/>
              <a:srcRect l="1332" r="2705" b="-1019"/>
              <a:stretch>
                <a:fillRect/>
              </a:stretch>
            </p:blipFill>
            <p:spPr>
              <a:xfrm>
                <a:off x="2673" y="2432"/>
                <a:ext cx="831" cy="527"/>
              </a:xfrm>
              <a:prstGeom prst="rect">
                <a:avLst/>
              </a:prstGeom>
              <a:grpFill/>
              <a:ln w="9525">
                <a:noFill/>
              </a:ln>
            </p:spPr>
          </p:pic>
        </p:grpSp>
        <p:grpSp>
          <p:nvGrpSpPr>
            <p:cNvPr id="11288" name="Group 29"/>
            <p:cNvGrpSpPr/>
            <p:nvPr/>
          </p:nvGrpSpPr>
          <p:grpSpPr>
            <a:xfrm>
              <a:off x="921" y="2852"/>
              <a:ext cx="598" cy="773"/>
              <a:chOff x="3052" y="1718"/>
              <a:chExt cx="598" cy="773"/>
            </a:xfrm>
            <a:grpFill/>
          </p:grpSpPr>
          <p:grpSp>
            <p:nvGrpSpPr>
              <p:cNvPr id="11289" name="Group 30"/>
              <p:cNvGrpSpPr/>
              <p:nvPr/>
            </p:nvGrpSpPr>
            <p:grpSpPr>
              <a:xfrm>
                <a:off x="3052" y="1718"/>
                <a:ext cx="598" cy="770"/>
                <a:chOff x="767" y="1150"/>
                <a:chExt cx="678" cy="861"/>
              </a:xfrm>
              <a:grpFill/>
            </p:grpSpPr>
            <p:sp>
              <p:nvSpPr>
                <p:cNvPr id="11290" name="AutoShape 31"/>
                <p:cNvSpPr/>
                <p:nvPr/>
              </p:nvSpPr>
              <p:spPr>
                <a:xfrm>
                  <a:off x="767" y="1150"/>
                  <a:ext cx="678" cy="861"/>
                </a:xfrm>
                <a:prstGeom prst="cube">
                  <a:avLst>
                    <a:gd name="adj" fmla="val 5287"/>
                  </a:avLst>
                </a:prstGeom>
                <a:grp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11291" name="Picture 32"/>
                <p:cNvPicPr>
                  <a:picLocks noChangeAspect="1"/>
                </p:cNvPicPr>
                <p:nvPr/>
              </p:nvPicPr>
              <p:blipFill>
                <a:blip r:embed="rId4"/>
                <a:srcRect l="829"/>
                <a:stretch>
                  <a:fillRect/>
                </a:stretch>
              </p:blipFill>
              <p:spPr>
                <a:xfrm>
                  <a:off x="793" y="1207"/>
                  <a:ext cx="615" cy="772"/>
                </a:xfrm>
                <a:prstGeom prst="rect">
                  <a:avLst/>
                </a:prstGeom>
                <a:grpFill/>
                <a:ln w="9525">
                  <a:noFill/>
                </a:ln>
              </p:spPr>
            </p:pic>
          </p:grpSp>
          <p:pic>
            <p:nvPicPr>
              <p:cNvPr id="11292" name="Picture 33" descr="204E207C"/>
              <p:cNvPicPr>
                <a:picLocks noChangeAspect="1"/>
              </p:cNvPicPr>
              <p:nvPr/>
            </p:nvPicPr>
            <p:blipFill>
              <a:blip r:embed="rId5"/>
              <a:stretch>
                <a:fillRect/>
              </a:stretch>
            </p:blipFill>
            <p:spPr>
              <a:xfrm>
                <a:off x="3055" y="1755"/>
                <a:ext cx="566" cy="736"/>
              </a:xfrm>
              <a:prstGeom prst="rect">
                <a:avLst/>
              </a:prstGeom>
              <a:grpFill/>
              <a:ln w="9525" cap="flat" cmpd="sng">
                <a:solidFill>
                  <a:srgbClr val="99CCFF"/>
                </a:solidFill>
                <a:prstDash val="solid"/>
                <a:miter/>
                <a:headEnd type="none" w="med" len="med"/>
                <a:tailEnd type="none" w="med" len="med"/>
              </a:ln>
            </p:spPr>
          </p:pic>
        </p:grpSp>
      </p:grpSp>
      <p:grpSp>
        <p:nvGrpSpPr>
          <p:cNvPr id="11" name="Group 62"/>
          <p:cNvGrpSpPr/>
          <p:nvPr/>
        </p:nvGrpSpPr>
        <p:grpSpPr>
          <a:xfrm>
            <a:off x="3371215" y="1490345"/>
            <a:ext cx="2305050" cy="2303463"/>
            <a:chOff x="2699" y="2284"/>
            <a:chExt cx="1452" cy="1451"/>
          </a:xfrm>
        </p:grpSpPr>
        <p:sp>
          <p:nvSpPr>
            <p:cNvPr id="11294" name="AutoShape 59"/>
            <p:cNvSpPr/>
            <p:nvPr/>
          </p:nvSpPr>
          <p:spPr>
            <a:xfrm>
              <a:off x="2699" y="2284"/>
              <a:ext cx="1452" cy="1451"/>
            </a:xfrm>
            <a:prstGeom prst="wedgeRectCallout">
              <a:avLst>
                <a:gd name="adj1" fmla="val -8194"/>
                <a:gd name="adj2" fmla="val 43523"/>
              </a:avLst>
            </a:prstGeom>
            <a:blipFill>
              <a:blip r:embed="rId1"/>
            </a:blipFill>
            <a:ln w="9525">
              <a:noFill/>
            </a:ln>
          </p:spPr>
          <p:txBody>
            <a:bodyPr anchor="t"/>
            <a:p>
              <a:pPr algn="ctr"/>
              <a:endParaRPr lang="zh-CN" altLang="zh-CN" dirty="0">
                <a:latin typeface="Arial" panose="020B0604020202020204" pitchFamily="34" charset="0"/>
                <a:ea typeface="宋体" panose="02010600030101010101" pitchFamily="2" charset="-122"/>
              </a:endParaRPr>
            </a:p>
          </p:txBody>
        </p:sp>
        <p:sp>
          <p:nvSpPr>
            <p:cNvPr id="227351" name="AutoShape 23"/>
            <p:cNvSpPr>
              <a:spLocks noChangeArrowheads="1"/>
            </p:cNvSpPr>
            <p:nvPr/>
          </p:nvSpPr>
          <p:spPr bwMode="auto">
            <a:xfrm>
              <a:off x="2732" y="2387"/>
              <a:ext cx="1361" cy="363"/>
            </a:xfrm>
            <a:prstGeom prst="plaque">
              <a:avLst>
                <a:gd name="adj" fmla="val 16667"/>
              </a:avLst>
            </a:prstGeom>
            <a:blipFill>
              <a:blip r:embed="rId1"/>
            </a:blipFill>
          </p:spPr>
          <p:style>
            <a:lnRef idx="0">
              <a:schemeClr val="accent2"/>
            </a:lnRef>
            <a:fillRef idx="3">
              <a:schemeClr val="accent2"/>
            </a:fillRef>
            <a:effectRef idx="3">
              <a:schemeClr val="accent2"/>
            </a:effectRef>
            <a:fontRef idx="minor">
              <a:schemeClr val="lt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0070C0"/>
                  </a:solidFill>
                  <a:effectLst/>
                  <a:uLnTx/>
                  <a:uFillTx/>
                  <a:latin typeface="+mj-lt"/>
                  <a:ea typeface="+mj-lt"/>
                  <a:cs typeface="+mn-cs"/>
                </a:rPr>
                <a:t>仓储部门</a:t>
              </a:r>
              <a:endParaRPr kumimoji="0" lang="zh-CN" altLang="en-US" sz="2000" b="1" i="0" u="none" strike="noStrike" kern="1200" cap="none" spc="0" normalizeH="0" baseline="0" noProof="0">
                <a:ln>
                  <a:noFill/>
                </a:ln>
                <a:solidFill>
                  <a:srgbClr val="0070C0"/>
                </a:solidFill>
                <a:effectLst/>
                <a:uLnTx/>
                <a:uFillTx/>
                <a:latin typeface="+mj-lt"/>
                <a:ea typeface="+mj-lt"/>
                <a:cs typeface="+mn-cs"/>
              </a:endParaRPr>
            </a:p>
          </p:txBody>
        </p:sp>
        <p:grpSp>
          <p:nvGrpSpPr>
            <p:cNvPr id="11296" name="Group 34"/>
            <p:cNvGrpSpPr/>
            <p:nvPr/>
          </p:nvGrpSpPr>
          <p:grpSpPr>
            <a:xfrm>
              <a:off x="2779" y="3022"/>
              <a:ext cx="1326" cy="602"/>
              <a:chOff x="3380" y="2840"/>
              <a:chExt cx="1450" cy="681"/>
            </a:xfrm>
          </p:grpSpPr>
          <p:grpSp>
            <p:nvGrpSpPr>
              <p:cNvPr id="11297" name="Group 35"/>
              <p:cNvGrpSpPr/>
              <p:nvPr/>
            </p:nvGrpSpPr>
            <p:grpSpPr>
              <a:xfrm>
                <a:off x="3380" y="2840"/>
                <a:ext cx="543" cy="681"/>
                <a:chOff x="2200" y="2115"/>
                <a:chExt cx="861" cy="862"/>
              </a:xfrm>
            </p:grpSpPr>
            <p:sp>
              <p:nvSpPr>
                <p:cNvPr id="11298" name="AutoShape 36"/>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299" name="AutoShape 37"/>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nvGrpSpPr>
              <p:cNvPr id="11300" name="Group 38"/>
              <p:cNvGrpSpPr/>
              <p:nvPr/>
            </p:nvGrpSpPr>
            <p:grpSpPr>
              <a:xfrm>
                <a:off x="3606" y="2840"/>
                <a:ext cx="543" cy="681"/>
                <a:chOff x="2200" y="2115"/>
                <a:chExt cx="861" cy="862"/>
              </a:xfrm>
            </p:grpSpPr>
            <p:sp>
              <p:nvSpPr>
                <p:cNvPr id="11301" name="AutoShape 39"/>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02" name="AutoShape 40"/>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nvGrpSpPr>
              <p:cNvPr id="11303" name="Group 41"/>
              <p:cNvGrpSpPr/>
              <p:nvPr/>
            </p:nvGrpSpPr>
            <p:grpSpPr>
              <a:xfrm>
                <a:off x="3834" y="2840"/>
                <a:ext cx="543" cy="681"/>
                <a:chOff x="2200" y="2115"/>
                <a:chExt cx="861" cy="862"/>
              </a:xfrm>
            </p:grpSpPr>
            <p:sp>
              <p:nvSpPr>
                <p:cNvPr id="11304" name="AutoShape 42"/>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05" name="AutoShape 43"/>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nvGrpSpPr>
              <p:cNvPr id="11306" name="Group 44"/>
              <p:cNvGrpSpPr/>
              <p:nvPr/>
            </p:nvGrpSpPr>
            <p:grpSpPr>
              <a:xfrm>
                <a:off x="4061" y="2840"/>
                <a:ext cx="543" cy="681"/>
                <a:chOff x="2200" y="2115"/>
                <a:chExt cx="861" cy="862"/>
              </a:xfrm>
            </p:grpSpPr>
            <p:sp>
              <p:nvSpPr>
                <p:cNvPr id="11307" name="AutoShape 45"/>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08" name="AutoShape 46"/>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nvGrpSpPr>
              <p:cNvPr id="11309" name="Group 47"/>
              <p:cNvGrpSpPr/>
              <p:nvPr/>
            </p:nvGrpSpPr>
            <p:grpSpPr>
              <a:xfrm>
                <a:off x="4287" y="2840"/>
                <a:ext cx="543" cy="681"/>
                <a:chOff x="2200" y="2115"/>
                <a:chExt cx="861" cy="862"/>
              </a:xfrm>
            </p:grpSpPr>
            <p:sp>
              <p:nvSpPr>
                <p:cNvPr id="11310" name="AutoShape 48"/>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11" name="AutoShape 49"/>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grpSp>
          <p:nvGrpSpPr>
            <p:cNvPr id="11312" name="Group 50"/>
            <p:cNvGrpSpPr/>
            <p:nvPr/>
          </p:nvGrpSpPr>
          <p:grpSpPr>
            <a:xfrm>
              <a:off x="2755" y="2918"/>
              <a:ext cx="669" cy="512"/>
              <a:chOff x="3436" y="1776"/>
              <a:chExt cx="805" cy="578"/>
            </a:xfrm>
          </p:grpSpPr>
          <p:sp>
            <p:nvSpPr>
              <p:cNvPr id="11313" name="Rectangle 51"/>
              <p:cNvSpPr/>
              <p:nvPr/>
            </p:nvSpPr>
            <p:spPr>
              <a:xfrm>
                <a:off x="3436" y="1776"/>
                <a:ext cx="713" cy="474"/>
              </a:xfrm>
              <a:prstGeom prst="rect">
                <a:avLst/>
              </a:prstGeom>
              <a:solidFill>
                <a:schemeClr val="accent4">
                  <a:lumMod val="20000"/>
                  <a:lumOff val="80000"/>
                </a:schemeClr>
              </a:solidFill>
              <a:ln w="9525" cap="flat" cmpd="sng">
                <a:solidFill>
                  <a:schemeClr val="tx1"/>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14" name="Rectangle 52"/>
              <p:cNvSpPr/>
              <p:nvPr/>
            </p:nvSpPr>
            <p:spPr>
              <a:xfrm>
                <a:off x="3482" y="1833"/>
                <a:ext cx="713" cy="474"/>
              </a:xfrm>
              <a:prstGeom prst="rect">
                <a:avLst/>
              </a:prstGeom>
              <a:solidFill>
                <a:schemeClr val="accent4">
                  <a:lumMod val="20000"/>
                  <a:lumOff val="80000"/>
                </a:schemeClr>
              </a:solidFill>
              <a:ln w="9525" cap="flat" cmpd="sng">
                <a:solidFill>
                  <a:schemeClr val="tx1"/>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15" name="Rectangle 53"/>
              <p:cNvSpPr/>
              <p:nvPr/>
            </p:nvSpPr>
            <p:spPr>
              <a:xfrm>
                <a:off x="3528" y="1880"/>
                <a:ext cx="713" cy="474"/>
              </a:xfrm>
              <a:prstGeom prst="rect">
                <a:avLst/>
              </a:prstGeom>
              <a:solidFill>
                <a:schemeClr val="accent4">
                  <a:lumMod val="20000"/>
                  <a:lumOff val="80000"/>
                </a:schemeClr>
              </a:solidFill>
              <a:ln w="9525" cap="flat" cmpd="sng">
                <a:solidFill>
                  <a:schemeClr val="tx1"/>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1316" name="AutoShape 54"/>
              <p:cNvSpPr/>
              <p:nvPr/>
            </p:nvSpPr>
            <p:spPr>
              <a:xfrm>
                <a:off x="3591" y="1979"/>
                <a:ext cx="604" cy="272"/>
              </a:xfrm>
              <a:prstGeom prst="wedgeRoundRectCallout">
                <a:avLst>
                  <a:gd name="adj1" fmla="val 35315"/>
                  <a:gd name="adj2" fmla="val 46690"/>
                  <a:gd name="adj3" fmla="val 16667"/>
                </a:avLst>
              </a:prstGeom>
              <a:noFill/>
              <a:ln w="9525">
                <a:noFill/>
              </a:ln>
            </p:spPr>
            <p:txBody>
              <a:bodyPr anchor="t"/>
              <a:p>
                <a:pPr algn="ctr"/>
                <a:r>
                  <a:rPr lang="zh-CN" altLang="en-US" sz="1400" b="1" dirty="0">
                    <a:latin typeface="微软雅黑" panose="020B0503020204020204" pitchFamily="34" charset="-122"/>
                    <a:ea typeface="微软雅黑" panose="020B0503020204020204" pitchFamily="34" charset="-122"/>
                  </a:rPr>
                  <a:t>卡片账</a:t>
                </a:r>
                <a:endParaRPr lang="zh-CN" altLang="en-US" sz="1400" b="1" dirty="0">
                  <a:latin typeface="微软雅黑" panose="020B0503020204020204" pitchFamily="34" charset="-122"/>
                  <a:ea typeface="微软雅黑" panose="020B0503020204020204" pitchFamily="34" charset="-122"/>
                </a:endParaRPr>
              </a:p>
            </p:txBody>
          </p:sp>
        </p:grpSp>
      </p:grpSp>
      <p:grpSp>
        <p:nvGrpSpPr>
          <p:cNvPr id="19" name="Group 63"/>
          <p:cNvGrpSpPr/>
          <p:nvPr/>
        </p:nvGrpSpPr>
        <p:grpSpPr>
          <a:xfrm>
            <a:off x="5924233" y="1490028"/>
            <a:ext cx="2305050" cy="2303462"/>
            <a:chOff x="4537" y="2251"/>
            <a:chExt cx="1452" cy="1451"/>
          </a:xfrm>
          <a:blipFill>
            <a:blip r:embed="rId1"/>
          </a:blipFill>
        </p:grpSpPr>
        <p:sp>
          <p:nvSpPr>
            <p:cNvPr id="11318" name="AutoShape 60"/>
            <p:cNvSpPr/>
            <p:nvPr/>
          </p:nvSpPr>
          <p:spPr>
            <a:xfrm>
              <a:off x="4537" y="2251"/>
              <a:ext cx="1452" cy="1451"/>
            </a:xfrm>
            <a:prstGeom prst="wedgeRectCallout">
              <a:avLst>
                <a:gd name="adj1" fmla="val -8194"/>
                <a:gd name="adj2" fmla="val 43523"/>
              </a:avLst>
            </a:prstGeom>
            <a:grpFill/>
            <a:ln w="9525">
              <a:noFill/>
            </a:ln>
          </p:spPr>
          <p:txBody>
            <a:bodyPr anchor="t"/>
            <a:p>
              <a:pPr algn="ctr"/>
              <a:endParaRPr lang="zh-CN" altLang="zh-CN" dirty="0">
                <a:latin typeface="Arial" panose="020B0604020202020204" pitchFamily="34" charset="0"/>
                <a:ea typeface="宋体" panose="02010600030101010101" pitchFamily="2" charset="-122"/>
              </a:endParaRPr>
            </a:p>
          </p:txBody>
        </p:sp>
        <p:sp>
          <p:nvSpPr>
            <p:cNvPr id="11319" name="Rectangle 21"/>
            <p:cNvSpPr/>
            <p:nvPr/>
          </p:nvSpPr>
          <p:spPr>
            <a:xfrm>
              <a:off x="4753" y="2828"/>
              <a:ext cx="976" cy="785"/>
            </a:xfrm>
            <a:prstGeom prst="rect">
              <a:avLst/>
            </a:prstGeom>
            <a:grpFill/>
            <a:ln w="9525">
              <a:noFill/>
            </a:ln>
          </p:spPr>
          <p:txBody>
            <a:bodyPr anchor="t"/>
            <a:p>
              <a:pPr fontAlgn="auto">
                <a:lnSpc>
                  <a:spcPct val="130000"/>
                </a:lnSpc>
                <a:spcBef>
                  <a:spcPts val="0"/>
                </a:spcBef>
              </a:pPr>
              <a:r>
                <a:rPr lang="zh-CN" altLang="en-US" sz="2000" b="1" dirty="0">
                  <a:latin typeface="微软雅黑" panose="020B0503020204020204" pitchFamily="34" charset="-122"/>
                  <a:ea typeface="微软雅黑" panose="020B0503020204020204" pitchFamily="34" charset="-122"/>
                </a:rPr>
                <a:t>清查量具、计算工具、记录表格等</a:t>
              </a:r>
              <a:endParaRPr lang="zh-CN" altLang="en-US" sz="2000" b="1" dirty="0">
                <a:solidFill>
                  <a:srgbClr val="0000FF"/>
                </a:solidFill>
                <a:latin typeface="微软雅黑" panose="020B0503020204020204" pitchFamily="34" charset="-122"/>
                <a:ea typeface="微软雅黑" panose="020B0503020204020204" pitchFamily="34" charset="-122"/>
              </a:endParaRPr>
            </a:p>
          </p:txBody>
        </p:sp>
        <p:sp>
          <p:nvSpPr>
            <p:cNvPr id="227385" name="AutoShape 57"/>
            <p:cNvSpPr>
              <a:spLocks noChangeArrowheads="1"/>
            </p:cNvSpPr>
            <p:nvPr/>
          </p:nvSpPr>
          <p:spPr bwMode="auto">
            <a:xfrm>
              <a:off x="4583" y="2355"/>
              <a:ext cx="1361" cy="363"/>
            </a:xfrm>
            <a:prstGeom prst="plaque">
              <a:avLst>
                <a:gd name="adj" fmla="val 16667"/>
              </a:avLst>
            </a:prstGeom>
            <a:grpFill/>
          </p:spPr>
          <p:style>
            <a:lnRef idx="0">
              <a:schemeClr val="accent6"/>
            </a:lnRef>
            <a:fillRef idx="3">
              <a:schemeClr val="accent6"/>
            </a:fillRef>
            <a:effectRef idx="3">
              <a:schemeClr val="accent6"/>
            </a:effectRef>
            <a:fontRef idx="minor">
              <a:schemeClr val="lt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0070C0"/>
                  </a:solidFill>
                  <a:effectLst/>
                  <a:uLnTx/>
                  <a:uFillTx/>
                  <a:latin typeface="+mj-lt"/>
                  <a:ea typeface="+mj-lt"/>
                  <a:cs typeface="+mn-cs"/>
                </a:rPr>
                <a:t>清查人员</a:t>
              </a:r>
              <a:endParaRPr kumimoji="0" lang="zh-CN" altLang="en-US" sz="2000" b="1" i="0" u="none" strike="noStrike" kern="1200" cap="none" spc="0" normalizeH="0" baseline="0" noProof="0">
                <a:ln>
                  <a:noFill/>
                </a:ln>
                <a:solidFill>
                  <a:srgbClr val="0070C0"/>
                </a:solidFill>
                <a:effectLst/>
                <a:uLnTx/>
                <a:uFillTx/>
                <a:latin typeface="+mj-lt"/>
                <a:ea typeface="+mj-lt"/>
                <a:cs typeface="+mn-cs"/>
              </a:endParaRPr>
            </a:p>
          </p:txBody>
        </p:sp>
      </p:gr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Scale>
                                      <p:cBhvr>
                                        <p:cTn id="14"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cBhvr>
                                        <p:cTn id="15" dur="1000" decel="50000" fill="hold">
                                          <p:stCondLst>
                                            <p:cond delay="0"/>
                                          </p:stCondLst>
                                        </p:cTn>
                                        <p:tgtEl>
                                          <p:spTgt spid="11"/>
                                        </p:tgtEl>
                                        <p:attrNameLst>
                                          <p:attrName>ppt_x</p:attrName>
                                          <p:attrName>ppt_y</p:attrName>
                                        </p:attrNameLst>
                                      </p:cBhvr>
                                    </p:animMotion>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Scale>
                                      <p:cBhvr>
                                        <p:cTn id="21"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cBhvr>
                                        <p:cTn id="22" dur="1000" decel="50000" fill="hold">
                                          <p:stCondLst>
                                            <p:cond delay="0"/>
                                          </p:stCondLst>
                                        </p:cTn>
                                        <p:tgtEl>
                                          <p:spTgt spid="19"/>
                                        </p:tgtEl>
                                        <p:attrNameLst>
                                          <p:attrName>ppt_x</p:attrName>
                                          <p:attrName>ppt_y</p:attrName>
                                        </p:attrNameLst>
                                      </p:cBhvr>
                                    </p:animMotion>
                                    <p:animEffect transition="in" filter="fade">
                                      <p:cBhvr>
                                        <p:cTn id="2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p:nvPr>
            <p:custDataLst>
              <p:tags r:id="rId1"/>
            </p:custDataLst>
          </p:nvPr>
        </p:nvSpPr>
        <p:spPr>
          <a:xfrm>
            <a:off x="385445" y="3313430"/>
            <a:ext cx="8299450" cy="702945"/>
          </a:xfrm>
          <a:prstGeom prst="rect">
            <a:avLst/>
          </a:prstGeom>
          <a:noFill/>
          <a:ln w="3175">
            <a:noFill/>
            <a:prstDash val="dash"/>
          </a:ln>
        </p:spPr>
        <p:txBody>
          <a:bodyPr wrap="square" lIns="67627" tIns="35242" rIns="67627" bIns="35242" anchor="t" anchorCtr="0"/>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a:lnSpc>
                <a:spcPct val="120000"/>
              </a:lnSpc>
              <a:spcAft>
                <a:spcPts val="800"/>
              </a:spcAft>
              <a:defRPr/>
            </a:pPr>
            <a:r>
              <a:rPr lang="zh-CN" altLang="en-US" sz="3200" b="1" spc="3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zh-CN" altLang="zh-CN" sz="3200" b="1">
                <a:solidFill>
                  <a:schemeClr val="tx1"/>
                </a:solidFill>
                <a:sym typeface="+mn-ea"/>
              </a:rPr>
              <a:t>财产清查的内容与方法</a:t>
            </a:r>
            <a:endParaRPr lang="zh-CN" altLang="zh-CN" sz="3200" b="1" dirty="0" smtClean="0">
              <a:solidFill>
                <a:schemeClr val="tx1"/>
              </a:solidFill>
              <a:sym typeface="+mn-ea"/>
            </a:endParaRPr>
          </a:p>
          <a:p>
            <a:pPr>
              <a:lnSpc>
                <a:spcPct val="120000"/>
              </a:lnSpc>
              <a:spcAft>
                <a:spcPts val="800"/>
              </a:spcAft>
              <a:defRPr/>
            </a:pPr>
            <a:endParaRPr lang="zh-CN" altLang="en-US" sz="3200" b="1" spc="300" dirty="0">
              <a:ln w="3175">
                <a:noFill/>
                <a:prstDash val="dash"/>
              </a:ln>
              <a:solidFill>
                <a:sysClr val="windowText" lastClr="000000">
                  <a:lumMod val="85000"/>
                  <a:lumOff val="15000"/>
                </a:sys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内容占位符 1" descr="C:\Users\Kingsoft\Desktop\图片汇总0717\简单\chair-comfort-contemporary-1139784.jpgchair-comfort-contemporary-1139784"/>
          <p:cNvPicPr>
            <a:picLocks noGrp="1" noChangeAspect="1"/>
          </p:cNvPicPr>
          <p:nvPr>
            <p:ph sz="quarter" idx="4294967295"/>
            <p:custDataLst>
              <p:tags r:id="rId2"/>
            </p:custDataLst>
          </p:nvPr>
        </p:nvPicPr>
        <p:blipFill>
          <a:blip r:embed="rId3"/>
          <a:srcRect l="-6"/>
          <a:stretch>
            <a:fillRect/>
          </a:stretch>
        </p:blipFill>
        <p:spPr>
          <a:xfrm>
            <a:off x="441960" y="458470"/>
            <a:ext cx="8242935" cy="2719070"/>
          </a:xfrm>
        </p:spPr>
      </p:pic>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custDataLst>
              <p:tags r:id="rId1"/>
            </p:custDataLst>
          </p:nvPr>
        </p:nvSpPr>
        <p:spPr>
          <a:xfrm>
            <a:off x="258445" y="262255"/>
            <a:ext cx="3531235"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 </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货币资金的清查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5" name="云形 4"/>
          <p:cNvSpPr/>
          <p:nvPr/>
        </p:nvSpPr>
        <p:spPr>
          <a:xfrm>
            <a:off x="477520" y="1155065"/>
            <a:ext cx="3418840" cy="939800"/>
          </a:xfrm>
          <a:prstGeom prst="cloud">
            <a:avLst/>
          </a:prstGeom>
          <a:solidFill>
            <a:srgbClr val="FFFFCC"/>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占位符 8"/>
          <p:cNvSpPr>
            <a:spLocks noGrp="1"/>
          </p:cNvSpPr>
          <p:nvPr>
            <p:ph type="body" sz="quarter" idx="4294967295"/>
            <p:custDataLst>
              <p:tags r:id="rId2"/>
            </p:custDataLst>
          </p:nvPr>
        </p:nvSpPr>
        <p:spPr>
          <a:xfrm>
            <a:off x="945515" y="1249680"/>
            <a:ext cx="2482850" cy="647065"/>
          </a:xfrm>
        </p:spPr>
        <p:txBody>
          <a:bodyPr>
            <a:noAutofit/>
          </a:bodyPr>
          <a:p>
            <a:pPr marL="0" indent="0">
              <a:lnSpc>
                <a:spcPct val="150000"/>
              </a:lnSpc>
              <a:buNone/>
            </a:pPr>
            <a:r>
              <a:rPr lang="zh-CN" altLang="en-US" sz="2400" b="1" dirty="0">
                <a:solidFill>
                  <a:schemeClr val="tx1"/>
                </a:solidFill>
                <a:cs typeface="微软雅黑" panose="020B0503020204020204" pitchFamily="34" charset="-122"/>
                <a:sym typeface="+mn-ea"/>
              </a:rPr>
              <a:t>库存现金的清查</a:t>
            </a:r>
            <a:endParaRPr lang="zh-CN" altLang="en-US" sz="2400" b="1" dirty="0">
              <a:solidFill>
                <a:schemeClr val="tx1"/>
              </a:solidFill>
              <a:cs typeface="微软雅黑" panose="020B0503020204020204" pitchFamily="34" charset="-122"/>
              <a:sym typeface="+mn-ea"/>
            </a:endParaRPr>
          </a:p>
        </p:txBody>
      </p:sp>
      <p:sp>
        <p:nvSpPr>
          <p:cNvPr id="100" name="文本框 99"/>
          <p:cNvSpPr txBox="1"/>
          <p:nvPr/>
        </p:nvSpPr>
        <p:spPr>
          <a:xfrm>
            <a:off x="699135" y="2397125"/>
            <a:ext cx="7618730" cy="1420495"/>
          </a:xfrm>
          <a:prstGeom prst="rect">
            <a:avLst/>
          </a:prstGeom>
          <a:noFill/>
          <a:ln w="9525">
            <a:noFill/>
          </a:ln>
        </p:spPr>
        <p:txBody>
          <a:bodyPr wrap="square">
            <a:spAutoFit/>
          </a:bodyPr>
          <a:p>
            <a:pPr indent="0" fontAlgn="auto">
              <a:lnSpc>
                <a:spcPct val="120000"/>
              </a:lnSpc>
              <a:buClr>
                <a:srgbClr val="FFFFCC"/>
              </a:buClr>
              <a:buFont typeface="Wingdings" panose="05000000000000000000" charset="0"/>
              <a:buNone/>
            </a:pPr>
            <a:r>
              <a:rPr lang="en-US" altLang="zh-CN" sz="2400" b="1">
                <a:latin typeface="微软雅黑" panose="020B0503020204020204" pitchFamily="34" charset="-122"/>
                <a:ea typeface="微软雅黑" panose="020B0503020204020204" pitchFamily="34" charset="-122"/>
              </a:rPr>
              <a:t>1. </a:t>
            </a:r>
            <a:r>
              <a:rPr lang="zh-CN" sz="2400" b="1">
                <a:latin typeface="微软雅黑" panose="020B0503020204020204" pitchFamily="34" charset="-122"/>
                <a:ea typeface="微软雅黑" panose="020B0503020204020204" pitchFamily="34" charset="-122"/>
              </a:rPr>
              <a:t>库存现金的清查是采用</a:t>
            </a:r>
            <a:r>
              <a:rPr lang="zh-CN" sz="2400" b="1">
                <a:solidFill>
                  <a:srgbClr val="C00000"/>
                </a:solidFill>
                <a:latin typeface="微软雅黑" panose="020B0503020204020204" pitchFamily="34" charset="-122"/>
                <a:ea typeface="微软雅黑" panose="020B0503020204020204" pitchFamily="34" charset="-122"/>
              </a:rPr>
              <a:t>实地盘点法</a:t>
            </a:r>
            <a:r>
              <a:rPr lang="zh-CN" sz="2400" b="1">
                <a:latin typeface="微软雅黑" panose="020B0503020204020204" pitchFamily="34" charset="-122"/>
                <a:ea typeface="微软雅黑" panose="020B0503020204020204" pitchFamily="34" charset="-122"/>
              </a:rPr>
              <a:t>确定库存现金的实存数，再与库存现金日记账的账面余额相核对，确定账实是否相符</a:t>
            </a:r>
            <a:endParaRPr lang="zh-CN" altLang="en-US" sz="2400" b="1">
              <a:latin typeface="微软雅黑" panose="020B0503020204020204" pitchFamily="34" charset="-122"/>
              <a:ea typeface="微软雅黑" panose="020B0503020204020204" pitchFamily="34" charset="-122"/>
            </a:endParaRPr>
          </a:p>
        </p:txBody>
      </p:sp>
      <p:pic>
        <p:nvPicPr>
          <p:cNvPr id="2" name="图片 -2147482622" descr="说明: C:\Users\wushuang\Desktop\图片1.png"/>
          <p:cNvPicPr>
            <a:picLocks noChangeAspect="1"/>
          </p:cNvPicPr>
          <p:nvPr/>
        </p:nvPicPr>
        <p:blipFill>
          <a:blip r:embed="rId3"/>
          <a:stretch>
            <a:fillRect/>
          </a:stretch>
        </p:blipFill>
        <p:spPr>
          <a:xfrm rot="21300000">
            <a:off x="5005705" y="653415"/>
            <a:ext cx="959485" cy="1222375"/>
          </a:xfrm>
          <a:prstGeom prst="rect">
            <a:avLst/>
          </a:prstGeom>
          <a:noFill/>
          <a:ln w="9525">
            <a:noFill/>
          </a:ln>
        </p:spPr>
      </p:pic>
      <p:pic>
        <p:nvPicPr>
          <p:cNvPr id="3" name="图片 -2147482621" descr="说明: C:\Users\wushuang\Desktop\图片2.png"/>
          <p:cNvPicPr>
            <a:picLocks noChangeAspect="1"/>
          </p:cNvPicPr>
          <p:nvPr/>
        </p:nvPicPr>
        <p:blipFill>
          <a:blip r:embed="rId4"/>
          <a:stretch>
            <a:fillRect/>
          </a:stretch>
        </p:blipFill>
        <p:spPr>
          <a:xfrm rot="300000">
            <a:off x="6454775" y="614045"/>
            <a:ext cx="1651000" cy="1659255"/>
          </a:xfrm>
          <a:prstGeom prst="rect">
            <a:avLst/>
          </a:prstGeom>
          <a:noFill/>
          <a:ln w="9525">
            <a:noFill/>
          </a:ln>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19760" y="620395"/>
            <a:ext cx="3808095" cy="534035"/>
          </a:xfrm>
          <a:prstGeom prst="rect">
            <a:avLst/>
          </a:prstGeom>
          <a:noFill/>
          <a:ln w="9525">
            <a:noFill/>
          </a:ln>
        </p:spPr>
        <p:txBody>
          <a:bodyPr wrap="square">
            <a:spAutoFit/>
          </a:bodyPr>
          <a:p>
            <a:pPr indent="0" fontAlgn="auto">
              <a:lnSpc>
                <a:spcPct val="120000"/>
              </a:lnSpc>
              <a:buClr>
                <a:srgbClr val="FFFFCC"/>
              </a:buClr>
              <a:buFont typeface="Wingdings" panose="05000000000000000000" charset="0"/>
              <a:buNone/>
            </a:pP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清查方法</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实地盘点法</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2147482582"/>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788795" y="1720850"/>
            <a:ext cx="5039360" cy="2593340"/>
          </a:xfrm>
          <a:prstGeom prst="rect">
            <a:avLst/>
          </a:prstGeom>
          <a:noFill/>
          <a:ln w="9525">
            <a:noFill/>
          </a:ln>
        </p:spPr>
      </p:pic>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19760" y="484505"/>
            <a:ext cx="6113145" cy="534035"/>
          </a:xfrm>
          <a:prstGeom prst="rect">
            <a:avLst/>
          </a:prstGeom>
          <a:noFill/>
          <a:ln w="9525">
            <a:noFill/>
          </a:ln>
        </p:spPr>
        <p:txBody>
          <a:bodyPr wrap="square">
            <a:spAutoFit/>
          </a:bodyPr>
          <a:p>
            <a:pPr indent="0" fontAlgn="auto">
              <a:lnSpc>
                <a:spcPct val="120000"/>
              </a:lnSpc>
              <a:buClr>
                <a:srgbClr val="D0DEFC"/>
              </a:buClr>
              <a:buFont typeface="Wingdings" panose="05000000000000000000" charset="0"/>
              <a:buNone/>
            </a:pPr>
            <a:r>
              <a:rPr lang="en-US" altLang="zh-CN" sz="2400" b="1" dirty="0">
                <a:latin typeface="微软雅黑" panose="020B0503020204020204" pitchFamily="34" charset="-122"/>
                <a:ea typeface="微软雅黑" panose="020B0503020204020204" pitchFamily="34" charset="-122"/>
                <a:sym typeface="+mn-ea"/>
              </a:rPr>
              <a:t>3. </a:t>
            </a:r>
            <a:r>
              <a:rPr lang="zh-CN" altLang="en-US" sz="2400" b="1" dirty="0">
                <a:latin typeface="宋体" panose="02010600030101010101" pitchFamily="2" charset="-122"/>
                <a:sym typeface="+mn-ea"/>
              </a:rPr>
              <a:t>清查手续</a:t>
            </a:r>
            <a:r>
              <a:rPr lang="en-US" altLang="zh-CN" sz="2400" b="1" dirty="0">
                <a:latin typeface="宋体" panose="02010600030101010101" pitchFamily="2" charset="-122"/>
                <a:sym typeface="+mn-ea"/>
              </a:rPr>
              <a:t>—</a:t>
            </a:r>
            <a:r>
              <a:rPr lang="zh-CN" altLang="en-US" sz="2400" b="1" dirty="0">
                <a:latin typeface="宋体" panose="02010600030101010101" pitchFamily="2" charset="-122"/>
                <a:sym typeface="+mn-ea"/>
              </a:rPr>
              <a:t>填写“库存现金盘点报告表”</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490" name="AutoShape 4"/>
          <p:cNvSpPr/>
          <p:nvPr/>
        </p:nvSpPr>
        <p:spPr>
          <a:xfrm>
            <a:off x="501968" y="1383348"/>
            <a:ext cx="7920037" cy="3025775"/>
          </a:xfrm>
          <a:prstGeom prst="wedgeRectCallout">
            <a:avLst>
              <a:gd name="adj1" fmla="val 17069"/>
              <a:gd name="adj2" fmla="val -50579"/>
            </a:avLst>
          </a:prstGeom>
          <a:noFill/>
          <a:ln w="9525">
            <a:noFill/>
          </a:ln>
          <a:extLst>
            <a:ext uri="{909E8E84-426E-40DD-AFC4-6F175D3DCCD1}">
              <a14:hiddenFill xmlns:a14="http://schemas.microsoft.com/office/drawing/2010/main">
                <a:solidFill>
                  <a:srgbClr val="FFFFCC"/>
                </a:solidFill>
              </a14:hiddenFill>
            </a:ext>
          </a:extLst>
        </p:spPr>
        <p:txBody>
          <a:bodyPr anchor="t"/>
          <a:p>
            <a:pPr algn="ct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库存现金盘点报告表</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    单位名称：                                                         年  月  日</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349229" name="Group 45"/>
          <p:cNvGraphicFramePr>
            <a:graphicFrameLocks noGrp="1"/>
          </p:cNvGraphicFramePr>
          <p:nvPr>
            <p:custDataLst>
              <p:tags r:id="rId1"/>
            </p:custDataLst>
          </p:nvPr>
        </p:nvGraphicFramePr>
        <p:xfrm>
          <a:off x="821373" y="2102485"/>
          <a:ext cx="7306945" cy="1932305"/>
        </p:xfrm>
        <a:graphic>
          <a:graphicData uri="http://schemas.openxmlformats.org/drawingml/2006/table">
            <a:tbl>
              <a:tblPr/>
              <a:tblGrid>
                <a:gridCol w="1435735"/>
                <a:gridCol w="1436370"/>
                <a:gridCol w="1597660"/>
                <a:gridCol w="1612265"/>
                <a:gridCol w="1224915"/>
              </a:tblGrid>
              <a:tr h="398780">
                <a:tc rowSpan="2">
                  <a:txBody>
                    <a:bodyPr/>
                    <a:p>
                      <a:pPr marL="0" marR="0" lvl="0" indent="0" algn="ctr" defTabSz="914400" rtl="0" eaLnBrk="1" fontAlgn="base" latinLnBrk="0" hangingPunct="1">
                        <a:lnSpc>
                          <a:spcPct val="16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实存金额</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p>
                      <a:pPr marL="0" marR="0" lvl="0" indent="0" algn="ctr" defTabSz="914400" rtl="0" eaLnBrk="1" fontAlgn="base" latinLnBrk="0" hangingPunct="1">
                        <a:lnSpc>
                          <a:spcPct val="16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账存金额</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实存与账存对比</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rowSpan="2">
                  <a:txBody>
                    <a:bodyPr/>
                    <a:p>
                      <a:pPr marL="0" marR="0" lvl="0" indent="0" algn="ctr" defTabSz="914400" rtl="0" eaLnBrk="1" fontAlgn="base" latinLnBrk="0" hangingPunct="1">
                        <a:lnSpc>
                          <a:spcPct val="16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备    注</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8780">
                <a:tc vMerge="1">
                  <a:tcPr/>
                </a:tc>
                <a:tc vMerge="1">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盘    盈</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盘    亏</a:t>
                      </a:r>
                      <a:endParaRPr kumimoji="0" lang="zh-CN" altLang="en-US" sz="20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1134745">
                <a:tc>
                  <a:txBody>
                    <a:bodyPr/>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000" b="1" i="0" u="none" strike="noStrike" cap="none" normalizeH="0" baseline="0" smtClean="0">
                        <a:ln>
                          <a:noFill/>
                        </a:ln>
                        <a:solidFill>
                          <a:srgbClr val="0000FF"/>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1" i="0" u="none" strike="noStrike" cap="none" normalizeH="0" baseline="0" smtClean="0">
                        <a:ln>
                          <a:noFill/>
                        </a:ln>
                        <a:solidFill>
                          <a:srgbClr val="0000FF"/>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1" i="0" u="none" strike="noStrike" cap="none" normalizeH="0" baseline="0" smtClean="0">
                        <a:ln>
                          <a:noFill/>
                        </a:ln>
                        <a:solidFill>
                          <a:srgbClr val="0000FF"/>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3513" name="AutoShape 29"/>
          <p:cNvSpPr/>
          <p:nvPr/>
        </p:nvSpPr>
        <p:spPr>
          <a:xfrm>
            <a:off x="501968" y="4048760"/>
            <a:ext cx="7920037" cy="503238"/>
          </a:xfrm>
          <a:prstGeom prst="wedgeRectCallout">
            <a:avLst>
              <a:gd name="adj1" fmla="val -13079"/>
              <a:gd name="adj2" fmla="val -42116"/>
            </a:avLst>
          </a:prstGeom>
          <a:solidFill>
            <a:srgbClr val="000000">
              <a:alpha val="0"/>
            </a:srgbClr>
          </a:solidFill>
          <a:ln w="9525">
            <a:noFill/>
          </a:ln>
        </p:spPr>
        <p:txBody>
          <a:bodyPr anchor="t"/>
          <a:p>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盘点人签章                                              出纳员签章</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9217" name="AutoShape 33"/>
          <p:cNvSpPr/>
          <p:nvPr/>
        </p:nvSpPr>
        <p:spPr>
          <a:xfrm>
            <a:off x="1005205" y="3112135"/>
            <a:ext cx="1152525" cy="720725"/>
          </a:xfrm>
          <a:prstGeom prst="wedgeRectCallout">
            <a:avLst>
              <a:gd name="adj1" fmla="val 23690"/>
              <a:gd name="adj2" fmla="val 1319"/>
            </a:avLst>
          </a:prstGeom>
          <a:solidFill>
            <a:srgbClr val="000000">
              <a:alpha val="0"/>
            </a:srgbClr>
          </a:solidFill>
          <a:ln w="9525">
            <a:noFill/>
          </a:ln>
        </p:spPr>
        <p:txBody>
          <a:bodyPr anchor="t"/>
          <a:p>
            <a:pPr algn="ctr"/>
            <a:r>
              <a:rPr lang="zh-CN" altLang="en-US" b="1" dirty="0">
                <a:solidFill>
                  <a:srgbClr val="0000FF"/>
                </a:solidFill>
                <a:latin typeface="微软雅黑" panose="020B0503020204020204" pitchFamily="34" charset="-122"/>
                <a:ea typeface="微软雅黑" panose="020B0503020204020204" pitchFamily="34" charset="-122"/>
              </a:rPr>
              <a:t>盘点确定的实存数</a:t>
            </a:r>
            <a:endParaRPr lang="zh-CN" altLang="en-US" b="1" dirty="0">
              <a:solidFill>
                <a:srgbClr val="0000FF"/>
              </a:solidFill>
              <a:latin typeface="微软雅黑" panose="020B0503020204020204" pitchFamily="34" charset="-122"/>
              <a:ea typeface="微软雅黑" panose="020B0503020204020204" pitchFamily="34" charset="-122"/>
            </a:endParaRPr>
          </a:p>
        </p:txBody>
      </p:sp>
      <p:sp>
        <p:nvSpPr>
          <p:cNvPr id="349222" name="Rectangle 38"/>
          <p:cNvSpPr/>
          <p:nvPr/>
        </p:nvSpPr>
        <p:spPr>
          <a:xfrm>
            <a:off x="2260600" y="3063240"/>
            <a:ext cx="1436370" cy="922020"/>
          </a:xfrm>
          <a:prstGeom prst="rect">
            <a:avLst/>
          </a:prstGeom>
          <a:solidFill>
            <a:srgbClr val="000000">
              <a:alpha val="0"/>
            </a:srgbClr>
          </a:solidFill>
          <a:ln w="9525">
            <a:noFill/>
          </a:ln>
        </p:spPr>
        <p:txBody>
          <a:bodyPr wrap="square" anchor="t">
            <a:spAutoFit/>
          </a:bodyPr>
          <a:p>
            <a:pPr>
              <a:spcBef>
                <a:spcPct val="20000"/>
              </a:spcBef>
            </a:pPr>
            <a:r>
              <a:rPr lang="en-US" altLang="zh-CN"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库存现金日记账”余额</a:t>
            </a:r>
            <a:endPar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9224" name="Rectangle 40"/>
          <p:cNvSpPr/>
          <p:nvPr/>
        </p:nvSpPr>
        <p:spPr>
          <a:xfrm>
            <a:off x="3865880" y="3112135"/>
            <a:ext cx="1387475" cy="641350"/>
          </a:xfrm>
          <a:prstGeom prst="rect">
            <a:avLst/>
          </a:prstGeom>
          <a:solidFill>
            <a:srgbClr val="000000">
              <a:alpha val="0"/>
            </a:srgbClr>
          </a:solidFill>
          <a:ln w="9525">
            <a:noFill/>
          </a:ln>
        </p:spPr>
        <p:txBody>
          <a:bodyPr anchor="t">
            <a:spAutoFit/>
          </a:bodyPr>
          <a:p>
            <a:pPr>
              <a:spcBef>
                <a:spcPct val="20000"/>
              </a:spcBef>
            </a:pPr>
            <a:r>
              <a:rPr lang="zh-CN" altLang="en-US" b="1" dirty="0">
                <a:solidFill>
                  <a:srgbClr val="0000FF"/>
                </a:solidFill>
                <a:latin typeface="微软雅黑" panose="020B0503020204020204" pitchFamily="34" charset="-122"/>
                <a:ea typeface="微软雅黑" panose="020B0503020204020204" pitchFamily="34" charset="-122"/>
              </a:rPr>
              <a:t>实存金额多于账存金额</a:t>
            </a:r>
            <a:endParaRPr lang="zh-CN" altLang="en-US" b="1" dirty="0">
              <a:solidFill>
                <a:srgbClr val="0000FF"/>
              </a:solidFill>
              <a:latin typeface="微软雅黑" panose="020B0503020204020204" pitchFamily="34" charset="-122"/>
              <a:ea typeface="微软雅黑" panose="020B0503020204020204" pitchFamily="34" charset="-122"/>
            </a:endParaRPr>
          </a:p>
        </p:txBody>
      </p:sp>
      <p:sp>
        <p:nvSpPr>
          <p:cNvPr id="349225" name="Rectangle 41"/>
          <p:cNvSpPr/>
          <p:nvPr/>
        </p:nvSpPr>
        <p:spPr>
          <a:xfrm>
            <a:off x="5435918" y="3105785"/>
            <a:ext cx="1406525" cy="641350"/>
          </a:xfrm>
          <a:prstGeom prst="rect">
            <a:avLst/>
          </a:prstGeom>
          <a:solidFill>
            <a:srgbClr val="000000">
              <a:alpha val="0"/>
            </a:srgbClr>
          </a:solidFill>
          <a:ln w="9525">
            <a:noFill/>
          </a:ln>
        </p:spPr>
        <p:txBody>
          <a:bodyPr anchor="t">
            <a:spAutoFit/>
          </a:bodyPr>
          <a:p>
            <a:pPr>
              <a:spcBef>
                <a:spcPct val="20000"/>
              </a:spcBef>
            </a:pPr>
            <a:r>
              <a:rPr lang="zh-CN" altLang="en-US" b="1" dirty="0">
                <a:solidFill>
                  <a:srgbClr val="0000FF"/>
                </a:solidFill>
                <a:latin typeface="微软雅黑" panose="020B0503020204020204" pitchFamily="34" charset="-122"/>
                <a:ea typeface="微软雅黑" panose="020B0503020204020204" pitchFamily="34" charset="-122"/>
              </a:rPr>
              <a:t>实存金额少于账存金额</a:t>
            </a:r>
            <a:endParaRPr lang="zh-CN" altLang="en-US" b="1" dirty="0">
              <a:solidFill>
                <a:srgbClr val="0000FF"/>
              </a:solidFill>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7" presetClass="entr" presetSubtype="0" fill="hold" grpId="0" nodeType="clickEffect">
                                  <p:stCondLst>
                                    <p:cond delay="0"/>
                                  </p:stCondLst>
                                  <p:iterate type="lt">
                                    <p:tmPct val="50000"/>
                                  </p:iterate>
                                  <p:childTnLst>
                                    <p:set>
                                      <p:cBhvr>
                                        <p:cTn id="10" dur="1" fill="hold">
                                          <p:stCondLst>
                                            <p:cond delay="0"/>
                                          </p:stCondLst>
                                        </p:cTn>
                                        <p:tgtEl>
                                          <p:spTgt spid="349217"/>
                                        </p:tgtEl>
                                        <p:attrNameLst>
                                          <p:attrName>style.visibility</p:attrName>
                                        </p:attrNameLst>
                                      </p:cBhvr>
                                      <p:to>
                                        <p:strVal val="visible"/>
                                      </p:to>
                                    </p:set>
                                    <p:anim calcmode="discrete" valueType="clr">
                                      <p:cBhvr override="childStyle">
                                        <p:cTn id="11" dur="500"/>
                                        <p:tgtEl>
                                          <p:spTgt spid="349217"/>
                                        </p:tgtEl>
                                        <p:attrNameLst>
                                          <p:attrName>style.color</p:attrName>
                                        </p:attrNameLst>
                                      </p:cBhvr>
                                      <p:tavLst>
                                        <p:tav tm="0">
                                          <p:val>
                                            <p:clrVal>
                                              <a:schemeClr val="accent2"/>
                                            </p:clrVal>
                                          </p:val>
                                        </p:tav>
                                        <p:tav tm="50000">
                                          <p:val>
                                            <p:clrVal>
                                              <a:schemeClr val="hlink"/>
                                            </p:clrVal>
                                          </p:val>
                                        </p:tav>
                                      </p:tavLst>
                                    </p:anim>
                                    <p:anim calcmode="discrete" valueType="clr">
                                      <p:cBhvr>
                                        <p:cTn id="12" dur="500"/>
                                        <p:tgtEl>
                                          <p:spTgt spid="349217"/>
                                        </p:tgtEl>
                                        <p:attrNameLst>
                                          <p:attrName>fillcolor</p:attrName>
                                        </p:attrNameLst>
                                      </p:cBhvr>
                                      <p:tavLst>
                                        <p:tav tm="0">
                                          <p:val>
                                            <p:clrVal>
                                              <a:schemeClr val="accent2"/>
                                            </p:clrVal>
                                          </p:val>
                                        </p:tav>
                                        <p:tav tm="50000">
                                          <p:val>
                                            <p:clrVal>
                                              <a:schemeClr val="hlink"/>
                                            </p:clrVal>
                                          </p:val>
                                        </p:tav>
                                      </p:tavLst>
                                    </p:anim>
                                    <p:set>
                                      <p:cBhvr>
                                        <p:cTn id="13" dur="500"/>
                                        <p:tgtEl>
                                          <p:spTgt spid="349217"/>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349222"/>
                                        </p:tgtEl>
                                        <p:attrNameLst>
                                          <p:attrName>style.visibility</p:attrName>
                                        </p:attrNameLst>
                                      </p:cBhvr>
                                      <p:to>
                                        <p:strVal val="visible"/>
                                      </p:to>
                                    </p:set>
                                    <p:anim calcmode="discrete" valueType="clr">
                                      <p:cBhvr override="childStyle">
                                        <p:cTn id="18" dur="500"/>
                                        <p:tgtEl>
                                          <p:spTgt spid="349222"/>
                                        </p:tgtEl>
                                        <p:attrNameLst>
                                          <p:attrName>style.color</p:attrName>
                                        </p:attrNameLst>
                                      </p:cBhvr>
                                      <p:tavLst>
                                        <p:tav tm="0">
                                          <p:val>
                                            <p:clrVal>
                                              <a:schemeClr val="accent2"/>
                                            </p:clrVal>
                                          </p:val>
                                        </p:tav>
                                        <p:tav tm="50000">
                                          <p:val>
                                            <p:clrVal>
                                              <a:schemeClr val="hlink"/>
                                            </p:clrVal>
                                          </p:val>
                                        </p:tav>
                                      </p:tavLst>
                                    </p:anim>
                                    <p:anim calcmode="discrete" valueType="clr">
                                      <p:cBhvr>
                                        <p:cTn id="19" dur="500"/>
                                        <p:tgtEl>
                                          <p:spTgt spid="349222"/>
                                        </p:tgtEl>
                                        <p:attrNameLst>
                                          <p:attrName>fillcolor</p:attrName>
                                        </p:attrNameLst>
                                      </p:cBhvr>
                                      <p:tavLst>
                                        <p:tav tm="0">
                                          <p:val>
                                            <p:clrVal>
                                              <a:schemeClr val="accent2"/>
                                            </p:clrVal>
                                          </p:val>
                                        </p:tav>
                                        <p:tav tm="50000">
                                          <p:val>
                                            <p:clrVal>
                                              <a:schemeClr val="hlink"/>
                                            </p:clrVal>
                                          </p:val>
                                        </p:tav>
                                      </p:tavLst>
                                    </p:anim>
                                    <p:set>
                                      <p:cBhvr>
                                        <p:cTn id="20" dur="500"/>
                                        <p:tgtEl>
                                          <p:spTgt spid="34922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349224"/>
                                        </p:tgtEl>
                                        <p:attrNameLst>
                                          <p:attrName>style.visibility</p:attrName>
                                        </p:attrNameLst>
                                      </p:cBhvr>
                                      <p:to>
                                        <p:strVal val="visible"/>
                                      </p:to>
                                    </p:set>
                                    <p:anim calcmode="discrete" valueType="clr">
                                      <p:cBhvr override="childStyle">
                                        <p:cTn id="25" dur="500"/>
                                        <p:tgtEl>
                                          <p:spTgt spid="349224"/>
                                        </p:tgtEl>
                                        <p:attrNameLst>
                                          <p:attrName>style.color</p:attrName>
                                        </p:attrNameLst>
                                      </p:cBhvr>
                                      <p:tavLst>
                                        <p:tav tm="0">
                                          <p:val>
                                            <p:clrVal>
                                              <a:schemeClr val="accent2"/>
                                            </p:clrVal>
                                          </p:val>
                                        </p:tav>
                                        <p:tav tm="50000">
                                          <p:val>
                                            <p:clrVal>
                                              <a:schemeClr val="hlink"/>
                                            </p:clrVal>
                                          </p:val>
                                        </p:tav>
                                      </p:tavLst>
                                    </p:anim>
                                    <p:anim calcmode="discrete" valueType="clr">
                                      <p:cBhvr>
                                        <p:cTn id="26" dur="500"/>
                                        <p:tgtEl>
                                          <p:spTgt spid="349224"/>
                                        </p:tgtEl>
                                        <p:attrNameLst>
                                          <p:attrName>fillcolor</p:attrName>
                                        </p:attrNameLst>
                                      </p:cBhvr>
                                      <p:tavLst>
                                        <p:tav tm="0">
                                          <p:val>
                                            <p:clrVal>
                                              <a:schemeClr val="accent2"/>
                                            </p:clrVal>
                                          </p:val>
                                        </p:tav>
                                        <p:tav tm="50000">
                                          <p:val>
                                            <p:clrVal>
                                              <a:schemeClr val="hlink"/>
                                            </p:clrVal>
                                          </p:val>
                                        </p:tav>
                                      </p:tavLst>
                                    </p:anim>
                                    <p:set>
                                      <p:cBhvr>
                                        <p:cTn id="27" dur="500"/>
                                        <p:tgtEl>
                                          <p:spTgt spid="349224"/>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349225"/>
                                        </p:tgtEl>
                                        <p:attrNameLst>
                                          <p:attrName>style.visibility</p:attrName>
                                        </p:attrNameLst>
                                      </p:cBhvr>
                                      <p:to>
                                        <p:strVal val="visible"/>
                                      </p:to>
                                    </p:set>
                                    <p:anim calcmode="discrete" valueType="clr">
                                      <p:cBhvr override="childStyle">
                                        <p:cTn id="32" dur="500"/>
                                        <p:tgtEl>
                                          <p:spTgt spid="349225"/>
                                        </p:tgtEl>
                                        <p:attrNameLst>
                                          <p:attrName>style.color</p:attrName>
                                        </p:attrNameLst>
                                      </p:cBhvr>
                                      <p:tavLst>
                                        <p:tav tm="0">
                                          <p:val>
                                            <p:clrVal>
                                              <a:schemeClr val="accent2"/>
                                            </p:clrVal>
                                          </p:val>
                                        </p:tav>
                                        <p:tav tm="50000">
                                          <p:val>
                                            <p:clrVal>
                                              <a:schemeClr val="hlink"/>
                                            </p:clrVal>
                                          </p:val>
                                        </p:tav>
                                      </p:tavLst>
                                    </p:anim>
                                    <p:anim calcmode="discrete" valueType="clr">
                                      <p:cBhvr>
                                        <p:cTn id="33" dur="500"/>
                                        <p:tgtEl>
                                          <p:spTgt spid="349225"/>
                                        </p:tgtEl>
                                        <p:attrNameLst>
                                          <p:attrName>fillcolor</p:attrName>
                                        </p:attrNameLst>
                                      </p:cBhvr>
                                      <p:tavLst>
                                        <p:tav tm="0">
                                          <p:val>
                                            <p:clrVal>
                                              <a:schemeClr val="accent2"/>
                                            </p:clrVal>
                                          </p:val>
                                        </p:tav>
                                        <p:tav tm="50000">
                                          <p:val>
                                            <p:clrVal>
                                              <a:schemeClr val="hlink"/>
                                            </p:clrVal>
                                          </p:val>
                                        </p:tav>
                                      </p:tavLst>
                                    </p:anim>
                                    <p:set>
                                      <p:cBhvr>
                                        <p:cTn id="34" dur="500"/>
                                        <p:tgtEl>
                                          <p:spTgt spid="3492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349217" grpId="0" bldLvl="0" animBg="1"/>
      <p:bldP spid="349222" grpId="0" bldLvl="0" animBg="1"/>
      <p:bldP spid="349224" grpId="0" bldLvl="0" animBg="1"/>
      <p:bldP spid="349225"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857885"/>
            <a:ext cx="8067675" cy="1198880"/>
          </a:xfrm>
          <a:prstGeom prst="rect">
            <a:avLst/>
          </a:prstGeom>
          <a:noFill/>
        </p:spPr>
        <p:txBody>
          <a:bodyPr wrap="square" rtlCol="0" anchor="t">
            <a:spAutoFit/>
          </a:bodyPr>
          <a:p>
            <a:pPr indent="0">
              <a:lnSpc>
                <a:spcPct val="150000"/>
              </a:lnSpc>
            </a:pP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【例·判断】库存现金清查时，应当由主管会计或财务负责人进行清点，出纳人员应回避。（　　）</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61975" y="2175510"/>
            <a:ext cx="8241030"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【答案】×</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561975" y="3038475"/>
            <a:ext cx="8126095" cy="645160"/>
          </a:xfrm>
          <a:prstGeom prst="rect">
            <a:avLst/>
          </a:prstGeom>
          <a:noFill/>
        </p:spPr>
        <p:txBody>
          <a:bodyPr wrap="square" rtlCol="0">
            <a:spAutoFit/>
          </a:bodyPr>
          <a:p>
            <a:pPr>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【解析】对库存现金进行盘点时，出纳人员必须在场。</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椭圆 43"/>
          <p:cNvSpPr/>
          <p:nvPr>
            <p:custDataLst>
              <p:tags r:id="rId1"/>
            </p:custDataLst>
          </p:nvPr>
        </p:nvSpPr>
        <p:spPr>
          <a:xfrm>
            <a:off x="1475332" y="982218"/>
            <a:ext cx="413481" cy="413481"/>
          </a:xfrm>
          <a:prstGeom prst="ellipse">
            <a:avLst/>
          </a:prstGeom>
          <a:solidFill>
            <a:srgbClr val="4276AA"/>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0E6794"/>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2"/>
            </p:custDataLst>
          </p:nvPr>
        </p:nvSpPr>
        <p:spPr>
          <a:xfrm>
            <a:off x="1475380" y="942975"/>
            <a:ext cx="413385" cy="441960"/>
          </a:xfrm>
          <a:prstGeom prst="rect">
            <a:avLst/>
          </a:prstGeom>
          <a:noFill/>
        </p:spPr>
        <p:txBody>
          <a:bodyPr wrap="square" rtlCol="0"/>
          <a:lstStyle/>
          <a:p>
            <a:pPr algn="ctr">
              <a:lnSpc>
                <a:spcPct val="120000"/>
              </a:lnSpc>
            </a:pPr>
            <a:r>
              <a:rPr lang="en-US" altLang="zh-CN" sz="2000" b="1" dirty="0">
                <a:solidFill>
                  <a:schemeClr val="bg1"/>
                </a:solidFill>
                <a:latin typeface="微软雅黑" panose="020B0503020204020204" pitchFamily="34" charset="-122"/>
                <a:ea typeface="微软雅黑" panose="020B0503020204020204" pitchFamily="34" charset="-122"/>
              </a:rPr>
              <a:t>1</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3"/>
            </p:custDataLst>
          </p:nvPr>
        </p:nvSpPr>
        <p:spPr>
          <a:xfrm>
            <a:off x="2018665" y="932180"/>
            <a:ext cx="3493135" cy="513715"/>
          </a:xfrm>
          <a:prstGeom prst="rect">
            <a:avLst/>
          </a:prstGeom>
          <a:noFill/>
          <a:ln>
            <a:noFill/>
          </a:ln>
        </p:spPr>
        <p:txBody>
          <a:bodyPr wrap="square" rtlCol="0" anchor="ctr" anchorCtr="0"/>
          <a:lstStyle/>
          <a:p>
            <a:r>
              <a:rPr lang="zh-CN" altLang="zh-CN" sz="2400" b="1" dirty="0" smtClean="0">
                <a:solidFill>
                  <a:schemeClr val="tx1"/>
                </a:solidFill>
                <a:sym typeface="+mn-ea"/>
              </a:rPr>
              <a:t>财产清查概述</a:t>
            </a:r>
            <a:endParaRPr lang="zh-CN" altLang="zh-CN" sz="2400" b="1" dirty="0" smtClean="0">
              <a:solidFill>
                <a:schemeClr val="tx1"/>
              </a:solidFill>
              <a:sym typeface="+mn-ea"/>
            </a:endParaRPr>
          </a:p>
        </p:txBody>
      </p:sp>
      <p:sp>
        <p:nvSpPr>
          <p:cNvPr id="35" name="椭圆 34"/>
          <p:cNvSpPr/>
          <p:nvPr>
            <p:custDataLst>
              <p:tags r:id="rId4"/>
            </p:custDataLst>
          </p:nvPr>
        </p:nvSpPr>
        <p:spPr>
          <a:xfrm>
            <a:off x="1475332" y="1909715"/>
            <a:ext cx="413481" cy="413481"/>
          </a:xfrm>
          <a:prstGeom prst="ellipse">
            <a:avLst/>
          </a:prstGeom>
          <a:solidFill>
            <a:srgbClr val="1891AB"/>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0E6794"/>
              </a:solidFill>
              <a:latin typeface="微软雅黑" panose="020B0503020204020204" pitchFamily="34" charset="-122"/>
              <a:ea typeface="微软雅黑" panose="020B0503020204020204" pitchFamily="34" charset="-122"/>
            </a:endParaRPr>
          </a:p>
        </p:txBody>
      </p:sp>
      <p:sp>
        <p:nvSpPr>
          <p:cNvPr id="41" name="文本框 40"/>
          <p:cNvSpPr txBox="1"/>
          <p:nvPr>
            <p:custDataLst>
              <p:tags r:id="rId5"/>
            </p:custDataLst>
          </p:nvPr>
        </p:nvSpPr>
        <p:spPr>
          <a:xfrm>
            <a:off x="1475332" y="1920248"/>
            <a:ext cx="413481" cy="392415"/>
          </a:xfrm>
          <a:prstGeom prst="rect">
            <a:avLst/>
          </a:prstGeom>
          <a:noFill/>
        </p:spPr>
        <p:txBody>
          <a:bodyPr wrap="square" rtlCol="0"/>
          <a:lstStyle/>
          <a:p>
            <a:pPr algn="ctr">
              <a:lnSpc>
                <a:spcPct val="100000"/>
              </a:lnSpc>
            </a:pPr>
            <a:r>
              <a:rPr lang="en-US" altLang="zh-CN" sz="2000" b="1" dirty="0">
                <a:solidFill>
                  <a:schemeClr val="bg1"/>
                </a:solidFill>
                <a:latin typeface="微软雅黑" panose="020B0503020204020204" pitchFamily="34" charset="-122"/>
                <a:ea typeface="微软雅黑" panose="020B0503020204020204" pitchFamily="34" charset="-122"/>
              </a:rPr>
              <a:t>2</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6" name="椭圆 45"/>
          <p:cNvSpPr/>
          <p:nvPr>
            <p:custDataLst>
              <p:tags r:id="rId6"/>
            </p:custDataLst>
          </p:nvPr>
        </p:nvSpPr>
        <p:spPr>
          <a:xfrm>
            <a:off x="1475332" y="2818797"/>
            <a:ext cx="413481" cy="413481"/>
          </a:xfrm>
          <a:prstGeom prst="ellipse">
            <a:avLst/>
          </a:prstGeom>
          <a:solidFill>
            <a:srgbClr val="4276AA"/>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0E6794"/>
              </a:solidFill>
              <a:latin typeface="微软雅黑" panose="020B0503020204020204" pitchFamily="34" charset="-122"/>
              <a:ea typeface="微软雅黑" panose="020B0503020204020204" pitchFamily="34" charset="-122"/>
            </a:endParaRPr>
          </a:p>
        </p:txBody>
      </p:sp>
      <p:sp>
        <p:nvSpPr>
          <p:cNvPr id="47" name="文本框 46"/>
          <p:cNvSpPr txBox="1"/>
          <p:nvPr>
            <p:custDataLst>
              <p:tags r:id="rId7"/>
            </p:custDataLst>
          </p:nvPr>
        </p:nvSpPr>
        <p:spPr>
          <a:xfrm>
            <a:off x="1475332" y="2829330"/>
            <a:ext cx="413481" cy="392415"/>
          </a:xfrm>
          <a:prstGeom prst="rect">
            <a:avLst/>
          </a:prstGeom>
          <a:noFill/>
        </p:spPr>
        <p:txBody>
          <a:bodyPr wrap="square" rtlCol="0"/>
          <a:lstStyle/>
          <a:p>
            <a:pPr algn="ctr">
              <a:lnSpc>
                <a:spcPct val="100000"/>
              </a:lnSpc>
            </a:pPr>
            <a:r>
              <a:rPr lang="en-US" altLang="zh-CN" sz="2000" b="1" dirty="0">
                <a:solidFill>
                  <a:schemeClr val="bg1"/>
                </a:solidFill>
                <a:latin typeface="微软雅黑" panose="020B0503020204020204" pitchFamily="34" charset="-122"/>
                <a:ea typeface="微软雅黑" panose="020B0503020204020204" pitchFamily="34" charset="-122"/>
              </a:rPr>
              <a:t>3</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23" name="矩形 22"/>
          <p:cNvSpPr/>
          <p:nvPr>
            <p:custDataLst>
              <p:tags r:id="rId8"/>
            </p:custDataLst>
          </p:nvPr>
        </p:nvSpPr>
        <p:spPr>
          <a:xfrm>
            <a:off x="2397479" y="189340"/>
            <a:ext cx="2349367" cy="252889"/>
          </a:xfrm>
          <a:prstGeom prst="rect">
            <a:avLst/>
          </a:prstGeom>
        </p:spPr>
        <p:txBody>
          <a:bodyPr wrap="square">
            <a:normAutofit fontScale="70000"/>
          </a:bodyPr>
          <a:lstStyle/>
          <a:p>
            <a:pPr algn="dist">
              <a:spcBef>
                <a:spcPts val="375"/>
              </a:spcBef>
              <a:spcAft>
                <a:spcPts val="375"/>
              </a:spcAft>
            </a:pPr>
            <a:r>
              <a:rPr lang="en-US" altLang="zh-CN" sz="1200" dirty="0">
                <a:solidFill>
                  <a:schemeClr val="tx1">
                    <a:lumMod val="85000"/>
                    <a:lumOff val="15000"/>
                  </a:schemeClr>
                </a:solidFill>
                <a:uFillTx/>
                <a:latin typeface="微软雅黑" panose="020B0503020204020204" pitchFamily="34" charset="-122"/>
                <a:ea typeface="汉仪旗黑-85S" panose="00020600040101010101" pitchFamily="18" charset="-122"/>
              </a:rPr>
              <a:t>- CONTENTS -</a:t>
            </a:r>
            <a:endParaRPr lang="en-US" altLang="zh-CN" sz="1200" dirty="0">
              <a:solidFill>
                <a:schemeClr val="tx1">
                  <a:lumMod val="85000"/>
                  <a:lumOff val="15000"/>
                </a:schemeClr>
              </a:solidFill>
              <a:uFillTx/>
              <a:latin typeface="微软雅黑" panose="020B0503020204020204" pitchFamily="34" charset="-122"/>
              <a:ea typeface="汉仪旗黑-85S" panose="00020600040101010101" pitchFamily="18" charset="-122"/>
            </a:endParaRPr>
          </a:p>
        </p:txBody>
      </p:sp>
      <p:sp>
        <p:nvSpPr>
          <p:cNvPr id="2" name="文本框 1"/>
          <p:cNvSpPr txBox="1"/>
          <p:nvPr>
            <p:custDataLst>
              <p:tags r:id="rId9"/>
            </p:custDataLst>
          </p:nvPr>
        </p:nvSpPr>
        <p:spPr>
          <a:xfrm>
            <a:off x="2018665" y="2769235"/>
            <a:ext cx="2566670" cy="513715"/>
          </a:xfrm>
          <a:prstGeom prst="rect">
            <a:avLst/>
          </a:prstGeom>
          <a:noFill/>
          <a:ln>
            <a:noFill/>
          </a:ln>
        </p:spPr>
        <p:txBody>
          <a:bodyPr wrap="square" rtlCol="0" anchor="ctr" anchorCtr="0"/>
          <a:p>
            <a:pPr>
              <a:buNone/>
            </a:pPr>
            <a:r>
              <a:rPr lang="zh-CN" altLang="zh-CN" sz="2400" b="1" dirty="0" smtClean="0">
                <a:solidFill>
                  <a:schemeClr val="tx1"/>
                </a:solidFill>
                <a:sym typeface="+mn-ea"/>
              </a:rPr>
              <a:t>存货的盘存制度</a:t>
            </a:r>
            <a:endParaRPr lang="zh-CN" altLang="zh-CN" sz="2400" b="1" spc="400" dirty="0" smtClean="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custDataLst>
              <p:tags r:id="rId10"/>
            </p:custDataLst>
          </p:nvPr>
        </p:nvSpPr>
        <p:spPr>
          <a:xfrm>
            <a:off x="2018030" y="3729355"/>
            <a:ext cx="3301365" cy="513715"/>
          </a:xfrm>
          <a:prstGeom prst="rect">
            <a:avLst/>
          </a:prstGeom>
          <a:noFill/>
          <a:ln>
            <a:noFill/>
          </a:ln>
        </p:spPr>
        <p:txBody>
          <a:bodyPr wrap="square" rtlCol="0" anchor="ctr" anchorCtr="0"/>
          <a:lstStyle/>
          <a:p>
            <a:pPr algn="l">
              <a:buClrTx/>
              <a:buSzTx/>
              <a:buFontTx/>
            </a:pPr>
            <a:r>
              <a:rPr lang="zh-CN" altLang="zh-CN" sz="2400" b="1" dirty="0" smtClean="0">
                <a:sym typeface="+mn-ea"/>
              </a:rPr>
              <a:t>财产清查结果的处理</a:t>
            </a:r>
            <a:endParaRPr lang="zh-CN" altLang="zh-CN" sz="2400" b="1" dirty="0" smtClean="0">
              <a:solidFill>
                <a:schemeClr val="tx1"/>
              </a:solidFill>
              <a:sym typeface="+mn-ea"/>
            </a:endParaRPr>
          </a:p>
        </p:txBody>
      </p:sp>
      <p:sp>
        <p:nvSpPr>
          <p:cNvPr id="9" name="椭圆 8"/>
          <p:cNvSpPr/>
          <p:nvPr>
            <p:custDataLst>
              <p:tags r:id="rId11"/>
            </p:custDataLst>
          </p:nvPr>
        </p:nvSpPr>
        <p:spPr>
          <a:xfrm>
            <a:off x="1475332" y="3762010"/>
            <a:ext cx="413481" cy="413481"/>
          </a:xfrm>
          <a:prstGeom prst="ellipse">
            <a:avLst/>
          </a:prstGeom>
          <a:solidFill>
            <a:srgbClr val="1891AB"/>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0E6794"/>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12"/>
            </p:custDataLst>
          </p:nvPr>
        </p:nvSpPr>
        <p:spPr>
          <a:xfrm>
            <a:off x="1475332" y="3772543"/>
            <a:ext cx="413481" cy="392415"/>
          </a:xfrm>
          <a:prstGeom prst="rect">
            <a:avLst/>
          </a:prstGeom>
          <a:noFill/>
        </p:spPr>
        <p:txBody>
          <a:bodyPr wrap="square" rtlCol="0"/>
          <a:lstStyle/>
          <a:p>
            <a:pPr algn="ctr">
              <a:lnSpc>
                <a:spcPct val="100000"/>
              </a:lnSpc>
            </a:pPr>
            <a:r>
              <a:rPr lang="en-US" altLang="zh-CN" sz="2000" b="1" dirty="0">
                <a:solidFill>
                  <a:schemeClr val="bg1"/>
                </a:solidFill>
                <a:latin typeface="微软雅黑" panose="020B0503020204020204" pitchFamily="34" charset="-122"/>
                <a:ea typeface="微软雅黑" panose="020B0503020204020204" pitchFamily="34" charset="-122"/>
              </a:rPr>
              <a:t>4</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3"/>
            </p:custDataLst>
          </p:nvPr>
        </p:nvSpPr>
        <p:spPr>
          <a:xfrm>
            <a:off x="2018665" y="1859280"/>
            <a:ext cx="3354705" cy="561975"/>
          </a:xfrm>
          <a:prstGeom prst="rect">
            <a:avLst/>
          </a:prstGeom>
          <a:noFill/>
          <a:ln>
            <a:noFill/>
          </a:ln>
        </p:spPr>
        <p:txBody>
          <a:bodyPr wrap="square" rtlCol="0" anchor="ctr" anchorCtr="0"/>
          <a:p>
            <a:pPr algn="l">
              <a:buClrTx/>
              <a:buSzTx/>
              <a:buFontTx/>
            </a:pPr>
            <a:r>
              <a:rPr lang="zh-CN" altLang="zh-CN" sz="2400" b="1" dirty="0" smtClean="0">
                <a:solidFill>
                  <a:schemeClr val="tx1"/>
                </a:solidFill>
                <a:sym typeface="+mn-ea"/>
              </a:rPr>
              <a:t>财产清查的内容与方法</a:t>
            </a:r>
            <a:endParaRPr lang="zh-CN" altLang="zh-CN" sz="2400" b="1" dirty="0" smtClean="0">
              <a:solidFill>
                <a:schemeClr val="tx1"/>
              </a:solidFill>
              <a:sym typeface="+mn-ea"/>
            </a:endParaRPr>
          </a:p>
        </p:txBody>
      </p:sp>
    </p:spTree>
    <p:custDataLst>
      <p:tags r:id="rId1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custDataLst>
              <p:tags r:id="rId1"/>
            </p:custDataLst>
          </p:nvPr>
        </p:nvSpPr>
        <p:spPr>
          <a:xfrm>
            <a:off x="258445" y="262255"/>
            <a:ext cx="3531235"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 </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货币资金的清查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5" name="云形 4"/>
          <p:cNvSpPr/>
          <p:nvPr/>
        </p:nvSpPr>
        <p:spPr>
          <a:xfrm>
            <a:off x="477520" y="1155065"/>
            <a:ext cx="3418840" cy="939800"/>
          </a:xfrm>
          <a:prstGeom prst="cloud">
            <a:avLst/>
          </a:prstGeom>
          <a:solidFill>
            <a:schemeClr val="accent3">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占位符 8"/>
          <p:cNvSpPr>
            <a:spLocks noGrp="1"/>
          </p:cNvSpPr>
          <p:nvPr>
            <p:ph type="body" sz="quarter" idx="4294967295"/>
            <p:custDataLst>
              <p:tags r:id="rId2"/>
            </p:custDataLst>
          </p:nvPr>
        </p:nvSpPr>
        <p:spPr>
          <a:xfrm>
            <a:off x="945515" y="1249680"/>
            <a:ext cx="2482850" cy="647065"/>
          </a:xfrm>
        </p:spPr>
        <p:txBody>
          <a:bodyPr>
            <a:noAutofit/>
          </a:bodyPr>
          <a:p>
            <a:pPr marL="0" indent="0">
              <a:lnSpc>
                <a:spcPct val="150000"/>
              </a:lnSpc>
              <a:buNone/>
            </a:pPr>
            <a:r>
              <a:rPr lang="zh-CN" altLang="en-US" sz="2400" b="1" dirty="0">
                <a:solidFill>
                  <a:schemeClr val="tx1"/>
                </a:solidFill>
                <a:cs typeface="微软雅黑" panose="020B0503020204020204" pitchFamily="34" charset="-122"/>
                <a:sym typeface="+mn-ea"/>
              </a:rPr>
              <a:t>银行存款的清查</a:t>
            </a:r>
            <a:endParaRPr lang="zh-CN" altLang="en-US" sz="2400" b="1" dirty="0">
              <a:solidFill>
                <a:schemeClr val="tx1"/>
              </a:solidFill>
              <a:cs typeface="微软雅黑" panose="020B0503020204020204" pitchFamily="34" charset="-122"/>
              <a:sym typeface="+mn-ea"/>
            </a:endParaRPr>
          </a:p>
        </p:txBody>
      </p:sp>
      <p:sp>
        <p:nvSpPr>
          <p:cNvPr id="100" name="文本框 99"/>
          <p:cNvSpPr txBox="1"/>
          <p:nvPr/>
        </p:nvSpPr>
        <p:spPr>
          <a:xfrm>
            <a:off x="699135" y="2326640"/>
            <a:ext cx="7618730" cy="1198880"/>
          </a:xfrm>
          <a:prstGeom prst="rect">
            <a:avLst/>
          </a:prstGeom>
          <a:noFill/>
          <a:ln w="9525">
            <a:noFill/>
          </a:ln>
        </p:spPr>
        <p:txBody>
          <a:bodyPr wrap="square">
            <a:spAutoFit/>
          </a:bodyPr>
          <a:p>
            <a:pPr indent="0" fontAlgn="auto">
              <a:lnSpc>
                <a:spcPct val="150000"/>
              </a:lnSpc>
              <a:buClr>
                <a:srgbClr val="F0F9E9"/>
              </a:buClr>
              <a:buFont typeface="Wingdings" panose="05000000000000000000" charset="0"/>
              <a:buNone/>
            </a:pPr>
            <a:r>
              <a:rPr lang="en-US" altLang="zh-CN" sz="2400" b="1" dirty="0">
                <a:latin typeface="微软雅黑" panose="020B0503020204020204" pitchFamily="34" charset="-122"/>
                <a:ea typeface="微软雅黑" panose="020B0503020204020204" pitchFamily="34" charset="-122"/>
                <a:sym typeface="+mn-ea"/>
              </a:rPr>
              <a:t>1. </a:t>
            </a:r>
            <a:r>
              <a:rPr lang="zh-CN" altLang="en-US" sz="2400" b="1" dirty="0">
                <a:latin typeface="宋体" panose="02010600030101010101" pitchFamily="2" charset="-122"/>
                <a:sym typeface="+mn-ea"/>
              </a:rPr>
              <a:t>将银行存款日记账的余额与银行记录核对，借以确认账实是否相符的方法。</a:t>
            </a:r>
            <a:endParaRPr lang="zh-CN" altLang="en-US" sz="2400" b="1">
              <a:latin typeface="微软雅黑" panose="020B0503020204020204" pitchFamily="34" charset="-122"/>
              <a:ea typeface="微软雅黑" panose="020B0503020204020204" pitchFamily="34" charset="-122"/>
            </a:endParaRPr>
          </a:p>
        </p:txBody>
      </p:sp>
      <p:sp>
        <p:nvSpPr>
          <p:cNvPr id="3" name="文本框 2"/>
          <p:cNvSpPr txBox="1"/>
          <p:nvPr/>
        </p:nvSpPr>
        <p:spPr>
          <a:xfrm>
            <a:off x="699135" y="3613150"/>
            <a:ext cx="7618730" cy="1198880"/>
          </a:xfrm>
          <a:prstGeom prst="rect">
            <a:avLst/>
          </a:prstGeom>
          <a:noFill/>
          <a:ln w="9525">
            <a:noFill/>
          </a:ln>
        </p:spPr>
        <p:txBody>
          <a:bodyPr wrap="square">
            <a:spAutoFit/>
          </a:bodyPr>
          <a:p>
            <a:pPr indent="0" fontAlgn="auto">
              <a:lnSpc>
                <a:spcPct val="150000"/>
              </a:lnSpc>
              <a:buClr>
                <a:srgbClr val="F0F9E9"/>
              </a:buClr>
              <a:buFont typeface="Wingdings" panose="05000000000000000000" charset="0"/>
              <a:buNone/>
            </a:pPr>
            <a:r>
              <a:rPr lang="en-US" altLang="zh-CN" sz="2400" b="1" dirty="0">
                <a:latin typeface="微软雅黑" panose="020B0503020204020204" pitchFamily="34" charset="-122"/>
                <a:ea typeface="微软雅黑" panose="020B0503020204020204" pitchFamily="34" charset="-122"/>
                <a:sym typeface="+mn-ea"/>
              </a:rPr>
              <a:t>2. </a:t>
            </a:r>
            <a:r>
              <a:rPr lang="zh-CN" altLang="en-US" sz="2400" b="1" dirty="0">
                <a:latin typeface="宋体" panose="02010600030101010101" pitchFamily="2" charset="-122"/>
                <a:sym typeface="+mn-ea"/>
              </a:rPr>
              <a:t>清查方法：“银行存款日记账”记录与银行“对账单”核对</a:t>
            </a:r>
            <a:endParaRPr lang="zh-CN" altLang="en-US" sz="2400" b="1" dirty="0">
              <a:latin typeface="宋体" panose="02010600030101010101" pitchFamily="2"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0"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581"/>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658620" y="1137285"/>
            <a:ext cx="5400040" cy="2868930"/>
          </a:xfrm>
          <a:prstGeom prst="rect">
            <a:avLst/>
          </a:prstGeom>
          <a:noFill/>
          <a:ln w="9525">
            <a:noFill/>
          </a:ln>
        </p:spPr>
      </p:pic>
    </p:spTree>
    <p:custDataLst>
      <p:tags r:id="rId2"/>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94690" y="489585"/>
            <a:ext cx="1919605" cy="645160"/>
          </a:xfrm>
          <a:prstGeom prst="rect">
            <a:avLst/>
          </a:prstGeom>
          <a:noFill/>
          <a:ln w="9525">
            <a:noFill/>
          </a:ln>
        </p:spPr>
        <p:txBody>
          <a:bodyPr wrap="square">
            <a:spAutoFit/>
          </a:bodyPr>
          <a:p>
            <a:pPr indent="0" fontAlgn="auto">
              <a:lnSpc>
                <a:spcPct val="150000"/>
              </a:lnSpc>
              <a:buClr>
                <a:srgbClr val="F0F9E9"/>
              </a:buClr>
              <a:buFont typeface="Wingdings" panose="05000000000000000000" charset="0"/>
              <a:buNone/>
            </a:pPr>
            <a:r>
              <a:rPr lang="en-US" altLang="zh-CN" sz="2400" b="1" dirty="0">
                <a:latin typeface="微软雅黑" panose="020B0503020204020204" pitchFamily="34" charset="-122"/>
                <a:ea typeface="微软雅黑" panose="020B0503020204020204" pitchFamily="34" charset="-122"/>
                <a:sym typeface="+mn-ea"/>
              </a:rPr>
              <a:t>3. </a:t>
            </a:r>
            <a:r>
              <a:rPr lang="zh-CN" altLang="en-US" sz="2400" b="1" dirty="0">
                <a:latin typeface="宋体" panose="02010600030101010101" pitchFamily="2" charset="-122"/>
                <a:sym typeface="+mn-ea"/>
              </a:rPr>
              <a:t>未达账项</a:t>
            </a:r>
            <a:endParaRPr lang="zh-CN" altLang="en-US" sz="2400" b="1">
              <a:latin typeface="微软雅黑" panose="020B0503020204020204" pitchFamily="34" charset="-122"/>
              <a:ea typeface="微软雅黑" panose="020B0503020204020204" pitchFamily="34" charset="-122"/>
            </a:endParaRPr>
          </a:p>
        </p:txBody>
      </p:sp>
      <p:sp>
        <p:nvSpPr>
          <p:cNvPr id="3" name="文本框 2"/>
          <p:cNvSpPr txBox="1"/>
          <p:nvPr/>
        </p:nvSpPr>
        <p:spPr>
          <a:xfrm>
            <a:off x="584835" y="1240155"/>
            <a:ext cx="4527550" cy="3415030"/>
          </a:xfrm>
          <a:prstGeom prst="rect">
            <a:avLst/>
          </a:prstGeom>
          <a:noFill/>
          <a:ln w="9525">
            <a:noFill/>
          </a:ln>
        </p:spPr>
        <p:txBody>
          <a:bodyPr wrap="square">
            <a:spAutoFit/>
          </a:bodyPr>
          <a:p>
            <a:pPr indent="0" fontAlgn="auto">
              <a:lnSpc>
                <a:spcPct val="150000"/>
              </a:lnSpc>
            </a:pPr>
            <a:r>
              <a:rPr lang="zh-CN" sz="2400" b="1">
                <a:solidFill>
                  <a:schemeClr val="tx1"/>
                </a:solidFill>
                <a:latin typeface="微软雅黑" panose="020B0503020204020204" pitchFamily="34" charset="-122"/>
                <a:ea typeface="微软雅黑" panose="020B0503020204020204" pitchFamily="34" charset="-122"/>
              </a:rPr>
              <a:t>由于结算凭证在企业与银行之间或收付款银行之间传递需要时间，造成</a:t>
            </a:r>
            <a:r>
              <a:rPr lang="zh-CN" sz="2400" b="1">
                <a:solidFill>
                  <a:srgbClr val="C00000"/>
                </a:solidFill>
                <a:latin typeface="微软雅黑" panose="020B0503020204020204" pitchFamily="34" charset="-122"/>
                <a:ea typeface="微软雅黑" panose="020B0503020204020204" pitchFamily="34" charset="-122"/>
              </a:rPr>
              <a:t>企业与银行之间入账的时间差</a:t>
            </a:r>
            <a:r>
              <a:rPr lang="zh-CN" sz="2400" b="1">
                <a:solidFill>
                  <a:schemeClr val="tx1"/>
                </a:solidFill>
                <a:latin typeface="微软雅黑" panose="020B0503020204020204" pitchFamily="34" charset="-122"/>
                <a:ea typeface="微软雅黑" panose="020B0503020204020204" pitchFamily="34" charset="-122"/>
              </a:rPr>
              <a:t>，一方收到凭证并入账，另一方未收到凭证因而未入账，由此形成的账款。</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5460365" y="1083310"/>
            <a:ext cx="3143250" cy="3319780"/>
          </a:xfrm>
          <a:prstGeom prst="rect">
            <a:avLst/>
          </a:prstGeom>
        </p:spPr>
      </p:pic>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000" fill="hold">
                                          <p:stCondLst>
                                            <p:cond delay="0"/>
                                          </p:stCondLst>
                                        </p:cTn>
                                        <p:tgtEl>
                                          <p:spTgt spid="3"/>
                                        </p:tgtEl>
                                        <p:attrNameLst>
                                          <p:attrName>style.visibility</p:attrName>
                                        </p:attrNameLst>
                                      </p:cBhvr>
                                      <p:to>
                                        <p:strVal val="visible"/>
                                      </p:to>
                                    </p:set>
                                    <p:animEffect transition="in" filter="blinds(horizontal)">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8935" y="695325"/>
            <a:ext cx="5151120" cy="645160"/>
          </a:xfrm>
          <a:prstGeom prst="rect">
            <a:avLst/>
          </a:prstGeom>
          <a:noFill/>
          <a:ln w="9525">
            <a:noFill/>
          </a:ln>
        </p:spPr>
        <p:txBody>
          <a:bodyPr wrap="square">
            <a:spAutoFit/>
          </a:bodyPr>
          <a:p>
            <a:pPr marL="342900" indent="-342900" fontAlgn="auto">
              <a:lnSpc>
                <a:spcPct val="150000"/>
              </a:lnSpc>
              <a:buClr>
                <a:srgbClr val="C00000"/>
              </a:buClr>
              <a:buSzPct val="120000"/>
              <a:buFont typeface="Wingdings" panose="05000000000000000000" charset="0"/>
              <a:buChar char="ü"/>
            </a:pPr>
            <a:r>
              <a:rPr lang="zh-CN" altLang="en-US" sz="2400" b="1" dirty="0">
                <a:latin typeface="宋体" panose="02010600030101010101" pitchFamily="2" charset="-122"/>
                <a:sym typeface="+mn-ea"/>
              </a:rPr>
              <a:t>未达账项一般分为以下</a:t>
            </a:r>
            <a:r>
              <a:rPr lang="zh-CN" altLang="en-US" sz="2400" b="1" dirty="0">
                <a:solidFill>
                  <a:srgbClr val="C00000"/>
                </a:solidFill>
                <a:latin typeface="宋体" panose="02010600030101010101" pitchFamily="2" charset="-122"/>
                <a:sym typeface="+mn-ea"/>
              </a:rPr>
              <a:t>四种</a:t>
            </a:r>
            <a:r>
              <a:rPr lang="zh-CN" altLang="en-US" sz="2400" b="1" dirty="0">
                <a:latin typeface="宋体" panose="02010600030101010101" pitchFamily="2" charset="-122"/>
                <a:sym typeface="+mn-ea"/>
              </a:rPr>
              <a:t>情况：</a:t>
            </a:r>
            <a:endParaRPr lang="zh-CN" altLang="en-US" sz="2400" b="1" dirty="0">
              <a:latin typeface="宋体" panose="02010600030101010101" pitchFamily="2" charset="-122"/>
              <a:sym typeface="+mn-ea"/>
            </a:endParaRPr>
          </a:p>
        </p:txBody>
      </p:sp>
      <p:sp>
        <p:nvSpPr>
          <p:cNvPr id="2" name="圆角矩形 1"/>
          <p:cNvSpPr/>
          <p:nvPr/>
        </p:nvSpPr>
        <p:spPr>
          <a:xfrm>
            <a:off x="420370" y="1443355"/>
            <a:ext cx="4485640" cy="1343025"/>
          </a:xfrm>
          <a:prstGeom prst="roundRect">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pP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情况一：</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日企业收到一张</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万元的转账支票，已经填制</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进账单</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登记入账，银行尚未做跨行记账业务；</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右箭头 4"/>
          <p:cNvSpPr/>
          <p:nvPr/>
        </p:nvSpPr>
        <p:spPr>
          <a:xfrm>
            <a:off x="5024120" y="2047875"/>
            <a:ext cx="596900" cy="283845"/>
          </a:xfrm>
          <a:prstGeom prst="rightArrow">
            <a:avLst/>
          </a:prstGeom>
          <a:noFill/>
          <a:ln>
            <a:solidFill>
              <a:schemeClr val="tx1"/>
            </a:solidFill>
            <a:prstDash val="sysDash"/>
          </a:ln>
          <a:extLst>
            <a:ext uri="{909E8E84-426E-40DD-AFC4-6F175D3DCCD1}">
              <a14:hiddenFill xmlns:a14="http://schemas.microsoft.com/office/drawing/2010/main">
                <a:solidFill>
                  <a:schemeClr val="tx2">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5816600" y="1649730"/>
            <a:ext cx="2814955" cy="1014730"/>
          </a:xfrm>
          <a:prstGeom prst="rect">
            <a:avLst/>
          </a:prstGeom>
          <a:noFill/>
          <a:ln w="9525">
            <a:noFill/>
          </a:ln>
        </p:spPr>
        <p:txBody>
          <a:bodyPr wrap="square">
            <a:spAutoFit/>
          </a:bodyPr>
          <a:p>
            <a:pPr indent="0" fontAlgn="auto">
              <a:lnSpc>
                <a:spcPct val="150000"/>
              </a:lnSpc>
            </a:pPr>
            <a:r>
              <a:rPr lang="zh-CN" sz="2000" b="1">
                <a:latin typeface="微软雅黑" panose="020B0503020204020204" pitchFamily="34" charset="-122"/>
                <a:ea typeface="微软雅黑" panose="020B0503020204020204" pitchFamily="34" charset="-122"/>
              </a:rPr>
              <a:t>① 企业已收款记账，银行未收款未记账的款项；</a:t>
            </a:r>
            <a:endParaRPr lang="zh-CN" sz="2000" b="1">
              <a:latin typeface="微软雅黑" panose="020B0503020204020204" pitchFamily="34" charset="-122"/>
              <a:ea typeface="微软雅黑" panose="020B0503020204020204" pitchFamily="34" charset="-122"/>
            </a:endParaRPr>
          </a:p>
        </p:txBody>
      </p:sp>
      <p:sp>
        <p:nvSpPr>
          <p:cNvPr id="6" name="圆角矩形 5"/>
          <p:cNvSpPr/>
          <p:nvPr/>
        </p:nvSpPr>
        <p:spPr>
          <a:xfrm>
            <a:off x="420370" y="2973070"/>
            <a:ext cx="4485640" cy="1343025"/>
          </a:xfrm>
          <a:prstGeom prst="roundRect">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pP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情况二：</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29</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日企业为支付货款开出一张</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万元的现金支票，至月末收款方尚未去银行支取</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右箭头 6"/>
          <p:cNvSpPr/>
          <p:nvPr/>
        </p:nvSpPr>
        <p:spPr>
          <a:xfrm>
            <a:off x="5024120" y="3502660"/>
            <a:ext cx="596900" cy="283845"/>
          </a:xfrm>
          <a:prstGeom prst="rightArrow">
            <a:avLst/>
          </a:prstGeom>
          <a:noFill/>
          <a:ln>
            <a:solidFill>
              <a:schemeClr val="tx1"/>
            </a:solidFill>
            <a:prstDash val="sysDash"/>
          </a:ln>
          <a:extLst>
            <a:ext uri="{909E8E84-426E-40DD-AFC4-6F175D3DCCD1}">
              <a14:hiddenFill xmlns:a14="http://schemas.microsoft.com/office/drawing/2010/main">
                <a:solidFill>
                  <a:schemeClr val="tx2">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5816600" y="3104515"/>
            <a:ext cx="2814955" cy="1014730"/>
          </a:xfrm>
          <a:prstGeom prst="rect">
            <a:avLst/>
          </a:prstGeom>
          <a:noFill/>
          <a:ln w="9525">
            <a:noFill/>
          </a:ln>
        </p:spPr>
        <p:txBody>
          <a:bodyPr wrap="square">
            <a:spAutoFit/>
          </a:bodyPr>
          <a:p>
            <a:pPr indent="0" fontAlgn="auto">
              <a:lnSpc>
                <a:spcPct val="150000"/>
              </a:lnSpc>
            </a:pPr>
            <a:r>
              <a:rPr lang="zh-CN" sz="2000" b="1">
                <a:latin typeface="微软雅黑" panose="020B0503020204020204" pitchFamily="34" charset="-122"/>
                <a:ea typeface="微软雅黑" panose="020B0503020204020204" pitchFamily="34" charset="-122"/>
                <a:sym typeface="+mn-ea"/>
              </a:rPr>
              <a:t>② 企业已付款记账，银行未付款未记账的款项；</a:t>
            </a:r>
            <a:endParaRPr lang="zh-CN" sz="2000" b="1">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4" grpId="0"/>
      <p:bldP spid="6" grpId="0" animBg="1"/>
      <p:bldP spid="7" grpId="0" animBg="1"/>
      <p:bldP spid="8" grpId="0"/>
      <p:bldP spid="2" grpId="1" animBg="1"/>
      <p:bldP spid="5" grpId="1" animBg="1"/>
      <p:bldP spid="4" grpId="1"/>
      <p:bldP spid="6" grpId="1" animBg="1"/>
      <p:bldP spid="7" grpId="1" animBg="1"/>
      <p:bldP spid="8"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471170" y="1101725"/>
            <a:ext cx="4485640" cy="1343025"/>
          </a:xfrm>
          <a:prstGeom prst="roundRect">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pP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情况三：</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日银行账户收到企业购买方转账支付的货款</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万元，至月末企业账务人员尚未领取转账回单；</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右箭头 4"/>
          <p:cNvSpPr/>
          <p:nvPr/>
        </p:nvSpPr>
        <p:spPr>
          <a:xfrm>
            <a:off x="5074920" y="1706245"/>
            <a:ext cx="596900" cy="283845"/>
          </a:xfrm>
          <a:prstGeom prst="rightArrow">
            <a:avLst/>
          </a:prstGeom>
          <a:noFill/>
          <a:ln>
            <a:solidFill>
              <a:schemeClr val="tx1"/>
            </a:solidFill>
            <a:prstDash val="sysDash"/>
          </a:ln>
          <a:extLst>
            <a:ext uri="{909E8E84-426E-40DD-AFC4-6F175D3DCCD1}">
              <a14:hiddenFill xmlns:a14="http://schemas.microsoft.com/office/drawing/2010/main">
                <a:solidFill>
                  <a:schemeClr val="tx2">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5867400" y="1308100"/>
            <a:ext cx="2814955" cy="1014730"/>
          </a:xfrm>
          <a:prstGeom prst="rect">
            <a:avLst/>
          </a:prstGeom>
          <a:noFill/>
          <a:ln w="9525">
            <a:noFill/>
          </a:ln>
        </p:spPr>
        <p:txBody>
          <a:bodyPr wrap="square">
            <a:spAutoFit/>
          </a:bodyPr>
          <a:p>
            <a:pPr indent="0" fontAlgn="auto">
              <a:lnSpc>
                <a:spcPct val="150000"/>
              </a:lnSpc>
            </a:pPr>
            <a:r>
              <a:rPr lang="zh-CN" sz="2000" b="1">
                <a:latin typeface="微软雅黑" panose="020B0503020204020204" pitchFamily="34" charset="-122"/>
                <a:ea typeface="微软雅黑" panose="020B0503020204020204" pitchFamily="34" charset="-122"/>
                <a:sym typeface="+mn-ea"/>
              </a:rPr>
              <a:t>③ 银行已收款记账，企业未收款未记账的款项</a:t>
            </a:r>
            <a:r>
              <a:rPr lang="zh-CN" sz="2000" b="1">
                <a:latin typeface="微软雅黑" panose="020B0503020204020204" pitchFamily="34" charset="-122"/>
                <a:ea typeface="微软雅黑" panose="020B0503020204020204" pitchFamily="34" charset="-122"/>
              </a:rPr>
              <a:t>；</a:t>
            </a:r>
            <a:endParaRPr lang="zh-CN" sz="2000" b="1">
              <a:latin typeface="微软雅黑" panose="020B0503020204020204" pitchFamily="34" charset="-122"/>
              <a:ea typeface="微软雅黑" panose="020B0503020204020204" pitchFamily="34" charset="-122"/>
            </a:endParaRPr>
          </a:p>
        </p:txBody>
      </p:sp>
      <p:sp>
        <p:nvSpPr>
          <p:cNvPr id="6" name="圆角矩形 5"/>
          <p:cNvSpPr/>
          <p:nvPr/>
        </p:nvSpPr>
        <p:spPr>
          <a:xfrm>
            <a:off x="471170" y="2790190"/>
            <a:ext cx="4485640" cy="1343025"/>
          </a:xfrm>
          <a:prstGeom prst="roundRect">
            <a:avLst/>
          </a:prstGeom>
          <a:solidFill>
            <a:schemeClr val="tx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pPr>
            <a:r>
              <a:rPr lang="zh-CN" altLang="en-US" sz="20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情况四：</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31</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日银行账户自动扣除水电费</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万元，企业尚未收到水电费发票；</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右箭头 6"/>
          <p:cNvSpPr/>
          <p:nvPr/>
        </p:nvSpPr>
        <p:spPr>
          <a:xfrm>
            <a:off x="5074920" y="3319780"/>
            <a:ext cx="596900" cy="283845"/>
          </a:xfrm>
          <a:prstGeom prst="rightArrow">
            <a:avLst/>
          </a:prstGeom>
          <a:noFill/>
          <a:ln>
            <a:solidFill>
              <a:schemeClr val="tx1"/>
            </a:solidFill>
            <a:prstDash val="sysDash"/>
          </a:ln>
          <a:extLst>
            <a:ext uri="{909E8E84-426E-40DD-AFC4-6F175D3DCCD1}">
              <a14:hiddenFill xmlns:a14="http://schemas.microsoft.com/office/drawing/2010/main">
                <a:solidFill>
                  <a:schemeClr val="tx2">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5867400" y="2921635"/>
            <a:ext cx="2814955" cy="1014730"/>
          </a:xfrm>
          <a:prstGeom prst="rect">
            <a:avLst/>
          </a:prstGeom>
          <a:noFill/>
          <a:ln w="9525">
            <a:noFill/>
          </a:ln>
        </p:spPr>
        <p:txBody>
          <a:bodyPr wrap="square">
            <a:spAutoFit/>
          </a:bodyPr>
          <a:p>
            <a:pPr indent="0" fontAlgn="auto">
              <a:lnSpc>
                <a:spcPct val="150000"/>
              </a:lnSpc>
            </a:pPr>
            <a:r>
              <a:rPr lang="zh-CN" sz="2000" b="1">
                <a:latin typeface="微软雅黑" panose="020B0503020204020204" pitchFamily="34" charset="-122"/>
                <a:ea typeface="微软雅黑" panose="020B0503020204020204" pitchFamily="34" charset="-122"/>
                <a:sym typeface="+mn-ea"/>
              </a:rPr>
              <a:t>④ 银行已付款记账，企业未付款未记账的款项。</a:t>
            </a:r>
            <a:endParaRPr lang="zh-CN" sz="2000" b="1">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4" grpId="0"/>
      <p:bldP spid="6" grpId="0" animBg="1"/>
      <p:bldP spid="7"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94690" y="489585"/>
            <a:ext cx="6871335" cy="645160"/>
          </a:xfrm>
          <a:prstGeom prst="rect">
            <a:avLst/>
          </a:prstGeom>
          <a:noFill/>
          <a:ln w="9525">
            <a:noFill/>
          </a:ln>
        </p:spPr>
        <p:txBody>
          <a:bodyPr wrap="square">
            <a:spAutoFit/>
          </a:bodyPr>
          <a:p>
            <a:pPr indent="0" fontAlgn="auto">
              <a:lnSpc>
                <a:spcPct val="150000"/>
              </a:lnSpc>
              <a:buClr>
                <a:srgbClr val="C00000"/>
              </a:buClr>
              <a:buSzPct val="120000"/>
              <a:buFont typeface="Wingdings" panose="05000000000000000000" charset="0"/>
              <a:buNone/>
            </a:pPr>
            <a:r>
              <a:rPr lang="zh-CN" altLang="en-US" sz="2400" b="1" dirty="0">
                <a:latin typeface="宋体" panose="02010600030101010101" pitchFamily="2" charset="-122"/>
                <a:sym typeface="+mn-ea"/>
              </a:rPr>
              <a:t>银行存款余额调节表的编制，计算公式如下：</a:t>
            </a:r>
            <a:endParaRPr lang="zh-CN" altLang="en-US" sz="2400" b="1" dirty="0">
              <a:latin typeface="宋体" panose="02010600030101010101" pitchFamily="2" charset="-122"/>
              <a:sym typeface="+mn-ea"/>
            </a:endParaRPr>
          </a:p>
        </p:txBody>
      </p:sp>
      <p:sp>
        <p:nvSpPr>
          <p:cNvPr id="2" name="文本框 1"/>
          <p:cNvSpPr txBox="1"/>
          <p:nvPr/>
        </p:nvSpPr>
        <p:spPr>
          <a:xfrm>
            <a:off x="603250" y="3506470"/>
            <a:ext cx="7803515" cy="1476375"/>
          </a:xfrm>
          <a:prstGeom prst="rect">
            <a:avLst/>
          </a:prstGeom>
          <a:noFill/>
          <a:ln w="9525">
            <a:noFill/>
          </a:ln>
        </p:spPr>
        <p:txBody>
          <a:bodyPr wrap="square">
            <a:spAutoFit/>
          </a:bodyPr>
          <a:p>
            <a:pPr indent="0" fontAlgn="auto">
              <a:lnSpc>
                <a:spcPct val="150000"/>
              </a:lnSpc>
              <a:buClr>
                <a:srgbClr val="C00000"/>
              </a:buClr>
              <a:buSzPct val="120000"/>
              <a:buFont typeface="Wingdings" panose="05000000000000000000" charset="0"/>
              <a:buNone/>
            </a:pPr>
            <a:r>
              <a:rPr lang="en-US" altLang="zh-CN" sz="2000" b="1" dirty="0">
                <a:solidFill>
                  <a:srgbClr val="C00000"/>
                </a:solidFill>
                <a:latin typeface="宋体" panose="02010600030101010101" pitchFamily="2" charset="-122"/>
                <a:sym typeface="+mn-ea"/>
              </a:rPr>
              <a:t> </a:t>
            </a:r>
            <a:r>
              <a:rPr lang="zh-CN" altLang="en-US" sz="2000" b="1" dirty="0">
                <a:solidFill>
                  <a:srgbClr val="C00000"/>
                </a:solidFill>
                <a:latin typeface="宋体" panose="02010600030101010101" pitchFamily="2" charset="-122"/>
                <a:sym typeface="+mn-ea"/>
              </a:rPr>
              <a:t>提示：</a:t>
            </a:r>
            <a:r>
              <a:rPr lang="zh-CN" altLang="en-US" sz="2000" b="1" dirty="0">
                <a:latin typeface="宋体" panose="02010600030101010101" pitchFamily="2" charset="-122"/>
                <a:sym typeface="+mn-ea"/>
              </a:rPr>
              <a:t>将调整平衡的“银行存款余额调节表”，经主管会计签章后，呈报开户银行。</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“银行存款余额调节表”只起对账作用，不能作为调整账面记录的原始凭证。</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603885" y="1458595"/>
            <a:ext cx="7802245" cy="1753235"/>
          </a:xfrm>
          <a:prstGeom prst="rect">
            <a:avLst/>
          </a:prstGeom>
          <a:solidFill>
            <a:schemeClr val="tx2"/>
          </a:solidFill>
          <a:ln w="9525">
            <a:noFill/>
          </a:ln>
        </p:spPr>
        <p:txBody>
          <a:bodyPr wrap="square">
            <a:spAutoFit/>
          </a:bodyPr>
          <a:p>
            <a:pPr indent="267970" fontAlgn="auto">
              <a:lnSpc>
                <a:spcPct val="150000"/>
              </a:lnSpc>
            </a:pP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企业</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银行存款日记账余额+银行已收企业未收款-银行已付企业未付款=</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银行</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对账单存款余额+企业已收银行未收款-企业已付银行未付款</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48945" y="1372870"/>
            <a:ext cx="8414385" cy="1753235"/>
          </a:xfrm>
          <a:prstGeom prst="rect">
            <a:avLst/>
          </a:prstGeom>
          <a:noFill/>
        </p:spPr>
        <p:txBody>
          <a:bodyPr wrap="square" rtlCol="0" anchor="t">
            <a:spAutoFit/>
          </a:bodyPr>
          <a:p>
            <a:pPr fontAlgn="auto">
              <a:lnSpc>
                <a:spcPct val="150000"/>
              </a:lnSpc>
            </a:pPr>
            <a:r>
              <a:rPr lang="zh-CN" altLang="en-US" sz="2400" b="1"/>
              <a:t>【例】</a:t>
            </a:r>
            <a:r>
              <a:rPr sz="2400" b="1"/>
              <a:t>甲公司2×19年12月31日银行存款日记账的余额为5400000元，银行转来对账单的余额为8300000元。经逐笔核对，发现以下未达账项：</a:t>
            </a:r>
            <a:endParaRPr sz="2400" b="1"/>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40360" y="717550"/>
            <a:ext cx="8261985" cy="3709035"/>
          </a:xfrm>
          <a:prstGeom prst="rect">
            <a:avLst/>
          </a:prstGeom>
          <a:noFill/>
          <a:ln w="9525">
            <a:noFill/>
          </a:ln>
        </p:spPr>
        <p:txBody>
          <a:bodyPr wrap="square">
            <a:spAutoFit/>
          </a:bodyPr>
          <a:p>
            <a:pPr marL="457200" indent="-457200" fontAlgn="auto">
              <a:lnSpc>
                <a:spcPct val="120000"/>
              </a:lnSpc>
              <a:buClr>
                <a:srgbClr val="000000"/>
              </a:buClr>
              <a:buFont typeface="+mj-ea"/>
              <a:buAutoNum type="circleNumDbPlain"/>
            </a:pPr>
            <a:r>
              <a:rPr sz="2400" b="1"/>
              <a:t>企业送存转账支票6000000元，并已登记银行存款增加，但银行尚未记账。</a:t>
            </a:r>
            <a:endParaRPr sz="2400" b="1"/>
          </a:p>
          <a:p>
            <a:pPr marL="457200" indent="-457200" fontAlgn="auto">
              <a:lnSpc>
                <a:spcPct val="130000"/>
              </a:lnSpc>
              <a:buClr>
                <a:srgbClr val="000000"/>
              </a:buClr>
              <a:buFont typeface="+mj-ea"/>
              <a:buAutoNum type="circleNumDbPlain"/>
            </a:pPr>
            <a:r>
              <a:rPr sz="2400" b="1"/>
              <a:t>企业开出转账支票4500000元，并已登记银行存款减少，但持票单位尚未到银行办理转账，银行尚未记账。</a:t>
            </a:r>
            <a:endParaRPr sz="2400" b="1"/>
          </a:p>
          <a:p>
            <a:pPr marL="457200" indent="-457200" fontAlgn="auto">
              <a:lnSpc>
                <a:spcPct val="120000"/>
              </a:lnSpc>
              <a:buClr>
                <a:srgbClr val="000000"/>
              </a:buClr>
              <a:buFont typeface="+mj-ea"/>
              <a:buAutoNum type="circleNumDbPlain"/>
            </a:pPr>
            <a:r>
              <a:rPr sz="2400" b="1"/>
              <a:t>企业委托银行代收某公司购货款4800000元，银行已收妥并登记入账，但企业未收到收款通知，尚未记账。</a:t>
            </a:r>
            <a:endParaRPr sz="2400" b="1"/>
          </a:p>
          <a:p>
            <a:pPr marL="457200" indent="-457200" fontAlgn="auto">
              <a:lnSpc>
                <a:spcPct val="120000"/>
              </a:lnSpc>
              <a:buClr>
                <a:srgbClr val="000000"/>
              </a:buClr>
              <a:buFont typeface="+mj-ea"/>
              <a:buAutoNum type="circleNumDbPlain"/>
            </a:pPr>
            <a:r>
              <a:rPr sz="2400" b="1"/>
              <a:t>银行代企业支付电话费400000元，银行已登记减少企业银行存款，但企业未收到银行付款通知，尚未记账。</a:t>
            </a:r>
            <a:endParaRPr sz="2400" b="1"/>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31495" y="231140"/>
            <a:ext cx="7647940" cy="977265"/>
          </a:xfrm>
          <a:prstGeom prst="rect">
            <a:avLst/>
          </a:prstGeom>
          <a:noFill/>
          <a:ln w="9525">
            <a:noFill/>
          </a:ln>
        </p:spPr>
        <p:txBody>
          <a:bodyPr wrap="square">
            <a:spAutoFit/>
          </a:bodyPr>
          <a:p>
            <a:pPr indent="266700" algn="ctr">
              <a:lnSpc>
                <a:spcPct val="120000"/>
              </a:lnSpc>
              <a:spcBef>
                <a:spcPts val="0"/>
              </a:spcBef>
              <a:spcAft>
                <a:spcPts val="0"/>
              </a:spcAft>
            </a:pP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银行存款余额调节表           2×19年12月31日          单位：元</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p:nvPr>
            <p:custDataLst>
              <p:tags r:id="rId1"/>
            </p:custDataLst>
          </p:nvPr>
        </p:nvGraphicFramePr>
        <p:xfrm>
          <a:off x="596900" y="1245870"/>
          <a:ext cx="8129905" cy="2888615"/>
        </p:xfrm>
        <a:graphic>
          <a:graphicData uri="http://schemas.openxmlformats.org/drawingml/2006/table">
            <a:tbl>
              <a:tblPr firstRow="1" bandRow="1">
                <a:tableStyleId>{5940675A-B579-460E-94D1-54222C63F5DA}</a:tableStyleId>
              </a:tblPr>
              <a:tblGrid>
                <a:gridCol w="2566670"/>
                <a:gridCol w="1273810"/>
                <a:gridCol w="2884170"/>
                <a:gridCol w="1405255"/>
              </a:tblGrid>
              <a:tr h="338455">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项目</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金额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项目</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金额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9280">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银行存款日记账余额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5400000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银行对账单余额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8300000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5165">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加：银行已收、企业未收款</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4800000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加：企业已收、银行未收款</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6000000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4530">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减：银行已付、企业未付款</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400000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减：企业已付、银行未付款</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4500000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91185">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调节后余额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9800000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调节后余额</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9800000</a:t>
                      </a:r>
                      <a:endParaRPr lang="en-US" alt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38480" y="342900"/>
            <a:ext cx="8067675" cy="341503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单选】2018年9月30日，某企业银行存款日记账账面余额为216万元，收到银行对账单的余额为212.3万元。经逐笔核对，该企业存在以下记账差错及未达账项：从银行提取现金6.9万元，会计人员误记为9.6万元；银行为企业代付电话费6.4万元，但企业未接到银行付款通知，尚未入账。9月30日调节后的银行存款余额为（　　）万元。</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612775" y="3789045"/>
            <a:ext cx="7338695"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212.3   B. 225.1    C. 205.9     D. 218.7</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659765" y="4347210"/>
            <a:ext cx="7901940" cy="645160"/>
          </a:xfrm>
          <a:prstGeom prst="rect">
            <a:avLst/>
          </a:prstGeom>
          <a:noFill/>
        </p:spPr>
        <p:txBody>
          <a:bodyPr wrap="square" rtlCol="0">
            <a:spAutoFit/>
          </a:bodyPr>
          <a:p>
            <a:pPr>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调节后的银行存款余额=216+（9.6-6.9）-6.4=212.3</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p:nvPr>
            <p:custDataLst>
              <p:tags r:id="rId1"/>
            </p:custDataLst>
          </p:nvPr>
        </p:nvSpPr>
        <p:spPr>
          <a:xfrm>
            <a:off x="454660" y="3392805"/>
            <a:ext cx="8230235" cy="669290"/>
          </a:xfrm>
          <a:prstGeom prst="rect">
            <a:avLst/>
          </a:prstGeom>
          <a:noFill/>
          <a:ln w="3175">
            <a:noFill/>
            <a:prstDash val="dash"/>
          </a:ln>
        </p:spPr>
        <p:txBody>
          <a:bodyPr wrap="square" lIns="67627" tIns="35242" rIns="67627" bIns="35242" anchor="t" anchorCtr="0"/>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a:lnSpc>
                <a:spcPct val="120000"/>
              </a:lnSpc>
              <a:spcAft>
                <a:spcPts val="800"/>
              </a:spcAft>
              <a:defRPr/>
            </a:pPr>
            <a:r>
              <a:rPr lang="zh-CN" altLang="en-US" sz="3200" b="1" spc="300" dirty="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a:t>
            </a:r>
            <a:r>
              <a:rPr lang="zh-CN" altLang="zh-CN" sz="3200" b="1">
                <a:solidFill>
                  <a:schemeClr val="tx1"/>
                </a:solidFill>
                <a:sym typeface="+mn-ea"/>
              </a:rPr>
              <a:t>财产清查概述</a:t>
            </a:r>
            <a:endParaRPr lang="zh-CN" altLang="en-US" sz="3200" b="1" spc="300" dirty="0">
              <a:ln w="3175">
                <a:noFill/>
                <a:prstDash val="dash"/>
              </a:ln>
              <a:solidFill>
                <a:sysClr val="windowText" lastClr="000000">
                  <a:lumMod val="85000"/>
                  <a:lumOff val="15000"/>
                </a:sys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8" name="图片 17" descr="C:\Users\kingsoft\Desktop\4.jpg4"/>
          <p:cNvPicPr>
            <a:picLocks noChangeAspect="1"/>
          </p:cNvPicPr>
          <p:nvPr>
            <p:custDataLst>
              <p:tags r:id="rId2"/>
            </p:custDataLst>
          </p:nvPr>
        </p:nvPicPr>
        <p:blipFill rotWithShape="1">
          <a:blip r:embed="rId3"/>
          <a:srcRect l="-244"/>
          <a:stretch>
            <a:fillRect/>
          </a:stretch>
        </p:blipFill>
        <p:spPr>
          <a:xfrm>
            <a:off x="456974" y="458720"/>
            <a:ext cx="8227574" cy="2735747"/>
          </a:xfrm>
          <a:prstGeom prst="rect">
            <a:avLst/>
          </a:prstGeom>
        </p:spPr>
      </p:pic>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857885"/>
            <a:ext cx="8067675"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·判断】银行存款余额调节表可以作为调整企业银行存款账面余额的记账依据。（　　）（2018年）</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61975" y="2175510"/>
            <a:ext cx="8241030"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【答案】×</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561975" y="3038475"/>
            <a:ext cx="8126095" cy="1198880"/>
          </a:xfrm>
          <a:prstGeom prst="rect">
            <a:avLst/>
          </a:prstGeom>
          <a:noFill/>
        </p:spPr>
        <p:txBody>
          <a:bodyPr wrap="square" rtlCol="0">
            <a:spAutoFit/>
          </a:bodyPr>
          <a:p>
            <a:pPr>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【解析】“银行存款余额调节表”只是为了核对账目，不能作为调整企业银行存款账面记录的记账依据。</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custDataLst>
              <p:tags r:id="rId1"/>
            </p:custDataLst>
          </p:nvPr>
        </p:nvSpPr>
        <p:spPr>
          <a:xfrm>
            <a:off x="258445" y="262255"/>
            <a:ext cx="3531235"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 </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往来款项的清查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586740" y="1199515"/>
            <a:ext cx="7618730" cy="1198880"/>
          </a:xfrm>
          <a:prstGeom prst="rect">
            <a:avLst/>
          </a:prstGeom>
          <a:noFill/>
          <a:ln w="9525">
            <a:noFill/>
          </a:ln>
        </p:spPr>
        <p:txBody>
          <a:bodyPr wrap="square">
            <a:spAutoFit/>
          </a:bodyPr>
          <a:p>
            <a:pPr indent="0" fontAlgn="auto">
              <a:lnSpc>
                <a:spcPct val="150000"/>
              </a:lnSpc>
              <a:buClr>
                <a:srgbClr val="FFFFCC"/>
              </a:buClr>
              <a:buFont typeface="Wingdings" panose="05000000000000000000" charset="0"/>
              <a:buNone/>
            </a:pPr>
            <a:r>
              <a:rPr lang="en-US" altLang="zh-CN" sz="2400" b="1" dirty="0">
                <a:latin typeface="宋体" panose="02010600030101010101" pitchFamily="2" charset="-122"/>
                <a:sym typeface="+mn-ea"/>
              </a:rPr>
              <a:t> </a:t>
            </a:r>
            <a:r>
              <a:rPr lang="zh-CN" altLang="en-US" sz="2400" b="1" dirty="0">
                <a:latin typeface="宋体" panose="02010600030101010101" pitchFamily="2" charset="-122"/>
                <a:sym typeface="+mn-ea"/>
              </a:rPr>
              <a:t>往来款项主要包括应收、应付款项和预收、预付款项等。往来款项的清查一般采用</a:t>
            </a:r>
            <a:r>
              <a:rPr lang="zh-CN" altLang="en-US" sz="2400" b="1" dirty="0">
                <a:solidFill>
                  <a:srgbClr val="C00000"/>
                </a:solidFill>
                <a:latin typeface="宋体" panose="02010600030101010101" pitchFamily="2" charset="-122"/>
                <a:sym typeface="+mn-ea"/>
              </a:rPr>
              <a:t>发函询证</a:t>
            </a:r>
            <a:r>
              <a:rPr lang="zh-CN" altLang="en-US" sz="2400" b="1" dirty="0">
                <a:latin typeface="宋体" panose="02010600030101010101" pitchFamily="2" charset="-122"/>
                <a:sym typeface="+mn-ea"/>
              </a:rPr>
              <a:t>的方法进行核对。</a:t>
            </a:r>
            <a:endParaRPr lang="zh-CN" altLang="en-US" sz="2400" b="1">
              <a:latin typeface="微软雅黑" panose="020B0503020204020204" pitchFamily="34" charset="-122"/>
              <a:ea typeface="微软雅黑" panose="020B0503020204020204" pitchFamily="34" charset="-122"/>
            </a:endParaRPr>
          </a:p>
        </p:txBody>
      </p:sp>
      <p:pic>
        <p:nvPicPr>
          <p:cNvPr id="2" name="图片 -2147482618" descr="说明: C:\Users\wushuang\Desktop\图片6.png"/>
          <p:cNvPicPr>
            <a:picLocks noChangeAspect="1"/>
          </p:cNvPicPr>
          <p:nvPr/>
        </p:nvPicPr>
        <p:blipFill>
          <a:blip r:embed="rId2"/>
          <a:stretch>
            <a:fillRect/>
          </a:stretch>
        </p:blipFill>
        <p:spPr>
          <a:xfrm>
            <a:off x="2535555" y="2593340"/>
            <a:ext cx="3443605" cy="2155190"/>
          </a:xfrm>
          <a:prstGeom prst="rect">
            <a:avLst/>
          </a:prstGeom>
          <a:noFill/>
          <a:ln w="9525">
            <a:noFill/>
          </a:ln>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478790"/>
            <a:ext cx="7937500"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【例·多选】下列各项中，采用发函询证方法进行财产清查的有（　　）。（2018年）</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092200" y="1694815"/>
            <a:ext cx="3682365"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银行存款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应收账款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预付账款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存货</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61390" y="4128135"/>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B</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C</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custDataLst>
              <p:tags r:id="rId1"/>
            </p:custDataLst>
          </p:nvPr>
        </p:nvSpPr>
        <p:spPr>
          <a:xfrm>
            <a:off x="258445" y="262255"/>
            <a:ext cx="3531235"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 </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实物资产的清查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586740" y="1199515"/>
            <a:ext cx="7618730" cy="1198880"/>
          </a:xfrm>
          <a:prstGeom prst="rect">
            <a:avLst/>
          </a:prstGeom>
          <a:noFill/>
          <a:ln w="9525">
            <a:noFill/>
          </a:ln>
        </p:spPr>
        <p:txBody>
          <a:bodyPr wrap="square">
            <a:spAutoFit/>
          </a:bodyPr>
          <a:p>
            <a:pPr indent="0" fontAlgn="auto">
              <a:lnSpc>
                <a:spcPct val="150000"/>
              </a:lnSpc>
              <a:buClr>
                <a:srgbClr val="FFFFCC"/>
              </a:buClr>
              <a:buFont typeface="Wingdings" panose="05000000000000000000" charset="0"/>
              <a:buNone/>
            </a:pPr>
            <a:r>
              <a:rPr lang="en-US" altLang="zh-CN" sz="2400" b="1">
                <a:latin typeface="微软雅黑" panose="020B0503020204020204" pitchFamily="34" charset="-122"/>
                <a:ea typeface="微软雅黑" panose="020B0503020204020204" pitchFamily="34" charset="-122"/>
              </a:rPr>
              <a:t>1. </a:t>
            </a:r>
            <a:r>
              <a:rPr lang="zh-CN" altLang="en-US" sz="2400" b="1" dirty="0">
                <a:latin typeface="宋体" panose="02010600030101010101" pitchFamily="2" charset="-122"/>
                <a:sym typeface="+mn-ea"/>
              </a:rPr>
              <a:t>实物资产主要包括固定资产、存货等。实物资产的清查是对实物资产在数量和质量上所进行的清查。</a:t>
            </a:r>
            <a:endParaRPr lang="zh-CN" altLang="en-US" sz="2400" b="1">
              <a:latin typeface="微软雅黑" panose="020B0503020204020204" pitchFamily="34" charset="-122"/>
              <a:ea typeface="微软雅黑" panose="020B0503020204020204" pitchFamily="34" charset="-122"/>
            </a:endParaRPr>
          </a:p>
        </p:txBody>
      </p:sp>
      <p:sp>
        <p:nvSpPr>
          <p:cNvPr id="2" name="文本框 1"/>
          <p:cNvSpPr txBox="1"/>
          <p:nvPr/>
        </p:nvSpPr>
        <p:spPr>
          <a:xfrm>
            <a:off x="586740" y="2719070"/>
            <a:ext cx="6492240" cy="534035"/>
          </a:xfrm>
          <a:prstGeom prst="rect">
            <a:avLst/>
          </a:prstGeom>
          <a:noFill/>
          <a:ln w="9525">
            <a:noFill/>
          </a:ln>
        </p:spPr>
        <p:txBody>
          <a:bodyPr wrap="square">
            <a:spAutoFit/>
          </a:bodyPr>
          <a:p>
            <a:pPr indent="0" fontAlgn="auto">
              <a:lnSpc>
                <a:spcPct val="120000"/>
              </a:lnSpc>
              <a:buClr>
                <a:srgbClr val="FFFFCC"/>
              </a:buClr>
              <a:buFont typeface="Wingdings" panose="05000000000000000000" charset="0"/>
              <a:buNone/>
            </a:pPr>
            <a:r>
              <a:rPr lang="en-US" altLang="zh-CN" sz="2400" b="1">
                <a:latin typeface="微软雅黑" panose="020B0503020204020204" pitchFamily="34" charset="-122"/>
                <a:ea typeface="微软雅黑" panose="020B0503020204020204" pitchFamily="34" charset="-122"/>
              </a:rPr>
              <a:t>2. </a:t>
            </a:r>
            <a:r>
              <a:rPr lang="zh-CN" altLang="en-US" sz="2400" b="1" dirty="0">
                <a:latin typeface="宋体" panose="02010600030101010101" pitchFamily="2" charset="-122"/>
                <a:sym typeface="+mn-ea"/>
              </a:rPr>
              <a:t>清查方法：</a:t>
            </a:r>
            <a:r>
              <a:rPr lang="zh-CN" altLang="en-US" sz="2400" b="1" dirty="0">
                <a:solidFill>
                  <a:srgbClr val="C00000"/>
                </a:solidFill>
                <a:latin typeface="宋体" panose="02010600030101010101" pitchFamily="2" charset="-122"/>
                <a:sym typeface="+mn-ea"/>
              </a:rPr>
              <a:t>实地盘点法</a:t>
            </a:r>
            <a:r>
              <a:rPr lang="zh-CN" altLang="en-US" sz="2400" b="1" dirty="0">
                <a:latin typeface="宋体" panose="02010600030101010101" pitchFamily="2" charset="-122"/>
                <a:sym typeface="+mn-ea"/>
              </a:rPr>
              <a:t>和</a:t>
            </a:r>
            <a:r>
              <a:rPr lang="zh-CN" altLang="en-US" sz="2400" b="1" dirty="0">
                <a:solidFill>
                  <a:srgbClr val="C00000"/>
                </a:solidFill>
                <a:latin typeface="宋体" panose="02010600030101010101" pitchFamily="2" charset="-122"/>
                <a:sym typeface="+mn-ea"/>
              </a:rPr>
              <a:t>技术推算法</a:t>
            </a:r>
            <a:endParaRPr lang="zh-CN" altLang="en-US" sz="2400" b="1" dirty="0">
              <a:solidFill>
                <a:srgbClr val="C00000"/>
              </a:solidFill>
              <a:latin typeface="宋体" panose="02010600030101010101" pitchFamily="2" charset="-122"/>
              <a:sym typeface="+mn-ea"/>
            </a:endParaRPr>
          </a:p>
        </p:txBody>
      </p:sp>
      <p:grpSp>
        <p:nvGrpSpPr>
          <p:cNvPr id="3" name="Group 4"/>
          <p:cNvGrpSpPr/>
          <p:nvPr/>
        </p:nvGrpSpPr>
        <p:grpSpPr>
          <a:xfrm>
            <a:off x="6162040" y="2909570"/>
            <a:ext cx="2251075" cy="2016125"/>
            <a:chOff x="3833" y="2478"/>
            <a:chExt cx="1418" cy="1270"/>
          </a:xfrm>
        </p:grpSpPr>
        <p:grpSp>
          <p:nvGrpSpPr>
            <p:cNvPr id="79876" name="Group 5"/>
            <p:cNvGrpSpPr/>
            <p:nvPr/>
          </p:nvGrpSpPr>
          <p:grpSpPr>
            <a:xfrm>
              <a:off x="3833" y="2478"/>
              <a:ext cx="1418" cy="908"/>
              <a:chOff x="3833" y="2478"/>
              <a:chExt cx="1418" cy="908"/>
            </a:xfrm>
          </p:grpSpPr>
          <p:sp>
            <p:nvSpPr>
              <p:cNvPr id="79877" name="AutoShape 6"/>
              <p:cNvSpPr/>
              <p:nvPr/>
            </p:nvSpPr>
            <p:spPr>
              <a:xfrm>
                <a:off x="3833" y="2478"/>
                <a:ext cx="1406" cy="908"/>
              </a:xfrm>
              <a:prstGeom prst="wedgeRectCallout">
                <a:avLst>
                  <a:gd name="adj1" fmla="val 50426"/>
                  <a:gd name="adj2" fmla="val 39648"/>
                </a:avLst>
              </a:prstGeom>
              <a:solidFill>
                <a:srgbClr val="ACF2BD"/>
              </a:solidFill>
              <a:ln w="9525">
                <a:noFill/>
              </a:ln>
            </p:spPr>
            <p:txBody>
              <a:bodyPr anchor="t"/>
              <a:p>
                <a:pPr algn="ctr"/>
                <a:endParaRPr lang="zh-CN" altLang="zh-CN" dirty="0">
                  <a:latin typeface="Arial" panose="020B0604020202020204" pitchFamily="34" charset="0"/>
                  <a:ea typeface="宋体" panose="02010600030101010101" pitchFamily="2" charset="-122"/>
                </a:endParaRPr>
              </a:p>
            </p:txBody>
          </p:sp>
          <p:pic>
            <p:nvPicPr>
              <p:cNvPr id="79878" name="Picture 7" descr="j0205462"/>
              <p:cNvPicPr>
                <a:picLocks noChangeAspect="1"/>
              </p:cNvPicPr>
              <p:nvPr/>
            </p:nvPicPr>
            <p:blipFill>
              <a:blip r:embed="rId2"/>
              <a:stretch>
                <a:fillRect/>
              </a:stretch>
            </p:blipFill>
            <p:spPr>
              <a:xfrm>
                <a:off x="3866" y="2478"/>
                <a:ext cx="726" cy="817"/>
              </a:xfrm>
              <a:prstGeom prst="rect">
                <a:avLst/>
              </a:prstGeom>
              <a:noFill/>
              <a:ln w="9525">
                <a:noFill/>
              </a:ln>
            </p:spPr>
          </p:pic>
          <p:pic>
            <p:nvPicPr>
              <p:cNvPr id="79879" name="Picture 8" descr="MCj04242380000[1]"/>
              <p:cNvPicPr>
                <a:picLocks noChangeAspect="1"/>
              </p:cNvPicPr>
              <p:nvPr/>
            </p:nvPicPr>
            <p:blipFill>
              <a:blip r:embed="rId3"/>
              <a:stretch>
                <a:fillRect/>
              </a:stretch>
            </p:blipFill>
            <p:spPr>
              <a:xfrm>
                <a:off x="4740" y="3068"/>
                <a:ext cx="318" cy="318"/>
              </a:xfrm>
              <a:prstGeom prst="rect">
                <a:avLst/>
              </a:prstGeom>
              <a:noFill/>
              <a:ln w="9525">
                <a:noFill/>
              </a:ln>
            </p:spPr>
          </p:pic>
          <p:pic>
            <p:nvPicPr>
              <p:cNvPr id="79880" name="Picture 9" descr="MCj04326310000[1]"/>
              <p:cNvPicPr>
                <a:picLocks noChangeAspect="1"/>
              </p:cNvPicPr>
              <p:nvPr/>
            </p:nvPicPr>
            <p:blipFill>
              <a:blip r:embed="rId4"/>
              <a:stretch>
                <a:fillRect/>
              </a:stretch>
            </p:blipFill>
            <p:spPr>
              <a:xfrm>
                <a:off x="4513" y="3113"/>
                <a:ext cx="272" cy="272"/>
              </a:xfrm>
              <a:prstGeom prst="rect">
                <a:avLst/>
              </a:prstGeom>
              <a:noFill/>
              <a:ln w="9525">
                <a:noFill/>
              </a:ln>
            </p:spPr>
          </p:pic>
          <p:pic>
            <p:nvPicPr>
              <p:cNvPr id="79881" name="Picture 10" descr="MCj02869750000[1]"/>
              <p:cNvPicPr>
                <a:picLocks noChangeAspect="1"/>
              </p:cNvPicPr>
              <p:nvPr/>
            </p:nvPicPr>
            <p:blipFill>
              <a:blip r:embed="rId5"/>
              <a:stretch>
                <a:fillRect/>
              </a:stretch>
            </p:blipFill>
            <p:spPr>
              <a:xfrm>
                <a:off x="4649" y="2522"/>
                <a:ext cx="602" cy="547"/>
              </a:xfrm>
              <a:prstGeom prst="rect">
                <a:avLst/>
              </a:prstGeom>
              <a:noFill/>
              <a:ln w="9525">
                <a:noFill/>
              </a:ln>
            </p:spPr>
          </p:pic>
          <p:pic>
            <p:nvPicPr>
              <p:cNvPr id="79882" name="Picture 11" descr="MCj04160160000[1]"/>
              <p:cNvPicPr>
                <a:picLocks noChangeAspect="1"/>
              </p:cNvPicPr>
              <p:nvPr/>
            </p:nvPicPr>
            <p:blipFill>
              <a:blip r:embed="rId6"/>
              <a:stretch>
                <a:fillRect/>
              </a:stretch>
            </p:blipFill>
            <p:spPr>
              <a:xfrm>
                <a:off x="4014" y="3087"/>
                <a:ext cx="524" cy="298"/>
              </a:xfrm>
              <a:prstGeom prst="rect">
                <a:avLst/>
              </a:prstGeom>
              <a:noFill/>
              <a:ln w="9525">
                <a:noFill/>
              </a:ln>
            </p:spPr>
          </p:pic>
          <p:pic>
            <p:nvPicPr>
              <p:cNvPr id="79883" name="Picture 12" descr="MCj04338930000[1]"/>
              <p:cNvPicPr>
                <a:picLocks noChangeAspect="1"/>
              </p:cNvPicPr>
              <p:nvPr/>
            </p:nvPicPr>
            <p:blipFill>
              <a:blip r:embed="rId7"/>
              <a:stretch>
                <a:fillRect/>
              </a:stretch>
            </p:blipFill>
            <p:spPr>
              <a:xfrm>
                <a:off x="4510" y="2841"/>
                <a:ext cx="309" cy="309"/>
              </a:xfrm>
              <a:prstGeom prst="rect">
                <a:avLst/>
              </a:prstGeom>
              <a:noFill/>
              <a:ln w="9525">
                <a:noFill/>
              </a:ln>
            </p:spPr>
          </p:pic>
          <p:grpSp>
            <p:nvGrpSpPr>
              <p:cNvPr id="79884" name="Group 13"/>
              <p:cNvGrpSpPr/>
              <p:nvPr/>
            </p:nvGrpSpPr>
            <p:grpSpPr>
              <a:xfrm>
                <a:off x="4967" y="3067"/>
                <a:ext cx="182" cy="227"/>
                <a:chOff x="1746" y="2115"/>
                <a:chExt cx="862" cy="862"/>
              </a:xfrm>
            </p:grpSpPr>
            <p:sp>
              <p:nvSpPr>
                <p:cNvPr id="79885" name="AutoShape 14"/>
                <p:cNvSpPr/>
                <p:nvPr/>
              </p:nvSpPr>
              <p:spPr>
                <a:xfrm>
                  <a:off x="1746"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79886" name="AutoShape 15"/>
                <p:cNvSpPr/>
                <p:nvPr/>
              </p:nvSpPr>
              <p:spPr>
                <a:xfrm>
                  <a:off x="1927"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grpSp>
        <p:sp>
          <p:nvSpPr>
            <p:cNvPr id="79887" name="AutoShape 16"/>
            <p:cNvSpPr/>
            <p:nvPr/>
          </p:nvSpPr>
          <p:spPr>
            <a:xfrm>
              <a:off x="4038" y="3475"/>
              <a:ext cx="998" cy="273"/>
            </a:xfrm>
            <a:prstGeom prst="wedgeRectCallout">
              <a:avLst>
                <a:gd name="adj1" fmla="val -9421"/>
                <a:gd name="adj2" fmla="val 52199"/>
              </a:avLst>
            </a:prstGeom>
            <a:solidFill>
              <a:schemeClr val="tx2"/>
            </a:solidFill>
            <a:ln w="9525" cap="flat" cmpd="sng">
              <a:solidFill>
                <a:schemeClr val="tx2"/>
              </a:solidFill>
              <a:prstDash val="sysDot"/>
              <a:miter/>
              <a:headEnd type="none" w="med" len="med"/>
              <a:tailEnd type="none" w="med" len="med"/>
            </a:ln>
          </p:spPr>
          <p:txBody>
            <a:bodyPr anchor="t"/>
            <a:p>
              <a:pPr algn="ctr"/>
              <a:r>
                <a:rPr lang="zh-CN" altLang="en-US" sz="2000" b="1" dirty="0">
                  <a:latin typeface="Times New Roman" panose="02020603050405020304" pitchFamily="18" charset="0"/>
                  <a:ea typeface="宋体" panose="02010600030101010101" pitchFamily="2" charset="-122"/>
                </a:rPr>
                <a:t>实际结存数</a:t>
              </a:r>
              <a:endParaRPr lang="zh-CN" altLang="en-US" sz="2000" b="1" dirty="0">
                <a:latin typeface="Times New Roman" panose="02020603050405020304" pitchFamily="18" charset="0"/>
                <a:ea typeface="宋体" panose="02010600030101010101" pitchFamily="2" charset="-122"/>
              </a:endParaRPr>
            </a:p>
          </p:txBody>
        </p:sp>
      </p:gr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2"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lide(fromRight)">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06070" y="1348740"/>
            <a:ext cx="5259705" cy="1198880"/>
          </a:xfrm>
          <a:prstGeom prst="rect">
            <a:avLst/>
          </a:prstGeom>
          <a:noFill/>
        </p:spPr>
        <p:txBody>
          <a:bodyPr wrap="square" rtlCol="0" anchor="t">
            <a:spAutoFit/>
          </a:bodyPr>
          <a:p>
            <a:pPr>
              <a:lnSpc>
                <a:spcPct val="150000"/>
              </a:lnSpc>
              <a:spcBef>
                <a:spcPts val="0"/>
              </a:spcBef>
              <a:spcAft>
                <a:spcPts val="0"/>
              </a:spcAft>
            </a:pPr>
            <a:r>
              <a:rPr lang="en-US" altLang="zh-CN" sz="2400" b="1" dirty="0">
                <a:solidFill>
                  <a:srgbClr val="C00000"/>
                </a:solidFill>
                <a:latin typeface="Arial" panose="020B0604020202020204" pitchFamily="34" charset="0"/>
                <a:ea typeface="宋体" panose="02010600030101010101" pitchFamily="2" charset="-122"/>
                <a:sym typeface="+mn-ea"/>
              </a:rPr>
              <a:t>★</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【提示1】在实物清查过程中，实物保管人员和盘点人员必须同时在场。</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2147482580"/>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5311140" y="842010"/>
            <a:ext cx="3309620" cy="1845310"/>
          </a:xfrm>
          <a:prstGeom prst="rect">
            <a:avLst/>
          </a:prstGeom>
          <a:noFill/>
          <a:ln w="9525">
            <a:noFill/>
          </a:ln>
        </p:spPr>
      </p:pic>
      <p:sp>
        <p:nvSpPr>
          <p:cNvPr id="8" name="文本框 7"/>
          <p:cNvSpPr txBox="1"/>
          <p:nvPr/>
        </p:nvSpPr>
        <p:spPr>
          <a:xfrm>
            <a:off x="85090" y="3094990"/>
            <a:ext cx="8713470" cy="645160"/>
          </a:xfrm>
          <a:prstGeom prst="rect">
            <a:avLst/>
          </a:prstGeom>
          <a:noFill/>
        </p:spPr>
        <p:txBody>
          <a:bodyPr wrap="square" rtlCol="0" anchor="t">
            <a:spAutoFit/>
          </a:bodyPr>
          <a:p>
            <a:pPr>
              <a:lnSpc>
                <a:spcPct val="150000"/>
              </a:lnSpc>
              <a:spcBef>
                <a:spcPts val="0"/>
              </a:spcBef>
              <a:spcAft>
                <a:spcPts val="0"/>
              </a:spcAft>
            </a:pP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【提示2】</a:t>
            </a: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实存账存对比表</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是用以调整账簿记录的重要原始凭证</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478790"/>
            <a:ext cx="7937500"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【例·多选】企业财产清查中，可以作为调整账簿记录的原始凭证的有（　　）。</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092200" y="1694815"/>
            <a:ext cx="6053455"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库存现金盘点报告表</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银行存款余额调节表</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清查结果报告表</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盘点报告表</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61390" y="4128135"/>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C</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D</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515620" y="645795"/>
            <a:ext cx="8084185" cy="739140"/>
          </a:xfrm>
        </p:spPr>
        <p:txBody>
          <a:bodyPr/>
          <a:lstStyle/>
          <a:p>
            <a:r>
              <a:rPr lang="zh-CN" altLang="en-US" sz="3200" spc="300" smtClean="0">
                <a:ln w="3175">
                  <a:noFill/>
                  <a:prstDash val="dash"/>
                </a:ln>
                <a:solidFill>
                  <a:sysClr val="windowText" lastClr="000000">
                    <a:lumMod val="85000"/>
                    <a:lumOff val="15000"/>
                  </a:sysClr>
                </a:solidFill>
                <a:effectLst/>
                <a:cs typeface="微软雅黑" panose="020B0503020204020204" pitchFamily="34" charset="-122"/>
              </a:rPr>
              <a:t>三、</a:t>
            </a:r>
            <a:r>
              <a:rPr lang="zh-CN" altLang="zh-CN" sz="3200" dirty="0" smtClean="0">
                <a:solidFill>
                  <a:schemeClr val="tx1"/>
                </a:solidFill>
                <a:sym typeface="+mn-ea"/>
              </a:rPr>
              <a:t>存货的盘存制度</a:t>
            </a:r>
            <a:endParaRPr lang="zh-CN" altLang="zh-CN" sz="3200" dirty="0">
              <a:solidFill>
                <a:schemeClr val="tx1"/>
              </a:solidFill>
            </a:endParaRPr>
          </a:p>
        </p:txBody>
      </p:sp>
      <p:pic>
        <p:nvPicPr>
          <p:cNvPr id="9" name="内容占位符 8" descr="C:\Users\kingsoft\Desktop\1.jpg1"/>
          <p:cNvPicPr>
            <a:picLocks noGrp="1" noChangeAspect="1"/>
          </p:cNvPicPr>
          <p:nvPr>
            <p:ph sz="quarter" idx="4294967295"/>
            <p:custDataLst>
              <p:tags r:id="rId2"/>
            </p:custDataLst>
          </p:nvPr>
        </p:nvPicPr>
        <p:blipFill>
          <a:blip r:embed="rId3"/>
          <a:srcRect r="-6"/>
          <a:stretch>
            <a:fillRect/>
          </a:stretch>
        </p:blipFill>
        <p:spPr>
          <a:xfrm>
            <a:off x="467678" y="2121029"/>
            <a:ext cx="8223647" cy="2569032"/>
          </a:xfrm>
        </p:spPr>
      </p:pic>
    </p:spTree>
    <p:custDataLst>
      <p:tags r:id="rId4"/>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653415" y="469900"/>
            <a:ext cx="7919085" cy="1198880"/>
          </a:xfrm>
          <a:prstGeom prst="rect">
            <a:avLst/>
          </a:prstGeom>
          <a:noFill/>
        </p:spPr>
        <p:txBody>
          <a:bodyPr wrap="square" rtlCol="0" anchor="t">
            <a:spAutoFit/>
          </a:bodyPr>
          <a:p>
            <a:pPr fontAlgn="auto">
              <a:lnSpc>
                <a:spcPct val="150000"/>
              </a:lnSpc>
            </a:pPr>
            <a:r>
              <a:rPr lang="zh-CN" altLang="en-US" sz="2400" b="1" dirty="0">
                <a:solidFill>
                  <a:srgbClr val="FF0000"/>
                </a:solidFill>
                <a:latin typeface="宋体" panose="02010600030101010101" pitchFamily="2" charset="-122"/>
                <a:sym typeface="+mn-ea"/>
              </a:rPr>
              <a:t>★ </a:t>
            </a:r>
            <a:r>
              <a:rPr lang="zh-CN" altLang="en-US" sz="2400" b="1" dirty="0">
                <a:latin typeface="宋体" panose="02010600030101010101" pitchFamily="2" charset="-122"/>
                <a:sym typeface="+mn-ea"/>
              </a:rPr>
              <a:t>存货盘存制度：</a:t>
            </a:r>
            <a:r>
              <a:rPr lang="zh-CN" altLang="en-US" sz="2400" b="1" dirty="0">
                <a:latin typeface="宋体" panose="02010600030101010101" pitchFamily="2" charset="-122"/>
                <a:sym typeface="+mn-ea"/>
              </a:rPr>
              <a:t>在财产清查中确定企业的原材料、库存商品等实物资产结存数量的方法。</a:t>
            </a:r>
            <a:endParaRPr lang="en-US" altLang="zh-CN" sz="2400" b="1"/>
          </a:p>
        </p:txBody>
      </p:sp>
      <p:sp>
        <p:nvSpPr>
          <p:cNvPr id="276490" name="AutoShape 10"/>
          <p:cNvSpPr/>
          <p:nvPr/>
        </p:nvSpPr>
        <p:spPr>
          <a:xfrm>
            <a:off x="5935345" y="2026285"/>
            <a:ext cx="2230755" cy="431800"/>
          </a:xfrm>
          <a:prstGeom prst="wedgeRoundRectCallout">
            <a:avLst>
              <a:gd name="adj1" fmla="val -4736"/>
              <a:gd name="adj2" fmla="val -25000"/>
              <a:gd name="adj3" fmla="val 16667"/>
            </a:avLst>
          </a:prstGeom>
          <a:solidFill>
            <a:schemeClr val="accent3">
              <a:lumMod val="40000"/>
              <a:lumOff val="60000"/>
            </a:schemeClr>
          </a:solidFill>
          <a:ln w="9525" cap="flat" cmpd="sng">
            <a:solidFill>
              <a:srgbClr val="000000">
                <a:alpha val="0"/>
              </a:srgbClr>
            </a:solidFill>
            <a:prstDash val="sysDot"/>
            <a:miter/>
            <a:headEnd type="none" w="med" len="med"/>
            <a:tailEnd type="none" w="med" len="med"/>
          </a:ln>
        </p:spPr>
        <p:txBody>
          <a:bodyPr anchor="t"/>
          <a:p>
            <a:pPr algn="ctr"/>
            <a:r>
              <a:rPr lang="zh-CN" altLang="en-US" b="1" dirty="0">
                <a:solidFill>
                  <a:srgbClr val="0070C0"/>
                </a:solidFill>
                <a:ea typeface="+mn-lt"/>
                <a:cs typeface="+mn-lt"/>
              </a:rPr>
              <a:t>月末时还结存几件？ </a:t>
            </a:r>
            <a:endParaRPr lang="zh-CN" altLang="en-US" b="1" dirty="0">
              <a:solidFill>
                <a:srgbClr val="0070C0"/>
              </a:solidFill>
              <a:ea typeface="+mn-lt"/>
              <a:cs typeface="+mn-lt"/>
            </a:endParaRPr>
          </a:p>
        </p:txBody>
      </p:sp>
      <p:sp>
        <p:nvSpPr>
          <p:cNvPr id="276491" name="AutoShape 11"/>
          <p:cNvSpPr/>
          <p:nvPr/>
        </p:nvSpPr>
        <p:spPr>
          <a:xfrm>
            <a:off x="699770" y="2288540"/>
            <a:ext cx="1696085" cy="1050290"/>
          </a:xfrm>
          <a:prstGeom prst="wedgeRoundRectCallout">
            <a:avLst>
              <a:gd name="adj1" fmla="val 28111"/>
              <a:gd name="adj2" fmla="val 19972"/>
              <a:gd name="adj3" fmla="val 16667"/>
            </a:avLst>
          </a:prstGeom>
          <a:solidFill>
            <a:srgbClr val="D0DEFC"/>
          </a:solidFill>
          <a:ln w="9525" cap="flat" cmpd="sng">
            <a:noFill/>
            <a:prstDash val="sysDot"/>
            <a:miter/>
            <a:headEnd type="none" w="med" len="med"/>
            <a:tailEnd type="none" w="med" len="med"/>
          </a:ln>
        </p:spPr>
        <p:txBody>
          <a:bodyPr anchor="t"/>
          <a:p>
            <a:r>
              <a:rPr lang="en-US" altLang="zh-CN" b="1" dirty="0">
                <a:solidFill>
                  <a:schemeClr val="tx1"/>
                </a:solidFill>
                <a:ea typeface="+mn-lt"/>
                <a:cs typeface="+mn-lt"/>
              </a:rPr>
              <a:t>【</a:t>
            </a:r>
            <a:r>
              <a:rPr lang="zh-CN" altLang="en-US" b="1" dirty="0">
                <a:solidFill>
                  <a:schemeClr val="tx1"/>
                </a:solidFill>
                <a:ea typeface="+mn-lt"/>
                <a:cs typeface="+mn-lt"/>
              </a:rPr>
              <a:t>例</a:t>
            </a:r>
            <a:r>
              <a:rPr lang="en-US" altLang="zh-CN" b="1" dirty="0">
                <a:solidFill>
                  <a:schemeClr val="tx1"/>
                </a:solidFill>
                <a:ea typeface="+mn-lt"/>
                <a:cs typeface="+mn-lt"/>
              </a:rPr>
              <a:t>】</a:t>
            </a:r>
            <a:r>
              <a:rPr lang="en-US" altLang="zh-CN" b="1" dirty="0">
                <a:ea typeface="+mn-lt"/>
                <a:cs typeface="+mn-lt"/>
              </a:rPr>
              <a:t>A</a:t>
            </a:r>
            <a:r>
              <a:rPr lang="zh-CN" altLang="en-US" b="1" dirty="0">
                <a:ea typeface="+mn-lt"/>
                <a:cs typeface="+mn-lt"/>
              </a:rPr>
              <a:t>产品月初结存</a:t>
            </a:r>
            <a:r>
              <a:rPr lang="en-US" altLang="zh-CN" b="1" dirty="0">
                <a:ea typeface="+mn-lt"/>
                <a:cs typeface="+mn-lt"/>
              </a:rPr>
              <a:t>2</a:t>
            </a:r>
            <a:r>
              <a:rPr lang="zh-CN" altLang="en-US" b="1" dirty="0">
                <a:ea typeface="+mn-lt"/>
                <a:cs typeface="+mn-lt"/>
              </a:rPr>
              <a:t>件；本月生产</a:t>
            </a:r>
            <a:r>
              <a:rPr lang="en-US" altLang="zh-CN" b="1" dirty="0">
                <a:ea typeface="+mn-lt"/>
                <a:cs typeface="+mn-lt"/>
              </a:rPr>
              <a:t>2</a:t>
            </a:r>
            <a:r>
              <a:rPr lang="zh-CN" altLang="en-US" b="1" dirty="0">
                <a:ea typeface="+mn-lt"/>
                <a:cs typeface="+mn-lt"/>
              </a:rPr>
              <a:t>件。</a:t>
            </a:r>
            <a:endParaRPr lang="zh-CN" altLang="en-US" b="1" dirty="0">
              <a:ea typeface="+mn-lt"/>
              <a:cs typeface="+mn-lt"/>
            </a:endParaRPr>
          </a:p>
        </p:txBody>
      </p:sp>
      <p:grpSp>
        <p:nvGrpSpPr>
          <p:cNvPr id="3" name="Group 27"/>
          <p:cNvGrpSpPr/>
          <p:nvPr/>
        </p:nvGrpSpPr>
        <p:grpSpPr>
          <a:xfrm>
            <a:off x="2811780" y="2361565"/>
            <a:ext cx="1023620" cy="1052195"/>
            <a:chOff x="1746" y="2115"/>
            <a:chExt cx="862" cy="862"/>
          </a:xfrm>
        </p:grpSpPr>
        <p:sp>
          <p:nvSpPr>
            <p:cNvPr id="13319" name="AutoShape 12"/>
            <p:cNvSpPr/>
            <p:nvPr/>
          </p:nvSpPr>
          <p:spPr>
            <a:xfrm>
              <a:off x="1746"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3320" name="AutoShape 13"/>
            <p:cNvSpPr/>
            <p:nvPr/>
          </p:nvSpPr>
          <p:spPr>
            <a:xfrm>
              <a:off x="1927"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sp>
        <p:nvSpPr>
          <p:cNvPr id="276503" name="AutoShape 23"/>
          <p:cNvSpPr/>
          <p:nvPr/>
        </p:nvSpPr>
        <p:spPr>
          <a:xfrm>
            <a:off x="5790565" y="2838450"/>
            <a:ext cx="2520315" cy="688975"/>
          </a:xfrm>
          <a:prstGeom prst="wedgeRectCallout">
            <a:avLst>
              <a:gd name="adj1" fmla="val 11167"/>
              <a:gd name="adj2" fmla="val 12324"/>
            </a:avLst>
          </a:prstGeom>
          <a:solidFill>
            <a:schemeClr val="accent3">
              <a:lumMod val="40000"/>
              <a:lumOff val="60000"/>
            </a:schemeClr>
          </a:solidFill>
          <a:ln w="9525" cap="flat" cmpd="sng">
            <a:noFill/>
            <a:prstDash val="sysDot"/>
            <a:miter/>
            <a:headEnd type="none" w="med" len="med"/>
            <a:tailEnd type="none" w="med" len="med"/>
          </a:ln>
        </p:spPr>
        <p:txBody>
          <a:bodyPr anchor="t"/>
          <a:p>
            <a:r>
              <a:rPr lang="zh-CN" altLang="en-US" b="1" dirty="0">
                <a:solidFill>
                  <a:srgbClr val="FF0000"/>
                </a:solidFill>
                <a:latin typeface="微软雅黑" panose="020B0503020204020204" pitchFamily="34" charset="-122"/>
                <a:ea typeface="微软雅黑" panose="020B0503020204020204" pitchFamily="34" charset="-122"/>
              </a:rPr>
              <a:t>解决方法一</a:t>
            </a:r>
            <a:r>
              <a:rPr lang="zh-CN" altLang="en-US" b="1" dirty="0">
                <a:latin typeface="微软雅黑" panose="020B0503020204020204" pitchFamily="34" charset="-122"/>
                <a:ea typeface="微软雅黑" panose="020B0503020204020204" pitchFamily="34" charset="-122"/>
              </a:rPr>
              <a:t>：通过账户记录资料计算结存数</a:t>
            </a:r>
            <a:endParaRPr lang="zh-CN" altLang="en-US" b="1" dirty="0">
              <a:latin typeface="微软雅黑" panose="020B0503020204020204" pitchFamily="34" charset="-122"/>
              <a:ea typeface="微软雅黑" panose="020B0503020204020204" pitchFamily="34" charset="-122"/>
            </a:endParaRPr>
          </a:p>
        </p:txBody>
      </p:sp>
      <p:sp>
        <p:nvSpPr>
          <p:cNvPr id="276504" name="AutoShape 24"/>
          <p:cNvSpPr/>
          <p:nvPr/>
        </p:nvSpPr>
        <p:spPr>
          <a:xfrm>
            <a:off x="6906260" y="2533968"/>
            <a:ext cx="288925" cy="288925"/>
          </a:xfrm>
          <a:prstGeom prst="downArrow">
            <a:avLst>
              <a:gd name="adj1" fmla="val 50000"/>
              <a:gd name="adj2" fmla="val 2500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chemeClr val="accent1"/>
                </a:solidFill>
              </a14:hiddenFill>
            </a:ext>
          </a:extLst>
        </p:spPr>
        <p:txBody>
          <a:bodyPr vert="eaVert" wrap="none" anchor="ctr"/>
          <a:p>
            <a:endParaRPr lang="zh-CN" altLang="en-US" dirty="0">
              <a:latin typeface="Arial" panose="020B0604020202020204" pitchFamily="34" charset="0"/>
              <a:ea typeface="宋体" panose="02010600030101010101" pitchFamily="2" charset="-122"/>
            </a:endParaRPr>
          </a:p>
        </p:txBody>
      </p:sp>
      <p:sp>
        <p:nvSpPr>
          <p:cNvPr id="276505" name="AutoShape 25"/>
          <p:cNvSpPr/>
          <p:nvPr/>
        </p:nvSpPr>
        <p:spPr>
          <a:xfrm>
            <a:off x="6906260" y="3633788"/>
            <a:ext cx="288925" cy="288925"/>
          </a:xfrm>
          <a:prstGeom prst="downArrow">
            <a:avLst>
              <a:gd name="adj1" fmla="val 50000"/>
              <a:gd name="adj2" fmla="val 2500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chemeClr val="accent1"/>
                </a:solidFill>
              </a14:hiddenFill>
            </a:ext>
          </a:extLst>
        </p:spPr>
        <p:txBody>
          <a:bodyPr vert="eaVert" wrap="none" anchor="ctr"/>
          <a:p>
            <a:endParaRPr lang="zh-CN" altLang="en-US" dirty="0">
              <a:latin typeface="Arial" panose="020B0604020202020204" pitchFamily="34" charset="0"/>
              <a:ea typeface="宋体" panose="02010600030101010101" pitchFamily="2" charset="-122"/>
            </a:endParaRPr>
          </a:p>
        </p:txBody>
      </p:sp>
      <p:sp>
        <p:nvSpPr>
          <p:cNvPr id="276506" name="AutoShape 26"/>
          <p:cNvSpPr/>
          <p:nvPr/>
        </p:nvSpPr>
        <p:spPr>
          <a:xfrm>
            <a:off x="5811520" y="4022090"/>
            <a:ext cx="2551430" cy="681355"/>
          </a:xfrm>
          <a:prstGeom prst="wedgeRectCallout">
            <a:avLst>
              <a:gd name="adj1" fmla="val 11167"/>
              <a:gd name="adj2" fmla="val 12324"/>
            </a:avLst>
          </a:prstGeom>
          <a:solidFill>
            <a:schemeClr val="accent3">
              <a:lumMod val="40000"/>
              <a:lumOff val="60000"/>
            </a:schemeClr>
          </a:solidFill>
          <a:ln w="9525" cap="flat" cmpd="sng">
            <a:noFill/>
            <a:prstDash val="sysDot"/>
            <a:miter/>
            <a:headEnd type="none" w="med" len="med"/>
            <a:tailEnd type="none" w="med" len="med"/>
          </a:ln>
        </p:spPr>
        <p:txBody>
          <a:bodyPr anchor="t">
            <a:noAutofit/>
          </a:bodyPr>
          <a:p>
            <a:pPr lvl="0" algn="l">
              <a:buClrTx/>
              <a:buSzTx/>
              <a:buFontTx/>
            </a:pPr>
            <a:r>
              <a:rPr lang="zh-CN" altLang="en-US" b="1" dirty="0">
                <a:solidFill>
                  <a:srgbClr val="FF0000"/>
                </a:solidFill>
                <a:latin typeface="微软雅黑" panose="020B0503020204020204" pitchFamily="34" charset="-122"/>
                <a:ea typeface="微软雅黑" panose="020B0503020204020204" pitchFamily="34" charset="-122"/>
                <a:sym typeface="+mn-ea"/>
              </a:rPr>
              <a:t>解决方法二</a:t>
            </a:r>
            <a:r>
              <a:rPr lang="zh-CN" altLang="en-US" b="1" dirty="0">
                <a:solidFill>
                  <a:schemeClr val="tx1"/>
                </a:solidFill>
                <a:latin typeface="微软雅黑" panose="020B0503020204020204" pitchFamily="34" charset="-122"/>
                <a:ea typeface="微软雅黑" panose="020B0503020204020204" pitchFamily="34" charset="-122"/>
                <a:sym typeface="+mn-ea"/>
              </a:rPr>
              <a:t>：月末通过实地</a:t>
            </a:r>
            <a:r>
              <a:rPr lang="zh-CN" altLang="en-US" b="1" dirty="0">
                <a:solidFill>
                  <a:schemeClr val="tx1"/>
                </a:solidFill>
                <a:latin typeface="微软雅黑" panose="020B0503020204020204" pitchFamily="34" charset="-122"/>
                <a:ea typeface="微软雅黑" panose="020B0503020204020204" pitchFamily="34" charset="-122"/>
                <a:sym typeface="+mn-ea"/>
              </a:rPr>
              <a:t>盘点</a:t>
            </a:r>
            <a:r>
              <a:rPr lang="zh-CN" altLang="en-US" b="1" dirty="0">
                <a:solidFill>
                  <a:schemeClr val="tx1"/>
                </a:solidFill>
                <a:latin typeface="微软雅黑" panose="020B0503020204020204" pitchFamily="34" charset="-122"/>
                <a:ea typeface="微软雅黑" panose="020B0503020204020204" pitchFamily="34" charset="-122"/>
                <a:sym typeface="+mn-ea"/>
              </a:rPr>
              <a:t>求得结存数</a:t>
            </a:r>
            <a:endParaRPr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276485" name="Rectangle 5"/>
          <p:cNvSpPr/>
          <p:nvPr/>
        </p:nvSpPr>
        <p:spPr>
          <a:xfrm>
            <a:off x="1059180" y="3830955"/>
            <a:ext cx="2493010" cy="872490"/>
          </a:xfrm>
          <a:prstGeom prst="rect">
            <a:avLst/>
          </a:prstGeom>
          <a:noFill/>
          <a:ln w="9525">
            <a:noFill/>
          </a:ln>
        </p:spPr>
        <p:txBody>
          <a:bodyPr anchor="t"/>
          <a:p>
            <a:r>
              <a:rPr lang="en-US" altLang="zh-CN" sz="2400" b="1" dirty="0">
                <a:solidFill>
                  <a:srgbClr val="FF0000"/>
                </a:solidFill>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具体方法：永续盘存制和实地盘存制。</a:t>
            </a:r>
            <a:r>
              <a:rPr lang="zh-CN" altLang="en-US" sz="2400" dirty="0">
                <a:latin typeface="宋体" panose="02010600030101010101" pitchFamily="2" charset="-122"/>
                <a:ea typeface="宋体" panose="02010600030101010101" pitchFamily="2" charset="-122"/>
              </a:rPr>
              <a:t> </a:t>
            </a:r>
            <a:r>
              <a:rPr lang="zh-CN" altLang="en-US" sz="2800" dirty="0">
                <a:latin typeface="宋体" panose="02010600030101010101" pitchFamily="2" charset="-122"/>
                <a:ea typeface="宋体" panose="02010600030101010101" pitchFamily="2" charset="-122"/>
              </a:rPr>
              <a:t> </a:t>
            </a:r>
            <a:endParaRPr lang="zh-CN" altLang="en-US" sz="2800" dirty="0">
              <a:latin typeface="宋体" panose="02010600030101010101" pitchFamily="2" charset="-122"/>
              <a:ea typeface="宋体" panose="02010600030101010101" pitchFamily="2" charset="-122"/>
            </a:endParaRPr>
          </a:p>
        </p:txBody>
      </p:sp>
      <p:sp>
        <p:nvSpPr>
          <p:cNvPr id="276509" name="AutoShape 29"/>
          <p:cNvSpPr/>
          <p:nvPr/>
        </p:nvSpPr>
        <p:spPr>
          <a:xfrm>
            <a:off x="4773930" y="1876743"/>
            <a:ext cx="574675" cy="1584325"/>
          </a:xfrm>
          <a:prstGeom prst="wedgeEllipseCallout">
            <a:avLst>
              <a:gd name="adj1" fmla="val 28731"/>
              <a:gd name="adj2" fmla="val 14329"/>
            </a:avLst>
          </a:prstGeom>
          <a:blipFill>
            <a:blip r:embed="rId1"/>
          </a:blipFill>
          <a:ln w="9525" cap="flat" cmpd="sng">
            <a:noFill/>
            <a:prstDash val="sysDot"/>
            <a:miter/>
            <a:headEnd type="none" w="med" len="med"/>
            <a:tailEnd type="none" w="med" len="med"/>
          </a:ln>
        </p:spPr>
        <p:txBody>
          <a:bodyPr anchor="t"/>
          <a:p>
            <a:pPr algn="ctr">
              <a:lnSpc>
                <a:spcPct val="80000"/>
              </a:lnSpc>
            </a:pPr>
            <a:r>
              <a:rPr lang="zh-CN" altLang="en-US" b="1" dirty="0">
                <a:ea typeface="+mn-lt"/>
              </a:rPr>
              <a:t>月中有销售</a:t>
            </a:r>
            <a:endParaRPr lang="zh-CN" altLang="en-US" b="1" dirty="0">
              <a:ea typeface="+mn-lt"/>
            </a:endParaRPr>
          </a:p>
        </p:txBody>
      </p:sp>
      <p:grpSp>
        <p:nvGrpSpPr>
          <p:cNvPr id="5" name="Group 28"/>
          <p:cNvGrpSpPr/>
          <p:nvPr/>
        </p:nvGrpSpPr>
        <p:grpSpPr>
          <a:xfrm>
            <a:off x="3296285" y="2361565"/>
            <a:ext cx="1022350" cy="1052195"/>
            <a:chOff x="2200" y="2115"/>
            <a:chExt cx="861" cy="862"/>
          </a:xfrm>
        </p:grpSpPr>
        <p:sp>
          <p:nvSpPr>
            <p:cNvPr id="13328" name="AutoShape 14"/>
            <p:cNvSpPr/>
            <p:nvPr/>
          </p:nvSpPr>
          <p:spPr>
            <a:xfrm>
              <a:off x="220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13329" name="AutoShape 15"/>
            <p:cNvSpPr/>
            <p:nvPr/>
          </p:nvSpPr>
          <p:spPr>
            <a:xfrm>
              <a:off x="2380" y="2115"/>
              <a:ext cx="681" cy="862"/>
            </a:xfrm>
            <a:prstGeom prst="cube">
              <a:avLst>
                <a:gd name="adj" fmla="val 81111"/>
              </a:avLst>
            </a:prstGeom>
            <a:solidFill>
              <a:srgbClr val="CCCCFF"/>
            </a:solidFill>
            <a:ln w="9525" cap="flat" cmpd="sng">
              <a:solidFill>
                <a:srgbClr val="000000"/>
              </a:solidFill>
              <a:prstDash val="solid"/>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gr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grpId="0" nodeType="clickEffect">
                                  <p:stCondLst>
                                    <p:cond delay="0"/>
                                  </p:stCondLst>
                                  <p:childTnLst>
                                    <p:set>
                                      <p:cBhvr>
                                        <p:cTn id="10" dur="1" fill="hold">
                                          <p:stCondLst>
                                            <p:cond delay="0"/>
                                          </p:stCondLst>
                                        </p:cTn>
                                        <p:tgtEl>
                                          <p:spTgt spid="276491"/>
                                        </p:tgtEl>
                                        <p:attrNameLst>
                                          <p:attrName>style.visibility</p:attrName>
                                        </p:attrNameLst>
                                      </p:cBhvr>
                                      <p:to>
                                        <p:strVal val="visible"/>
                                      </p:to>
                                    </p:set>
                                    <p:animEffect transition="in" filter="wedge">
                                      <p:cBhvr>
                                        <p:cTn id="11" dur="2000"/>
                                        <p:tgtEl>
                                          <p:spTgt spid="276491"/>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2" presetClass="entr" presetSubtype="2"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Right)">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276509"/>
                                        </p:tgtEl>
                                        <p:attrNameLst>
                                          <p:attrName>style.visibility</p:attrName>
                                        </p:attrNameLst>
                                      </p:cBhvr>
                                      <p:to>
                                        <p:strVal val="visible"/>
                                      </p:to>
                                    </p:set>
                                    <p:animEffect transition="in" filter="slide(fromLeft)">
                                      <p:cBhvr>
                                        <p:cTn id="27" dur="2000"/>
                                        <p:tgtEl>
                                          <p:spTgt spid="276509"/>
                                        </p:tgtEl>
                                      </p:cBhvr>
                                    </p:animEffect>
                                  </p:childTnLst>
                                </p:cTn>
                              </p:par>
                            </p:childTnLst>
                          </p:cTn>
                        </p:par>
                        <p:par>
                          <p:cTn id="28" fill="hold">
                            <p:stCondLst>
                              <p:cond delay="20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276490"/>
                                        </p:tgtEl>
                                        <p:attrNameLst>
                                          <p:attrName>style.visibility</p:attrName>
                                        </p:attrNameLst>
                                      </p:cBhvr>
                                      <p:to>
                                        <p:strVal val="visible"/>
                                      </p:to>
                                    </p:set>
                                    <p:anim calcmode="discrete" valueType="clr">
                                      <p:cBhvr override="childStyle">
                                        <p:cTn id="31" dur="500"/>
                                        <p:tgtEl>
                                          <p:spTgt spid="276490"/>
                                        </p:tgtEl>
                                        <p:attrNameLst>
                                          <p:attrName>style.color</p:attrName>
                                        </p:attrNameLst>
                                      </p:cBhvr>
                                      <p:tavLst>
                                        <p:tav tm="0">
                                          <p:val>
                                            <p:clrVal>
                                              <a:schemeClr val="accent2"/>
                                            </p:clrVal>
                                          </p:val>
                                        </p:tav>
                                        <p:tav tm="50000">
                                          <p:val>
                                            <p:clrVal>
                                              <a:schemeClr val="hlink"/>
                                            </p:clrVal>
                                          </p:val>
                                        </p:tav>
                                      </p:tavLst>
                                    </p:anim>
                                    <p:anim calcmode="discrete" valueType="clr">
                                      <p:cBhvr>
                                        <p:cTn id="32" dur="500"/>
                                        <p:tgtEl>
                                          <p:spTgt spid="276490"/>
                                        </p:tgtEl>
                                        <p:attrNameLst>
                                          <p:attrName>fillcolor</p:attrName>
                                        </p:attrNameLst>
                                      </p:cBhvr>
                                      <p:tavLst>
                                        <p:tav tm="0">
                                          <p:val>
                                            <p:clrVal>
                                              <a:schemeClr val="accent2"/>
                                            </p:clrVal>
                                          </p:val>
                                        </p:tav>
                                        <p:tav tm="50000">
                                          <p:val>
                                            <p:clrVal>
                                              <a:schemeClr val="hlink"/>
                                            </p:clrVal>
                                          </p:val>
                                        </p:tav>
                                      </p:tavLst>
                                    </p:anim>
                                    <p:set>
                                      <p:cBhvr>
                                        <p:cTn id="33" dur="500"/>
                                        <p:tgtEl>
                                          <p:spTgt spid="276490"/>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276504"/>
                                        </p:tgtEl>
                                        <p:attrNameLst>
                                          <p:attrName>style.visibility</p:attrName>
                                        </p:attrNameLst>
                                      </p:cBhvr>
                                      <p:to>
                                        <p:strVal val="visible"/>
                                      </p:to>
                                    </p:set>
                                    <p:animEffect transition="in" filter="slide(fromTop)">
                                      <p:cBhvr>
                                        <p:cTn id="38" dur="500"/>
                                        <p:tgtEl>
                                          <p:spTgt spid="276504"/>
                                        </p:tgtEl>
                                      </p:cBhvr>
                                    </p:animEffect>
                                  </p:childTnLst>
                                </p:cTn>
                              </p:par>
                            </p:childTnLst>
                          </p:cTn>
                        </p:par>
                        <p:par>
                          <p:cTn id="39" fill="hold">
                            <p:stCondLst>
                              <p:cond delay="500"/>
                            </p:stCondLst>
                            <p:childTnLst>
                              <p:par>
                                <p:cTn id="40" presetID="12" presetClass="entr" presetSubtype="1" fill="hold" grpId="0" nodeType="afterEffect">
                                  <p:stCondLst>
                                    <p:cond delay="0"/>
                                  </p:stCondLst>
                                  <p:childTnLst>
                                    <p:set>
                                      <p:cBhvr>
                                        <p:cTn id="41" dur="1" fill="hold">
                                          <p:stCondLst>
                                            <p:cond delay="0"/>
                                          </p:stCondLst>
                                        </p:cTn>
                                        <p:tgtEl>
                                          <p:spTgt spid="276503"/>
                                        </p:tgtEl>
                                        <p:attrNameLst>
                                          <p:attrName>style.visibility</p:attrName>
                                        </p:attrNameLst>
                                      </p:cBhvr>
                                      <p:to>
                                        <p:strVal val="visible"/>
                                      </p:to>
                                    </p:set>
                                    <p:animEffect transition="in" filter="slide(fromTop)">
                                      <p:cBhvr>
                                        <p:cTn id="42" dur="500"/>
                                        <p:tgtEl>
                                          <p:spTgt spid="276503"/>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1" fill="hold" grpId="0" nodeType="clickEffect">
                                  <p:stCondLst>
                                    <p:cond delay="0"/>
                                  </p:stCondLst>
                                  <p:childTnLst>
                                    <p:set>
                                      <p:cBhvr>
                                        <p:cTn id="46" dur="1" fill="hold">
                                          <p:stCondLst>
                                            <p:cond delay="0"/>
                                          </p:stCondLst>
                                        </p:cTn>
                                        <p:tgtEl>
                                          <p:spTgt spid="276505"/>
                                        </p:tgtEl>
                                        <p:attrNameLst>
                                          <p:attrName>style.visibility</p:attrName>
                                        </p:attrNameLst>
                                      </p:cBhvr>
                                      <p:to>
                                        <p:strVal val="visible"/>
                                      </p:to>
                                    </p:set>
                                    <p:animEffect transition="in" filter="slide(fromTop)">
                                      <p:cBhvr>
                                        <p:cTn id="47" dur="2000"/>
                                        <p:tgtEl>
                                          <p:spTgt spid="276505"/>
                                        </p:tgtEl>
                                      </p:cBhvr>
                                    </p:animEffect>
                                  </p:childTnLst>
                                </p:cTn>
                              </p:par>
                            </p:childTnLst>
                          </p:cTn>
                        </p:par>
                        <p:par>
                          <p:cTn id="48" fill="hold">
                            <p:stCondLst>
                              <p:cond delay="2000"/>
                            </p:stCondLst>
                            <p:childTnLst>
                              <p:par>
                                <p:cTn id="49" presetID="12" presetClass="entr" presetSubtype="1" fill="hold" grpId="0" nodeType="afterEffect">
                                  <p:stCondLst>
                                    <p:cond delay="0"/>
                                  </p:stCondLst>
                                  <p:childTnLst>
                                    <p:set>
                                      <p:cBhvr>
                                        <p:cTn id="50" dur="1" fill="hold">
                                          <p:stCondLst>
                                            <p:cond delay="0"/>
                                          </p:stCondLst>
                                        </p:cTn>
                                        <p:tgtEl>
                                          <p:spTgt spid="276506"/>
                                        </p:tgtEl>
                                        <p:attrNameLst>
                                          <p:attrName>style.visibility</p:attrName>
                                        </p:attrNameLst>
                                      </p:cBhvr>
                                      <p:to>
                                        <p:strVal val="visible"/>
                                      </p:to>
                                    </p:set>
                                    <p:animEffect transition="in" filter="slide(fromTop)">
                                      <p:cBhvr>
                                        <p:cTn id="51" dur="2000"/>
                                        <p:tgtEl>
                                          <p:spTgt spid="276506"/>
                                        </p:tgtEl>
                                      </p:cBhvr>
                                    </p:animEffect>
                                  </p:childTnLst>
                                </p:cTn>
                              </p:par>
                            </p:childTnLst>
                          </p:cTn>
                        </p:par>
                      </p:childTnLst>
                    </p:cTn>
                  </p:par>
                  <p:par>
                    <p:cTn id="52" fill="hold">
                      <p:stCondLst>
                        <p:cond delay="indefinite"/>
                      </p:stCondLst>
                      <p:childTnLst>
                        <p:par>
                          <p:cTn id="53" fill="hold">
                            <p:stCondLst>
                              <p:cond delay="0"/>
                            </p:stCondLst>
                            <p:childTnLst>
                              <p:par>
                                <p:cTn id="54" presetID="18" presetClass="entr" presetSubtype="6" fill="hold" grpId="0" nodeType="clickEffect">
                                  <p:stCondLst>
                                    <p:cond delay="0"/>
                                  </p:stCondLst>
                                  <p:childTnLst>
                                    <p:set>
                                      <p:cBhvr>
                                        <p:cTn id="55" dur="1" fill="hold">
                                          <p:stCondLst>
                                            <p:cond delay="0"/>
                                          </p:stCondLst>
                                        </p:cTn>
                                        <p:tgtEl>
                                          <p:spTgt spid="276485"/>
                                        </p:tgtEl>
                                        <p:attrNameLst>
                                          <p:attrName>style.visibility</p:attrName>
                                        </p:attrNameLst>
                                      </p:cBhvr>
                                      <p:to>
                                        <p:strVal val="visible"/>
                                      </p:to>
                                    </p:set>
                                    <p:animEffect transition="in" filter="strips(downRight)">
                                      <p:cBhvr>
                                        <p:cTn id="56" dur="1000"/>
                                        <p:tgtEl>
                                          <p:spTgt spid="276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0" grpId="0" bldLvl="0" animBg="1"/>
      <p:bldP spid="276491" grpId="0" bldLvl="0" animBg="1"/>
      <p:bldP spid="276503" grpId="0" bldLvl="0" animBg="1"/>
      <p:bldP spid="276504" grpId="0" bldLvl="0" animBg="1"/>
      <p:bldP spid="276505" grpId="0" bldLvl="0" animBg="1"/>
      <p:bldP spid="276506" grpId="0" bldLvl="0" animBg="1"/>
      <p:bldP spid="276485" grpId="0"/>
      <p:bldP spid="276509" grpId="0" bldLvl="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612775" y="1657350"/>
            <a:ext cx="7919085" cy="1753235"/>
          </a:xfrm>
          <a:prstGeom prst="rect">
            <a:avLst/>
          </a:prstGeom>
          <a:noFill/>
        </p:spPr>
        <p:txBody>
          <a:bodyPr wrap="square" rtlCol="0" anchor="t">
            <a:spAutoFit/>
          </a:bodyPr>
          <a:p>
            <a:pPr marL="342900" indent="-342900" fontAlgn="auto">
              <a:lnSpc>
                <a:spcPct val="150000"/>
              </a:lnSpc>
              <a:buClr>
                <a:srgbClr val="D0DEFC"/>
              </a:buClr>
              <a:buFont typeface="Wingdings" panose="05000000000000000000" charset="0"/>
              <a:buChar char="p"/>
            </a:pPr>
            <a:r>
              <a:rPr lang="zh-CN" altLang="en-US" sz="2400" b="1" dirty="0">
                <a:latin typeface="宋体" panose="02010600030101010101" pitchFamily="2" charset="-122"/>
                <a:sym typeface="+mn-ea"/>
              </a:rPr>
              <a:t>账面盘存制。</a:t>
            </a:r>
            <a:endParaRPr lang="zh-CN" altLang="en-US" sz="2400" b="1" dirty="0">
              <a:latin typeface="宋体" panose="02010600030101010101" pitchFamily="2" charset="-122"/>
              <a:sym typeface="+mn-ea"/>
            </a:endParaRPr>
          </a:p>
          <a:p>
            <a:pPr marL="342900" indent="-342900" fontAlgn="auto">
              <a:lnSpc>
                <a:spcPct val="150000"/>
              </a:lnSpc>
              <a:buClr>
                <a:srgbClr val="D0DEFC"/>
              </a:buClr>
              <a:buFont typeface="Wingdings" panose="05000000000000000000" charset="0"/>
              <a:buChar char="p"/>
            </a:pPr>
            <a:r>
              <a:rPr lang="zh-CN" altLang="en-US" sz="2400" b="1" dirty="0">
                <a:latin typeface="宋体" panose="02010600030101010101" pitchFamily="2" charset="-122"/>
                <a:sym typeface="+mn-ea"/>
              </a:rPr>
              <a:t>是通过设置存货的明细账户，逐笔登记存货的收入数、发出数，并能随时计算出存货结存数量的方法。</a:t>
            </a:r>
            <a:endParaRPr lang="en-US" altLang="zh-CN" sz="2400" b="1"/>
          </a:p>
        </p:txBody>
      </p:sp>
      <p:sp>
        <p:nvSpPr>
          <p:cNvPr id="6" name="AutoShape 74"/>
          <p:cNvSpPr/>
          <p:nvPr/>
        </p:nvSpPr>
        <p:spPr>
          <a:xfrm>
            <a:off x="612775" y="606425"/>
            <a:ext cx="3249295" cy="631190"/>
          </a:xfrm>
          <a:prstGeom prst="wedgeRoundRectCallout">
            <a:avLst>
              <a:gd name="adj1" fmla="val -47064"/>
              <a:gd name="adj2" fmla="val 34454"/>
              <a:gd name="adj3" fmla="val 16667"/>
            </a:avLst>
          </a:prstGeom>
          <a:blipFill>
            <a:blip r:embed="rId1"/>
          </a:blip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nchor="t"/>
          <a:p>
            <a:pPr algn="l" fontAlgn="auto">
              <a:lnSpc>
                <a:spcPct val="110000"/>
              </a:lnSpc>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（一）永续盘存制</a:t>
            </a:r>
            <a:endPar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fontAlgn="auto">
              <a:lnSpc>
                <a:spcPct val="110000"/>
              </a:lnSpc>
            </a:pPr>
            <a:endPar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000000"/>
                                          </p:val>
                                        </p:tav>
                                        <p:tav tm="100000">
                                          <p:val>
                                            <p:strVal val="#ppt_w"/>
                                          </p:val>
                                        </p:tav>
                                      </p:tavLst>
                                    </p:anim>
                                    <p:anim calcmode="lin" valueType="num">
                                      <p:cBhvr>
                                        <p:cTn id="12"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472440" y="693420"/>
            <a:ext cx="5320030" cy="645160"/>
          </a:xfrm>
          <a:prstGeom prst="rect">
            <a:avLst/>
          </a:prstGeom>
          <a:noFill/>
        </p:spPr>
        <p:txBody>
          <a:bodyPr wrap="square" rtlCol="0" anchor="t">
            <a:spAutoFit/>
            <a:scene3d>
              <a:camera prst="orthographicFront"/>
              <a:lightRig rig="threePt" dir="t"/>
            </a:scene3d>
          </a:bodyPr>
          <a:p>
            <a:pPr marL="342900" indent="-342900" fontAlgn="auto">
              <a:lnSpc>
                <a:spcPct val="150000"/>
              </a:lnSpc>
              <a:buClr>
                <a:srgbClr val="002060"/>
              </a:buClr>
              <a:buFont typeface="Wingdings" panose="05000000000000000000" charset="0"/>
              <a:buChar char="Ø"/>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永续盘存制下的账簿组织</a:t>
            </a: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设置</a:t>
            </a: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a:t>
            </a:r>
            <a:endPar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06179" name="AutoShape 3"/>
          <p:cNvSpPr>
            <a:spLocks noChangeArrowheads="1"/>
          </p:cNvSpPr>
          <p:nvPr/>
        </p:nvSpPr>
        <p:spPr bwMode="auto">
          <a:xfrm>
            <a:off x="1371600" y="1930400"/>
            <a:ext cx="1851025" cy="576580"/>
          </a:xfrm>
          <a:prstGeom prst="plaque">
            <a:avLst>
              <a:gd name="adj" fmla="val 16667"/>
            </a:avLst>
          </a:prstGeom>
          <a:solidFill>
            <a:schemeClr val="accent3"/>
          </a:solidFill>
          <a:ln w="9525">
            <a:noFill/>
            <a:prstDash val="solid"/>
            <a:miter lim="800000"/>
          </a:ln>
          <a:effectLst>
            <a:outerShdw dist="107763" dir="18900000" algn="ctr" rotWithShape="0">
              <a:schemeClr val="bg2">
                <a:alpha val="50000"/>
              </a:schemeClr>
            </a:outerShdw>
          </a:effectLst>
        </p:spPr>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0070C0"/>
                </a:solidFill>
                <a:effectLst/>
                <a:uLnTx/>
                <a:uFillTx/>
                <a:latin typeface="Arial" panose="020B0604020202020204" pitchFamily="34" charset="0"/>
                <a:ea typeface="宋体" panose="02010600030101010101" pitchFamily="2" charset="-122"/>
                <a:cs typeface="+mn-cs"/>
              </a:rPr>
              <a:t>财会部门</a:t>
            </a:r>
            <a:endParaRPr kumimoji="0" lang="zh-CN" altLang="en-US" sz="2000" b="1" i="0" u="none" strike="noStrike" kern="1200" cap="none" spc="0" normalizeH="0" baseline="0" noProof="0">
              <a:ln>
                <a:noFill/>
              </a:ln>
              <a:solidFill>
                <a:srgbClr val="0070C0"/>
              </a:solidFill>
              <a:effectLst/>
              <a:uLnTx/>
              <a:uFillTx/>
              <a:latin typeface="Arial" panose="020B0604020202020204" pitchFamily="34" charset="0"/>
              <a:ea typeface="宋体" panose="02010600030101010101" pitchFamily="2" charset="-122"/>
              <a:cs typeface="+mn-cs"/>
            </a:endParaRPr>
          </a:p>
        </p:txBody>
      </p:sp>
      <p:sp>
        <p:nvSpPr>
          <p:cNvPr id="306180" name="AutoShape 4"/>
          <p:cNvSpPr>
            <a:spLocks noChangeArrowheads="1"/>
          </p:cNvSpPr>
          <p:nvPr/>
        </p:nvSpPr>
        <p:spPr bwMode="auto">
          <a:xfrm>
            <a:off x="6116320" y="1930400"/>
            <a:ext cx="1778000" cy="576580"/>
          </a:xfrm>
          <a:prstGeom prst="plaque">
            <a:avLst>
              <a:gd name="adj" fmla="val 16667"/>
            </a:avLst>
          </a:prstGeom>
          <a:solidFill>
            <a:schemeClr val="accent1">
              <a:lumMod val="20000"/>
              <a:lumOff val="80000"/>
            </a:schemeClr>
          </a:solidFill>
          <a:ln w="9525">
            <a:noFill/>
            <a:prstDash val="solid"/>
            <a:miter lim="800000"/>
          </a:ln>
          <a:effectLst>
            <a:outerShdw dist="107763" dir="18900000" algn="ctr" rotWithShape="0">
              <a:schemeClr val="bg2">
                <a:alpha val="50000"/>
              </a:schemeClr>
            </a:outerShdw>
          </a:effectLst>
        </p:spPr>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0070C0"/>
                </a:solidFill>
                <a:effectLst/>
                <a:uLnTx/>
                <a:uFillTx/>
                <a:latin typeface="Arial" panose="020B0604020202020204" pitchFamily="34" charset="0"/>
                <a:ea typeface="宋体" panose="02010600030101010101" pitchFamily="2" charset="-122"/>
                <a:cs typeface="+mn-cs"/>
              </a:rPr>
              <a:t>仓储部门</a:t>
            </a:r>
            <a:endParaRPr kumimoji="0" lang="zh-CN" altLang="en-US" sz="2000" b="1" i="0" u="none" strike="noStrike" kern="1200" cap="none" spc="0" normalizeH="0" baseline="0" noProof="0">
              <a:ln>
                <a:noFill/>
              </a:ln>
              <a:solidFill>
                <a:srgbClr val="0070C0"/>
              </a:solidFill>
              <a:effectLst/>
              <a:uLnTx/>
              <a:uFillTx/>
              <a:latin typeface="Arial" panose="020B0604020202020204" pitchFamily="34" charset="0"/>
              <a:ea typeface="宋体" panose="02010600030101010101" pitchFamily="2" charset="-122"/>
              <a:cs typeface="+mn-cs"/>
            </a:endParaRPr>
          </a:p>
        </p:txBody>
      </p:sp>
      <p:grpSp>
        <p:nvGrpSpPr>
          <p:cNvPr id="3" name="Group 5"/>
          <p:cNvGrpSpPr/>
          <p:nvPr/>
        </p:nvGrpSpPr>
        <p:grpSpPr>
          <a:xfrm>
            <a:off x="2221230" y="3180715"/>
            <a:ext cx="1398588" cy="876300"/>
            <a:chOff x="2652" y="2407"/>
            <a:chExt cx="881" cy="552"/>
          </a:xfrm>
        </p:grpSpPr>
        <p:grpSp>
          <p:nvGrpSpPr>
            <p:cNvPr id="20485" name="Group 6"/>
            <p:cNvGrpSpPr/>
            <p:nvPr/>
          </p:nvGrpSpPr>
          <p:grpSpPr>
            <a:xfrm>
              <a:off x="2652" y="2407"/>
              <a:ext cx="881" cy="530"/>
              <a:chOff x="748" y="2160"/>
              <a:chExt cx="907" cy="592"/>
            </a:xfrm>
          </p:grpSpPr>
          <p:sp>
            <p:nvSpPr>
              <p:cNvPr id="20486" name="AutoShape 7"/>
              <p:cNvSpPr/>
              <p:nvPr/>
            </p:nvSpPr>
            <p:spPr>
              <a:xfrm>
                <a:off x="748" y="2160"/>
                <a:ext cx="907" cy="592"/>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20487" name="Picture 8"/>
              <p:cNvPicPr>
                <a:picLocks noChangeAspect="1"/>
              </p:cNvPicPr>
              <p:nvPr/>
            </p:nvPicPr>
            <p:blipFill>
              <a:blip r:embed="rId1"/>
              <a:srcRect l="1550" t="2928" b="1727"/>
              <a:stretch>
                <a:fillRect/>
              </a:stretch>
            </p:blipFill>
            <p:spPr>
              <a:xfrm>
                <a:off x="748" y="2205"/>
                <a:ext cx="861" cy="545"/>
              </a:xfrm>
              <a:prstGeom prst="rect">
                <a:avLst/>
              </a:prstGeom>
              <a:noFill/>
              <a:ln w="9525" cap="flat" cmpd="sng">
                <a:solidFill>
                  <a:srgbClr val="FFFFCC"/>
                </a:solidFill>
                <a:prstDash val="sysDot"/>
                <a:miter/>
                <a:headEnd type="none" w="med" len="med"/>
                <a:tailEnd type="none" w="med" len="med"/>
              </a:ln>
            </p:spPr>
          </p:pic>
        </p:grpSp>
        <p:pic>
          <p:nvPicPr>
            <p:cNvPr id="20488" name="Picture 9" descr="896F7477"/>
            <p:cNvPicPr>
              <a:picLocks noChangeAspect="1"/>
            </p:cNvPicPr>
            <p:nvPr/>
          </p:nvPicPr>
          <p:blipFill>
            <a:blip r:embed="rId2"/>
            <a:srcRect l="1332" r="2705" b="-1019"/>
            <a:stretch>
              <a:fillRect/>
            </a:stretch>
          </p:blipFill>
          <p:spPr>
            <a:xfrm>
              <a:off x="2673" y="2432"/>
              <a:ext cx="831" cy="527"/>
            </a:xfrm>
            <a:prstGeom prst="rect">
              <a:avLst/>
            </a:prstGeom>
            <a:noFill/>
            <a:ln w="9525">
              <a:noFill/>
            </a:ln>
          </p:spPr>
        </p:pic>
      </p:grpSp>
      <p:grpSp>
        <p:nvGrpSpPr>
          <p:cNvPr id="4" name="Group 10"/>
          <p:cNvGrpSpPr/>
          <p:nvPr/>
        </p:nvGrpSpPr>
        <p:grpSpPr>
          <a:xfrm>
            <a:off x="1170305" y="2850515"/>
            <a:ext cx="949325" cy="1227138"/>
            <a:chOff x="3052" y="1718"/>
            <a:chExt cx="598" cy="773"/>
          </a:xfrm>
        </p:grpSpPr>
        <p:grpSp>
          <p:nvGrpSpPr>
            <p:cNvPr id="20490" name="Group 11"/>
            <p:cNvGrpSpPr/>
            <p:nvPr/>
          </p:nvGrpSpPr>
          <p:grpSpPr>
            <a:xfrm>
              <a:off x="3052" y="1718"/>
              <a:ext cx="598" cy="770"/>
              <a:chOff x="767" y="1150"/>
              <a:chExt cx="678" cy="861"/>
            </a:xfrm>
          </p:grpSpPr>
          <p:sp>
            <p:nvSpPr>
              <p:cNvPr id="20491" name="AutoShape 12"/>
              <p:cNvSpPr/>
              <p:nvPr/>
            </p:nvSpPr>
            <p:spPr>
              <a:xfrm>
                <a:off x="767" y="1150"/>
                <a:ext cx="678" cy="861"/>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20492" name="Picture 13"/>
              <p:cNvPicPr>
                <a:picLocks noChangeAspect="1"/>
              </p:cNvPicPr>
              <p:nvPr/>
            </p:nvPicPr>
            <p:blipFill>
              <a:blip r:embed="rId3"/>
              <a:srcRect l="829"/>
              <a:stretch>
                <a:fillRect/>
              </a:stretch>
            </p:blipFill>
            <p:spPr>
              <a:xfrm>
                <a:off x="793" y="1207"/>
                <a:ext cx="615" cy="772"/>
              </a:xfrm>
              <a:prstGeom prst="rect">
                <a:avLst/>
              </a:prstGeom>
              <a:noFill/>
              <a:ln w="9525">
                <a:noFill/>
              </a:ln>
            </p:spPr>
          </p:pic>
        </p:grpSp>
        <p:pic>
          <p:nvPicPr>
            <p:cNvPr id="20493" name="Picture 14" descr="204E207C"/>
            <p:cNvPicPr>
              <a:picLocks noChangeAspect="1"/>
            </p:cNvPicPr>
            <p:nvPr/>
          </p:nvPicPr>
          <p:blipFill>
            <a:blip r:embed="rId4"/>
            <a:stretch>
              <a:fillRect/>
            </a:stretch>
          </p:blipFill>
          <p:spPr>
            <a:xfrm>
              <a:off x="3055" y="1755"/>
              <a:ext cx="566" cy="736"/>
            </a:xfrm>
            <a:prstGeom prst="rect">
              <a:avLst/>
            </a:prstGeom>
            <a:noFill/>
            <a:ln w="9525" cap="flat" cmpd="sng">
              <a:solidFill>
                <a:srgbClr val="99CCFF"/>
              </a:solidFill>
              <a:prstDash val="solid"/>
              <a:miter/>
              <a:headEnd type="none" w="med" len="med"/>
              <a:tailEnd type="none" w="med" len="med"/>
            </a:ln>
          </p:spPr>
        </p:pic>
      </p:grpSp>
      <p:grpSp>
        <p:nvGrpSpPr>
          <p:cNvPr id="5" name="Group 38"/>
          <p:cNvGrpSpPr/>
          <p:nvPr/>
        </p:nvGrpSpPr>
        <p:grpSpPr>
          <a:xfrm>
            <a:off x="6612255" y="3141028"/>
            <a:ext cx="1398588" cy="876300"/>
            <a:chOff x="2652" y="2407"/>
            <a:chExt cx="881" cy="552"/>
          </a:xfrm>
        </p:grpSpPr>
        <p:grpSp>
          <p:nvGrpSpPr>
            <p:cNvPr id="20495" name="Group 39"/>
            <p:cNvGrpSpPr/>
            <p:nvPr/>
          </p:nvGrpSpPr>
          <p:grpSpPr>
            <a:xfrm>
              <a:off x="2652" y="2407"/>
              <a:ext cx="881" cy="530"/>
              <a:chOff x="748" y="2160"/>
              <a:chExt cx="907" cy="592"/>
            </a:xfrm>
          </p:grpSpPr>
          <p:sp>
            <p:nvSpPr>
              <p:cNvPr id="20496" name="AutoShape 40"/>
              <p:cNvSpPr/>
              <p:nvPr/>
            </p:nvSpPr>
            <p:spPr>
              <a:xfrm>
                <a:off x="748" y="2160"/>
                <a:ext cx="907" cy="592"/>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20497" name="Picture 41"/>
              <p:cNvPicPr>
                <a:picLocks noChangeAspect="1"/>
              </p:cNvPicPr>
              <p:nvPr/>
            </p:nvPicPr>
            <p:blipFill>
              <a:blip r:embed="rId1"/>
              <a:srcRect l="1550" t="2928" b="1727"/>
              <a:stretch>
                <a:fillRect/>
              </a:stretch>
            </p:blipFill>
            <p:spPr>
              <a:xfrm>
                <a:off x="748" y="2205"/>
                <a:ext cx="861" cy="545"/>
              </a:xfrm>
              <a:prstGeom prst="rect">
                <a:avLst/>
              </a:prstGeom>
              <a:noFill/>
              <a:ln w="9525" cap="flat" cmpd="sng">
                <a:solidFill>
                  <a:srgbClr val="FFFFCC"/>
                </a:solidFill>
                <a:prstDash val="sysDot"/>
                <a:miter/>
                <a:headEnd type="none" w="med" len="med"/>
                <a:tailEnd type="none" w="med" len="med"/>
              </a:ln>
            </p:spPr>
          </p:pic>
        </p:grpSp>
        <p:pic>
          <p:nvPicPr>
            <p:cNvPr id="20498" name="Picture 42" descr="896F7477"/>
            <p:cNvPicPr>
              <a:picLocks noChangeAspect="1"/>
            </p:cNvPicPr>
            <p:nvPr/>
          </p:nvPicPr>
          <p:blipFill>
            <a:blip r:embed="rId2"/>
            <a:srcRect l="1332" r="2705" b="-1019"/>
            <a:stretch>
              <a:fillRect/>
            </a:stretch>
          </p:blipFill>
          <p:spPr>
            <a:xfrm>
              <a:off x="2673" y="2432"/>
              <a:ext cx="831" cy="527"/>
            </a:xfrm>
            <a:prstGeom prst="rect">
              <a:avLst/>
            </a:prstGeom>
            <a:noFill/>
            <a:ln w="9525">
              <a:noFill/>
            </a:ln>
          </p:spPr>
        </p:pic>
      </p:grpSp>
      <p:grpSp>
        <p:nvGrpSpPr>
          <p:cNvPr id="8" name="Group 31"/>
          <p:cNvGrpSpPr/>
          <p:nvPr/>
        </p:nvGrpSpPr>
        <p:grpSpPr>
          <a:xfrm>
            <a:off x="5510530" y="2942590"/>
            <a:ext cx="1277938" cy="917575"/>
            <a:chOff x="3436" y="1776"/>
            <a:chExt cx="805" cy="578"/>
          </a:xfrm>
        </p:grpSpPr>
        <p:sp>
          <p:nvSpPr>
            <p:cNvPr id="20500" name="Rectangle 32"/>
            <p:cNvSpPr/>
            <p:nvPr/>
          </p:nvSpPr>
          <p:spPr>
            <a:xfrm>
              <a:off x="3436" y="1776"/>
              <a:ext cx="713" cy="474"/>
            </a:xfrm>
            <a:prstGeom prst="rect">
              <a:avLst/>
            </a:prstGeom>
            <a:solidFill>
              <a:srgbClr val="CCFFFF"/>
            </a:solidFill>
            <a:ln w="9525" cap="flat" cmpd="sng">
              <a:solidFill>
                <a:srgbClr val="66FFFF"/>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20501" name="Rectangle 33"/>
            <p:cNvSpPr/>
            <p:nvPr/>
          </p:nvSpPr>
          <p:spPr>
            <a:xfrm>
              <a:off x="3482" y="1833"/>
              <a:ext cx="713" cy="474"/>
            </a:xfrm>
            <a:prstGeom prst="rect">
              <a:avLst/>
            </a:prstGeom>
            <a:solidFill>
              <a:srgbClr val="CCFFFF"/>
            </a:solidFill>
            <a:ln w="9525" cap="flat" cmpd="sng">
              <a:solidFill>
                <a:srgbClr val="66FFFF"/>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20502" name="Rectangle 34"/>
            <p:cNvSpPr/>
            <p:nvPr/>
          </p:nvSpPr>
          <p:spPr>
            <a:xfrm>
              <a:off x="3528" y="1880"/>
              <a:ext cx="713" cy="474"/>
            </a:xfrm>
            <a:prstGeom prst="rect">
              <a:avLst/>
            </a:prstGeom>
            <a:solidFill>
              <a:srgbClr val="CCFFFF"/>
            </a:solidFill>
            <a:ln w="9525" cap="flat" cmpd="sng">
              <a:solidFill>
                <a:srgbClr val="66FFFF"/>
              </a:solidFill>
              <a:prstDash val="sysDot"/>
              <a:miter/>
              <a:headEnd type="none" w="med" len="med"/>
              <a:tailEnd type="none" w="med" len="med"/>
            </a:ln>
          </p:spPr>
          <p:txBody>
            <a:bodyPr anchor="t"/>
            <a:p>
              <a:endParaRPr lang="zh-CN" altLang="en-US" dirty="0">
                <a:latin typeface="Arial" panose="020B0604020202020204" pitchFamily="34" charset="0"/>
                <a:ea typeface="宋体" panose="02010600030101010101" pitchFamily="2" charset="-122"/>
              </a:endParaRPr>
            </a:p>
          </p:txBody>
        </p:sp>
        <p:sp>
          <p:nvSpPr>
            <p:cNvPr id="20503" name="AutoShape 35"/>
            <p:cNvSpPr/>
            <p:nvPr/>
          </p:nvSpPr>
          <p:spPr>
            <a:xfrm>
              <a:off x="3612" y="1979"/>
              <a:ext cx="538" cy="272"/>
            </a:xfrm>
            <a:prstGeom prst="wedgeRoundRectCallout">
              <a:avLst>
                <a:gd name="adj1" fmla="val 35315"/>
                <a:gd name="adj2" fmla="val 46690"/>
                <a:gd name="adj3" fmla="val 16667"/>
              </a:avLst>
            </a:prstGeom>
            <a:noFill/>
            <a:ln w="9525">
              <a:noFill/>
            </a:ln>
          </p:spPr>
          <p:txBody>
            <a:bodyPr anchor="t"/>
            <a:p>
              <a:pPr algn="ctr"/>
              <a:r>
                <a:rPr lang="zh-CN" altLang="en-US" sz="1200" b="1" dirty="0">
                  <a:latin typeface="Times New Roman" panose="02020603050405020304" pitchFamily="18" charset="0"/>
                  <a:ea typeface="宋体" panose="02010600030101010101" pitchFamily="2" charset="-122"/>
                </a:rPr>
                <a:t>卡片账</a:t>
              </a:r>
              <a:endParaRPr lang="zh-CN" altLang="en-US" sz="1200" b="1" dirty="0">
                <a:latin typeface="Times New Roman" panose="02020603050405020304" pitchFamily="18" charset="0"/>
                <a:ea typeface="宋体" panose="02010600030101010101" pitchFamily="2" charset="-122"/>
              </a:endParaRPr>
            </a:p>
          </p:txBody>
        </p:sp>
      </p:grpSp>
      <p:grpSp>
        <p:nvGrpSpPr>
          <p:cNvPr id="9" name="Group 43"/>
          <p:cNvGrpSpPr/>
          <p:nvPr/>
        </p:nvGrpSpPr>
        <p:grpSpPr>
          <a:xfrm>
            <a:off x="3605530" y="3047365"/>
            <a:ext cx="1943100" cy="576263"/>
            <a:chOff x="2246" y="3507"/>
            <a:chExt cx="1224" cy="363"/>
          </a:xfrm>
        </p:grpSpPr>
        <p:sp>
          <p:nvSpPr>
            <p:cNvPr id="20505" name="AutoShape 36"/>
            <p:cNvSpPr/>
            <p:nvPr/>
          </p:nvSpPr>
          <p:spPr>
            <a:xfrm>
              <a:off x="2246" y="3759"/>
              <a:ext cx="1224" cy="111"/>
            </a:xfrm>
            <a:prstGeom prst="leftRightArrow">
              <a:avLst>
                <a:gd name="adj1" fmla="val 50000"/>
                <a:gd name="adj2" fmla="val 220234"/>
              </a:avLst>
            </a:prstGeom>
            <a:solidFill>
              <a:schemeClr val="accent1"/>
            </a:solidFill>
            <a:ln w="9525" cap="flat" cmpd="sng">
              <a:noFill/>
              <a:prstDash val="sysDot"/>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sp>
          <p:nvSpPr>
            <p:cNvPr id="20506" name="AutoShape 37"/>
            <p:cNvSpPr/>
            <p:nvPr/>
          </p:nvSpPr>
          <p:spPr>
            <a:xfrm>
              <a:off x="2598" y="3507"/>
              <a:ext cx="544" cy="273"/>
            </a:xfrm>
            <a:prstGeom prst="wedgeRectCallout">
              <a:avLst>
                <a:gd name="adj1" fmla="val 64889"/>
                <a:gd name="adj2" fmla="val 18130"/>
              </a:avLst>
            </a:prstGeom>
            <a:noFill/>
            <a:ln w="9525">
              <a:noFill/>
            </a:ln>
          </p:spPr>
          <p:txBody>
            <a:bodyPr anchor="t"/>
            <a:p>
              <a:pPr algn="ctr"/>
              <a:r>
                <a:rPr lang="zh-CN" altLang="en-US" sz="2000" b="1" dirty="0">
                  <a:solidFill>
                    <a:srgbClr val="0070C0"/>
                  </a:solidFill>
                  <a:latin typeface="Times New Roman" panose="02020603050405020304" pitchFamily="18" charset="0"/>
                  <a:ea typeface="宋体" panose="02010600030101010101" pitchFamily="2" charset="-122"/>
                </a:rPr>
                <a:t>核对</a:t>
              </a:r>
              <a:endParaRPr lang="zh-CN" altLang="en-US" sz="2000" b="1" dirty="0">
                <a:solidFill>
                  <a:srgbClr val="0070C0"/>
                </a:solidFill>
                <a:latin typeface="Times New Roman" panose="02020603050405020304" pitchFamily="18" charset="0"/>
                <a:ea typeface="宋体" panose="02010600030101010101" pitchFamily="2" charset="-122"/>
              </a:endParaRPr>
            </a:p>
          </p:txBody>
        </p:sp>
      </p:grpSp>
      <p:sp>
        <p:nvSpPr>
          <p:cNvPr id="306228" name="AutoShape 52"/>
          <p:cNvSpPr/>
          <p:nvPr/>
        </p:nvSpPr>
        <p:spPr>
          <a:xfrm>
            <a:off x="3611880" y="1950720"/>
            <a:ext cx="1944688" cy="792163"/>
          </a:xfrm>
          <a:prstGeom prst="wedgeRoundRectCallout">
            <a:avLst>
              <a:gd name="adj1" fmla="val -9102"/>
              <a:gd name="adj2" fmla="val 28157"/>
              <a:gd name="adj3" fmla="val 16667"/>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chemeClr val="accent3"/>
                </a:solidFill>
              </a14:hiddenFill>
            </a:ext>
          </a:extLst>
        </p:spPr>
        <p:txBody>
          <a:bodyPr anchor="t"/>
          <a:p>
            <a:pPr algn="ctr"/>
            <a:r>
              <a:rPr lang="zh-CN" altLang="en-US" sz="2000" b="1" dirty="0">
                <a:solidFill>
                  <a:srgbClr val="C00000"/>
                </a:solidFill>
                <a:latin typeface="Arial" panose="020B0604020202020204" pitchFamily="34" charset="0"/>
                <a:ea typeface="宋体" panose="02010600030101010101" pitchFamily="2" charset="-122"/>
              </a:rPr>
              <a:t>目的：保证账账、账实相符</a:t>
            </a:r>
            <a:endParaRPr lang="zh-CN" altLang="en-US" sz="2000" b="1" dirty="0">
              <a:solidFill>
                <a:srgbClr val="C00000"/>
              </a:solidFill>
              <a:latin typeface="Arial" panose="020B0604020202020204" pitchFamily="34" charset="0"/>
              <a:ea typeface="宋体" panose="02010600030101010101" pitchFamily="2"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2" presetClass="entr" presetSubtype="1" fill="hold" grpId="0" nodeType="afterEffect">
                                  <p:stCondLst>
                                    <p:cond delay="0"/>
                                  </p:stCondLst>
                                  <p:childTnLst>
                                    <p:set>
                                      <p:cBhvr>
                                        <p:cTn id="9" dur="1" fill="hold">
                                          <p:stCondLst>
                                            <p:cond delay="0"/>
                                          </p:stCondLst>
                                        </p:cTn>
                                        <p:tgtEl>
                                          <p:spTgt spid="306179"/>
                                        </p:tgtEl>
                                        <p:attrNameLst>
                                          <p:attrName>style.visibility</p:attrName>
                                        </p:attrNameLst>
                                      </p:cBhvr>
                                      <p:to>
                                        <p:strVal val="visible"/>
                                      </p:to>
                                    </p:set>
                                    <p:animEffect transition="in" filter="slide(fromTop)">
                                      <p:cBhvr>
                                        <p:cTn id="10" dur="1000"/>
                                        <p:tgtEl>
                                          <p:spTgt spid="306179"/>
                                        </p:tgtEl>
                                      </p:cBhvr>
                                    </p:animEffect>
                                  </p:childTnLst>
                                </p:cTn>
                              </p:par>
                            </p:childTnLst>
                          </p:cTn>
                        </p:par>
                        <p:par>
                          <p:cTn id="11" fill="hold">
                            <p:stCondLst>
                              <p:cond delay="1000"/>
                            </p:stCondLst>
                            <p:childTnLst>
                              <p:par>
                                <p:cTn id="12" presetID="1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lide(fromLeft)">
                                      <p:cBhvr>
                                        <p:cTn id="14" dur="1000"/>
                                        <p:tgtEl>
                                          <p:spTgt spid="3"/>
                                        </p:tgtEl>
                                      </p:cBhvr>
                                    </p:animEffect>
                                  </p:childTnLst>
                                </p:cTn>
                              </p:par>
                            </p:childTnLst>
                          </p:cTn>
                        </p:par>
                        <p:par>
                          <p:cTn id="15" fill="hold">
                            <p:stCondLst>
                              <p:cond delay="2000"/>
                            </p:stCondLst>
                            <p:childTnLst>
                              <p:par>
                                <p:cTn id="16" presetID="1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slide(fromLeft)">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306180"/>
                                        </p:tgtEl>
                                        <p:attrNameLst>
                                          <p:attrName>style.visibility</p:attrName>
                                        </p:attrNameLst>
                                      </p:cBhvr>
                                      <p:to>
                                        <p:strVal val="visible"/>
                                      </p:to>
                                    </p:set>
                                    <p:animEffect transition="in" filter="slide(fromTop)">
                                      <p:cBhvr>
                                        <p:cTn id="23" dur="1000"/>
                                        <p:tgtEl>
                                          <p:spTgt spid="306180"/>
                                        </p:tgtEl>
                                      </p:cBhvr>
                                    </p:animEffect>
                                  </p:childTnLst>
                                </p:cTn>
                              </p:par>
                            </p:childTnLst>
                          </p:cTn>
                        </p:par>
                        <p:par>
                          <p:cTn id="24" fill="hold">
                            <p:stCondLst>
                              <p:cond delay="1000"/>
                            </p:stCondLst>
                            <p:childTnLst>
                              <p:par>
                                <p:cTn id="25" presetID="1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Top)">
                                      <p:cBhvr>
                                        <p:cTn id="27" dur="1000"/>
                                        <p:tgtEl>
                                          <p:spTgt spid="8"/>
                                        </p:tgtEl>
                                      </p:cBhvr>
                                    </p:animEffect>
                                  </p:childTnLst>
                                </p:cTn>
                              </p:par>
                            </p:childTnLst>
                          </p:cTn>
                        </p:par>
                        <p:par>
                          <p:cTn id="28" fill="hold">
                            <p:stCondLst>
                              <p:cond delay="2000"/>
                            </p:stCondLst>
                            <p:childTnLst>
                              <p:par>
                                <p:cTn id="29" presetID="12" presetClass="entr" presetSubtype="8"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lide(fromLeft)">
                                      <p:cBhvr>
                                        <p:cTn id="31" dur="10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2000" fill="hold"/>
                                        <p:tgtEl>
                                          <p:spTgt spid="9"/>
                                        </p:tgtEl>
                                        <p:attrNameLst>
                                          <p:attrName>ppt_w</p:attrName>
                                        </p:attrNameLst>
                                      </p:cBhvr>
                                      <p:tavLst>
                                        <p:tav tm="0">
                                          <p:val>
                                            <p:fltVal val="0.000000"/>
                                          </p:val>
                                        </p:tav>
                                        <p:tav tm="100000">
                                          <p:val>
                                            <p:strVal val="#ppt_w"/>
                                          </p:val>
                                        </p:tav>
                                      </p:tavLst>
                                    </p:anim>
                                    <p:anim calcmode="lin" valueType="num">
                                      <p:cBhvr>
                                        <p:cTn id="37" dur="2000" fill="hold"/>
                                        <p:tgtEl>
                                          <p:spTgt spid="9"/>
                                        </p:tgtEl>
                                        <p:attrNameLst>
                                          <p:attrName>ppt_h</p:attrName>
                                        </p:attrNameLst>
                                      </p:cBhvr>
                                      <p:tavLst>
                                        <p:tav tm="0">
                                          <p:val>
                                            <p:strVal val="#ppt_h"/>
                                          </p:val>
                                        </p:tav>
                                        <p:tav tm="100000">
                                          <p:val>
                                            <p:strVal val="#ppt_h"/>
                                          </p:val>
                                        </p:tav>
                                      </p:tavLst>
                                    </p:anim>
                                  </p:childTnLst>
                                </p:cTn>
                              </p:par>
                            </p:childTnLst>
                          </p:cTn>
                        </p:par>
                        <p:par>
                          <p:cTn id="38" fill="hold">
                            <p:stCondLst>
                              <p:cond delay="2000"/>
                            </p:stCondLst>
                            <p:childTnLst>
                              <p:par>
                                <p:cTn id="39" presetID="20" presetClass="entr" presetSubtype="0" fill="hold" grpId="0" nodeType="afterEffect">
                                  <p:stCondLst>
                                    <p:cond delay="0"/>
                                  </p:stCondLst>
                                  <p:childTnLst>
                                    <p:set>
                                      <p:cBhvr>
                                        <p:cTn id="40" dur="1" fill="hold">
                                          <p:stCondLst>
                                            <p:cond delay="0"/>
                                          </p:stCondLst>
                                        </p:cTn>
                                        <p:tgtEl>
                                          <p:spTgt spid="306228"/>
                                        </p:tgtEl>
                                        <p:attrNameLst>
                                          <p:attrName>style.visibility</p:attrName>
                                        </p:attrNameLst>
                                      </p:cBhvr>
                                      <p:to>
                                        <p:strVal val="visible"/>
                                      </p:to>
                                    </p:set>
                                    <p:animEffect transition="in" filter="wedge">
                                      <p:cBhvr>
                                        <p:cTn id="41" dur="2000"/>
                                        <p:tgtEl>
                                          <p:spTgt spid="306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6179" grpId="0" bldLvl="0" animBg="1"/>
      <p:bldP spid="306180" grpId="0" bldLvl="0" animBg="1"/>
      <p:bldP spid="30622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37870" y="541655"/>
            <a:ext cx="3341370" cy="542925"/>
          </a:xfrm>
        </p:spPr>
        <p:txBody>
          <a:bodyPr>
            <a:normAutofit/>
          </a:bodyPr>
          <a:lstStyle/>
          <a:p>
            <a:r>
              <a:rPr lang="zh-CN" altLang="zh-CN" dirty="0" smtClean="0">
                <a:solidFill>
                  <a:schemeClr val="tx1"/>
                </a:solidFill>
                <a:sym typeface="+mn-ea"/>
              </a:rPr>
              <a:t>（一）财产清查的含义</a:t>
            </a:r>
            <a:endParaRPr lang="zh-CN" altLang="zh-CN" dirty="0" smtClean="0">
              <a:solidFill>
                <a:schemeClr val="tx1"/>
              </a:solidFill>
              <a:sym typeface="+mn-ea"/>
            </a:endParaRPr>
          </a:p>
        </p:txBody>
      </p:sp>
      <p:sp>
        <p:nvSpPr>
          <p:cNvPr id="9" name="文本框 8"/>
          <p:cNvSpPr txBox="1"/>
          <p:nvPr/>
        </p:nvSpPr>
        <p:spPr>
          <a:xfrm>
            <a:off x="807720" y="1084580"/>
            <a:ext cx="7915910" cy="1753235"/>
          </a:xfrm>
          <a:prstGeom prst="rect">
            <a:avLst/>
          </a:prstGeom>
          <a:noFill/>
        </p:spPr>
        <p:txBody>
          <a:bodyPr wrap="square" rtlCol="0" anchor="t">
            <a:spAutoFit/>
          </a:bodyPr>
          <a:p>
            <a:pPr algn="l" fontAlgn="auto">
              <a:lnSpc>
                <a:spcPct val="150000"/>
              </a:lnSpc>
            </a:pPr>
            <a:r>
              <a:rPr lang="en-US" altLang="zh-CN" sz="2400" b="1" dirty="0">
                <a:latin typeface="Times New Roman" panose="02020603050405020304" pitchFamily="18" charset="0"/>
                <a:sym typeface="+mn-ea"/>
              </a:rPr>
              <a:t>    </a:t>
            </a:r>
            <a:r>
              <a:rPr lang="zh-CN" altLang="en-US" sz="2400" b="1" dirty="0">
                <a:sym typeface="+mn-ea"/>
              </a:rPr>
              <a:t>通过对货币资金、实物资产和往来款项等</a:t>
            </a:r>
            <a:r>
              <a:rPr lang="zh-CN" altLang="en-US" sz="2400" b="1" dirty="0">
                <a:solidFill>
                  <a:srgbClr val="FF0000"/>
                </a:solidFill>
                <a:sym typeface="+mn-ea"/>
              </a:rPr>
              <a:t>财产物资</a:t>
            </a:r>
            <a:r>
              <a:rPr lang="zh-CN" altLang="en-US" sz="2400" b="1" dirty="0">
                <a:sym typeface="+mn-ea"/>
              </a:rPr>
              <a:t>进行盘点或核对，确定其实存数，查明</a:t>
            </a:r>
            <a:r>
              <a:rPr lang="zh-CN" altLang="en-US" sz="2400" b="1" dirty="0">
                <a:solidFill>
                  <a:srgbClr val="FF0000"/>
                </a:solidFill>
                <a:sym typeface="+mn-ea"/>
              </a:rPr>
              <a:t>账存数</a:t>
            </a:r>
            <a:r>
              <a:rPr lang="zh-CN" altLang="en-US" sz="2400" b="1" dirty="0">
                <a:sym typeface="+mn-ea"/>
              </a:rPr>
              <a:t>与</a:t>
            </a:r>
            <a:r>
              <a:rPr lang="zh-CN" altLang="en-US" sz="2400" b="1" dirty="0">
                <a:solidFill>
                  <a:srgbClr val="FF0000"/>
                </a:solidFill>
                <a:sym typeface="+mn-ea"/>
              </a:rPr>
              <a:t>实存数</a:t>
            </a:r>
            <a:r>
              <a:rPr lang="zh-CN" altLang="en-US" sz="2400" b="1" dirty="0">
                <a:sym typeface="+mn-ea"/>
              </a:rPr>
              <a:t>是否相符的一种专门方法。</a:t>
            </a:r>
            <a:endParaRPr lang="zh-CN" altLang="en-US" sz="2400" b="1" dirty="0">
              <a:sym typeface="+mn-ea"/>
            </a:endParaRPr>
          </a:p>
        </p:txBody>
      </p:sp>
      <p:pic>
        <p:nvPicPr>
          <p:cNvPr id="7" name="图片 7" descr="http://webupload.admin.dongao.com/biz/handout/img/2018/20181213/20181213171755278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59088" y="3169920"/>
            <a:ext cx="3724275" cy="1562100"/>
          </a:xfrm>
          <a:prstGeom prst="rect">
            <a:avLst/>
          </a:prstGeom>
          <a:noFill/>
          <a:ln>
            <a:noFill/>
          </a:ln>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434975" y="711835"/>
            <a:ext cx="8274050" cy="645160"/>
          </a:xfrm>
          <a:prstGeom prst="rect">
            <a:avLst/>
          </a:prstGeom>
          <a:noFill/>
        </p:spPr>
        <p:txBody>
          <a:bodyPr wrap="square" rtlCol="0" anchor="t">
            <a:spAutoFit/>
            <a:scene3d>
              <a:camera prst="orthographicFront"/>
              <a:lightRig rig="threePt" dir="t"/>
            </a:scene3d>
          </a:bodyPr>
          <a:p>
            <a:pPr marL="342900" indent="-342900" fontAlgn="auto">
              <a:lnSpc>
                <a:spcPct val="150000"/>
              </a:lnSpc>
              <a:buClr>
                <a:srgbClr val="002060"/>
              </a:buClr>
              <a:buFont typeface="Wingdings" panose="05000000000000000000" charset="0"/>
              <a:buChar char="Ø"/>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期末存货结存数量、结存成本及本期发出存货成本的计算</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6" name="文本框 5"/>
          <p:cNvSpPr txBox="1"/>
          <p:nvPr/>
        </p:nvSpPr>
        <p:spPr>
          <a:xfrm>
            <a:off x="522605" y="1775460"/>
            <a:ext cx="5120640" cy="460375"/>
          </a:xfrm>
          <a:prstGeom prst="rect">
            <a:avLst/>
          </a:prstGeom>
          <a:noFill/>
        </p:spPr>
        <p:txBody>
          <a:bodyPr wrap="square" rtlCol="0" anchor="t">
            <a:spAutoFit/>
          </a:bodyPr>
          <a:p>
            <a:pPr marL="457200" indent="-457200" eaLnBrk="1" hangingPunct="1">
              <a:spcBef>
                <a:spcPct val="0"/>
              </a:spcBef>
              <a:buClr>
                <a:srgbClr val="000000"/>
              </a:buClr>
              <a:buFont typeface="+mj-lt"/>
              <a:buAutoNum type="arabicPeriod"/>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存货期末结存数量的确定</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grpSp>
        <p:nvGrpSpPr>
          <p:cNvPr id="7" name="Group 15"/>
          <p:cNvGrpSpPr/>
          <p:nvPr/>
        </p:nvGrpSpPr>
        <p:grpSpPr>
          <a:xfrm>
            <a:off x="1259520" y="2703830"/>
            <a:ext cx="6624640" cy="865187"/>
            <a:chOff x="839" y="1434"/>
            <a:chExt cx="4173" cy="545"/>
          </a:xfrm>
          <a:solidFill>
            <a:srgbClr val="CCECFF"/>
          </a:solidFill>
        </p:grpSpPr>
        <p:sp>
          <p:nvSpPr>
            <p:cNvPr id="21509" name="AutoShape 14"/>
            <p:cNvSpPr/>
            <p:nvPr/>
          </p:nvSpPr>
          <p:spPr>
            <a:xfrm>
              <a:off x="839" y="1434"/>
              <a:ext cx="4173" cy="545"/>
            </a:xfrm>
            <a:prstGeom prst="wedgeRectCallout">
              <a:avLst>
                <a:gd name="adj1" fmla="val -43648"/>
                <a:gd name="adj2" fmla="val -19176"/>
              </a:avLst>
            </a:prstGeom>
            <a:grpFill/>
            <a:ln w="9525">
              <a:noFill/>
            </a:ln>
          </p:spPr>
          <p:txBody>
            <a:bodyPr anchor="t"/>
            <a:p>
              <a:pPr fontAlgn="base">
                <a:spcBef>
                  <a:spcPct val="20000"/>
                </a:spcBef>
              </a:pPr>
              <a:endParaRPr lang="zh-CN" altLang="zh-CN" sz="2400" strike="noStrike" noProof="1" dirty="0">
                <a:solidFill>
                  <a:schemeClr val="tx1"/>
                </a:solidFill>
                <a:latin typeface="微软雅黑" panose="020B0503020204020204" pitchFamily="34" charset="-122"/>
                <a:ea typeface="微软雅黑" panose="020B0503020204020204" pitchFamily="34" charset="-122"/>
              </a:endParaRPr>
            </a:p>
          </p:txBody>
        </p:sp>
        <p:sp>
          <p:nvSpPr>
            <p:cNvPr id="21510" name="AutoShape 4"/>
            <p:cNvSpPr/>
            <p:nvPr/>
          </p:nvSpPr>
          <p:spPr>
            <a:xfrm>
              <a:off x="884" y="1434"/>
              <a:ext cx="953" cy="545"/>
            </a:xfrm>
            <a:prstGeom prst="wedgeRectCallout">
              <a:avLst>
                <a:gd name="adj1" fmla="val 46329"/>
                <a:gd name="adj2" fmla="val -3394"/>
              </a:avLst>
            </a:prstGeom>
            <a:grpFill/>
            <a:ln w="9525">
              <a:noFill/>
            </a:ln>
          </p:spPr>
          <p:txBody>
            <a:bodyPr anchor="t"/>
            <a:p>
              <a:pPr fontAlgn="base">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期末存货结存数量</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1" name="AutoShape 8"/>
            <p:cNvSpPr/>
            <p:nvPr/>
          </p:nvSpPr>
          <p:spPr>
            <a:xfrm>
              <a:off x="4241" y="1435"/>
              <a:ext cx="771" cy="453"/>
            </a:xfrm>
            <a:prstGeom prst="wedgeRectCallout">
              <a:avLst>
                <a:gd name="adj1" fmla="val -194"/>
                <a:gd name="adj2" fmla="val -5630"/>
              </a:avLst>
            </a:prstGeom>
            <a:grpFill/>
            <a:ln w="9525">
              <a:noFill/>
            </a:ln>
          </p:spPr>
          <p:txBody>
            <a:bodyPr anchor="t"/>
            <a:p>
              <a:pPr fontAlgn="base">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本期减少数量</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2" name="AutoShape 9"/>
            <p:cNvSpPr/>
            <p:nvPr/>
          </p:nvSpPr>
          <p:spPr>
            <a:xfrm>
              <a:off x="3243" y="1434"/>
              <a:ext cx="771" cy="499"/>
            </a:xfrm>
            <a:prstGeom prst="wedgeRectCallout">
              <a:avLst>
                <a:gd name="adj1" fmla="val 34306"/>
                <a:gd name="adj2" fmla="val -8718"/>
              </a:avLst>
            </a:prstGeom>
            <a:grpFill/>
            <a:ln w="9525">
              <a:noFill/>
            </a:ln>
          </p:spPr>
          <p:txBody>
            <a:bodyPr anchor="t"/>
            <a:p>
              <a:pPr fontAlgn="base">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本期增加数量</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3" name="AutoShape 10"/>
            <p:cNvSpPr/>
            <p:nvPr/>
          </p:nvSpPr>
          <p:spPr>
            <a:xfrm>
              <a:off x="2086" y="1434"/>
              <a:ext cx="930" cy="499"/>
            </a:xfrm>
            <a:prstGeom prst="wedgeRectCallout">
              <a:avLst>
                <a:gd name="adj1" fmla="val 48708"/>
                <a:gd name="adj2" fmla="val 19537"/>
              </a:avLst>
            </a:prstGeom>
            <a:grpFill/>
            <a:ln w="9525">
              <a:noFill/>
            </a:ln>
          </p:spPr>
          <p:txBody>
            <a:bodyPr anchor="t"/>
            <a:p>
              <a:pPr fontAlgn="base">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账面期初结存数量</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4" name="AutoShape 11"/>
            <p:cNvSpPr/>
            <p:nvPr/>
          </p:nvSpPr>
          <p:spPr>
            <a:xfrm>
              <a:off x="1791" y="1525"/>
              <a:ext cx="317" cy="317"/>
            </a:xfrm>
            <a:prstGeom prst="wedgeRectCallout">
              <a:avLst>
                <a:gd name="adj1" fmla="val 62301"/>
                <a:gd name="adj2" fmla="val -157"/>
              </a:avLst>
            </a:prstGeom>
            <a:grpFill/>
            <a:ln w="9525">
              <a:noFill/>
            </a:ln>
          </p:spPr>
          <p:txBody>
            <a:bodyPr anchor="t"/>
            <a:p>
              <a:pPr fontAlgn="base">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5" name="AutoShape 12"/>
            <p:cNvSpPr/>
            <p:nvPr/>
          </p:nvSpPr>
          <p:spPr>
            <a:xfrm>
              <a:off x="2971" y="1570"/>
              <a:ext cx="272" cy="249"/>
            </a:xfrm>
            <a:prstGeom prst="wedgeRectCallout">
              <a:avLst>
                <a:gd name="adj1" fmla="val 44852"/>
                <a:gd name="adj2" fmla="val 14986"/>
              </a:avLst>
            </a:prstGeom>
            <a:grpFill/>
            <a:ln w="9525">
              <a:noFill/>
            </a:ln>
          </p:spPr>
          <p:txBody>
            <a:bodyPr anchor="t"/>
            <a:p>
              <a:pPr fontAlgn="base">
                <a:lnSpc>
                  <a:spcPct val="80000"/>
                </a:lnSpc>
                <a:spcBef>
                  <a:spcPct val="20000"/>
                </a:spcBef>
              </a:pPr>
              <a:r>
                <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4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21516" name="AutoShape 13"/>
            <p:cNvSpPr/>
            <p:nvPr/>
          </p:nvSpPr>
          <p:spPr>
            <a:xfrm>
              <a:off x="3969" y="1550"/>
              <a:ext cx="272" cy="310"/>
            </a:xfrm>
            <a:prstGeom prst="wedgeRectCallout">
              <a:avLst>
                <a:gd name="adj1" fmla="val 62500"/>
                <a:gd name="adj2" fmla="val 7412"/>
              </a:avLst>
            </a:prstGeom>
            <a:grpFill/>
            <a:ln w="9525">
              <a:noFill/>
            </a:ln>
          </p:spPr>
          <p:txBody>
            <a:bodyPr anchor="t"/>
            <a:p>
              <a:pPr algn="ctr" fontAlgn="base">
                <a:lnSpc>
                  <a:spcPct val="80000"/>
                </a:lnSpc>
                <a:spcBef>
                  <a:spcPct val="20000"/>
                </a:spcBef>
              </a:pPr>
              <a:r>
                <a:rPr lang="en-US" altLang="zh-CN" sz="28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en-US" altLang="zh-CN" sz="2800" b="1" strike="noStrike" noProof="1" dirty="0">
                <a:solidFill>
                  <a:schemeClr val="tx1"/>
                </a:solidFill>
                <a:latin typeface="微软雅黑" panose="020B0503020204020204" pitchFamily="34" charset="-122"/>
                <a:ea typeface="微软雅黑" panose="020B0503020204020204" pitchFamily="34" charset="-122"/>
                <a:cs typeface="+mn-cs"/>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7" presetClass="entr" presetSubtype="1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000000"/>
                                          </p:val>
                                        </p:tav>
                                        <p:tav tm="100000">
                                          <p:val>
                                            <p:strVal val="#ppt_w"/>
                                          </p:val>
                                        </p:tav>
                                      </p:tavLst>
                                    </p:anim>
                                    <p:anim calcmode="lin" valueType="num">
                                      <p:cBhvr>
                                        <p:cTn id="11"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6" name="文本框 5"/>
          <p:cNvSpPr txBox="1"/>
          <p:nvPr/>
        </p:nvSpPr>
        <p:spPr>
          <a:xfrm>
            <a:off x="457835" y="607060"/>
            <a:ext cx="7990205" cy="1198880"/>
          </a:xfrm>
          <a:prstGeom prst="rect">
            <a:avLst/>
          </a:prstGeom>
          <a:noFill/>
        </p:spPr>
        <p:txBody>
          <a:bodyPr wrap="square" rtlCol="0" anchor="t">
            <a:spAutoFit/>
          </a:bodyPr>
          <a:p>
            <a:pPr marL="457200" indent="-457200" fontAlgn="auto">
              <a:lnSpc>
                <a:spcPct val="150000"/>
              </a:lnSpc>
              <a:spcBef>
                <a:spcPct val="0"/>
              </a:spcBef>
              <a:buClr>
                <a:srgbClr val="000000"/>
              </a:buClr>
              <a:buFont typeface="+mj-lt"/>
              <a:buAutoNum type="arabicPeriod" startAt="2"/>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存货期末结存成本、本期发出存货成本的确定：</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a:p>
            <a:pPr indent="0" fontAlgn="auto">
              <a:lnSpc>
                <a:spcPct val="150000"/>
              </a:lnSpc>
              <a:spcBef>
                <a:spcPct val="0"/>
              </a:spcBef>
              <a:buClr>
                <a:srgbClr val="000000"/>
              </a:buClr>
              <a:buFont typeface="+mj-lt"/>
              <a:buNone/>
            </a:pPr>
            <a:r>
              <a:rPr lang="zh-CN" altLang="en-US" sz="2400" b="1" dirty="0">
                <a:latin typeface="宋体" panose="02010600030101010101" pitchFamily="2" charset="-122"/>
                <a:sym typeface="+mn-ea"/>
              </a:rPr>
              <a:t>   </a:t>
            </a:r>
            <a:r>
              <a:rPr lang="zh-CN" altLang="en-US" sz="2400" b="1" dirty="0">
                <a:solidFill>
                  <a:srgbClr val="C00000"/>
                </a:solidFill>
                <a:latin typeface="宋体" panose="02010600030101010101" pitchFamily="2" charset="-122"/>
                <a:sym typeface="+mn-ea"/>
              </a:rPr>
              <a:t>根据各批存货单价情况</a:t>
            </a:r>
            <a:endParaRPr lang="zh-CN" altLang="en-US" sz="2400" b="1" dirty="0">
              <a:solidFill>
                <a:srgbClr val="C00000"/>
              </a:solidFill>
              <a:latin typeface="宋体" panose="02010600030101010101" pitchFamily="2" charset="-122"/>
              <a:sym typeface="+mn-ea"/>
            </a:endParaRPr>
          </a:p>
        </p:txBody>
      </p:sp>
      <p:sp>
        <p:nvSpPr>
          <p:cNvPr id="3" name="文本框 2"/>
          <p:cNvSpPr txBox="1"/>
          <p:nvPr/>
        </p:nvSpPr>
        <p:spPr>
          <a:xfrm>
            <a:off x="457835" y="2107565"/>
            <a:ext cx="6690360" cy="460375"/>
          </a:xfrm>
          <a:prstGeom prst="rect">
            <a:avLst/>
          </a:prstGeom>
          <a:noFill/>
        </p:spPr>
        <p:txBody>
          <a:bodyPr wrap="square" rtlCol="0" anchor="t">
            <a:spAutoFit/>
          </a:bodyPr>
          <a:p>
            <a:pPr indent="0" eaLnBrk="1" hangingPunct="1">
              <a:spcBef>
                <a:spcPct val="0"/>
              </a:spcBef>
              <a:buClr>
                <a:srgbClr val="000000"/>
              </a:buClr>
              <a:buFont typeface="+mj-lt"/>
              <a:buNone/>
            </a:pPr>
            <a:r>
              <a:rPr lang="en-US" altLang="zh-CN" sz="24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A. </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该存货各批次购入(生产)单价一致</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07206" name="AutoShape 6"/>
          <p:cNvSpPr/>
          <p:nvPr/>
        </p:nvSpPr>
        <p:spPr>
          <a:xfrm>
            <a:off x="1078865" y="2960370"/>
            <a:ext cx="6305550" cy="503238"/>
          </a:xfrm>
          <a:prstGeom prst="wedgeRectCallout">
            <a:avLst>
              <a:gd name="adj1" fmla="val 9194"/>
              <a:gd name="adj2" fmla="val 7412"/>
            </a:avLst>
          </a:prstGeom>
          <a:solidFill>
            <a:srgbClr val="CCECFF"/>
          </a:solidFill>
          <a:ln w="9525">
            <a:noFill/>
          </a:ln>
        </p:spPr>
        <p:txBody>
          <a:bodyPr anchor="t"/>
          <a:p>
            <a:pPr>
              <a:spcBef>
                <a:spcPct val="20000"/>
              </a:spcBef>
            </a:pPr>
            <a:r>
              <a:rPr lang="zh-CN" altLang="en-US" sz="2400" b="1" dirty="0">
                <a:solidFill>
                  <a:schemeClr val="tx1"/>
                </a:solidFill>
                <a:latin typeface="微软雅黑" panose="020B0503020204020204" pitchFamily="34" charset="-122"/>
                <a:ea typeface="微软雅黑" panose="020B0503020204020204" pitchFamily="34" charset="-122"/>
              </a:rPr>
              <a:t>期末结存存货成本＝该存货单价</a:t>
            </a:r>
            <a:r>
              <a:rPr lang="en-US" altLang="zh-CN" sz="2400" b="1" dirty="0">
                <a:solidFill>
                  <a:schemeClr val="tx1"/>
                </a:solidFill>
                <a:latin typeface="微软雅黑" panose="020B0503020204020204" pitchFamily="34" charset="-122"/>
                <a:ea typeface="微软雅黑" panose="020B0503020204020204" pitchFamily="34" charset="-122"/>
              </a:rPr>
              <a:t>×</a:t>
            </a:r>
            <a:r>
              <a:rPr lang="zh-CN" altLang="en-US" sz="2400" b="1" dirty="0">
                <a:solidFill>
                  <a:schemeClr val="tx1"/>
                </a:solidFill>
                <a:latin typeface="微软雅黑" panose="020B0503020204020204" pitchFamily="34" charset="-122"/>
                <a:ea typeface="微软雅黑" panose="020B0503020204020204" pitchFamily="34" charset="-122"/>
              </a:rPr>
              <a:t>存货数量</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307216" name="AutoShape 16"/>
          <p:cNvSpPr/>
          <p:nvPr/>
        </p:nvSpPr>
        <p:spPr>
          <a:xfrm>
            <a:off x="1078865" y="3679508"/>
            <a:ext cx="7272338" cy="503237"/>
          </a:xfrm>
          <a:prstGeom prst="wedgeRectCallout">
            <a:avLst>
              <a:gd name="adj1" fmla="val 6782"/>
              <a:gd name="adj2" fmla="val 7412"/>
            </a:avLst>
          </a:prstGeom>
          <a:solidFill>
            <a:srgbClr val="CCECFF"/>
          </a:solidFill>
          <a:ln w="9525">
            <a:noFill/>
          </a:ln>
        </p:spPr>
        <p:txBody>
          <a:bodyPr anchor="t"/>
          <a:p>
            <a:pPr>
              <a:spcBef>
                <a:spcPct val="20000"/>
              </a:spcBef>
            </a:pPr>
            <a:r>
              <a:rPr lang="zh-CN" altLang="en-US"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本期发出存货成本＝该存货单价</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发出</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销售等</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数量</a:t>
            </a:r>
            <a:endParaRPr lang="zh-CN" altLang="en-US"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07206"/>
                                        </p:tgtEl>
                                        <p:attrNameLst>
                                          <p:attrName>style.visibility</p:attrName>
                                        </p:attrNameLst>
                                      </p:cBhvr>
                                      <p:to>
                                        <p:strVal val="visible"/>
                                      </p:to>
                                    </p:set>
                                    <p:animEffect transition="in" filter="fade">
                                      <p:cBhvr>
                                        <p:cTn id="13" dur="1000"/>
                                        <p:tgtEl>
                                          <p:spTgt spid="307206"/>
                                        </p:tgtEl>
                                      </p:cBhvr>
                                    </p:animEffect>
                                    <p:anim calcmode="lin" valueType="num">
                                      <p:cBhvr>
                                        <p:cTn id="14" dur="1000" fill="hold"/>
                                        <p:tgtEl>
                                          <p:spTgt spid="307206"/>
                                        </p:tgtEl>
                                        <p:attrNameLst>
                                          <p:attrName>ppt_x</p:attrName>
                                        </p:attrNameLst>
                                      </p:cBhvr>
                                      <p:tavLst>
                                        <p:tav tm="0">
                                          <p:val>
                                            <p:strVal val="#ppt_x"/>
                                          </p:val>
                                        </p:tav>
                                        <p:tav tm="100000">
                                          <p:val>
                                            <p:strVal val="#ppt_x"/>
                                          </p:val>
                                        </p:tav>
                                      </p:tavLst>
                                    </p:anim>
                                    <p:anim calcmode="lin" valueType="num">
                                      <p:cBhvr>
                                        <p:cTn id="15" dur="1000" fill="hold"/>
                                        <p:tgtEl>
                                          <p:spTgt spid="30720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07216"/>
                                        </p:tgtEl>
                                        <p:attrNameLst>
                                          <p:attrName>style.visibility</p:attrName>
                                        </p:attrNameLst>
                                      </p:cBhvr>
                                      <p:to>
                                        <p:strVal val="visible"/>
                                      </p:to>
                                    </p:set>
                                    <p:animEffect transition="in" filter="fade">
                                      <p:cBhvr>
                                        <p:cTn id="19" dur="1000"/>
                                        <p:tgtEl>
                                          <p:spTgt spid="307216"/>
                                        </p:tgtEl>
                                      </p:cBhvr>
                                    </p:animEffect>
                                    <p:anim calcmode="lin" valueType="num">
                                      <p:cBhvr>
                                        <p:cTn id="20" dur="1000" fill="hold"/>
                                        <p:tgtEl>
                                          <p:spTgt spid="307216"/>
                                        </p:tgtEl>
                                        <p:attrNameLst>
                                          <p:attrName>ppt_x</p:attrName>
                                        </p:attrNameLst>
                                      </p:cBhvr>
                                      <p:tavLst>
                                        <p:tav tm="0">
                                          <p:val>
                                            <p:strVal val="#ppt_x"/>
                                          </p:val>
                                        </p:tav>
                                        <p:tav tm="100000">
                                          <p:val>
                                            <p:strVal val="#ppt_x"/>
                                          </p:val>
                                        </p:tav>
                                      </p:tavLst>
                                    </p:anim>
                                    <p:anim calcmode="lin" valueType="num">
                                      <p:cBhvr>
                                        <p:cTn id="21" dur="1000" fill="hold"/>
                                        <p:tgtEl>
                                          <p:spTgt spid="3072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6" grpId="0" bldLvl="0" animBg="1"/>
      <p:bldP spid="307216" grpId="0" bldLvl="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314" name="AutoShape 514"/>
          <p:cNvSpPr/>
          <p:nvPr/>
        </p:nvSpPr>
        <p:spPr>
          <a:xfrm>
            <a:off x="808673" y="1106805"/>
            <a:ext cx="2952750" cy="504825"/>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月初结存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150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3315" name="AutoShape 515"/>
          <p:cNvSpPr/>
          <p:nvPr/>
        </p:nvSpPr>
        <p:spPr>
          <a:xfrm>
            <a:off x="665798" y="3770630"/>
            <a:ext cx="2952750" cy="504825"/>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本月购入</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300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3828" name="AutoShape 1028"/>
          <p:cNvSpPr/>
          <p:nvPr/>
        </p:nvSpPr>
        <p:spPr>
          <a:xfrm>
            <a:off x="4026853" y="4051300"/>
            <a:ext cx="4319587" cy="431800"/>
          </a:xfrm>
          <a:prstGeom prst="wedgeRectCallout">
            <a:avLst>
              <a:gd name="adj1" fmla="val 30338"/>
              <a:gd name="adj2" fmla="val -31250"/>
            </a:avLst>
          </a:prstGeom>
          <a:solidFill>
            <a:schemeClr val="bg2"/>
          </a:solidFill>
          <a:ln w="9525">
            <a:solidFill>
              <a:schemeClr val="tx2"/>
            </a:solidFill>
            <a:prstDash val="sysDot"/>
          </a:ln>
        </p:spPr>
        <p:txBody>
          <a:bodyPr anchor="t"/>
          <a:p>
            <a:pPr>
              <a:spcBef>
                <a:spcPct val="20000"/>
              </a:spcBef>
            </a:pPr>
            <a:r>
              <a:rPr lang="zh-CN" altLang="en-US" sz="2000" b="1" dirty="0">
                <a:solidFill>
                  <a:srgbClr val="C00000"/>
                </a:solidFill>
                <a:latin typeface="微软雅黑" panose="020B0503020204020204" pitchFamily="34" charset="-122"/>
                <a:ea typeface="微软雅黑" panose="020B0503020204020204" pitchFamily="34" charset="-122"/>
              </a:rPr>
              <a:t>期末存货成本＝存货单价</a:t>
            </a:r>
            <a:r>
              <a:rPr lang="en-US" altLang="zh-CN" sz="2000" b="1" dirty="0">
                <a:solidFill>
                  <a:srgbClr val="C00000"/>
                </a:solidFill>
                <a:latin typeface="微软雅黑" panose="020B0503020204020204" pitchFamily="34" charset="-122"/>
                <a:ea typeface="微软雅黑" panose="020B0503020204020204" pitchFamily="34" charset="-122"/>
              </a:rPr>
              <a:t>×</a:t>
            </a:r>
            <a:r>
              <a:rPr lang="zh-CN" altLang="en-US" sz="2000" b="1" dirty="0">
                <a:solidFill>
                  <a:srgbClr val="C00000"/>
                </a:solidFill>
                <a:latin typeface="微软雅黑" panose="020B0503020204020204" pitchFamily="34" charset="-122"/>
                <a:ea typeface="微软雅黑" panose="020B0503020204020204" pitchFamily="34" charset="-122"/>
              </a:rPr>
              <a:t>存货数量</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333829" name="AutoShape 1029"/>
          <p:cNvSpPr/>
          <p:nvPr/>
        </p:nvSpPr>
        <p:spPr>
          <a:xfrm>
            <a:off x="4055110" y="4534535"/>
            <a:ext cx="3889375" cy="384175"/>
          </a:xfrm>
          <a:prstGeom prst="wedgeRectCallout">
            <a:avLst>
              <a:gd name="adj1" fmla="val 44778"/>
              <a:gd name="adj2" fmla="val 16912"/>
            </a:avLst>
          </a:prstGeom>
          <a:solidFill>
            <a:schemeClr val="accent3"/>
          </a:solidFill>
          <a:ln w="9525">
            <a:noFill/>
          </a:ln>
        </p:spPr>
        <p:txBody>
          <a:bodyPr anchor="t"/>
          <a:p>
            <a:pPr>
              <a:lnSpc>
                <a:spcPct val="100000"/>
              </a:lnSpc>
              <a:spcBef>
                <a:spcPct val="20000"/>
              </a:spcBef>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本例：</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60×180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10 800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3830" name="AutoShape 1030"/>
          <p:cNvSpPr/>
          <p:nvPr/>
        </p:nvSpPr>
        <p:spPr>
          <a:xfrm>
            <a:off x="3873500" y="241300"/>
            <a:ext cx="4365625" cy="474345"/>
          </a:xfrm>
          <a:prstGeom prst="wedgeRectCallout">
            <a:avLst>
              <a:gd name="adj1" fmla="val 32574"/>
              <a:gd name="adj2" fmla="val 16912"/>
            </a:avLst>
          </a:prstGeom>
          <a:solidFill>
            <a:schemeClr val="bg2"/>
          </a:solidFill>
          <a:ln w="9525">
            <a:solidFill>
              <a:schemeClr val="tx2"/>
            </a:solidFill>
            <a:prstDash val="sysDot"/>
          </a:ln>
        </p:spPr>
        <p:txBody>
          <a:bodyPr anchor="t"/>
          <a:p>
            <a:pPr>
              <a:lnSpc>
                <a:spcPct val="110000"/>
              </a:lnSpc>
              <a:spcBef>
                <a:spcPct val="20000"/>
              </a:spcBef>
            </a:pPr>
            <a:r>
              <a:rPr lang="zh-CN" altLang="en-US" sz="2000" b="1" dirty="0">
                <a:solidFill>
                  <a:srgbClr val="C00000"/>
                </a:solidFill>
                <a:latin typeface="微软雅黑" panose="020B0503020204020204" pitchFamily="34" charset="-122"/>
                <a:ea typeface="微软雅黑" panose="020B0503020204020204" pitchFamily="34" charset="-122"/>
              </a:rPr>
              <a:t>销售存货成本＝存货单价</a:t>
            </a:r>
            <a:r>
              <a:rPr lang="en-US" altLang="zh-CN" sz="2000" b="1" dirty="0">
                <a:solidFill>
                  <a:srgbClr val="C00000"/>
                </a:solidFill>
                <a:latin typeface="微软雅黑" panose="020B0503020204020204" pitchFamily="34" charset="-122"/>
                <a:ea typeface="微软雅黑" panose="020B0503020204020204" pitchFamily="34" charset="-122"/>
              </a:rPr>
              <a:t>×</a:t>
            </a:r>
            <a:r>
              <a:rPr lang="zh-CN" altLang="en-US" sz="2000" b="1" dirty="0">
                <a:solidFill>
                  <a:srgbClr val="C00000"/>
                </a:solidFill>
                <a:latin typeface="微软雅黑" panose="020B0503020204020204" pitchFamily="34" charset="-122"/>
                <a:ea typeface="微软雅黑" panose="020B0503020204020204" pitchFamily="34" charset="-122"/>
              </a:rPr>
              <a:t>销售数量</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333831" name="AutoShape 1031"/>
          <p:cNvSpPr/>
          <p:nvPr/>
        </p:nvSpPr>
        <p:spPr>
          <a:xfrm>
            <a:off x="3872865" y="781050"/>
            <a:ext cx="3709670" cy="431800"/>
          </a:xfrm>
          <a:prstGeom prst="wedgeRectCallout">
            <a:avLst>
              <a:gd name="adj1" fmla="val 50389"/>
              <a:gd name="adj2" fmla="val 16912"/>
            </a:avLst>
          </a:prstGeom>
          <a:solidFill>
            <a:schemeClr val="accent3"/>
          </a:solidFill>
          <a:ln w="9525">
            <a:noFill/>
          </a:ln>
        </p:spPr>
        <p:txBody>
          <a:bodyPr anchor="t"/>
          <a:p>
            <a:pPr algn="ct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本例：</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60×270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16 200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Group 2769"/>
          <p:cNvGrpSpPr/>
          <p:nvPr/>
        </p:nvGrpSpPr>
        <p:grpSpPr>
          <a:xfrm>
            <a:off x="808673" y="2378393"/>
            <a:ext cx="2843212" cy="1095375"/>
            <a:chOff x="2042" y="2230"/>
            <a:chExt cx="1791" cy="690"/>
          </a:xfrm>
          <a:solidFill>
            <a:schemeClr val="tx2"/>
          </a:solidFill>
        </p:grpSpPr>
        <p:grpSp>
          <p:nvGrpSpPr>
            <p:cNvPr id="24586" name="Group 2533"/>
            <p:cNvGrpSpPr/>
            <p:nvPr/>
          </p:nvGrpSpPr>
          <p:grpSpPr>
            <a:xfrm>
              <a:off x="2253" y="2366"/>
              <a:ext cx="1578" cy="345"/>
              <a:chOff x="2662" y="2750"/>
              <a:chExt cx="1578" cy="345"/>
            </a:xfrm>
            <a:grpFill/>
          </p:grpSpPr>
          <p:grpSp>
            <p:nvGrpSpPr>
              <p:cNvPr id="24587" name="Group 2534"/>
              <p:cNvGrpSpPr/>
              <p:nvPr/>
            </p:nvGrpSpPr>
            <p:grpSpPr>
              <a:xfrm>
                <a:off x="2835" y="2750"/>
                <a:ext cx="1405" cy="176"/>
                <a:chOff x="839" y="255"/>
                <a:chExt cx="1405" cy="176"/>
              </a:xfrm>
              <a:grpFill/>
            </p:grpSpPr>
            <p:sp>
              <p:nvSpPr>
                <p:cNvPr id="24588" name="AutoShape 253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89" name="AutoShape 253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0" name="AutoShape 253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1" name="AutoShape 253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2" name="AutoShape 253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3" name="AutoShape 254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4" name="AutoShape 254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5" name="AutoShape 254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6" name="AutoShape 254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597" name="AutoShape 254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598" name="Group 2545"/>
              <p:cNvGrpSpPr/>
              <p:nvPr/>
            </p:nvGrpSpPr>
            <p:grpSpPr>
              <a:xfrm>
                <a:off x="2794" y="2789"/>
                <a:ext cx="1405" cy="176"/>
                <a:chOff x="839" y="255"/>
                <a:chExt cx="1405" cy="176"/>
              </a:xfrm>
              <a:grpFill/>
            </p:grpSpPr>
            <p:sp>
              <p:nvSpPr>
                <p:cNvPr id="24599" name="AutoShape 254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0" name="AutoShape 254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1" name="AutoShape 254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2" name="AutoShape 254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3" name="AutoShape 255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4" name="AutoShape 255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5" name="AutoShape 255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6" name="AutoShape 255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7" name="AutoShape 255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08" name="AutoShape 255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09" name="Group 2556"/>
              <p:cNvGrpSpPr/>
              <p:nvPr/>
            </p:nvGrpSpPr>
            <p:grpSpPr>
              <a:xfrm>
                <a:off x="2750" y="2831"/>
                <a:ext cx="1405" cy="176"/>
                <a:chOff x="839" y="255"/>
                <a:chExt cx="1405" cy="176"/>
              </a:xfrm>
              <a:grpFill/>
            </p:grpSpPr>
            <p:sp>
              <p:nvSpPr>
                <p:cNvPr id="24610" name="AutoShape 255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1" name="AutoShape 255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2" name="AutoShape 255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3" name="AutoShape 256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4" name="AutoShape 256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5" name="AutoShape 256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6" name="AutoShape 256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7" name="AutoShape 256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8" name="AutoShape 256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19" name="AutoShape 256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20" name="Group 2567"/>
              <p:cNvGrpSpPr/>
              <p:nvPr/>
            </p:nvGrpSpPr>
            <p:grpSpPr>
              <a:xfrm>
                <a:off x="2707" y="2874"/>
                <a:ext cx="1405" cy="176"/>
                <a:chOff x="839" y="255"/>
                <a:chExt cx="1405" cy="176"/>
              </a:xfrm>
              <a:grpFill/>
            </p:grpSpPr>
            <p:sp>
              <p:nvSpPr>
                <p:cNvPr id="24621" name="AutoShape 256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2" name="AutoShape 256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3" name="AutoShape 257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4" name="AutoShape 257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5" name="AutoShape 257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6" name="AutoShape 257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7" name="AutoShape 257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8" name="AutoShape 257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29" name="AutoShape 257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0" name="AutoShape 257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31" name="Group 2578"/>
              <p:cNvGrpSpPr/>
              <p:nvPr/>
            </p:nvGrpSpPr>
            <p:grpSpPr>
              <a:xfrm>
                <a:off x="2662" y="2919"/>
                <a:ext cx="1405" cy="176"/>
                <a:chOff x="839" y="255"/>
                <a:chExt cx="1405" cy="176"/>
              </a:xfrm>
              <a:grpFill/>
            </p:grpSpPr>
            <p:sp>
              <p:nvSpPr>
                <p:cNvPr id="24632" name="AutoShape 257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3" name="AutoShape 258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4" name="AutoShape 258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5" name="AutoShape 258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6" name="AutoShape 258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7" name="AutoShape 258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8" name="AutoShape 258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39" name="AutoShape 258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0" name="AutoShape 258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1" name="AutoShape 258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4642" name="Group 2589"/>
            <p:cNvGrpSpPr/>
            <p:nvPr/>
          </p:nvGrpSpPr>
          <p:grpSpPr>
            <a:xfrm>
              <a:off x="2042" y="2575"/>
              <a:ext cx="1578" cy="345"/>
              <a:chOff x="2662" y="2750"/>
              <a:chExt cx="1578" cy="345"/>
            </a:xfrm>
            <a:grpFill/>
          </p:grpSpPr>
          <p:grpSp>
            <p:nvGrpSpPr>
              <p:cNvPr id="24643" name="Group 2590"/>
              <p:cNvGrpSpPr/>
              <p:nvPr/>
            </p:nvGrpSpPr>
            <p:grpSpPr>
              <a:xfrm>
                <a:off x="2835" y="2750"/>
                <a:ext cx="1405" cy="176"/>
                <a:chOff x="839" y="255"/>
                <a:chExt cx="1405" cy="176"/>
              </a:xfrm>
              <a:grpFill/>
            </p:grpSpPr>
            <p:sp>
              <p:nvSpPr>
                <p:cNvPr id="24644" name="AutoShape 259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5" name="AutoShape 259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6" name="AutoShape 259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7" name="AutoShape 259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8" name="AutoShape 259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49" name="AutoShape 259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0" name="AutoShape 259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1" name="AutoShape 259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2" name="AutoShape 259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3" name="AutoShape 260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54" name="Group 2601"/>
              <p:cNvGrpSpPr/>
              <p:nvPr/>
            </p:nvGrpSpPr>
            <p:grpSpPr>
              <a:xfrm>
                <a:off x="2794" y="2789"/>
                <a:ext cx="1405" cy="176"/>
                <a:chOff x="839" y="255"/>
                <a:chExt cx="1405" cy="176"/>
              </a:xfrm>
              <a:grpFill/>
            </p:grpSpPr>
            <p:sp>
              <p:nvSpPr>
                <p:cNvPr id="24655" name="AutoShape 260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6" name="AutoShape 260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7" name="AutoShape 260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8" name="AutoShape 260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59" name="AutoShape 260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0" name="AutoShape 260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1" name="AutoShape 260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2" name="AutoShape 260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3" name="AutoShape 261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4" name="AutoShape 261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65" name="Group 2612"/>
              <p:cNvGrpSpPr/>
              <p:nvPr/>
            </p:nvGrpSpPr>
            <p:grpSpPr>
              <a:xfrm>
                <a:off x="2750" y="2831"/>
                <a:ext cx="1405" cy="176"/>
                <a:chOff x="839" y="255"/>
                <a:chExt cx="1405" cy="176"/>
              </a:xfrm>
              <a:grpFill/>
            </p:grpSpPr>
            <p:sp>
              <p:nvSpPr>
                <p:cNvPr id="24666" name="AutoShape 261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7" name="AutoShape 261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8" name="AutoShape 261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69" name="AutoShape 261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0" name="AutoShape 261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1" name="AutoShape 261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2" name="AutoShape 261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3" name="AutoShape 262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4" name="AutoShape 262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5" name="AutoShape 262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76" name="Group 2623"/>
              <p:cNvGrpSpPr/>
              <p:nvPr/>
            </p:nvGrpSpPr>
            <p:grpSpPr>
              <a:xfrm>
                <a:off x="2707" y="2874"/>
                <a:ext cx="1405" cy="176"/>
                <a:chOff x="839" y="255"/>
                <a:chExt cx="1405" cy="176"/>
              </a:xfrm>
              <a:grpFill/>
            </p:grpSpPr>
            <p:sp>
              <p:nvSpPr>
                <p:cNvPr id="24677" name="AutoShape 262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8" name="AutoShape 262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79" name="AutoShape 262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0" name="AutoShape 262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1" name="AutoShape 262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2" name="AutoShape 262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3" name="AutoShape 263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4" name="AutoShape 263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5" name="AutoShape 263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6" name="AutoShape 263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687" name="Group 2634"/>
              <p:cNvGrpSpPr/>
              <p:nvPr/>
            </p:nvGrpSpPr>
            <p:grpSpPr>
              <a:xfrm>
                <a:off x="2662" y="2919"/>
                <a:ext cx="1405" cy="176"/>
                <a:chOff x="839" y="255"/>
                <a:chExt cx="1405" cy="176"/>
              </a:xfrm>
              <a:grpFill/>
            </p:grpSpPr>
            <p:sp>
              <p:nvSpPr>
                <p:cNvPr id="24688" name="AutoShape 263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89" name="AutoShape 263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0" name="AutoShape 263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1" name="AutoShape 263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2" name="AutoShape 263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3" name="AutoShape 264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4" name="AutoShape 264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5" name="AutoShape 264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6" name="AutoShape 264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697" name="AutoShape 264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4698" name="Group 2645"/>
            <p:cNvGrpSpPr/>
            <p:nvPr/>
          </p:nvGrpSpPr>
          <p:grpSpPr>
            <a:xfrm>
              <a:off x="2255" y="2230"/>
              <a:ext cx="1578" cy="345"/>
              <a:chOff x="2662" y="2750"/>
              <a:chExt cx="1578" cy="345"/>
            </a:xfrm>
            <a:grpFill/>
          </p:grpSpPr>
          <p:grpSp>
            <p:nvGrpSpPr>
              <p:cNvPr id="24699" name="Group 2646"/>
              <p:cNvGrpSpPr/>
              <p:nvPr/>
            </p:nvGrpSpPr>
            <p:grpSpPr>
              <a:xfrm>
                <a:off x="2835" y="2750"/>
                <a:ext cx="1405" cy="176"/>
                <a:chOff x="839" y="255"/>
                <a:chExt cx="1405" cy="176"/>
              </a:xfrm>
              <a:grpFill/>
            </p:grpSpPr>
            <p:sp>
              <p:nvSpPr>
                <p:cNvPr id="24700" name="AutoShape 264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1" name="AutoShape 264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2" name="AutoShape 264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3" name="AutoShape 265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4" name="AutoShape 265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5" name="AutoShape 265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6" name="AutoShape 265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7" name="AutoShape 265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8" name="AutoShape 265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09" name="AutoShape 265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10" name="Group 2657"/>
              <p:cNvGrpSpPr/>
              <p:nvPr/>
            </p:nvGrpSpPr>
            <p:grpSpPr>
              <a:xfrm>
                <a:off x="2794" y="2789"/>
                <a:ext cx="1405" cy="176"/>
                <a:chOff x="839" y="255"/>
                <a:chExt cx="1405" cy="176"/>
              </a:xfrm>
              <a:grpFill/>
            </p:grpSpPr>
            <p:sp>
              <p:nvSpPr>
                <p:cNvPr id="24711" name="AutoShape 265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2" name="AutoShape 265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3" name="AutoShape 266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4" name="AutoShape 266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5" name="AutoShape 266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6" name="AutoShape 266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7" name="AutoShape 266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8" name="AutoShape 266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19" name="AutoShape 266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0" name="AutoShape 266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21" name="Group 2668"/>
              <p:cNvGrpSpPr/>
              <p:nvPr/>
            </p:nvGrpSpPr>
            <p:grpSpPr>
              <a:xfrm>
                <a:off x="2750" y="2831"/>
                <a:ext cx="1405" cy="176"/>
                <a:chOff x="839" y="255"/>
                <a:chExt cx="1405" cy="176"/>
              </a:xfrm>
              <a:grpFill/>
            </p:grpSpPr>
            <p:sp>
              <p:nvSpPr>
                <p:cNvPr id="24722" name="AutoShape 266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3" name="AutoShape 267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4" name="AutoShape 267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5" name="AutoShape 267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6" name="AutoShape 267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7" name="AutoShape 267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8" name="AutoShape 267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29" name="AutoShape 267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0" name="AutoShape 267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1" name="AutoShape 267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32" name="Group 2679"/>
              <p:cNvGrpSpPr/>
              <p:nvPr/>
            </p:nvGrpSpPr>
            <p:grpSpPr>
              <a:xfrm>
                <a:off x="2707" y="2874"/>
                <a:ext cx="1405" cy="176"/>
                <a:chOff x="839" y="255"/>
                <a:chExt cx="1405" cy="176"/>
              </a:xfrm>
              <a:grpFill/>
            </p:grpSpPr>
            <p:sp>
              <p:nvSpPr>
                <p:cNvPr id="24733" name="AutoShape 268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4" name="AutoShape 268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5" name="AutoShape 268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6" name="AutoShape 268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7" name="AutoShape 268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8" name="AutoShape 268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39" name="AutoShape 268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0" name="AutoShape 268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1" name="AutoShape 268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2" name="AutoShape 268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43" name="Group 2690"/>
              <p:cNvGrpSpPr/>
              <p:nvPr/>
            </p:nvGrpSpPr>
            <p:grpSpPr>
              <a:xfrm>
                <a:off x="2662" y="2919"/>
                <a:ext cx="1405" cy="176"/>
                <a:chOff x="839" y="255"/>
                <a:chExt cx="1405" cy="176"/>
              </a:xfrm>
              <a:grpFill/>
            </p:grpSpPr>
            <p:sp>
              <p:nvSpPr>
                <p:cNvPr id="24744" name="AutoShape 269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5" name="AutoShape 269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6" name="AutoShape 269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7" name="AutoShape 269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8" name="AutoShape 269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49" name="AutoShape 269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0" name="AutoShape 269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1" name="AutoShape 269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2" name="AutoShape 269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3" name="AutoShape 270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4754" name="Group 2758"/>
            <p:cNvGrpSpPr/>
            <p:nvPr/>
          </p:nvGrpSpPr>
          <p:grpSpPr>
            <a:xfrm>
              <a:off x="2129" y="2442"/>
              <a:ext cx="1490" cy="257"/>
              <a:chOff x="1199" y="2994"/>
              <a:chExt cx="1490" cy="257"/>
            </a:xfrm>
            <a:grpFill/>
          </p:grpSpPr>
          <p:grpSp>
            <p:nvGrpSpPr>
              <p:cNvPr id="24755" name="Group 2702"/>
              <p:cNvGrpSpPr/>
              <p:nvPr/>
            </p:nvGrpSpPr>
            <p:grpSpPr>
              <a:xfrm>
                <a:off x="1284" y="2994"/>
                <a:ext cx="1405" cy="176"/>
                <a:chOff x="839" y="255"/>
                <a:chExt cx="1405" cy="176"/>
              </a:xfrm>
              <a:grpFill/>
            </p:grpSpPr>
            <p:sp>
              <p:nvSpPr>
                <p:cNvPr id="24756" name="AutoShape 270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7" name="AutoShape 270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8" name="AutoShape 270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59" name="AutoShape 270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0" name="AutoShape 270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1" name="AutoShape 270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2" name="AutoShape 270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3" name="AutoShape 271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4" name="AutoShape 271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5" name="AutoShape 271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66" name="Group 2713"/>
              <p:cNvGrpSpPr/>
              <p:nvPr/>
            </p:nvGrpSpPr>
            <p:grpSpPr>
              <a:xfrm>
                <a:off x="1243" y="3033"/>
                <a:ext cx="1405" cy="176"/>
                <a:chOff x="839" y="255"/>
                <a:chExt cx="1405" cy="176"/>
              </a:xfrm>
              <a:grpFill/>
            </p:grpSpPr>
            <p:sp>
              <p:nvSpPr>
                <p:cNvPr id="24767" name="AutoShape 271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8" name="AutoShape 271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69" name="AutoShape 271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0" name="AutoShape 271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1" name="AutoShape 271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2" name="AutoShape 271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3" name="AutoShape 272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4" name="AutoShape 272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5" name="AutoShape 272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6" name="AutoShape 272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777" name="Group 2724"/>
              <p:cNvGrpSpPr/>
              <p:nvPr/>
            </p:nvGrpSpPr>
            <p:grpSpPr>
              <a:xfrm>
                <a:off x="1199" y="3075"/>
                <a:ext cx="1405" cy="176"/>
                <a:chOff x="839" y="255"/>
                <a:chExt cx="1405" cy="176"/>
              </a:xfrm>
              <a:grpFill/>
            </p:grpSpPr>
            <p:sp>
              <p:nvSpPr>
                <p:cNvPr id="24778" name="AutoShape 272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79" name="AutoShape 272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0" name="AutoShape 272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1" name="AutoShape 272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2" name="AutoShape 272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3" name="AutoShape 273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4" name="AutoShape 273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5" name="AutoShape 273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6" name="AutoShape 273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87" name="AutoShape 273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grpSp>
        <p:nvGrpSpPr>
          <p:cNvPr id="25" name="Group 2761"/>
          <p:cNvGrpSpPr/>
          <p:nvPr/>
        </p:nvGrpSpPr>
        <p:grpSpPr>
          <a:xfrm>
            <a:off x="808673" y="2916555"/>
            <a:ext cx="2305050" cy="352425"/>
            <a:chOff x="801" y="2846"/>
            <a:chExt cx="1452" cy="222"/>
          </a:xfrm>
          <a:solidFill>
            <a:schemeClr val="tx2"/>
          </a:solidFill>
        </p:grpSpPr>
        <p:grpSp>
          <p:nvGrpSpPr>
            <p:cNvPr id="24789" name="Group 2735"/>
            <p:cNvGrpSpPr/>
            <p:nvPr/>
          </p:nvGrpSpPr>
          <p:grpSpPr>
            <a:xfrm>
              <a:off x="848" y="2846"/>
              <a:ext cx="1405" cy="176"/>
              <a:chOff x="839" y="255"/>
              <a:chExt cx="1405" cy="176"/>
            </a:xfrm>
            <a:grpFill/>
          </p:grpSpPr>
          <p:sp>
            <p:nvSpPr>
              <p:cNvPr id="24790" name="AutoShape 273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1" name="AutoShape 273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2" name="AutoShape 273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3" name="AutoShape 273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4" name="AutoShape 274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5" name="AutoShape 274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6" name="AutoShape 274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7" name="AutoShape 274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8" name="AutoShape 274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799" name="AutoShape 274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00" name="Group 2746"/>
            <p:cNvGrpSpPr/>
            <p:nvPr/>
          </p:nvGrpSpPr>
          <p:grpSpPr>
            <a:xfrm>
              <a:off x="801" y="2892"/>
              <a:ext cx="1405" cy="176"/>
              <a:chOff x="839" y="255"/>
              <a:chExt cx="1405" cy="176"/>
            </a:xfrm>
            <a:grpFill/>
          </p:grpSpPr>
          <p:sp>
            <p:nvSpPr>
              <p:cNvPr id="24801" name="AutoShape 274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2" name="AutoShape 274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3" name="AutoShape 274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4" name="AutoShape 275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5" name="AutoShape 275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6" name="AutoShape 275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7" name="AutoShape 275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8" name="AutoShape 275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09" name="AutoShape 275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0" name="AutoShape 275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8" name="Group 2175"/>
          <p:cNvGrpSpPr/>
          <p:nvPr/>
        </p:nvGrpSpPr>
        <p:grpSpPr>
          <a:xfrm>
            <a:off x="1278573" y="2159318"/>
            <a:ext cx="2370137" cy="419100"/>
            <a:chOff x="2798" y="2241"/>
            <a:chExt cx="1493" cy="264"/>
          </a:xfrm>
          <a:solidFill>
            <a:schemeClr val="tx2"/>
          </a:solidFill>
        </p:grpSpPr>
        <p:grpSp>
          <p:nvGrpSpPr>
            <p:cNvPr id="24812" name="Group 2176"/>
            <p:cNvGrpSpPr/>
            <p:nvPr/>
          </p:nvGrpSpPr>
          <p:grpSpPr>
            <a:xfrm>
              <a:off x="2886" y="2241"/>
              <a:ext cx="1405" cy="176"/>
              <a:chOff x="839" y="255"/>
              <a:chExt cx="1405" cy="176"/>
            </a:xfrm>
            <a:grpFill/>
          </p:grpSpPr>
          <p:sp>
            <p:nvSpPr>
              <p:cNvPr id="24813" name="AutoShape 217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4" name="AutoShape 217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5" name="AutoShape 217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6" name="AutoShape 218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7" name="AutoShape 218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8" name="AutoShape 218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19" name="AutoShape 218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0" name="AutoShape 218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1" name="AutoShape 218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2" name="AutoShape 218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23" name="Group 2187"/>
            <p:cNvGrpSpPr/>
            <p:nvPr/>
          </p:nvGrpSpPr>
          <p:grpSpPr>
            <a:xfrm>
              <a:off x="2843" y="2284"/>
              <a:ext cx="1405" cy="176"/>
              <a:chOff x="839" y="255"/>
              <a:chExt cx="1405" cy="176"/>
            </a:xfrm>
            <a:grpFill/>
          </p:grpSpPr>
          <p:sp>
            <p:nvSpPr>
              <p:cNvPr id="24824" name="AutoShape 218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5" name="AutoShape 218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6" name="AutoShape 219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7" name="AutoShape 219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8" name="AutoShape 219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29" name="AutoShape 219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0" name="AutoShape 219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1" name="AutoShape 219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2" name="AutoShape 219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3" name="AutoShape 219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34" name="Group 2198"/>
            <p:cNvGrpSpPr/>
            <p:nvPr/>
          </p:nvGrpSpPr>
          <p:grpSpPr>
            <a:xfrm>
              <a:off x="2798" y="2329"/>
              <a:ext cx="1405" cy="176"/>
              <a:chOff x="839" y="255"/>
              <a:chExt cx="1405" cy="176"/>
            </a:xfrm>
            <a:grpFill/>
          </p:grpSpPr>
          <p:sp>
            <p:nvSpPr>
              <p:cNvPr id="24835" name="AutoShape 219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6" name="AutoShape 220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7" name="AutoShape 220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8" name="AutoShape 220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39" name="AutoShape 220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0" name="AutoShape 220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1" name="AutoShape 220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2" name="AutoShape 220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3" name="AutoShape 220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4" name="AutoShape 220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12522" name="Group 2762"/>
          <p:cNvGrpSpPr/>
          <p:nvPr/>
        </p:nvGrpSpPr>
        <p:grpSpPr>
          <a:xfrm>
            <a:off x="1078548" y="2356168"/>
            <a:ext cx="2371725" cy="419100"/>
            <a:chOff x="970" y="2531"/>
            <a:chExt cx="1494" cy="264"/>
          </a:xfrm>
          <a:solidFill>
            <a:schemeClr val="tx2"/>
          </a:solidFill>
        </p:grpSpPr>
        <p:grpSp>
          <p:nvGrpSpPr>
            <p:cNvPr id="24846" name="Group 2210"/>
            <p:cNvGrpSpPr/>
            <p:nvPr/>
          </p:nvGrpSpPr>
          <p:grpSpPr>
            <a:xfrm>
              <a:off x="1059" y="2531"/>
              <a:ext cx="1405" cy="176"/>
              <a:chOff x="839" y="255"/>
              <a:chExt cx="1405" cy="176"/>
            </a:xfrm>
            <a:grpFill/>
          </p:grpSpPr>
          <p:sp>
            <p:nvSpPr>
              <p:cNvPr id="24847" name="AutoShape 221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8" name="AutoShape 221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49" name="AutoShape 221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0" name="AutoShape 221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1" name="AutoShape 221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2" name="AutoShape 221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3" name="AutoShape 221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4" name="AutoShape 221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5" name="AutoShape 221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6" name="AutoShape 222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57" name="Group 2221"/>
            <p:cNvGrpSpPr/>
            <p:nvPr/>
          </p:nvGrpSpPr>
          <p:grpSpPr>
            <a:xfrm>
              <a:off x="1016" y="2574"/>
              <a:ext cx="1405" cy="176"/>
              <a:chOff x="839" y="255"/>
              <a:chExt cx="1405" cy="176"/>
            </a:xfrm>
            <a:grpFill/>
          </p:grpSpPr>
          <p:sp>
            <p:nvSpPr>
              <p:cNvPr id="24858" name="AutoShape 222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59" name="AutoShape 222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0" name="AutoShape 222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1" name="AutoShape 222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2" name="AutoShape 222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3" name="AutoShape 222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4" name="AutoShape 222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5" name="AutoShape 222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6" name="AutoShape 223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67" name="AutoShape 223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68" name="Group 2232"/>
            <p:cNvGrpSpPr/>
            <p:nvPr/>
          </p:nvGrpSpPr>
          <p:grpSpPr>
            <a:xfrm>
              <a:off x="970" y="2619"/>
              <a:ext cx="1405" cy="176"/>
              <a:chOff x="839" y="255"/>
              <a:chExt cx="1405" cy="176"/>
            </a:xfrm>
            <a:grpFill/>
          </p:grpSpPr>
          <p:sp>
            <p:nvSpPr>
              <p:cNvPr id="24869" name="AutoShape 223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0" name="AutoShape 223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1" name="AutoShape 223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2" name="AutoShape 223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3" name="AutoShape 223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4" name="AutoShape 223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5" name="AutoShape 223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6" name="AutoShape 224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7" name="AutoShape 224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78" name="AutoShape 224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4" name="Group 2532"/>
          <p:cNvGrpSpPr/>
          <p:nvPr/>
        </p:nvGrpSpPr>
        <p:grpSpPr>
          <a:xfrm>
            <a:off x="808673" y="2568893"/>
            <a:ext cx="2433637" cy="482600"/>
            <a:chOff x="527" y="2513"/>
            <a:chExt cx="1533" cy="304"/>
          </a:xfrm>
          <a:solidFill>
            <a:schemeClr val="tx2"/>
          </a:solidFill>
        </p:grpSpPr>
        <p:grpSp>
          <p:nvGrpSpPr>
            <p:cNvPr id="24880" name="Group 2255"/>
            <p:cNvGrpSpPr/>
            <p:nvPr/>
          </p:nvGrpSpPr>
          <p:grpSpPr>
            <a:xfrm>
              <a:off x="655" y="2513"/>
              <a:ext cx="1405" cy="176"/>
              <a:chOff x="839" y="255"/>
              <a:chExt cx="1405" cy="176"/>
            </a:xfrm>
            <a:grpFill/>
          </p:grpSpPr>
          <p:sp>
            <p:nvSpPr>
              <p:cNvPr id="24881" name="AutoShape 225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2" name="AutoShape 225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3" name="AutoShape 225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4" name="AutoShape 225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5" name="AutoShape 226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6" name="AutoShape 226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7" name="AutoShape 226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8" name="AutoShape 226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89" name="AutoShape 226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0" name="AutoShape 226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891" name="Group 2266"/>
            <p:cNvGrpSpPr/>
            <p:nvPr/>
          </p:nvGrpSpPr>
          <p:grpSpPr>
            <a:xfrm>
              <a:off x="612" y="2556"/>
              <a:ext cx="1405" cy="176"/>
              <a:chOff x="839" y="255"/>
              <a:chExt cx="1405" cy="176"/>
            </a:xfrm>
            <a:grpFill/>
          </p:grpSpPr>
          <p:sp>
            <p:nvSpPr>
              <p:cNvPr id="24892" name="AutoShape 226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3" name="AutoShape 226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4" name="AutoShape 226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5" name="AutoShape 227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6" name="AutoShape 227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7" name="AutoShape 227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8" name="AutoShape 227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899" name="AutoShape 227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0" name="AutoShape 227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1" name="AutoShape 227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02" name="Group 2277"/>
            <p:cNvGrpSpPr/>
            <p:nvPr/>
          </p:nvGrpSpPr>
          <p:grpSpPr>
            <a:xfrm>
              <a:off x="567" y="2601"/>
              <a:ext cx="1405" cy="176"/>
              <a:chOff x="839" y="255"/>
              <a:chExt cx="1405" cy="176"/>
            </a:xfrm>
            <a:grpFill/>
          </p:grpSpPr>
          <p:sp>
            <p:nvSpPr>
              <p:cNvPr id="24903" name="AutoShape 227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4" name="AutoShape 227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5" name="AutoShape 228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6" name="AutoShape 228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7" name="AutoShape 228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8" name="AutoShape 228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09" name="AutoShape 228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0" name="AutoShape 228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1" name="AutoShape 228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2" name="AutoShape 228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13" name="Group 2520"/>
            <p:cNvGrpSpPr/>
            <p:nvPr/>
          </p:nvGrpSpPr>
          <p:grpSpPr>
            <a:xfrm>
              <a:off x="527" y="2641"/>
              <a:ext cx="1405" cy="176"/>
              <a:chOff x="839" y="255"/>
              <a:chExt cx="1405" cy="176"/>
            </a:xfrm>
            <a:grpFill/>
          </p:grpSpPr>
          <p:sp>
            <p:nvSpPr>
              <p:cNvPr id="24914" name="AutoShape 252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5" name="AutoShape 252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6" name="AutoShape 252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7" name="AutoShape 252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8" name="AutoShape 252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19" name="AutoShape 252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0" name="AutoShape 252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1" name="AutoShape 252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2" name="AutoShape 252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3" name="AutoShape 253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5" name="Group 2149"/>
          <p:cNvGrpSpPr/>
          <p:nvPr/>
        </p:nvGrpSpPr>
        <p:grpSpPr>
          <a:xfrm>
            <a:off x="1356360" y="1937068"/>
            <a:ext cx="2297113" cy="346075"/>
            <a:chOff x="2838" y="3113"/>
            <a:chExt cx="1447" cy="218"/>
          </a:xfrm>
          <a:solidFill>
            <a:schemeClr val="tx2"/>
          </a:solidFill>
        </p:grpSpPr>
        <p:grpSp>
          <p:nvGrpSpPr>
            <p:cNvPr id="24925" name="Group 1891"/>
            <p:cNvGrpSpPr/>
            <p:nvPr/>
          </p:nvGrpSpPr>
          <p:grpSpPr>
            <a:xfrm>
              <a:off x="2880" y="3113"/>
              <a:ext cx="1405" cy="176"/>
              <a:chOff x="839" y="255"/>
              <a:chExt cx="1405" cy="176"/>
            </a:xfrm>
            <a:grpFill/>
          </p:grpSpPr>
          <p:sp>
            <p:nvSpPr>
              <p:cNvPr id="24926" name="AutoShape 189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7" name="AutoShape 189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8" name="AutoShape 189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29" name="AutoShape 189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0" name="AutoShape 189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1" name="AutoShape 189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2" name="AutoShape 189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3" name="AutoShape 189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4" name="AutoShape 190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5" name="AutoShape 190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36" name="Group 1902"/>
            <p:cNvGrpSpPr/>
            <p:nvPr/>
          </p:nvGrpSpPr>
          <p:grpSpPr>
            <a:xfrm>
              <a:off x="2838" y="3155"/>
              <a:ext cx="1405" cy="176"/>
              <a:chOff x="839" y="255"/>
              <a:chExt cx="1405" cy="176"/>
            </a:xfrm>
            <a:grpFill/>
          </p:grpSpPr>
          <p:sp>
            <p:nvSpPr>
              <p:cNvPr id="24937" name="AutoShape 190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8" name="AutoShape 190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39" name="AutoShape 190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0" name="AutoShape 190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1" name="AutoShape 190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2" name="AutoShape 190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3" name="AutoShape 190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4" name="AutoShape 191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5" name="AutoShape 191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46" name="AutoShape 191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6" name="Group 2463"/>
          <p:cNvGrpSpPr/>
          <p:nvPr/>
        </p:nvGrpSpPr>
        <p:grpSpPr>
          <a:xfrm>
            <a:off x="1005523" y="2081530"/>
            <a:ext cx="2505075" cy="547688"/>
            <a:chOff x="2662" y="2750"/>
            <a:chExt cx="1578" cy="345"/>
          </a:xfrm>
          <a:solidFill>
            <a:schemeClr val="tx2"/>
          </a:solidFill>
        </p:grpSpPr>
        <p:grpSp>
          <p:nvGrpSpPr>
            <p:cNvPr id="24948" name="Group 2464"/>
            <p:cNvGrpSpPr/>
            <p:nvPr/>
          </p:nvGrpSpPr>
          <p:grpSpPr>
            <a:xfrm>
              <a:off x="2835" y="2750"/>
              <a:ext cx="1405" cy="176"/>
              <a:chOff x="839" y="255"/>
              <a:chExt cx="1405" cy="176"/>
            </a:xfrm>
            <a:grpFill/>
          </p:grpSpPr>
          <p:sp>
            <p:nvSpPr>
              <p:cNvPr id="24949" name="AutoShape 246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0" name="AutoShape 246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1" name="AutoShape 246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2" name="AutoShape 246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3" name="AutoShape 246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4" name="AutoShape 247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5" name="AutoShape 247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6" name="AutoShape 247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7" name="AutoShape 247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58" name="AutoShape 247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59" name="Group 2475"/>
            <p:cNvGrpSpPr/>
            <p:nvPr/>
          </p:nvGrpSpPr>
          <p:grpSpPr>
            <a:xfrm>
              <a:off x="2794" y="2789"/>
              <a:ext cx="1405" cy="176"/>
              <a:chOff x="839" y="255"/>
              <a:chExt cx="1405" cy="176"/>
            </a:xfrm>
            <a:grpFill/>
          </p:grpSpPr>
          <p:sp>
            <p:nvSpPr>
              <p:cNvPr id="24960" name="AutoShape 247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1" name="AutoShape 247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2" name="AutoShape 247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3" name="AutoShape 247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4" name="AutoShape 248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5" name="AutoShape 248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6" name="AutoShape 248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7" name="AutoShape 248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8" name="AutoShape 248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69" name="AutoShape 248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70" name="Group 2486"/>
            <p:cNvGrpSpPr/>
            <p:nvPr/>
          </p:nvGrpSpPr>
          <p:grpSpPr>
            <a:xfrm>
              <a:off x="2750" y="2831"/>
              <a:ext cx="1405" cy="176"/>
              <a:chOff x="839" y="255"/>
              <a:chExt cx="1405" cy="176"/>
            </a:xfrm>
            <a:grpFill/>
          </p:grpSpPr>
          <p:sp>
            <p:nvSpPr>
              <p:cNvPr id="24971" name="AutoShape 248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2" name="AutoShape 248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3" name="AutoShape 248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4" name="AutoShape 249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5" name="AutoShape 249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6" name="AutoShape 249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7" name="AutoShape 249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8" name="AutoShape 249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79" name="AutoShape 249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0" name="AutoShape 249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81" name="Group 2497"/>
            <p:cNvGrpSpPr/>
            <p:nvPr/>
          </p:nvGrpSpPr>
          <p:grpSpPr>
            <a:xfrm>
              <a:off x="2707" y="2874"/>
              <a:ext cx="1405" cy="176"/>
              <a:chOff x="839" y="255"/>
              <a:chExt cx="1405" cy="176"/>
            </a:xfrm>
            <a:grpFill/>
          </p:grpSpPr>
          <p:sp>
            <p:nvSpPr>
              <p:cNvPr id="24982" name="AutoShape 249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3" name="AutoShape 249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4" name="AutoShape 250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5" name="AutoShape 250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6" name="AutoShape 250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7" name="AutoShape 250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8" name="AutoShape 250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89" name="AutoShape 250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0" name="AutoShape 250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1" name="AutoShape 250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4992" name="Group 2508"/>
            <p:cNvGrpSpPr/>
            <p:nvPr/>
          </p:nvGrpSpPr>
          <p:grpSpPr>
            <a:xfrm>
              <a:off x="2662" y="2919"/>
              <a:ext cx="1405" cy="176"/>
              <a:chOff x="839" y="255"/>
              <a:chExt cx="1405" cy="176"/>
            </a:xfrm>
            <a:grpFill/>
          </p:grpSpPr>
          <p:sp>
            <p:nvSpPr>
              <p:cNvPr id="24993" name="AutoShape 250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4" name="AutoShape 251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5" name="AutoShape 251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6" name="AutoShape 251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7" name="AutoShape 251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8" name="AutoShape 251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4999" name="AutoShape 251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0" name="AutoShape 251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1" name="AutoShape 251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2" name="AutoShape 251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7" name="Group 2288"/>
          <p:cNvGrpSpPr/>
          <p:nvPr/>
        </p:nvGrpSpPr>
        <p:grpSpPr>
          <a:xfrm>
            <a:off x="1145223" y="1721168"/>
            <a:ext cx="2505075" cy="547687"/>
            <a:chOff x="2662" y="2750"/>
            <a:chExt cx="1578" cy="345"/>
          </a:xfrm>
          <a:solidFill>
            <a:schemeClr val="tx2"/>
          </a:solidFill>
        </p:grpSpPr>
        <p:grpSp>
          <p:nvGrpSpPr>
            <p:cNvPr id="25004" name="Group 2289"/>
            <p:cNvGrpSpPr/>
            <p:nvPr/>
          </p:nvGrpSpPr>
          <p:grpSpPr>
            <a:xfrm>
              <a:off x="2835" y="2750"/>
              <a:ext cx="1405" cy="176"/>
              <a:chOff x="839" y="255"/>
              <a:chExt cx="1405" cy="176"/>
            </a:xfrm>
            <a:grpFill/>
          </p:grpSpPr>
          <p:sp>
            <p:nvSpPr>
              <p:cNvPr id="25005" name="AutoShape 229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6" name="AutoShape 229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7" name="AutoShape 229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8" name="AutoShape 229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09" name="AutoShape 229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0" name="AutoShape 229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1" name="AutoShape 229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2" name="AutoShape 229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3" name="AutoShape 229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4" name="AutoShape 229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5015" name="Group 2300"/>
            <p:cNvGrpSpPr/>
            <p:nvPr/>
          </p:nvGrpSpPr>
          <p:grpSpPr>
            <a:xfrm>
              <a:off x="2794" y="2789"/>
              <a:ext cx="1405" cy="176"/>
              <a:chOff x="839" y="255"/>
              <a:chExt cx="1405" cy="176"/>
            </a:xfrm>
            <a:grpFill/>
          </p:grpSpPr>
          <p:sp>
            <p:nvSpPr>
              <p:cNvPr id="25016" name="AutoShape 230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7" name="AutoShape 230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8" name="AutoShape 230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19" name="AutoShape 230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0" name="AutoShape 230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1" name="AutoShape 230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2" name="AutoShape 230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3" name="AutoShape 230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4" name="AutoShape 230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5" name="AutoShape 231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5026" name="Group 2311"/>
            <p:cNvGrpSpPr/>
            <p:nvPr/>
          </p:nvGrpSpPr>
          <p:grpSpPr>
            <a:xfrm>
              <a:off x="2750" y="2831"/>
              <a:ext cx="1405" cy="176"/>
              <a:chOff x="839" y="255"/>
              <a:chExt cx="1405" cy="176"/>
            </a:xfrm>
            <a:grpFill/>
          </p:grpSpPr>
          <p:sp>
            <p:nvSpPr>
              <p:cNvPr id="25027" name="AutoShape 231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8" name="AutoShape 231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29" name="AutoShape 231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0" name="AutoShape 231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1" name="AutoShape 231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2" name="AutoShape 231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3" name="AutoShape 231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4" name="AutoShape 231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5" name="AutoShape 232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6" name="AutoShape 232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5037" name="Group 2322"/>
            <p:cNvGrpSpPr/>
            <p:nvPr/>
          </p:nvGrpSpPr>
          <p:grpSpPr>
            <a:xfrm>
              <a:off x="2707" y="2874"/>
              <a:ext cx="1405" cy="176"/>
              <a:chOff x="839" y="255"/>
              <a:chExt cx="1405" cy="176"/>
            </a:xfrm>
            <a:grpFill/>
          </p:grpSpPr>
          <p:sp>
            <p:nvSpPr>
              <p:cNvPr id="25038" name="AutoShape 232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39" name="AutoShape 232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0" name="AutoShape 232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1" name="AutoShape 232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2" name="AutoShape 232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3" name="AutoShape 232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4" name="AutoShape 232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5" name="AutoShape 233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6" name="AutoShape 233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47" name="AutoShape 233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5048" name="Group 2333"/>
            <p:cNvGrpSpPr/>
            <p:nvPr/>
          </p:nvGrpSpPr>
          <p:grpSpPr>
            <a:xfrm>
              <a:off x="2662" y="2919"/>
              <a:ext cx="1405" cy="176"/>
              <a:chOff x="839" y="255"/>
              <a:chExt cx="1405" cy="176"/>
            </a:xfrm>
            <a:grpFill/>
          </p:grpSpPr>
          <p:sp>
            <p:nvSpPr>
              <p:cNvPr id="25049" name="AutoShape 233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0" name="AutoShape 233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1" name="AutoShape 233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2" name="AutoShape 233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3" name="AutoShape 233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4" name="AutoShape 233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5" name="AutoShape 234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6" name="AutoShape 234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7" name="AutoShape 234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58" name="AutoShape 234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8" name="Group 2391"/>
          <p:cNvGrpSpPr/>
          <p:nvPr/>
        </p:nvGrpSpPr>
        <p:grpSpPr>
          <a:xfrm>
            <a:off x="808673" y="2422843"/>
            <a:ext cx="2360612" cy="414337"/>
            <a:chOff x="754" y="2160"/>
            <a:chExt cx="1487" cy="261"/>
          </a:xfrm>
          <a:solidFill>
            <a:schemeClr val="tx2"/>
          </a:solidFill>
        </p:grpSpPr>
        <p:grpSp>
          <p:nvGrpSpPr>
            <p:cNvPr id="25060" name="Group 2379"/>
            <p:cNvGrpSpPr/>
            <p:nvPr/>
          </p:nvGrpSpPr>
          <p:grpSpPr>
            <a:xfrm>
              <a:off x="793" y="2160"/>
              <a:ext cx="1448" cy="219"/>
              <a:chOff x="3382" y="2428"/>
              <a:chExt cx="1448" cy="219"/>
            </a:xfrm>
            <a:grpFill/>
          </p:grpSpPr>
          <p:grpSp>
            <p:nvGrpSpPr>
              <p:cNvPr id="25061" name="Group 2345"/>
              <p:cNvGrpSpPr/>
              <p:nvPr/>
            </p:nvGrpSpPr>
            <p:grpSpPr>
              <a:xfrm>
                <a:off x="3425" y="2428"/>
                <a:ext cx="1405" cy="176"/>
                <a:chOff x="839" y="255"/>
                <a:chExt cx="1405" cy="176"/>
              </a:xfrm>
              <a:grpFill/>
            </p:grpSpPr>
            <p:sp>
              <p:nvSpPr>
                <p:cNvPr id="25062" name="AutoShape 234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3" name="AutoShape 234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4" name="AutoShape 234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5" name="AutoShape 234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6" name="AutoShape 235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7" name="AutoShape 235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8" name="AutoShape 235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69" name="AutoShape 235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0" name="AutoShape 235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1" name="AutoShape 235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5072" name="Group 2356"/>
              <p:cNvGrpSpPr/>
              <p:nvPr/>
            </p:nvGrpSpPr>
            <p:grpSpPr>
              <a:xfrm>
                <a:off x="3382" y="2471"/>
                <a:ext cx="1405" cy="176"/>
                <a:chOff x="839" y="255"/>
                <a:chExt cx="1405" cy="176"/>
              </a:xfrm>
              <a:grpFill/>
            </p:grpSpPr>
            <p:sp>
              <p:nvSpPr>
                <p:cNvPr id="25073" name="AutoShape 235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4" name="AutoShape 235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5" name="AutoShape 235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6" name="AutoShape 236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7" name="AutoShape 236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8" name="AutoShape 236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79" name="AutoShape 236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0" name="AutoShape 236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1" name="AutoShape 236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2" name="AutoShape 236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5083" name="Group 2380"/>
            <p:cNvGrpSpPr/>
            <p:nvPr/>
          </p:nvGrpSpPr>
          <p:grpSpPr>
            <a:xfrm>
              <a:off x="754" y="2245"/>
              <a:ext cx="1405" cy="176"/>
              <a:chOff x="839" y="255"/>
              <a:chExt cx="1405" cy="176"/>
            </a:xfrm>
            <a:grpFill/>
          </p:grpSpPr>
          <p:sp>
            <p:nvSpPr>
              <p:cNvPr id="25084" name="AutoShape 238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5" name="AutoShape 238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6" name="AutoShape 238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7" name="AutoShape 238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8" name="AutoShape 238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89" name="AutoShape 238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90" name="AutoShape 238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91" name="AutoShape 238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92" name="AutoShape 238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5093" name="AutoShape 239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sp>
        <p:nvSpPr>
          <p:cNvPr id="333826" name="AutoShape 1026"/>
          <p:cNvSpPr/>
          <p:nvPr/>
        </p:nvSpPr>
        <p:spPr>
          <a:xfrm>
            <a:off x="5393373" y="1216343"/>
            <a:ext cx="2952750" cy="504825"/>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本月销售</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270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9" name="Group 2767"/>
          <p:cNvGrpSpPr/>
          <p:nvPr/>
        </p:nvGrpSpPr>
        <p:grpSpPr>
          <a:xfrm>
            <a:off x="805498" y="3474403"/>
            <a:ext cx="6945313" cy="504825"/>
            <a:chOff x="519" y="3034"/>
            <a:chExt cx="4375" cy="318"/>
          </a:xfrm>
        </p:grpSpPr>
        <p:sp>
          <p:nvSpPr>
            <p:cNvPr id="25096" name="Line 2763"/>
            <p:cNvSpPr/>
            <p:nvPr/>
          </p:nvSpPr>
          <p:spPr>
            <a:xfrm>
              <a:off x="519" y="3077"/>
              <a:ext cx="1407" cy="0"/>
            </a:xfrm>
            <a:prstGeom prst="line">
              <a:avLst/>
            </a:prstGeom>
            <a:ln w="28575" cap="flat" cmpd="sng">
              <a:solidFill>
                <a:schemeClr val="tx2"/>
              </a:solidFill>
              <a:prstDash val="solid"/>
              <a:round/>
              <a:headEnd type="none" w="med" len="med"/>
              <a:tailEnd type="none" w="med" len="med"/>
            </a:ln>
          </p:spPr>
        </p:sp>
        <p:sp>
          <p:nvSpPr>
            <p:cNvPr id="25097" name="Line 2764"/>
            <p:cNvSpPr/>
            <p:nvPr/>
          </p:nvSpPr>
          <p:spPr>
            <a:xfrm>
              <a:off x="1918" y="3077"/>
              <a:ext cx="1116" cy="120"/>
            </a:xfrm>
            <a:prstGeom prst="line">
              <a:avLst/>
            </a:prstGeom>
            <a:ln w="28575" cap="flat" cmpd="sng">
              <a:solidFill>
                <a:schemeClr val="tx2"/>
              </a:solidFill>
              <a:prstDash val="solid"/>
              <a:round/>
              <a:headEnd type="none" w="med" len="med"/>
              <a:tailEnd type="none" w="med" len="med"/>
            </a:ln>
          </p:spPr>
        </p:sp>
        <p:sp>
          <p:nvSpPr>
            <p:cNvPr id="25098" name="AutoShape 1027"/>
            <p:cNvSpPr/>
            <p:nvPr/>
          </p:nvSpPr>
          <p:spPr>
            <a:xfrm>
              <a:off x="3034" y="3034"/>
              <a:ext cx="1860" cy="318"/>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本月结存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180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33314"/>
                                        </p:tgtEl>
                                        <p:attrNameLst>
                                          <p:attrName>style.visibility</p:attrName>
                                        </p:attrNameLst>
                                      </p:cBhvr>
                                      <p:to>
                                        <p:strVal val="visible"/>
                                      </p:to>
                                    </p:set>
                                    <p:animEffect transition="in" filter="slide(fromTop)">
                                      <p:cBhvr>
                                        <p:cTn id="7" dur="2000"/>
                                        <p:tgtEl>
                                          <p:spTgt spid="333314"/>
                                        </p:tgtEl>
                                      </p:cBhvr>
                                    </p:animEffect>
                                  </p:childTnLst>
                                </p:cTn>
                              </p:par>
                            </p:childTnLst>
                          </p:cTn>
                        </p:par>
                        <p:par>
                          <p:cTn id="8" fill="hold">
                            <p:stCondLst>
                              <p:cond delay="2000"/>
                            </p:stCondLst>
                            <p:childTnLst>
                              <p:par>
                                <p:cTn id="9" presetID="1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Top)">
                                      <p:cBhvr>
                                        <p:cTn id="11" dur="1000"/>
                                        <p:tgtEl>
                                          <p:spTgt spid="5"/>
                                        </p:tgtEl>
                                      </p:cBhvr>
                                    </p:animEffect>
                                  </p:childTnLst>
                                </p:cTn>
                              </p:par>
                            </p:childTnLst>
                          </p:cTn>
                        </p:par>
                        <p:par>
                          <p:cTn id="12" fill="hold">
                            <p:stCondLst>
                              <p:cond delay="3000"/>
                            </p:stCondLst>
                            <p:childTnLst>
                              <p:par>
                                <p:cTn id="13" presetID="12" presetClass="entr" presetSubtype="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Top)">
                                      <p:cBhvr>
                                        <p:cTn id="15" dur="1000"/>
                                        <p:tgtEl>
                                          <p:spTgt spid="6"/>
                                        </p:tgtEl>
                                      </p:cBhvr>
                                    </p:animEffect>
                                  </p:childTnLst>
                                </p:cTn>
                              </p:par>
                            </p:childTnLst>
                          </p:cTn>
                        </p:par>
                        <p:par>
                          <p:cTn id="16" fill="hold">
                            <p:stCondLst>
                              <p:cond delay="4000"/>
                            </p:stCondLst>
                            <p:childTnLst>
                              <p:par>
                                <p:cTn id="17" presetID="12" presetClass="entr" presetSubtype="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lide(fromTop)">
                                      <p:cBhvr>
                                        <p:cTn id="19" dur="1000"/>
                                        <p:tgtEl>
                                          <p:spTgt spid="8"/>
                                        </p:tgtEl>
                                      </p:cBhvr>
                                    </p:animEffect>
                                  </p:childTnLst>
                                </p:cTn>
                              </p:par>
                            </p:childTnLst>
                          </p:cTn>
                        </p:par>
                        <p:par>
                          <p:cTn id="20" fill="hold">
                            <p:stCondLst>
                              <p:cond delay="5000"/>
                            </p:stCondLst>
                            <p:childTnLst>
                              <p:par>
                                <p:cTn id="21" presetID="12" presetClass="entr" presetSubtype="1"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Top)">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333315"/>
                                        </p:tgtEl>
                                        <p:attrNameLst>
                                          <p:attrName>style.visibility</p:attrName>
                                        </p:attrNameLst>
                                      </p:cBhvr>
                                      <p:to>
                                        <p:strVal val="visible"/>
                                      </p:to>
                                    </p:set>
                                    <p:animEffect transition="in" filter="slide(fromLeft)">
                                      <p:cBhvr>
                                        <p:cTn id="28" dur="2000"/>
                                        <p:tgtEl>
                                          <p:spTgt spid="333315"/>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1000" fill="hold"/>
                                        <p:tgtEl>
                                          <p:spTgt spid="3"/>
                                        </p:tgtEl>
                                        <p:attrNameLst>
                                          <p:attrName>ppt_x</p:attrName>
                                        </p:attrNameLst>
                                      </p:cBhvr>
                                      <p:tavLst>
                                        <p:tav tm="0">
                                          <p:val>
                                            <p:strVal val="#ppt_x-.2"/>
                                          </p:val>
                                        </p:tav>
                                        <p:tav tm="100000">
                                          <p:val>
                                            <p:strVal val="#ppt_x"/>
                                          </p:val>
                                        </p:tav>
                                      </p:tavLst>
                                    </p:anim>
                                    <p:anim calcmode="lin" valueType="num">
                                      <p:cBhvr>
                                        <p:cTn id="34"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35" dur="1000"/>
                                        <p:tgtEl>
                                          <p:spTgt spid="3"/>
                                        </p:tgtEl>
                                      </p:cBhvr>
                                    </p:animEffect>
                                  </p:childTnLst>
                                </p:cTn>
                              </p:par>
                              <p:par>
                                <p:cTn id="36" presetID="29"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ppt_x</p:attrName>
                                        </p:attrNameLst>
                                      </p:cBhvr>
                                      <p:tavLst>
                                        <p:tav tm="0">
                                          <p:val>
                                            <p:strVal val="#ppt_x-.2"/>
                                          </p:val>
                                        </p:tav>
                                        <p:tav tm="100000">
                                          <p:val>
                                            <p:strVal val="#ppt_x"/>
                                          </p:val>
                                        </p:tav>
                                      </p:tavLst>
                                    </p:anim>
                                    <p:anim calcmode="lin" valueType="num">
                                      <p:cBhvr>
                                        <p:cTn id="39"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5"/>
                                        </p:tgtEl>
                                      </p:cBhvr>
                                    </p:animEffect>
                                  </p:childTnLst>
                                </p:cTn>
                              </p:par>
                              <p:par>
                                <p:cTn id="41" presetID="29"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ppt_x</p:attrName>
                                        </p:attrNameLst>
                                      </p:cBhvr>
                                      <p:tavLst>
                                        <p:tav tm="0">
                                          <p:val>
                                            <p:strVal val="#ppt_x-.2"/>
                                          </p:val>
                                        </p:tav>
                                        <p:tav tm="100000">
                                          <p:val>
                                            <p:strVal val="#ppt_x"/>
                                          </p:val>
                                        </p:tav>
                                      </p:tavLst>
                                    </p:anim>
                                    <p:anim calcmode="lin" valueType="num">
                                      <p:cBhvr>
                                        <p:cTn id="44"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45" dur="1000"/>
                                        <p:tgtEl>
                                          <p:spTgt spid="28"/>
                                        </p:tgtEl>
                                      </p:cBhvr>
                                    </p:animEffect>
                                  </p:childTnLst>
                                </p:cTn>
                              </p:par>
                              <p:par>
                                <p:cTn id="46" presetID="29" presetClass="entr" presetSubtype="0" fill="hold" nodeType="withEffect">
                                  <p:stCondLst>
                                    <p:cond delay="0"/>
                                  </p:stCondLst>
                                  <p:childTnLst>
                                    <p:set>
                                      <p:cBhvr>
                                        <p:cTn id="47" dur="1" fill="hold">
                                          <p:stCondLst>
                                            <p:cond delay="0"/>
                                          </p:stCondLst>
                                        </p:cTn>
                                        <p:tgtEl>
                                          <p:spTgt spid="12522"/>
                                        </p:tgtEl>
                                        <p:attrNameLst>
                                          <p:attrName>style.visibility</p:attrName>
                                        </p:attrNameLst>
                                      </p:cBhvr>
                                      <p:to>
                                        <p:strVal val="visible"/>
                                      </p:to>
                                    </p:set>
                                    <p:anim calcmode="lin" valueType="num">
                                      <p:cBhvr>
                                        <p:cTn id="48" dur="1000" fill="hold"/>
                                        <p:tgtEl>
                                          <p:spTgt spid="12522"/>
                                        </p:tgtEl>
                                        <p:attrNameLst>
                                          <p:attrName>ppt_x</p:attrName>
                                        </p:attrNameLst>
                                      </p:cBhvr>
                                      <p:tavLst>
                                        <p:tav tm="0">
                                          <p:val>
                                            <p:strVal val="#ppt_x-.2"/>
                                          </p:val>
                                        </p:tav>
                                        <p:tav tm="100000">
                                          <p:val>
                                            <p:strVal val="#ppt_x"/>
                                          </p:val>
                                        </p:tav>
                                      </p:tavLst>
                                    </p:anim>
                                    <p:anim calcmode="lin" valueType="num">
                                      <p:cBhvr>
                                        <p:cTn id="49" dur="1000" fill="hold"/>
                                        <p:tgtEl>
                                          <p:spTgt spid="12522"/>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2522"/>
                                        </p:tgtEl>
                                      </p:cBhvr>
                                    </p:animEffect>
                                  </p:childTnLst>
                                </p:cTn>
                              </p:par>
                              <p:par>
                                <p:cTn id="51" presetID="29"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p:cTn id="53" dur="1000" fill="hold"/>
                                        <p:tgtEl>
                                          <p:spTgt spid="4"/>
                                        </p:tgtEl>
                                        <p:attrNameLst>
                                          <p:attrName>ppt_x</p:attrName>
                                        </p:attrNameLst>
                                      </p:cBhvr>
                                      <p:tavLst>
                                        <p:tav tm="0">
                                          <p:val>
                                            <p:strVal val="#ppt_x-.2"/>
                                          </p:val>
                                        </p:tav>
                                        <p:tav tm="100000">
                                          <p:val>
                                            <p:strVal val="#ppt_x"/>
                                          </p:val>
                                        </p:tav>
                                      </p:tavLst>
                                    </p:anim>
                                    <p:anim calcmode="lin" valueType="num">
                                      <p:cBhvr>
                                        <p:cTn id="5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55" dur="1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iterate type="lt">
                                    <p:tmPct val="5000"/>
                                  </p:iterate>
                                  <p:childTnLst>
                                    <p:set>
                                      <p:cBhvr>
                                        <p:cTn id="59" dur="1" fill="hold">
                                          <p:stCondLst>
                                            <p:cond delay="0"/>
                                          </p:stCondLst>
                                        </p:cTn>
                                        <p:tgtEl>
                                          <p:spTgt spid="333826"/>
                                        </p:tgtEl>
                                        <p:attrNameLst>
                                          <p:attrName>style.visibility</p:attrName>
                                        </p:attrNameLst>
                                      </p:cBhvr>
                                      <p:to>
                                        <p:strVal val="visible"/>
                                      </p:to>
                                    </p:set>
                                    <p:anim calcmode="lin" valueType="num">
                                      <p:cBhvr>
                                        <p:cTn id="60" dur="1000" fill="hold"/>
                                        <p:tgtEl>
                                          <p:spTgt spid="333826"/>
                                        </p:tgtEl>
                                        <p:attrNameLst>
                                          <p:attrName>ppt_w</p:attrName>
                                        </p:attrNameLst>
                                      </p:cBhvr>
                                      <p:tavLst>
                                        <p:tav tm="0">
                                          <p:val>
                                            <p:fltVal val="0.000000"/>
                                          </p:val>
                                        </p:tav>
                                        <p:tav tm="100000">
                                          <p:val>
                                            <p:strVal val="#ppt_w"/>
                                          </p:val>
                                        </p:tav>
                                      </p:tavLst>
                                    </p:anim>
                                    <p:anim calcmode="lin" valueType="num">
                                      <p:cBhvr>
                                        <p:cTn id="61" dur="1000" fill="hold"/>
                                        <p:tgtEl>
                                          <p:spTgt spid="333826"/>
                                        </p:tgtEl>
                                        <p:attrNameLst>
                                          <p:attrName>ppt_h</p:attrName>
                                        </p:attrNameLst>
                                      </p:cBhvr>
                                      <p:tavLst>
                                        <p:tav tm="0">
                                          <p:val>
                                            <p:fltVal val="0.000000"/>
                                          </p:val>
                                        </p:tav>
                                        <p:tav tm="100000">
                                          <p:val>
                                            <p:strVal val="#ppt_h"/>
                                          </p:val>
                                        </p:tav>
                                      </p:tavLst>
                                    </p:anim>
                                    <p:anim calcmode="lin" valueType="num">
                                      <p:cBhvr>
                                        <p:cTn id="62" dur="1000" fill="hold"/>
                                        <p:tgtEl>
                                          <p:spTgt spid="333826"/>
                                        </p:tgtEl>
                                        <p:attrNameLst>
                                          <p:attrName>style.rotation</p:attrName>
                                        </p:attrNameLst>
                                      </p:cBhvr>
                                      <p:tavLst>
                                        <p:tav tm="0">
                                          <p:val>
                                            <p:fltVal val="90.000000"/>
                                          </p:val>
                                        </p:tav>
                                        <p:tav tm="100000">
                                          <p:val>
                                            <p:fltVal val="0.000000"/>
                                          </p:val>
                                        </p:tav>
                                      </p:tavLst>
                                    </p:anim>
                                    <p:animEffect transition="in" filter="fade">
                                      <p:cBhvr>
                                        <p:cTn id="63" dur="1000"/>
                                        <p:tgtEl>
                                          <p:spTgt spid="333826"/>
                                        </p:tgtEl>
                                      </p:cBhvr>
                                    </p:animEffect>
                                  </p:childTnLst>
                                </p:cTn>
                              </p:par>
                            </p:childTnLst>
                          </p:cTn>
                        </p:par>
                        <p:par>
                          <p:cTn id="64" fill="hold">
                            <p:stCondLst>
                              <p:cond delay="1649"/>
                            </p:stCondLst>
                            <p:childTnLst>
                              <p:par>
                                <p:cTn id="65" presetID="0" presetClass="path" presetSubtype="0" accel="50000" decel="50000" fill="hold" nodeType="afterEffect">
                                  <p:stCondLst>
                                    <p:cond delay="0"/>
                                  </p:stCondLst>
                                  <p:childTnLst>
                                    <p:animMotion origin="layout" path="M -0.0073 0.00278 L 0.50451 0.00278 " pathEditMode="relative" rAng="0" ptsTypes="AA">
                                      <p:cBhvr>
                                        <p:cTn id="66" dur="2000" fill="hold"/>
                                        <p:tgtEl>
                                          <p:spTgt spid="7"/>
                                        </p:tgtEl>
                                        <p:attrNameLst>
                                          <p:attrName>ppt_x</p:attrName>
                                          <p:attrName>ppt_y</p:attrName>
                                        </p:attrNameLst>
                                      </p:cBhvr>
                                      <p:rCtr x="25600" y="0"/>
                                    </p:animMotion>
                                  </p:childTnLst>
                                </p:cTn>
                              </p:par>
                            </p:childTnLst>
                          </p:cTn>
                        </p:par>
                        <p:par>
                          <p:cTn id="67" fill="hold">
                            <p:stCondLst>
                              <p:cond delay="3649"/>
                            </p:stCondLst>
                            <p:childTnLst>
                              <p:par>
                                <p:cTn id="68" presetID="0" presetClass="path" presetSubtype="0" accel="50000" decel="50000" fill="hold" nodeType="afterEffect">
                                  <p:stCondLst>
                                    <p:cond delay="0"/>
                                  </p:stCondLst>
                                  <p:childTnLst>
                                    <p:animMotion origin="layout" path="M 1.94444E-6 -7.40741E-7 L 0.50399 -7.40741E-7 " pathEditMode="relative" rAng="0" ptsTypes="AA">
                                      <p:cBhvr>
                                        <p:cTn id="69" dur="2000" fill="hold"/>
                                        <p:tgtEl>
                                          <p:spTgt spid="5"/>
                                        </p:tgtEl>
                                        <p:attrNameLst>
                                          <p:attrName>ppt_x</p:attrName>
                                          <p:attrName>ppt_y</p:attrName>
                                        </p:attrNameLst>
                                      </p:cBhvr>
                                      <p:rCtr x="25200" y="0"/>
                                    </p:animMotion>
                                  </p:childTnLst>
                                </p:cTn>
                              </p:par>
                            </p:childTnLst>
                          </p:cTn>
                        </p:par>
                        <p:par>
                          <p:cTn id="70" fill="hold">
                            <p:stCondLst>
                              <p:cond delay="5649"/>
                            </p:stCondLst>
                            <p:childTnLst>
                              <p:par>
                                <p:cTn id="71" presetID="0" presetClass="path" presetSubtype="0" accel="50000" decel="50000" fill="hold" nodeType="afterEffect">
                                  <p:stCondLst>
                                    <p:cond delay="0"/>
                                  </p:stCondLst>
                                  <p:childTnLst>
                                    <p:animMotion origin="layout" path="M -0.00781 1.11111E-6 L 0.50399 1.11111E-6 " pathEditMode="relative" rAng="0" ptsTypes="AA">
                                      <p:cBhvr>
                                        <p:cTn id="72" dur="2000" fill="hold"/>
                                        <p:tgtEl>
                                          <p:spTgt spid="6"/>
                                        </p:tgtEl>
                                        <p:attrNameLst>
                                          <p:attrName>ppt_x</p:attrName>
                                          <p:attrName>ppt_y</p:attrName>
                                        </p:attrNameLst>
                                      </p:cBhvr>
                                      <p:rCtr x="25600" y="0"/>
                                    </p:animMotion>
                                  </p:childTnLst>
                                </p:cTn>
                              </p:par>
                            </p:childTnLst>
                          </p:cTn>
                        </p:par>
                        <p:par>
                          <p:cTn id="73" fill="hold">
                            <p:stCondLst>
                              <p:cond delay="7649"/>
                            </p:stCondLst>
                            <p:childTnLst>
                              <p:par>
                                <p:cTn id="74" presetID="0" presetClass="path" presetSubtype="0" accel="50000" decel="50000" fill="hold" nodeType="afterEffect">
                                  <p:stCondLst>
                                    <p:cond delay="0"/>
                                  </p:stCondLst>
                                  <p:childTnLst>
                                    <p:animMotion origin="layout" path="M -0.04027 4.81481E-6 L 0.50313 4.81481E-6 " pathEditMode="relative" rAng="0" ptsTypes="AA">
                                      <p:cBhvr>
                                        <p:cTn id="75" dur="2000" fill="hold"/>
                                        <p:tgtEl>
                                          <p:spTgt spid="8"/>
                                        </p:tgtEl>
                                        <p:attrNameLst>
                                          <p:attrName>ppt_x</p:attrName>
                                          <p:attrName>ppt_y</p:attrName>
                                        </p:attrNameLst>
                                      </p:cBhvr>
                                      <p:rCtr x="27200" y="0"/>
                                    </p:animMotion>
                                  </p:childTnLst>
                                </p:cTn>
                              </p:par>
                            </p:childTnLst>
                          </p:cTn>
                        </p:par>
                        <p:par>
                          <p:cTn id="76" fill="hold">
                            <p:stCondLst>
                              <p:cond delay="9649"/>
                            </p:stCondLst>
                            <p:childTnLst>
                              <p:par>
                                <p:cTn id="77" presetID="0" presetClass="path" presetSubtype="0" accel="50000" decel="50000" fill="hold" nodeType="afterEffect">
                                  <p:stCondLst>
                                    <p:cond delay="0"/>
                                  </p:stCondLst>
                                  <p:childTnLst>
                                    <p:animMotion origin="layout" path="M -0.01041 4.07407E-6 L 0.50139 4.07407E-6 " pathEditMode="relative" rAng="0" ptsTypes="AA">
                                      <p:cBhvr>
                                        <p:cTn id="78" dur="2000" fill="hold"/>
                                        <p:tgtEl>
                                          <p:spTgt spid="12522"/>
                                        </p:tgtEl>
                                        <p:attrNameLst>
                                          <p:attrName>ppt_x</p:attrName>
                                          <p:attrName>ppt_y</p:attrName>
                                        </p:attrNameLst>
                                      </p:cBhvr>
                                      <p:rCtr x="25600" y="0"/>
                                    </p:animMotion>
                                  </p:childTnLst>
                                </p:cTn>
                              </p:par>
                            </p:childTnLst>
                          </p:cTn>
                        </p:par>
                        <p:par>
                          <p:cTn id="79" fill="hold">
                            <p:stCondLst>
                              <p:cond delay="11649"/>
                            </p:stCondLst>
                            <p:childTnLst>
                              <p:par>
                                <p:cTn id="80" presetID="0" presetClass="path" presetSubtype="0" accel="50000" decel="50000" fill="hold" nodeType="afterEffect">
                                  <p:stCondLst>
                                    <p:cond delay="0"/>
                                  </p:stCondLst>
                                  <p:childTnLst>
                                    <p:animMotion origin="layout" path="M 0.01598 -2.22222E-6 L 0.50417 -2.22222E-6 " pathEditMode="relative" rAng="0" ptsTypes="AA">
                                      <p:cBhvr>
                                        <p:cTn id="81" dur="2000" fill="hold"/>
                                        <p:tgtEl>
                                          <p:spTgt spid="28"/>
                                        </p:tgtEl>
                                        <p:attrNameLst>
                                          <p:attrName>ppt_x</p:attrName>
                                          <p:attrName>ppt_y</p:attrName>
                                        </p:attrNameLst>
                                      </p:cBhvr>
                                      <p:rCtr x="24400" y="0"/>
                                    </p:animMotion>
                                  </p:childTnLst>
                                </p:cTn>
                              </p:par>
                            </p:childTnLst>
                          </p:cTn>
                        </p:par>
                        <p:par>
                          <p:cTn id="82" fill="hold">
                            <p:stCondLst>
                              <p:cond delay="13649"/>
                            </p:stCondLst>
                            <p:childTnLst>
                              <p:par>
                                <p:cTn id="83" presetID="0" presetClass="path" presetSubtype="0" accel="50000" decel="50000" fill="hold" nodeType="afterEffect">
                                  <p:stCondLst>
                                    <p:cond delay="0"/>
                                  </p:stCondLst>
                                  <p:childTnLst>
                                    <p:animMotion origin="layout" path="M -0.01754 0.00093 L 0.50225 0.00093 " pathEditMode="relative" rAng="0" ptsTypes="AA">
                                      <p:cBhvr>
                                        <p:cTn id="84" dur="2000" fill="hold"/>
                                        <p:tgtEl>
                                          <p:spTgt spid="4"/>
                                        </p:tgtEl>
                                        <p:attrNameLst>
                                          <p:attrName>ppt_x</p:attrName>
                                          <p:attrName>ppt_y</p:attrName>
                                        </p:attrNameLst>
                                      </p:cBhvr>
                                      <p:rCtr x="26000" y="0"/>
                                    </p:animMotion>
                                  </p:childTnLst>
                                </p:cTn>
                              </p:par>
                            </p:childTnLst>
                          </p:cTn>
                        </p:par>
                        <p:par>
                          <p:cTn id="85" fill="hold">
                            <p:stCondLst>
                              <p:cond delay="15649"/>
                            </p:stCondLst>
                            <p:childTnLst>
                              <p:par>
                                <p:cTn id="86" presetID="0" presetClass="path" presetSubtype="0" accel="50000" decel="50000" fill="hold" nodeType="afterEffect">
                                  <p:stCondLst>
                                    <p:cond delay="0"/>
                                  </p:stCondLst>
                                  <p:childTnLst>
                                    <p:animMotion origin="layout" path="M -0.02621 2.22222E-6 L 0.50139 2.22222E-6 " pathEditMode="relative" rAng="0" ptsTypes="AA">
                                      <p:cBhvr>
                                        <p:cTn id="87" dur="2000" fill="hold"/>
                                        <p:tgtEl>
                                          <p:spTgt spid="25"/>
                                        </p:tgtEl>
                                        <p:attrNameLst>
                                          <p:attrName>ppt_x</p:attrName>
                                          <p:attrName>ppt_y</p:attrName>
                                        </p:attrNameLst>
                                      </p:cBhvr>
                                      <p:rCtr x="26400" y="0"/>
                                    </p:animMotion>
                                  </p:childTnLst>
                                </p:cTn>
                              </p:par>
                            </p:childTnLst>
                          </p:cTn>
                        </p:par>
                      </p:childTnLst>
                    </p:cTn>
                  </p:par>
                  <p:par>
                    <p:cTn id="88" fill="hold">
                      <p:stCondLst>
                        <p:cond delay="indefinite"/>
                      </p:stCondLst>
                      <p:childTnLst>
                        <p:par>
                          <p:cTn id="89" fill="hold">
                            <p:stCondLst>
                              <p:cond delay="0"/>
                            </p:stCondLst>
                            <p:childTnLst>
                              <p:par>
                                <p:cTn id="90" presetID="18" presetClass="entr" presetSubtype="6" fill="hold" nodeType="click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strips(downRight)">
                                      <p:cBhvr>
                                        <p:cTn id="92" dur="2000"/>
                                        <p:tgtEl>
                                          <p:spTgt spid="9"/>
                                        </p:tgtEl>
                                      </p:cBhvr>
                                    </p:animEffect>
                                  </p:childTnLst>
                                </p:cTn>
                              </p:par>
                            </p:childTnLst>
                          </p:cTn>
                        </p:par>
                      </p:childTnLst>
                    </p:cTn>
                  </p:par>
                  <p:par>
                    <p:cTn id="93" fill="hold">
                      <p:stCondLst>
                        <p:cond delay="indefinite"/>
                      </p:stCondLst>
                      <p:childTnLst>
                        <p:par>
                          <p:cTn id="94" fill="hold">
                            <p:stCondLst>
                              <p:cond delay="0"/>
                            </p:stCondLst>
                            <p:childTnLst>
                              <p:par>
                                <p:cTn id="95" presetID="18" presetClass="entr" presetSubtype="6" fill="hold" grpId="0" nodeType="clickEffect">
                                  <p:stCondLst>
                                    <p:cond delay="0"/>
                                  </p:stCondLst>
                                  <p:childTnLst>
                                    <p:set>
                                      <p:cBhvr>
                                        <p:cTn id="96" dur="1" fill="hold">
                                          <p:stCondLst>
                                            <p:cond delay="0"/>
                                          </p:stCondLst>
                                        </p:cTn>
                                        <p:tgtEl>
                                          <p:spTgt spid="333828"/>
                                        </p:tgtEl>
                                        <p:attrNameLst>
                                          <p:attrName>style.visibility</p:attrName>
                                        </p:attrNameLst>
                                      </p:cBhvr>
                                      <p:to>
                                        <p:strVal val="visible"/>
                                      </p:to>
                                    </p:set>
                                    <p:animEffect transition="in" filter="strips(downRight)">
                                      <p:cBhvr>
                                        <p:cTn id="97" dur="2000"/>
                                        <p:tgtEl>
                                          <p:spTgt spid="333828"/>
                                        </p:tgtEl>
                                      </p:cBhvr>
                                    </p:animEffect>
                                  </p:childTnLst>
                                </p:cTn>
                              </p:par>
                            </p:childTnLst>
                          </p:cTn>
                        </p:par>
                        <p:par>
                          <p:cTn id="98" fill="hold">
                            <p:stCondLst>
                              <p:cond delay="2000"/>
                            </p:stCondLst>
                            <p:childTnLst>
                              <p:par>
                                <p:cTn id="99" presetID="27" presetClass="entr" presetSubtype="0" fill="hold" grpId="0" nodeType="afterEffect">
                                  <p:stCondLst>
                                    <p:cond delay="0"/>
                                  </p:stCondLst>
                                  <p:iterate type="lt">
                                    <p:tmPct val="50000"/>
                                  </p:iterate>
                                  <p:childTnLst>
                                    <p:set>
                                      <p:cBhvr>
                                        <p:cTn id="100" dur="1" fill="hold">
                                          <p:stCondLst>
                                            <p:cond delay="0"/>
                                          </p:stCondLst>
                                        </p:cTn>
                                        <p:tgtEl>
                                          <p:spTgt spid="333829"/>
                                        </p:tgtEl>
                                        <p:attrNameLst>
                                          <p:attrName>style.visibility</p:attrName>
                                        </p:attrNameLst>
                                      </p:cBhvr>
                                      <p:to>
                                        <p:strVal val="visible"/>
                                      </p:to>
                                    </p:set>
                                    <p:anim calcmode="discrete" valueType="clr">
                                      <p:cBhvr override="childStyle">
                                        <p:cTn id="101" dur="500"/>
                                        <p:tgtEl>
                                          <p:spTgt spid="333829"/>
                                        </p:tgtEl>
                                        <p:attrNameLst>
                                          <p:attrName>style.color</p:attrName>
                                        </p:attrNameLst>
                                      </p:cBhvr>
                                      <p:tavLst>
                                        <p:tav tm="0">
                                          <p:val>
                                            <p:clrVal>
                                              <a:schemeClr val="accent2"/>
                                            </p:clrVal>
                                          </p:val>
                                        </p:tav>
                                        <p:tav tm="50000">
                                          <p:val>
                                            <p:clrVal>
                                              <a:schemeClr val="hlink"/>
                                            </p:clrVal>
                                          </p:val>
                                        </p:tav>
                                      </p:tavLst>
                                    </p:anim>
                                    <p:anim calcmode="discrete" valueType="clr">
                                      <p:cBhvr>
                                        <p:cTn id="102" dur="500"/>
                                        <p:tgtEl>
                                          <p:spTgt spid="333829"/>
                                        </p:tgtEl>
                                        <p:attrNameLst>
                                          <p:attrName>fillcolor</p:attrName>
                                        </p:attrNameLst>
                                      </p:cBhvr>
                                      <p:tavLst>
                                        <p:tav tm="0">
                                          <p:val>
                                            <p:clrVal>
                                              <a:schemeClr val="accent2"/>
                                            </p:clrVal>
                                          </p:val>
                                        </p:tav>
                                        <p:tav tm="50000">
                                          <p:val>
                                            <p:clrVal>
                                              <a:schemeClr val="hlink"/>
                                            </p:clrVal>
                                          </p:val>
                                        </p:tav>
                                      </p:tavLst>
                                    </p:anim>
                                    <p:set>
                                      <p:cBhvr>
                                        <p:cTn id="103" dur="500"/>
                                        <p:tgtEl>
                                          <p:spTgt spid="333829"/>
                                        </p:tgtEl>
                                        <p:attrNameLst>
                                          <p:attrName>fill.type</p:attrName>
                                        </p:attrNameLst>
                                      </p:cBhvr>
                                      <p:to>
                                        <p:strVal val="solid"/>
                                      </p:to>
                                    </p:set>
                                  </p:childTnLst>
                                </p:cTn>
                              </p:par>
                            </p:childTnLst>
                          </p:cTn>
                        </p:par>
                      </p:childTnLst>
                    </p:cTn>
                  </p:par>
                  <p:par>
                    <p:cTn id="104" fill="hold">
                      <p:stCondLst>
                        <p:cond delay="indefinite"/>
                      </p:stCondLst>
                      <p:childTnLst>
                        <p:par>
                          <p:cTn id="105" fill="hold">
                            <p:stCondLst>
                              <p:cond delay="0"/>
                            </p:stCondLst>
                            <p:childTnLst>
                              <p:par>
                                <p:cTn id="106" presetID="18" presetClass="entr" presetSubtype="6" fill="hold" grpId="0" nodeType="clickEffect">
                                  <p:stCondLst>
                                    <p:cond delay="0"/>
                                  </p:stCondLst>
                                  <p:childTnLst>
                                    <p:set>
                                      <p:cBhvr>
                                        <p:cTn id="107" dur="1" fill="hold">
                                          <p:stCondLst>
                                            <p:cond delay="0"/>
                                          </p:stCondLst>
                                        </p:cTn>
                                        <p:tgtEl>
                                          <p:spTgt spid="333830"/>
                                        </p:tgtEl>
                                        <p:attrNameLst>
                                          <p:attrName>style.visibility</p:attrName>
                                        </p:attrNameLst>
                                      </p:cBhvr>
                                      <p:to>
                                        <p:strVal val="visible"/>
                                      </p:to>
                                    </p:set>
                                    <p:animEffect transition="in" filter="strips(downRight)">
                                      <p:cBhvr>
                                        <p:cTn id="108" dur="2000"/>
                                        <p:tgtEl>
                                          <p:spTgt spid="333830"/>
                                        </p:tgtEl>
                                      </p:cBhvr>
                                    </p:animEffect>
                                  </p:childTnLst>
                                </p:cTn>
                              </p:par>
                            </p:childTnLst>
                          </p:cTn>
                        </p:par>
                        <p:par>
                          <p:cTn id="109" fill="hold">
                            <p:stCondLst>
                              <p:cond delay="2000"/>
                            </p:stCondLst>
                            <p:childTnLst>
                              <p:par>
                                <p:cTn id="110" presetID="27" presetClass="entr" presetSubtype="0" fill="hold" grpId="0" nodeType="afterEffect">
                                  <p:stCondLst>
                                    <p:cond delay="0"/>
                                  </p:stCondLst>
                                  <p:iterate type="lt">
                                    <p:tmPct val="50000"/>
                                  </p:iterate>
                                  <p:childTnLst>
                                    <p:set>
                                      <p:cBhvr>
                                        <p:cTn id="111" dur="1" fill="hold">
                                          <p:stCondLst>
                                            <p:cond delay="0"/>
                                          </p:stCondLst>
                                        </p:cTn>
                                        <p:tgtEl>
                                          <p:spTgt spid="333831"/>
                                        </p:tgtEl>
                                        <p:attrNameLst>
                                          <p:attrName>style.visibility</p:attrName>
                                        </p:attrNameLst>
                                      </p:cBhvr>
                                      <p:to>
                                        <p:strVal val="visible"/>
                                      </p:to>
                                    </p:set>
                                    <p:anim calcmode="discrete" valueType="clr">
                                      <p:cBhvr override="childStyle">
                                        <p:cTn id="112" dur="500"/>
                                        <p:tgtEl>
                                          <p:spTgt spid="333831"/>
                                        </p:tgtEl>
                                        <p:attrNameLst>
                                          <p:attrName>style.color</p:attrName>
                                        </p:attrNameLst>
                                      </p:cBhvr>
                                      <p:tavLst>
                                        <p:tav tm="0">
                                          <p:val>
                                            <p:clrVal>
                                              <a:schemeClr val="accent2"/>
                                            </p:clrVal>
                                          </p:val>
                                        </p:tav>
                                        <p:tav tm="50000">
                                          <p:val>
                                            <p:clrVal>
                                              <a:schemeClr val="hlink"/>
                                            </p:clrVal>
                                          </p:val>
                                        </p:tav>
                                      </p:tavLst>
                                    </p:anim>
                                    <p:anim calcmode="discrete" valueType="clr">
                                      <p:cBhvr>
                                        <p:cTn id="113" dur="500"/>
                                        <p:tgtEl>
                                          <p:spTgt spid="333831"/>
                                        </p:tgtEl>
                                        <p:attrNameLst>
                                          <p:attrName>fillcolor</p:attrName>
                                        </p:attrNameLst>
                                      </p:cBhvr>
                                      <p:tavLst>
                                        <p:tav tm="0">
                                          <p:val>
                                            <p:clrVal>
                                              <a:schemeClr val="accent2"/>
                                            </p:clrVal>
                                          </p:val>
                                        </p:tav>
                                        <p:tav tm="50000">
                                          <p:val>
                                            <p:clrVal>
                                              <a:schemeClr val="hlink"/>
                                            </p:clrVal>
                                          </p:val>
                                        </p:tav>
                                      </p:tavLst>
                                    </p:anim>
                                    <p:set>
                                      <p:cBhvr>
                                        <p:cTn id="114" dur="500"/>
                                        <p:tgtEl>
                                          <p:spTgt spid="3338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314" grpId="0" bldLvl="0" animBg="1"/>
      <p:bldP spid="333315" grpId="0" bldLvl="0" animBg="1"/>
      <p:bldP spid="333828" grpId="0" bldLvl="0" animBg="1"/>
      <p:bldP spid="333829" grpId="0" bldLvl="0" animBg="1"/>
      <p:bldP spid="333830" grpId="0" bldLvl="0" animBg="1"/>
      <p:bldP spid="333831" grpId="0" bldLvl="0" animBg="1"/>
      <p:bldP spid="333826"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grpSp>
        <p:nvGrpSpPr>
          <p:cNvPr id="2" name="Group 1043"/>
          <p:cNvGrpSpPr/>
          <p:nvPr/>
        </p:nvGrpSpPr>
        <p:grpSpPr>
          <a:xfrm>
            <a:off x="510858" y="1881188"/>
            <a:ext cx="2879725" cy="1087437"/>
            <a:chOff x="3107" y="1694"/>
            <a:chExt cx="1814" cy="685"/>
          </a:xfrm>
          <a:solidFill>
            <a:schemeClr val="tx2"/>
          </a:solidFill>
        </p:grpSpPr>
        <p:grpSp>
          <p:nvGrpSpPr>
            <p:cNvPr id="26627" name="Group 4"/>
            <p:cNvGrpSpPr/>
            <p:nvPr/>
          </p:nvGrpSpPr>
          <p:grpSpPr>
            <a:xfrm>
              <a:off x="3333" y="1824"/>
              <a:ext cx="1587" cy="346"/>
              <a:chOff x="657" y="578"/>
              <a:chExt cx="1587" cy="346"/>
            </a:xfrm>
            <a:grpFill/>
          </p:grpSpPr>
          <p:grpSp>
            <p:nvGrpSpPr>
              <p:cNvPr id="26628" name="Group 5"/>
              <p:cNvGrpSpPr/>
              <p:nvPr/>
            </p:nvGrpSpPr>
            <p:grpSpPr>
              <a:xfrm>
                <a:off x="839" y="578"/>
                <a:ext cx="1405" cy="176"/>
                <a:chOff x="839" y="255"/>
                <a:chExt cx="1405" cy="176"/>
              </a:xfrm>
              <a:grpFill/>
            </p:grpSpPr>
            <p:sp>
              <p:nvSpPr>
                <p:cNvPr id="26629" name="AutoShape 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0" name="AutoShape 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1" name="AutoShape 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2" name="AutoShape 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3" name="AutoShape 1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4" name="AutoShape 1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5" name="AutoShape 1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6" name="AutoShape 1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7" name="AutoShape 1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38" name="AutoShape 1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639" name="Group 16"/>
              <p:cNvGrpSpPr/>
              <p:nvPr/>
            </p:nvGrpSpPr>
            <p:grpSpPr>
              <a:xfrm>
                <a:off x="793" y="618"/>
                <a:ext cx="1405" cy="176"/>
                <a:chOff x="839" y="255"/>
                <a:chExt cx="1405" cy="176"/>
              </a:xfrm>
              <a:grpFill/>
            </p:grpSpPr>
            <p:sp>
              <p:nvSpPr>
                <p:cNvPr id="26640" name="AutoShape 1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1" name="AutoShape 1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2" name="AutoShape 1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3" name="AutoShape 2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4" name="AutoShape 2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5" name="AutoShape 2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6" name="AutoShape 2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7" name="AutoShape 2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8" name="AutoShape 2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49" name="AutoShape 2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650" name="Group 27"/>
              <p:cNvGrpSpPr/>
              <p:nvPr/>
            </p:nvGrpSpPr>
            <p:grpSpPr>
              <a:xfrm>
                <a:off x="748" y="663"/>
                <a:ext cx="1405" cy="176"/>
                <a:chOff x="839" y="255"/>
                <a:chExt cx="1405" cy="176"/>
              </a:xfrm>
              <a:grpFill/>
            </p:grpSpPr>
            <p:sp>
              <p:nvSpPr>
                <p:cNvPr id="26651" name="AutoShape 2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2" name="AutoShape 2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3" name="AutoShape 3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4" name="AutoShape 3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5" name="AutoShape 3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6" name="AutoShape 3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7" name="AutoShape 3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8" name="AutoShape 3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59" name="AutoShape 3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0" name="AutoShape 3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661" name="Group 38"/>
              <p:cNvGrpSpPr/>
              <p:nvPr/>
            </p:nvGrpSpPr>
            <p:grpSpPr>
              <a:xfrm>
                <a:off x="703" y="703"/>
                <a:ext cx="1405" cy="176"/>
                <a:chOff x="839" y="255"/>
                <a:chExt cx="1405" cy="176"/>
              </a:xfrm>
              <a:grpFill/>
            </p:grpSpPr>
            <p:sp>
              <p:nvSpPr>
                <p:cNvPr id="26662" name="AutoShape 3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3" name="AutoShape 4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4" name="AutoShape 4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5" name="AutoShape 4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6" name="AutoShape 4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7" name="AutoShape 4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8" name="AutoShape 4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69" name="AutoShape 4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0" name="AutoShape 4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1" name="AutoShape 4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672" name="Group 49"/>
              <p:cNvGrpSpPr/>
              <p:nvPr/>
            </p:nvGrpSpPr>
            <p:grpSpPr>
              <a:xfrm>
                <a:off x="657" y="748"/>
                <a:ext cx="1405" cy="176"/>
                <a:chOff x="839" y="255"/>
                <a:chExt cx="1405" cy="176"/>
              </a:xfrm>
              <a:grpFill/>
            </p:grpSpPr>
            <p:sp>
              <p:nvSpPr>
                <p:cNvPr id="26673" name="AutoShape 5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4" name="AutoShape 5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5" name="AutoShape 5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6" name="AutoShape 5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7" name="AutoShape 5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8" name="AutoShape 5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79" name="AutoShape 5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0" name="AutoShape 5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1" name="AutoShape 5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2" name="AutoShape 5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6683" name="Group 60"/>
            <p:cNvGrpSpPr/>
            <p:nvPr/>
          </p:nvGrpSpPr>
          <p:grpSpPr>
            <a:xfrm>
              <a:off x="3107" y="2033"/>
              <a:ext cx="1587" cy="346"/>
              <a:chOff x="657" y="578"/>
              <a:chExt cx="1587" cy="346"/>
            </a:xfrm>
            <a:grpFill/>
          </p:grpSpPr>
          <p:grpSp>
            <p:nvGrpSpPr>
              <p:cNvPr id="26684" name="Group 61"/>
              <p:cNvGrpSpPr/>
              <p:nvPr/>
            </p:nvGrpSpPr>
            <p:grpSpPr>
              <a:xfrm>
                <a:off x="839" y="578"/>
                <a:ext cx="1405" cy="176"/>
                <a:chOff x="839" y="255"/>
                <a:chExt cx="1405" cy="176"/>
              </a:xfrm>
              <a:grpFill/>
            </p:grpSpPr>
            <p:sp>
              <p:nvSpPr>
                <p:cNvPr id="26685" name="AutoShape 6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6" name="AutoShape 6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7" name="AutoShape 6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8" name="AutoShape 6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89" name="AutoShape 6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0" name="AutoShape 6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1" name="AutoShape 6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2" name="AutoShape 6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3" name="AutoShape 7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4" name="AutoShape 7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695" name="Group 72"/>
              <p:cNvGrpSpPr/>
              <p:nvPr/>
            </p:nvGrpSpPr>
            <p:grpSpPr>
              <a:xfrm>
                <a:off x="793" y="618"/>
                <a:ext cx="1405" cy="176"/>
                <a:chOff x="839" y="255"/>
                <a:chExt cx="1405" cy="176"/>
              </a:xfrm>
              <a:grpFill/>
            </p:grpSpPr>
            <p:sp>
              <p:nvSpPr>
                <p:cNvPr id="26696" name="AutoShape 7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7" name="AutoShape 7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8" name="AutoShape 7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699" name="AutoShape 7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0" name="AutoShape 7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1" name="AutoShape 7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2" name="AutoShape 7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3" name="AutoShape 8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4" name="AutoShape 8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5" name="AutoShape 8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06" name="Group 83"/>
              <p:cNvGrpSpPr/>
              <p:nvPr/>
            </p:nvGrpSpPr>
            <p:grpSpPr>
              <a:xfrm>
                <a:off x="748" y="663"/>
                <a:ext cx="1405" cy="176"/>
                <a:chOff x="839" y="255"/>
                <a:chExt cx="1405" cy="176"/>
              </a:xfrm>
              <a:grpFill/>
            </p:grpSpPr>
            <p:sp>
              <p:nvSpPr>
                <p:cNvPr id="26707" name="AutoShape 8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8" name="AutoShape 8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09" name="AutoShape 8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0" name="AutoShape 8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1" name="AutoShape 8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2" name="AutoShape 8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3" name="AutoShape 9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4" name="AutoShape 9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5" name="AutoShape 9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6" name="AutoShape 9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17" name="Group 94"/>
              <p:cNvGrpSpPr/>
              <p:nvPr/>
            </p:nvGrpSpPr>
            <p:grpSpPr>
              <a:xfrm>
                <a:off x="703" y="703"/>
                <a:ext cx="1405" cy="176"/>
                <a:chOff x="839" y="255"/>
                <a:chExt cx="1405" cy="176"/>
              </a:xfrm>
              <a:grpFill/>
            </p:grpSpPr>
            <p:sp>
              <p:nvSpPr>
                <p:cNvPr id="26718" name="AutoShape 9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19" name="AutoShape 9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0" name="AutoShape 9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1" name="AutoShape 9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2" name="AutoShape 9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3" name="AutoShape 10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4" name="AutoShape 10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5" name="AutoShape 10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6" name="AutoShape 10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27" name="AutoShape 10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28" name="Group 105"/>
              <p:cNvGrpSpPr/>
              <p:nvPr/>
            </p:nvGrpSpPr>
            <p:grpSpPr>
              <a:xfrm>
                <a:off x="657" y="748"/>
                <a:ext cx="1405" cy="176"/>
                <a:chOff x="839" y="255"/>
                <a:chExt cx="1405" cy="176"/>
              </a:xfrm>
              <a:grpFill/>
            </p:grpSpPr>
            <p:sp>
              <p:nvSpPr>
                <p:cNvPr id="26729" name="AutoShape 10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0" name="AutoShape 10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1" name="AutoShape 10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2" name="AutoShape 10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3" name="AutoShape 11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4" name="AutoShape 11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5" name="AutoShape 11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6" name="AutoShape 11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7" name="AutoShape 11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38" name="AutoShape 11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6739" name="Group 117"/>
            <p:cNvGrpSpPr/>
            <p:nvPr/>
          </p:nvGrpSpPr>
          <p:grpSpPr>
            <a:xfrm>
              <a:off x="3334" y="1694"/>
              <a:ext cx="1587" cy="346"/>
              <a:chOff x="657" y="578"/>
              <a:chExt cx="1587" cy="346"/>
            </a:xfrm>
            <a:grpFill/>
          </p:grpSpPr>
          <p:grpSp>
            <p:nvGrpSpPr>
              <p:cNvPr id="26740" name="Group 118"/>
              <p:cNvGrpSpPr/>
              <p:nvPr/>
            </p:nvGrpSpPr>
            <p:grpSpPr>
              <a:xfrm>
                <a:off x="839" y="578"/>
                <a:ext cx="1405" cy="176"/>
                <a:chOff x="839" y="255"/>
                <a:chExt cx="1405" cy="176"/>
              </a:xfrm>
              <a:grpFill/>
            </p:grpSpPr>
            <p:sp>
              <p:nvSpPr>
                <p:cNvPr id="26741" name="AutoShape 11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2" name="AutoShape 12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3" name="AutoShape 12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4" name="AutoShape 12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5" name="AutoShape 12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6" name="AutoShape 12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7" name="AutoShape 12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8" name="AutoShape 12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49" name="AutoShape 12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0" name="AutoShape 12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51" name="Group 129"/>
              <p:cNvGrpSpPr/>
              <p:nvPr/>
            </p:nvGrpSpPr>
            <p:grpSpPr>
              <a:xfrm>
                <a:off x="793" y="618"/>
                <a:ext cx="1405" cy="176"/>
                <a:chOff x="839" y="255"/>
                <a:chExt cx="1405" cy="176"/>
              </a:xfrm>
              <a:grpFill/>
            </p:grpSpPr>
            <p:sp>
              <p:nvSpPr>
                <p:cNvPr id="26752" name="AutoShape 13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3" name="AutoShape 13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4" name="AutoShape 13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5" name="AutoShape 13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6" name="AutoShape 13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7" name="AutoShape 13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8" name="AutoShape 13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59" name="AutoShape 13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0" name="AutoShape 13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1" name="AutoShape 13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62" name="Group 140"/>
              <p:cNvGrpSpPr/>
              <p:nvPr/>
            </p:nvGrpSpPr>
            <p:grpSpPr>
              <a:xfrm>
                <a:off x="748" y="663"/>
                <a:ext cx="1405" cy="176"/>
                <a:chOff x="839" y="255"/>
                <a:chExt cx="1405" cy="176"/>
              </a:xfrm>
              <a:grpFill/>
            </p:grpSpPr>
            <p:sp>
              <p:nvSpPr>
                <p:cNvPr id="26763" name="AutoShape 14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4" name="AutoShape 14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5" name="AutoShape 14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6" name="AutoShape 14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7" name="AutoShape 14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8" name="AutoShape 14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69" name="AutoShape 14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0" name="AutoShape 14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1" name="AutoShape 14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2" name="AutoShape 15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73" name="Group 151"/>
              <p:cNvGrpSpPr/>
              <p:nvPr/>
            </p:nvGrpSpPr>
            <p:grpSpPr>
              <a:xfrm>
                <a:off x="703" y="703"/>
                <a:ext cx="1405" cy="176"/>
                <a:chOff x="839" y="255"/>
                <a:chExt cx="1405" cy="176"/>
              </a:xfrm>
              <a:grpFill/>
            </p:grpSpPr>
            <p:sp>
              <p:nvSpPr>
                <p:cNvPr id="26774" name="AutoShape 15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5" name="AutoShape 15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6" name="AutoShape 15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7" name="AutoShape 15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8" name="AutoShape 15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79" name="AutoShape 15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0" name="AutoShape 15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1" name="AutoShape 15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2" name="AutoShape 16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3" name="AutoShape 16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784" name="Group 162"/>
              <p:cNvGrpSpPr/>
              <p:nvPr/>
            </p:nvGrpSpPr>
            <p:grpSpPr>
              <a:xfrm>
                <a:off x="657" y="748"/>
                <a:ext cx="1405" cy="176"/>
                <a:chOff x="839" y="255"/>
                <a:chExt cx="1405" cy="176"/>
              </a:xfrm>
              <a:grpFill/>
            </p:grpSpPr>
            <p:sp>
              <p:nvSpPr>
                <p:cNvPr id="26785" name="AutoShape 16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6" name="AutoShape 16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7" name="AutoShape 16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8" name="AutoShape 16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89" name="AutoShape 16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0" name="AutoShape 16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1" name="AutoShape 16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2" name="AutoShape 17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3" name="AutoShape 17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4" name="AutoShape 17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6795" name="Group 1042"/>
            <p:cNvGrpSpPr/>
            <p:nvPr/>
          </p:nvGrpSpPr>
          <p:grpSpPr>
            <a:xfrm>
              <a:off x="3199" y="1899"/>
              <a:ext cx="1496" cy="261"/>
              <a:chOff x="3199" y="1207"/>
              <a:chExt cx="1496" cy="261"/>
            </a:xfrm>
            <a:grpFill/>
          </p:grpSpPr>
          <p:grpSp>
            <p:nvGrpSpPr>
              <p:cNvPr id="26796" name="Group 174"/>
              <p:cNvGrpSpPr/>
              <p:nvPr/>
            </p:nvGrpSpPr>
            <p:grpSpPr>
              <a:xfrm>
                <a:off x="3290" y="1207"/>
                <a:ext cx="1405" cy="176"/>
                <a:chOff x="839" y="255"/>
                <a:chExt cx="1405" cy="176"/>
              </a:xfrm>
              <a:grpFill/>
            </p:grpSpPr>
            <p:sp>
              <p:nvSpPr>
                <p:cNvPr id="26797" name="AutoShape 17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8" name="AutoShape 17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799" name="AutoShape 17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0" name="AutoShape 17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1" name="AutoShape 17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2" name="AutoShape 18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3" name="AutoShape 18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4" name="AutoShape 18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5" name="AutoShape 18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6" name="AutoShape 18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07" name="Group 185"/>
              <p:cNvGrpSpPr/>
              <p:nvPr/>
            </p:nvGrpSpPr>
            <p:grpSpPr>
              <a:xfrm>
                <a:off x="3244" y="1247"/>
                <a:ext cx="1405" cy="176"/>
                <a:chOff x="839" y="255"/>
                <a:chExt cx="1405" cy="176"/>
              </a:xfrm>
              <a:grpFill/>
            </p:grpSpPr>
            <p:sp>
              <p:nvSpPr>
                <p:cNvPr id="26808" name="AutoShape 18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09" name="AutoShape 18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0" name="AutoShape 18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1" name="AutoShape 18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2" name="AutoShape 19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3" name="AutoShape 19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4" name="AutoShape 19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5" name="AutoShape 19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6" name="AutoShape 19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17" name="AutoShape 19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18" name="Group 196"/>
              <p:cNvGrpSpPr/>
              <p:nvPr/>
            </p:nvGrpSpPr>
            <p:grpSpPr>
              <a:xfrm>
                <a:off x="3199" y="1292"/>
                <a:ext cx="1405" cy="176"/>
                <a:chOff x="839" y="255"/>
                <a:chExt cx="1405" cy="176"/>
              </a:xfrm>
              <a:grpFill/>
            </p:grpSpPr>
            <p:sp>
              <p:nvSpPr>
                <p:cNvPr id="26819" name="AutoShape 19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0" name="AutoShape 19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1" name="AutoShape 19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2" name="AutoShape 20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3" name="AutoShape 20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4" name="AutoShape 20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5" name="AutoShape 20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6" name="AutoShape 20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7" name="AutoShape 20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28" name="AutoShape 20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sp>
        <p:nvSpPr>
          <p:cNvPr id="330240" name="AutoShape 512"/>
          <p:cNvSpPr/>
          <p:nvPr/>
        </p:nvSpPr>
        <p:spPr>
          <a:xfrm>
            <a:off x="616585" y="530543"/>
            <a:ext cx="2952750" cy="504825"/>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月初结存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150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5" name="Group 1044"/>
          <p:cNvGrpSpPr/>
          <p:nvPr/>
        </p:nvGrpSpPr>
        <p:grpSpPr>
          <a:xfrm>
            <a:off x="510858" y="2411413"/>
            <a:ext cx="2303462" cy="350837"/>
            <a:chOff x="3108" y="1332"/>
            <a:chExt cx="1451" cy="221"/>
          </a:xfrm>
          <a:solidFill>
            <a:schemeClr val="tx2"/>
          </a:solidFill>
        </p:grpSpPr>
        <p:grpSp>
          <p:nvGrpSpPr>
            <p:cNvPr id="26838" name="Group 1045"/>
            <p:cNvGrpSpPr/>
            <p:nvPr/>
          </p:nvGrpSpPr>
          <p:grpSpPr>
            <a:xfrm>
              <a:off x="3154" y="1332"/>
              <a:ext cx="1405" cy="176"/>
              <a:chOff x="839" y="255"/>
              <a:chExt cx="1405" cy="176"/>
            </a:xfrm>
            <a:grpFill/>
          </p:grpSpPr>
          <p:sp>
            <p:nvSpPr>
              <p:cNvPr id="26839" name="AutoShape 104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0" name="AutoShape 104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1" name="AutoShape 104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2" name="AutoShape 104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3" name="AutoShape 105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4" name="AutoShape 105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5" name="AutoShape 105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6" name="AutoShape 105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7" name="AutoShape 105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48" name="AutoShape 105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49" name="Group 1056"/>
            <p:cNvGrpSpPr/>
            <p:nvPr/>
          </p:nvGrpSpPr>
          <p:grpSpPr>
            <a:xfrm>
              <a:off x="3108" y="1377"/>
              <a:ext cx="1405" cy="176"/>
              <a:chOff x="839" y="255"/>
              <a:chExt cx="1405" cy="176"/>
            </a:xfrm>
            <a:grpFill/>
          </p:grpSpPr>
          <p:sp>
            <p:nvSpPr>
              <p:cNvPr id="26850" name="AutoShape 105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1" name="AutoShape 105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2" name="AutoShape 105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3" name="AutoShape 106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4" name="AutoShape 106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5" name="AutoShape 106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6" name="AutoShape 106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7" name="AutoShape 106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8" name="AutoShape 106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59" name="AutoShape 106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8" name="Group 229"/>
          <p:cNvGrpSpPr/>
          <p:nvPr/>
        </p:nvGrpSpPr>
        <p:grpSpPr>
          <a:xfrm>
            <a:off x="510858" y="1671638"/>
            <a:ext cx="2878137" cy="881062"/>
            <a:chOff x="431" y="578"/>
            <a:chExt cx="1813" cy="555"/>
          </a:xfrm>
          <a:solidFill>
            <a:schemeClr val="tx2"/>
          </a:solidFill>
        </p:grpSpPr>
        <p:grpSp>
          <p:nvGrpSpPr>
            <p:cNvPr id="26861" name="Group 230"/>
            <p:cNvGrpSpPr/>
            <p:nvPr/>
          </p:nvGrpSpPr>
          <p:grpSpPr>
            <a:xfrm>
              <a:off x="657" y="578"/>
              <a:ext cx="1587" cy="346"/>
              <a:chOff x="657" y="578"/>
              <a:chExt cx="1587" cy="346"/>
            </a:xfrm>
            <a:grpFill/>
          </p:grpSpPr>
          <p:grpSp>
            <p:nvGrpSpPr>
              <p:cNvPr id="26862" name="Group 231"/>
              <p:cNvGrpSpPr/>
              <p:nvPr/>
            </p:nvGrpSpPr>
            <p:grpSpPr>
              <a:xfrm>
                <a:off x="839" y="578"/>
                <a:ext cx="1405" cy="176"/>
                <a:chOff x="839" y="255"/>
                <a:chExt cx="1405" cy="176"/>
              </a:xfrm>
              <a:grpFill/>
            </p:grpSpPr>
            <p:sp>
              <p:nvSpPr>
                <p:cNvPr id="26863" name="AutoShape 23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4" name="AutoShape 23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5" name="AutoShape 23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6" name="AutoShape 23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7" name="AutoShape 23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8" name="AutoShape 23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69" name="AutoShape 23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0" name="AutoShape 23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1" name="AutoShape 24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2" name="AutoShape 24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73" name="Group 242"/>
              <p:cNvGrpSpPr/>
              <p:nvPr/>
            </p:nvGrpSpPr>
            <p:grpSpPr>
              <a:xfrm>
                <a:off x="793" y="618"/>
                <a:ext cx="1405" cy="176"/>
                <a:chOff x="839" y="255"/>
                <a:chExt cx="1405" cy="176"/>
              </a:xfrm>
              <a:grpFill/>
            </p:grpSpPr>
            <p:sp>
              <p:nvSpPr>
                <p:cNvPr id="26874" name="AutoShape 24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5" name="AutoShape 24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6" name="AutoShape 24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7" name="AutoShape 24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8" name="AutoShape 24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79" name="AutoShape 24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0" name="AutoShape 24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1" name="AutoShape 25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2" name="AutoShape 25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3" name="AutoShape 25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84" name="Group 253"/>
              <p:cNvGrpSpPr/>
              <p:nvPr/>
            </p:nvGrpSpPr>
            <p:grpSpPr>
              <a:xfrm>
                <a:off x="748" y="663"/>
                <a:ext cx="1405" cy="176"/>
                <a:chOff x="839" y="255"/>
                <a:chExt cx="1405" cy="176"/>
              </a:xfrm>
              <a:grpFill/>
            </p:grpSpPr>
            <p:sp>
              <p:nvSpPr>
                <p:cNvPr id="26885" name="AutoShape 25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6" name="AutoShape 25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7" name="AutoShape 25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8" name="AutoShape 25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89" name="AutoShape 25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0" name="AutoShape 25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1" name="AutoShape 26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2" name="AutoShape 26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3" name="AutoShape 26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4" name="AutoShape 26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895" name="Group 264"/>
              <p:cNvGrpSpPr/>
              <p:nvPr/>
            </p:nvGrpSpPr>
            <p:grpSpPr>
              <a:xfrm>
                <a:off x="703" y="703"/>
                <a:ext cx="1405" cy="176"/>
                <a:chOff x="839" y="255"/>
                <a:chExt cx="1405" cy="176"/>
              </a:xfrm>
              <a:grpFill/>
            </p:grpSpPr>
            <p:sp>
              <p:nvSpPr>
                <p:cNvPr id="26896" name="AutoShape 26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7" name="AutoShape 26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8" name="AutoShape 26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899" name="AutoShape 26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0" name="AutoShape 26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1" name="AutoShape 27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2" name="AutoShape 27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3" name="AutoShape 27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4" name="AutoShape 27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5" name="AutoShape 27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06" name="Group 275"/>
              <p:cNvGrpSpPr/>
              <p:nvPr/>
            </p:nvGrpSpPr>
            <p:grpSpPr>
              <a:xfrm>
                <a:off x="657" y="748"/>
                <a:ext cx="1405" cy="176"/>
                <a:chOff x="839" y="255"/>
                <a:chExt cx="1405" cy="176"/>
              </a:xfrm>
              <a:grpFill/>
            </p:grpSpPr>
            <p:sp>
              <p:nvSpPr>
                <p:cNvPr id="26907" name="AutoShape 27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8" name="AutoShape 27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09" name="AutoShape 27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0" name="AutoShape 27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1" name="AutoShape 28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2" name="AutoShape 28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3" name="AutoShape 28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4" name="AutoShape 28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5" name="AutoShape 28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16" name="AutoShape 28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6917" name="Group 286"/>
            <p:cNvGrpSpPr/>
            <p:nvPr/>
          </p:nvGrpSpPr>
          <p:grpSpPr>
            <a:xfrm>
              <a:off x="431" y="787"/>
              <a:ext cx="1587" cy="346"/>
              <a:chOff x="657" y="578"/>
              <a:chExt cx="1587" cy="346"/>
            </a:xfrm>
            <a:grpFill/>
          </p:grpSpPr>
          <p:grpSp>
            <p:nvGrpSpPr>
              <p:cNvPr id="26918" name="Group 287"/>
              <p:cNvGrpSpPr/>
              <p:nvPr/>
            </p:nvGrpSpPr>
            <p:grpSpPr>
              <a:xfrm>
                <a:off x="839" y="578"/>
                <a:ext cx="1405" cy="176"/>
                <a:chOff x="839" y="255"/>
                <a:chExt cx="1405" cy="176"/>
              </a:xfrm>
              <a:grpFill/>
            </p:grpSpPr>
            <p:sp>
              <p:nvSpPr>
                <p:cNvPr id="26919" name="AutoShape 28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0" name="AutoShape 28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1" name="AutoShape 29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2" name="AutoShape 29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3" name="AutoShape 29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4" name="AutoShape 29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5" name="AutoShape 29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6" name="AutoShape 29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7" name="AutoShape 29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28" name="AutoShape 29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29" name="Group 298"/>
              <p:cNvGrpSpPr/>
              <p:nvPr/>
            </p:nvGrpSpPr>
            <p:grpSpPr>
              <a:xfrm>
                <a:off x="793" y="618"/>
                <a:ext cx="1405" cy="176"/>
                <a:chOff x="839" y="255"/>
                <a:chExt cx="1405" cy="176"/>
              </a:xfrm>
              <a:grpFill/>
            </p:grpSpPr>
            <p:sp>
              <p:nvSpPr>
                <p:cNvPr id="26930" name="AutoShape 29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1" name="AutoShape 30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2" name="AutoShape 30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3" name="AutoShape 30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4" name="AutoShape 30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5" name="AutoShape 30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6" name="AutoShape 30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7" name="AutoShape 30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8" name="AutoShape 30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39" name="AutoShape 30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40" name="Group 309"/>
              <p:cNvGrpSpPr/>
              <p:nvPr/>
            </p:nvGrpSpPr>
            <p:grpSpPr>
              <a:xfrm>
                <a:off x="748" y="663"/>
                <a:ext cx="1405" cy="176"/>
                <a:chOff x="839" y="255"/>
                <a:chExt cx="1405" cy="176"/>
              </a:xfrm>
              <a:grpFill/>
            </p:grpSpPr>
            <p:sp>
              <p:nvSpPr>
                <p:cNvPr id="26941" name="AutoShape 31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2" name="AutoShape 31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3" name="AutoShape 31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4" name="AutoShape 31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5" name="AutoShape 31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6" name="AutoShape 31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7" name="AutoShape 31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8" name="AutoShape 31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49" name="AutoShape 31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0" name="AutoShape 31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51" name="Group 320"/>
              <p:cNvGrpSpPr/>
              <p:nvPr/>
            </p:nvGrpSpPr>
            <p:grpSpPr>
              <a:xfrm>
                <a:off x="703" y="703"/>
                <a:ext cx="1405" cy="176"/>
                <a:chOff x="839" y="255"/>
                <a:chExt cx="1405" cy="176"/>
              </a:xfrm>
              <a:grpFill/>
            </p:grpSpPr>
            <p:sp>
              <p:nvSpPr>
                <p:cNvPr id="26952" name="AutoShape 32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3" name="AutoShape 32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4" name="AutoShape 32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5" name="AutoShape 32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6" name="AutoShape 32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7" name="AutoShape 32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8" name="AutoShape 32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59" name="AutoShape 32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0" name="AutoShape 32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1" name="AutoShape 33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62" name="Group 331"/>
              <p:cNvGrpSpPr/>
              <p:nvPr/>
            </p:nvGrpSpPr>
            <p:grpSpPr>
              <a:xfrm>
                <a:off x="657" y="748"/>
                <a:ext cx="1405" cy="176"/>
                <a:chOff x="839" y="255"/>
                <a:chExt cx="1405" cy="176"/>
              </a:xfrm>
              <a:grpFill/>
            </p:grpSpPr>
            <p:sp>
              <p:nvSpPr>
                <p:cNvPr id="26963" name="AutoShape 33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4" name="AutoShape 33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5" name="AutoShape 33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6" name="AutoShape 33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7" name="AutoShape 33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8" name="AutoShape 33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69" name="AutoShape 33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70" name="AutoShape 33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71" name="AutoShape 34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72" name="AutoShape 34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grpSp>
        <p:nvGrpSpPr>
          <p:cNvPr id="13324" name="Group 342"/>
          <p:cNvGrpSpPr/>
          <p:nvPr/>
        </p:nvGrpSpPr>
        <p:grpSpPr>
          <a:xfrm>
            <a:off x="510858" y="1257300"/>
            <a:ext cx="2879725" cy="1096963"/>
            <a:chOff x="3379" y="453"/>
            <a:chExt cx="1814" cy="691"/>
          </a:xfrm>
          <a:solidFill>
            <a:schemeClr val="tx2"/>
          </a:solidFill>
        </p:grpSpPr>
        <p:grpSp>
          <p:nvGrpSpPr>
            <p:cNvPr id="26974" name="Group 343"/>
            <p:cNvGrpSpPr/>
            <p:nvPr/>
          </p:nvGrpSpPr>
          <p:grpSpPr>
            <a:xfrm>
              <a:off x="3379" y="589"/>
              <a:ext cx="1813" cy="555"/>
              <a:chOff x="431" y="578"/>
              <a:chExt cx="1813" cy="555"/>
            </a:xfrm>
            <a:grpFill/>
          </p:grpSpPr>
          <p:grpSp>
            <p:nvGrpSpPr>
              <p:cNvPr id="26975" name="Group 344"/>
              <p:cNvGrpSpPr/>
              <p:nvPr/>
            </p:nvGrpSpPr>
            <p:grpSpPr>
              <a:xfrm>
                <a:off x="657" y="578"/>
                <a:ext cx="1587" cy="346"/>
                <a:chOff x="657" y="578"/>
                <a:chExt cx="1587" cy="346"/>
              </a:xfrm>
              <a:grpFill/>
            </p:grpSpPr>
            <p:grpSp>
              <p:nvGrpSpPr>
                <p:cNvPr id="26976" name="Group 345"/>
                <p:cNvGrpSpPr/>
                <p:nvPr/>
              </p:nvGrpSpPr>
              <p:grpSpPr>
                <a:xfrm>
                  <a:off x="839" y="578"/>
                  <a:ext cx="1405" cy="176"/>
                  <a:chOff x="839" y="255"/>
                  <a:chExt cx="1405" cy="176"/>
                </a:xfrm>
                <a:grpFill/>
              </p:grpSpPr>
              <p:sp>
                <p:nvSpPr>
                  <p:cNvPr id="26977" name="AutoShape 34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78" name="AutoShape 34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79" name="AutoShape 34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0" name="AutoShape 34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1" name="AutoShape 35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2" name="AutoShape 35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3" name="AutoShape 35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4" name="AutoShape 35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5" name="AutoShape 35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6" name="AutoShape 35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87" name="Group 356"/>
                <p:cNvGrpSpPr/>
                <p:nvPr/>
              </p:nvGrpSpPr>
              <p:grpSpPr>
                <a:xfrm>
                  <a:off x="793" y="618"/>
                  <a:ext cx="1405" cy="176"/>
                  <a:chOff x="839" y="255"/>
                  <a:chExt cx="1405" cy="176"/>
                </a:xfrm>
                <a:grpFill/>
              </p:grpSpPr>
              <p:sp>
                <p:nvSpPr>
                  <p:cNvPr id="26988" name="AutoShape 357"/>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89" name="AutoShape 358"/>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0" name="AutoShape 359"/>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1" name="AutoShape 360"/>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2" name="AutoShape 361"/>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3" name="AutoShape 362"/>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4" name="AutoShape 363"/>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5" name="AutoShape 364"/>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6" name="AutoShape 365"/>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6997" name="AutoShape 366"/>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6998" name="Group 367"/>
                <p:cNvGrpSpPr/>
                <p:nvPr/>
              </p:nvGrpSpPr>
              <p:grpSpPr>
                <a:xfrm>
                  <a:off x="748" y="663"/>
                  <a:ext cx="1405" cy="176"/>
                  <a:chOff x="839" y="255"/>
                  <a:chExt cx="1405" cy="176"/>
                </a:xfrm>
                <a:grpFill/>
              </p:grpSpPr>
              <p:sp>
                <p:nvSpPr>
                  <p:cNvPr id="26999" name="AutoShape 36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0" name="AutoShape 36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1" name="AutoShape 37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2" name="AutoShape 37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3" name="AutoShape 37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4" name="AutoShape 37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5" name="AutoShape 37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6" name="AutoShape 37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7" name="AutoShape 37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08" name="AutoShape 37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09" name="Group 378"/>
                <p:cNvGrpSpPr/>
                <p:nvPr/>
              </p:nvGrpSpPr>
              <p:grpSpPr>
                <a:xfrm>
                  <a:off x="703" y="703"/>
                  <a:ext cx="1405" cy="176"/>
                  <a:chOff x="839" y="255"/>
                  <a:chExt cx="1405" cy="176"/>
                </a:xfrm>
                <a:grpFill/>
              </p:grpSpPr>
              <p:sp>
                <p:nvSpPr>
                  <p:cNvPr id="27010" name="AutoShape 37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1" name="AutoShape 38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2" name="AutoShape 38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3" name="AutoShape 38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4" name="AutoShape 38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5" name="AutoShape 38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6" name="AutoShape 38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7" name="AutoShape 38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8" name="AutoShape 38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19" name="AutoShape 38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20" name="Group 389"/>
                <p:cNvGrpSpPr/>
                <p:nvPr/>
              </p:nvGrpSpPr>
              <p:grpSpPr>
                <a:xfrm>
                  <a:off x="657" y="748"/>
                  <a:ext cx="1405" cy="176"/>
                  <a:chOff x="839" y="255"/>
                  <a:chExt cx="1405" cy="176"/>
                </a:xfrm>
                <a:grpFill/>
              </p:grpSpPr>
              <p:sp>
                <p:nvSpPr>
                  <p:cNvPr id="27021" name="AutoShape 39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2" name="AutoShape 39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3" name="AutoShape 39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4" name="AutoShape 39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5" name="AutoShape 39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6" name="AutoShape 39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7" name="AutoShape 39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8" name="AutoShape 39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29" name="AutoShape 39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0" name="AutoShape 39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nvGrpSpPr>
              <p:cNvPr id="27031" name="Group 400"/>
              <p:cNvGrpSpPr/>
              <p:nvPr/>
            </p:nvGrpSpPr>
            <p:grpSpPr>
              <a:xfrm>
                <a:off x="431" y="787"/>
                <a:ext cx="1587" cy="346"/>
                <a:chOff x="657" y="578"/>
                <a:chExt cx="1587" cy="346"/>
              </a:xfrm>
              <a:grpFill/>
            </p:grpSpPr>
            <p:grpSp>
              <p:nvGrpSpPr>
                <p:cNvPr id="27032" name="Group 401"/>
                <p:cNvGrpSpPr/>
                <p:nvPr/>
              </p:nvGrpSpPr>
              <p:grpSpPr>
                <a:xfrm>
                  <a:off x="839" y="578"/>
                  <a:ext cx="1405" cy="176"/>
                  <a:chOff x="839" y="255"/>
                  <a:chExt cx="1405" cy="176"/>
                </a:xfrm>
                <a:grpFill/>
              </p:grpSpPr>
              <p:sp>
                <p:nvSpPr>
                  <p:cNvPr id="27033" name="AutoShape 40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4" name="AutoShape 40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5" name="AutoShape 40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6" name="AutoShape 40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7" name="AutoShape 40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8" name="AutoShape 40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39" name="AutoShape 40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0" name="AutoShape 40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1" name="AutoShape 41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2" name="AutoShape 41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43" name="Group 412"/>
                <p:cNvGrpSpPr/>
                <p:nvPr/>
              </p:nvGrpSpPr>
              <p:grpSpPr>
                <a:xfrm>
                  <a:off x="793" y="618"/>
                  <a:ext cx="1405" cy="176"/>
                  <a:chOff x="839" y="255"/>
                  <a:chExt cx="1405" cy="176"/>
                </a:xfrm>
                <a:grpFill/>
              </p:grpSpPr>
              <p:sp>
                <p:nvSpPr>
                  <p:cNvPr id="27044" name="AutoShape 413"/>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5" name="AutoShape 414"/>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6" name="AutoShape 415"/>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7" name="AutoShape 416"/>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8" name="AutoShape 417"/>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49" name="AutoShape 418"/>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0" name="AutoShape 419"/>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1" name="AutoShape 420"/>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2" name="AutoShape 421"/>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3" name="AutoShape 422"/>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54" name="Group 423"/>
                <p:cNvGrpSpPr/>
                <p:nvPr/>
              </p:nvGrpSpPr>
              <p:grpSpPr>
                <a:xfrm>
                  <a:off x="748" y="663"/>
                  <a:ext cx="1405" cy="176"/>
                  <a:chOff x="839" y="255"/>
                  <a:chExt cx="1405" cy="176"/>
                </a:xfrm>
                <a:grpFill/>
              </p:grpSpPr>
              <p:sp>
                <p:nvSpPr>
                  <p:cNvPr id="27055" name="AutoShape 424"/>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6" name="AutoShape 425"/>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7" name="AutoShape 426"/>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8" name="AutoShape 427"/>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59" name="AutoShape 428"/>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0" name="AutoShape 429"/>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1" name="AutoShape 430"/>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2" name="AutoShape 431"/>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3" name="AutoShape 432"/>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4" name="AutoShape 433"/>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65" name="Group 434"/>
                <p:cNvGrpSpPr/>
                <p:nvPr/>
              </p:nvGrpSpPr>
              <p:grpSpPr>
                <a:xfrm>
                  <a:off x="703" y="703"/>
                  <a:ext cx="1405" cy="176"/>
                  <a:chOff x="839" y="255"/>
                  <a:chExt cx="1405" cy="176"/>
                </a:xfrm>
                <a:grpFill/>
              </p:grpSpPr>
              <p:sp>
                <p:nvSpPr>
                  <p:cNvPr id="27066" name="AutoShape 435"/>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7" name="AutoShape 436"/>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8" name="AutoShape 437"/>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69" name="AutoShape 438"/>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0" name="AutoShape 439"/>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1" name="AutoShape 440"/>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2" name="AutoShape 441"/>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3" name="AutoShape 442"/>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4" name="AutoShape 443"/>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5" name="AutoShape 444"/>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76" name="Group 445"/>
                <p:cNvGrpSpPr/>
                <p:nvPr/>
              </p:nvGrpSpPr>
              <p:grpSpPr>
                <a:xfrm>
                  <a:off x="657" y="748"/>
                  <a:ext cx="1405" cy="176"/>
                  <a:chOff x="839" y="255"/>
                  <a:chExt cx="1405" cy="176"/>
                </a:xfrm>
                <a:grpFill/>
              </p:grpSpPr>
              <p:sp>
                <p:nvSpPr>
                  <p:cNvPr id="27077" name="AutoShape 446"/>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8" name="AutoShape 447"/>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79" name="AutoShape 448"/>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0" name="AutoShape 449"/>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1" name="AutoShape 450"/>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2" name="AutoShape 451"/>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3" name="AutoShape 452"/>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4" name="AutoShape 453"/>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5" name="AutoShape 454"/>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86" name="AutoShape 455"/>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grpSp>
          <p:nvGrpSpPr>
            <p:cNvPr id="27087" name="Group 456"/>
            <p:cNvGrpSpPr/>
            <p:nvPr/>
          </p:nvGrpSpPr>
          <p:grpSpPr>
            <a:xfrm>
              <a:off x="3606" y="453"/>
              <a:ext cx="1587" cy="346"/>
              <a:chOff x="657" y="578"/>
              <a:chExt cx="1587" cy="346"/>
            </a:xfrm>
            <a:grpFill/>
          </p:grpSpPr>
          <p:grpSp>
            <p:nvGrpSpPr>
              <p:cNvPr id="27088" name="Group 457"/>
              <p:cNvGrpSpPr/>
              <p:nvPr/>
            </p:nvGrpSpPr>
            <p:grpSpPr>
              <a:xfrm>
                <a:off x="839" y="578"/>
                <a:ext cx="1405" cy="176"/>
                <a:chOff x="839" y="255"/>
                <a:chExt cx="1405" cy="176"/>
              </a:xfrm>
              <a:grpFill/>
            </p:grpSpPr>
            <p:sp>
              <p:nvSpPr>
                <p:cNvPr id="27089" name="AutoShape 458"/>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0" name="AutoShape 459"/>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1" name="AutoShape 460"/>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2" name="AutoShape 461"/>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3" name="AutoShape 462"/>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4" name="AutoShape 463"/>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5" name="AutoShape 464"/>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6" name="AutoShape 465"/>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7" name="AutoShape 466"/>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098" name="AutoShape 467"/>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099" name="Group 468"/>
              <p:cNvGrpSpPr/>
              <p:nvPr/>
            </p:nvGrpSpPr>
            <p:grpSpPr>
              <a:xfrm>
                <a:off x="793" y="618"/>
                <a:ext cx="1405" cy="176"/>
                <a:chOff x="839" y="255"/>
                <a:chExt cx="1405" cy="176"/>
              </a:xfrm>
              <a:grpFill/>
            </p:grpSpPr>
            <p:sp>
              <p:nvSpPr>
                <p:cNvPr id="27100" name="AutoShape 469"/>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1" name="AutoShape 470"/>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2" name="AutoShape 471"/>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3" name="AutoShape 472"/>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4" name="AutoShape 473"/>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5" name="AutoShape 474"/>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6" name="AutoShape 475"/>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7" name="AutoShape 476"/>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8" name="AutoShape 477"/>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09" name="AutoShape 478"/>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110" name="Group 479"/>
              <p:cNvGrpSpPr/>
              <p:nvPr/>
            </p:nvGrpSpPr>
            <p:grpSpPr>
              <a:xfrm>
                <a:off x="748" y="663"/>
                <a:ext cx="1405" cy="176"/>
                <a:chOff x="839" y="255"/>
                <a:chExt cx="1405" cy="176"/>
              </a:xfrm>
              <a:grpFill/>
            </p:grpSpPr>
            <p:sp>
              <p:nvSpPr>
                <p:cNvPr id="27111" name="AutoShape 480"/>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2" name="AutoShape 481"/>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3" name="AutoShape 482"/>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4" name="AutoShape 483"/>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5" name="AutoShape 484"/>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6" name="AutoShape 485"/>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7" name="AutoShape 486"/>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8" name="AutoShape 487"/>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19" name="AutoShape 488"/>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0" name="AutoShape 489"/>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121" name="Group 490"/>
              <p:cNvGrpSpPr/>
              <p:nvPr/>
            </p:nvGrpSpPr>
            <p:grpSpPr>
              <a:xfrm>
                <a:off x="703" y="703"/>
                <a:ext cx="1405" cy="176"/>
                <a:chOff x="839" y="255"/>
                <a:chExt cx="1405" cy="176"/>
              </a:xfrm>
              <a:grpFill/>
            </p:grpSpPr>
            <p:sp>
              <p:nvSpPr>
                <p:cNvPr id="27122" name="AutoShape 491"/>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3" name="AutoShape 492"/>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4" name="AutoShape 493"/>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5" name="AutoShape 494"/>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6" name="AutoShape 495"/>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7" name="AutoShape 496"/>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8" name="AutoShape 497"/>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29" name="AutoShape 498"/>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0" name="AutoShape 499"/>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1" name="AutoShape 500"/>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27132" name="Group 501"/>
              <p:cNvGrpSpPr/>
              <p:nvPr/>
            </p:nvGrpSpPr>
            <p:grpSpPr>
              <a:xfrm>
                <a:off x="657" y="748"/>
                <a:ext cx="1405" cy="176"/>
                <a:chOff x="839" y="255"/>
                <a:chExt cx="1405" cy="176"/>
              </a:xfrm>
              <a:grpFill/>
            </p:grpSpPr>
            <p:sp>
              <p:nvSpPr>
                <p:cNvPr id="27133" name="AutoShape 502"/>
                <p:cNvSpPr/>
                <p:nvPr/>
              </p:nvSpPr>
              <p:spPr>
                <a:xfrm>
                  <a:off x="83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4" name="AutoShape 503"/>
                <p:cNvSpPr/>
                <p:nvPr/>
              </p:nvSpPr>
              <p:spPr>
                <a:xfrm>
                  <a:off x="97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5" name="AutoShape 504"/>
                <p:cNvSpPr/>
                <p:nvPr/>
              </p:nvSpPr>
              <p:spPr>
                <a:xfrm>
                  <a:off x="111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6" name="AutoShape 505"/>
                <p:cNvSpPr/>
                <p:nvPr/>
              </p:nvSpPr>
              <p:spPr>
                <a:xfrm>
                  <a:off x="124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7" name="AutoShape 506"/>
                <p:cNvSpPr/>
                <p:nvPr/>
              </p:nvSpPr>
              <p:spPr>
                <a:xfrm>
                  <a:off x="138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8" name="AutoShape 507"/>
                <p:cNvSpPr/>
                <p:nvPr/>
              </p:nvSpPr>
              <p:spPr>
                <a:xfrm>
                  <a:off x="1519"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39" name="AutoShape 508"/>
                <p:cNvSpPr/>
                <p:nvPr/>
              </p:nvSpPr>
              <p:spPr>
                <a:xfrm>
                  <a:off x="1655"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40" name="AutoShape 509"/>
                <p:cNvSpPr/>
                <p:nvPr/>
              </p:nvSpPr>
              <p:spPr>
                <a:xfrm>
                  <a:off x="1791"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41" name="AutoShape 510"/>
                <p:cNvSpPr/>
                <p:nvPr/>
              </p:nvSpPr>
              <p:spPr>
                <a:xfrm>
                  <a:off x="1927"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7142" name="AutoShape 511"/>
                <p:cNvSpPr/>
                <p:nvPr/>
              </p:nvSpPr>
              <p:spPr>
                <a:xfrm>
                  <a:off x="2063" y="255"/>
                  <a:ext cx="181" cy="176"/>
                </a:xfrm>
                <a:prstGeom prst="cube">
                  <a:avLst>
                    <a:gd name="adj" fmla="val 25000"/>
                  </a:avLst>
                </a:prstGeom>
                <a:grpFill/>
                <a:ln w="9525" cap="flat" cmpd="sng">
                  <a:solidFill>
                    <a:schemeClr val="tx1"/>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grpSp>
        </p:grpSp>
      </p:grpSp>
      <p:sp>
        <p:nvSpPr>
          <p:cNvPr id="330241" name="AutoShape 513"/>
          <p:cNvSpPr/>
          <p:nvPr/>
        </p:nvSpPr>
        <p:spPr>
          <a:xfrm>
            <a:off x="209550" y="3218180"/>
            <a:ext cx="3397250" cy="397510"/>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pPr>
              <a:lnSpc>
                <a:spcPct val="90000"/>
              </a:lnSpc>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本月购入</a:t>
            </a:r>
            <a:r>
              <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62</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0758" name="AutoShape 1030"/>
          <p:cNvSpPr/>
          <p:nvPr/>
        </p:nvSpPr>
        <p:spPr>
          <a:xfrm>
            <a:off x="210185" y="3723005"/>
            <a:ext cx="3394710" cy="397510"/>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pPr>
              <a:lnSpc>
                <a:spcPct val="90000"/>
              </a:lnSpc>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本月购入</a:t>
            </a:r>
            <a:r>
              <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68</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0750" name="AutoShape 1022"/>
          <p:cNvSpPr/>
          <p:nvPr/>
        </p:nvSpPr>
        <p:spPr>
          <a:xfrm>
            <a:off x="4459605" y="815975"/>
            <a:ext cx="3960813" cy="504825"/>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本月销售</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270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销售成本</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Group 1377"/>
          <p:cNvGrpSpPr/>
          <p:nvPr/>
        </p:nvGrpSpPr>
        <p:grpSpPr>
          <a:xfrm>
            <a:off x="688658" y="2857818"/>
            <a:ext cx="7778749" cy="504825"/>
            <a:chOff x="543" y="2424"/>
            <a:chExt cx="4900" cy="318"/>
          </a:xfrm>
        </p:grpSpPr>
        <p:sp>
          <p:nvSpPr>
            <p:cNvPr id="27144" name="Line 1374"/>
            <p:cNvSpPr/>
            <p:nvPr/>
          </p:nvSpPr>
          <p:spPr>
            <a:xfrm>
              <a:off x="543" y="2530"/>
              <a:ext cx="1407" cy="0"/>
            </a:xfrm>
            <a:prstGeom prst="line">
              <a:avLst/>
            </a:prstGeom>
            <a:ln w="28575" cap="flat" cmpd="sng">
              <a:solidFill>
                <a:srgbClr val="0000FF"/>
              </a:solidFill>
              <a:prstDash val="solid"/>
              <a:round/>
              <a:headEnd type="none" w="med" len="med"/>
              <a:tailEnd type="none" w="med" len="med"/>
            </a:ln>
          </p:spPr>
        </p:sp>
        <p:sp>
          <p:nvSpPr>
            <p:cNvPr id="27145" name="Line 1375"/>
            <p:cNvSpPr/>
            <p:nvPr/>
          </p:nvSpPr>
          <p:spPr>
            <a:xfrm>
              <a:off x="1928" y="2530"/>
              <a:ext cx="1110" cy="50"/>
            </a:xfrm>
            <a:prstGeom prst="line">
              <a:avLst/>
            </a:prstGeom>
            <a:ln w="28575" cap="flat" cmpd="sng">
              <a:solidFill>
                <a:srgbClr val="0000FF"/>
              </a:solidFill>
              <a:prstDash val="solid"/>
              <a:round/>
              <a:headEnd type="none" w="med" len="med"/>
              <a:tailEnd type="none" w="med" len="med"/>
            </a:ln>
          </p:spPr>
        </p:sp>
        <p:sp>
          <p:nvSpPr>
            <p:cNvPr id="27146" name="AutoShape 1376"/>
            <p:cNvSpPr/>
            <p:nvPr/>
          </p:nvSpPr>
          <p:spPr>
            <a:xfrm>
              <a:off x="3039" y="2424"/>
              <a:ext cx="2404" cy="318"/>
            </a:xfrm>
            <a:prstGeom prst="roundRect">
              <a:avLst>
                <a:gd name="adj" fmla="val 50000"/>
              </a:avLst>
            </a:prstGeom>
            <a:noFill/>
            <a:ln w="9525" cap="flat" cmpd="sng">
              <a:solidFill>
                <a:schemeClr val="tx2"/>
              </a:solidFill>
              <a:prstDash val="sysDot"/>
              <a:round/>
              <a:headEnd type="none" w="med" len="med"/>
              <a:tailEnd type="none" w="med" len="med"/>
            </a:ln>
            <a:extLst>
              <a:ext uri="{909E8E84-426E-40DD-AFC4-6F175D3DCCD1}">
                <a14:hiddenFill xmlns:a14="http://schemas.microsoft.com/office/drawing/2010/main">
                  <a:solidFill>
                    <a:srgbClr val="CCFFFF"/>
                  </a:solidFill>
                </a14:hiddenFill>
              </a:ext>
            </a:extLst>
          </p:spPr>
          <p:txBody>
            <a:bodyPr anchor="t"/>
            <a:p>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本月结存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180</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件</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单价</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结存成本</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30766" name="AutoShape 1038"/>
          <p:cNvSpPr/>
          <p:nvPr/>
        </p:nvSpPr>
        <p:spPr>
          <a:xfrm>
            <a:off x="4605020" y="3657600"/>
            <a:ext cx="4031615" cy="527685"/>
          </a:xfrm>
          <a:prstGeom prst="roundRect">
            <a:avLst>
              <a:gd name="adj" fmla="val 50000"/>
            </a:avLst>
          </a:prstGeom>
          <a:solidFill>
            <a:srgbClr val="CCFF99"/>
          </a:solidFill>
          <a:ln w="9525" cap="flat" cmpd="sng">
            <a:noFill/>
            <a:prstDash val="solid"/>
            <a:round/>
            <a:headEnd type="none" w="med" len="med"/>
            <a:tailEnd type="none" w="med" len="med"/>
          </a:ln>
        </p:spPr>
        <p:txBody>
          <a:bodyPr anchor="t"/>
          <a:p>
            <a:r>
              <a:rPr lang="zh-CN" altLang="en-US" sz="2000" b="1" dirty="0">
                <a:solidFill>
                  <a:srgbClr val="C00000"/>
                </a:solidFill>
                <a:latin typeface="微软雅黑" panose="020B0503020204020204" pitchFamily="34" charset="-122"/>
                <a:ea typeface="微软雅黑" panose="020B0503020204020204" pitchFamily="34" charset="-122"/>
              </a:rPr>
              <a:t>取决于发出存货采用的计价方法！</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30240"/>
                                        </p:tgtEl>
                                        <p:attrNameLst>
                                          <p:attrName>style.visibility</p:attrName>
                                        </p:attrNameLst>
                                      </p:cBhvr>
                                      <p:to>
                                        <p:strVal val="visible"/>
                                      </p:to>
                                    </p:set>
                                    <p:animEffect transition="in" filter="slide(fromLeft)">
                                      <p:cBhvr>
                                        <p:cTn id="7" dur="1000"/>
                                        <p:tgtEl>
                                          <p:spTgt spid="33024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330241"/>
                                        </p:tgtEl>
                                        <p:attrNameLst>
                                          <p:attrName>style.visibility</p:attrName>
                                        </p:attrNameLst>
                                      </p:cBhvr>
                                      <p:to>
                                        <p:strVal val="visible"/>
                                      </p:to>
                                    </p:set>
                                    <p:animEffect transition="in" filter="slide(fromLeft)">
                                      <p:cBhvr>
                                        <p:cTn id="12" dur="2000"/>
                                        <p:tgtEl>
                                          <p:spTgt spid="33024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330758"/>
                                        </p:tgtEl>
                                        <p:attrNameLst>
                                          <p:attrName>style.visibility</p:attrName>
                                        </p:attrNameLst>
                                      </p:cBhvr>
                                      <p:to>
                                        <p:strVal val="visible"/>
                                      </p:to>
                                    </p:set>
                                    <p:animEffect transition="in" filter="slide(fromLeft)">
                                      <p:cBhvr>
                                        <p:cTn id="17" dur="2000"/>
                                        <p:tgtEl>
                                          <p:spTgt spid="330758"/>
                                        </p:tgtEl>
                                      </p:cBhvr>
                                    </p:animEffect>
                                  </p:childTnLst>
                                </p:cTn>
                              </p:par>
                            </p:childTnLst>
                          </p:cTn>
                        </p:par>
                        <p:par>
                          <p:cTn id="18" fill="hold">
                            <p:stCondLst>
                              <p:cond delay="2000"/>
                            </p:stCondLst>
                            <p:childTnLst>
                              <p:par>
                                <p:cTn id="19" presetID="29"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ppt_x</p:attrName>
                                        </p:attrNameLst>
                                      </p:cBhvr>
                                      <p:tavLst>
                                        <p:tav tm="0">
                                          <p:val>
                                            <p:strVal val="#ppt_x-.2"/>
                                          </p:val>
                                        </p:tav>
                                        <p:tav tm="100000">
                                          <p:val>
                                            <p:strVal val="#ppt_x"/>
                                          </p:val>
                                        </p:tav>
                                      </p:tavLst>
                                    </p:anim>
                                    <p:anim calcmode="lin" valueType="num">
                                      <p:cBhvr>
                                        <p:cTn id="22"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330750"/>
                                        </p:tgtEl>
                                        <p:attrNameLst>
                                          <p:attrName>style.visibility</p:attrName>
                                        </p:attrNameLst>
                                      </p:cBhvr>
                                      <p:to>
                                        <p:strVal val="visible"/>
                                      </p:to>
                                    </p:set>
                                    <p:animEffect transition="in" filter="strips(downRight)">
                                      <p:cBhvr>
                                        <p:cTn id="28" dur="1000"/>
                                        <p:tgtEl>
                                          <p:spTgt spid="330750"/>
                                        </p:tgtEl>
                                      </p:cBhvr>
                                    </p:animEffect>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3.88889E-6 0.00648 L 0.41736 0.00648 " pathEditMode="relative" rAng="0" ptsTypes="AA">
                                      <p:cBhvr>
                                        <p:cTn id="32" dur="2000" fill="hold"/>
                                        <p:tgtEl>
                                          <p:spTgt spid="13324"/>
                                        </p:tgtEl>
                                        <p:attrNameLst>
                                          <p:attrName>ppt_x</p:attrName>
                                          <p:attrName>ppt_y</p:attrName>
                                        </p:attrNameLst>
                                      </p:cBhvr>
                                      <p:rCtr x="20900" y="0"/>
                                    </p:animMotion>
                                  </p:childTnLst>
                                </p:cTn>
                              </p:par>
                            </p:childTnLst>
                          </p:cTn>
                        </p:par>
                      </p:childTnLst>
                    </p:cTn>
                  </p:par>
                  <p:par>
                    <p:cTn id="33" fill="hold">
                      <p:stCondLst>
                        <p:cond delay="indefinite"/>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209 0.00556 L 0.41736 0.00556 " pathEditMode="relative" rAng="0" ptsTypes="AA">
                                      <p:cBhvr>
                                        <p:cTn id="36" dur="2000" fill="hold"/>
                                        <p:tgtEl>
                                          <p:spTgt spid="28"/>
                                        </p:tgtEl>
                                        <p:attrNameLst>
                                          <p:attrName>ppt_x</p:attrName>
                                          <p:attrName>ppt_y</p:attrName>
                                        </p:attrNameLst>
                                      </p:cBhvr>
                                      <p:rCtr x="20800" y="0"/>
                                    </p:animMotion>
                                  </p:childTnLst>
                                </p:cTn>
                              </p:par>
                            </p:childTnLst>
                          </p:cTn>
                        </p:par>
                      </p:childTnLst>
                    </p:cTn>
                  </p:par>
                  <p:par>
                    <p:cTn id="37" fill="hold">
                      <p:stCondLst>
                        <p:cond delay="indefinite"/>
                      </p:stCondLst>
                      <p:childTnLst>
                        <p:par>
                          <p:cTn id="38" fill="hold">
                            <p:stCondLst>
                              <p:cond delay="0"/>
                            </p:stCondLst>
                            <p:childTnLst>
                              <p:par>
                                <p:cTn id="39" presetID="0" presetClass="path" presetSubtype="0" accel="50000" decel="50000" fill="hold" nodeType="clickEffect">
                                  <p:stCondLst>
                                    <p:cond delay="0"/>
                                  </p:stCondLst>
                                  <p:childTnLst>
                                    <p:animMotion origin="layout" path="M 1.11111E-6 0.00556 L 0.41736 0.00556 " pathEditMode="relative" rAng="0" ptsTypes="AA">
                                      <p:cBhvr>
                                        <p:cTn id="40" dur="2000" fill="hold"/>
                                        <p:tgtEl>
                                          <p:spTgt spid="25"/>
                                        </p:tgtEl>
                                        <p:attrNameLst>
                                          <p:attrName>ppt_x</p:attrName>
                                          <p:attrName>ppt_y</p:attrName>
                                        </p:attrNameLst>
                                      </p:cBhvr>
                                      <p:rCtr x="20900" y="0"/>
                                    </p:animMotion>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strips(downRight)">
                                      <p:cBhvr>
                                        <p:cTn id="45" dur="20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grpId="0" nodeType="clickEffect">
                                  <p:stCondLst>
                                    <p:cond delay="0"/>
                                  </p:stCondLst>
                                  <p:childTnLst>
                                    <p:set>
                                      <p:cBhvr>
                                        <p:cTn id="49" dur="1" fill="hold">
                                          <p:stCondLst>
                                            <p:cond delay="0"/>
                                          </p:stCondLst>
                                        </p:cTn>
                                        <p:tgtEl>
                                          <p:spTgt spid="330766"/>
                                        </p:tgtEl>
                                        <p:attrNameLst>
                                          <p:attrName>style.visibility</p:attrName>
                                        </p:attrNameLst>
                                      </p:cBhvr>
                                      <p:to>
                                        <p:strVal val="visible"/>
                                      </p:to>
                                    </p:set>
                                    <p:animEffect transition="in" filter="slide(fromTop)">
                                      <p:cBhvr>
                                        <p:cTn id="50" dur="2000"/>
                                        <p:tgtEl>
                                          <p:spTgt spid="3307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240" grpId="0" bldLvl="0" animBg="1"/>
      <p:bldP spid="330241" grpId="0" bldLvl="0" animBg="1"/>
      <p:bldP spid="330758" grpId="0" bldLvl="0" animBg="1"/>
      <p:bldP spid="330750" grpId="0" bldLvl="0" animBg="1"/>
      <p:bldP spid="330766"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495300" y="765810"/>
            <a:ext cx="6690360" cy="460375"/>
          </a:xfrm>
          <a:prstGeom prst="rect">
            <a:avLst/>
          </a:prstGeom>
          <a:noFill/>
        </p:spPr>
        <p:txBody>
          <a:bodyPr wrap="square" rtlCol="0" anchor="t">
            <a:spAutoFit/>
          </a:bodyPr>
          <a:p>
            <a:pPr indent="0" eaLnBrk="1" hangingPunct="1">
              <a:spcBef>
                <a:spcPct val="0"/>
              </a:spcBef>
              <a:buClr>
                <a:srgbClr val="000000"/>
              </a:buClr>
              <a:buFont typeface="+mj-lt"/>
              <a:buNone/>
            </a:pPr>
            <a:r>
              <a:rPr lang="en-US" altLang="zh-CN" sz="24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B. </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该存货各批次购入(生产)单价不一致</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31106" name="AutoShape 1378"/>
          <p:cNvSpPr/>
          <p:nvPr/>
        </p:nvSpPr>
        <p:spPr>
          <a:xfrm>
            <a:off x="612140" y="1592580"/>
            <a:ext cx="8033385" cy="1301115"/>
          </a:xfrm>
          <a:prstGeom prst="wedgeRectCallout">
            <a:avLst>
              <a:gd name="adj1" fmla="val 35306"/>
              <a:gd name="adj2" fmla="val 28824"/>
            </a:avLst>
          </a:prstGeom>
          <a:solidFill>
            <a:srgbClr val="CCECFF"/>
          </a:solidFill>
          <a:ln w="9525">
            <a:noFill/>
            <a:prstDash val="sysDot"/>
          </a:ln>
        </p:spPr>
        <p:txBody>
          <a:bodyPr anchor="t"/>
          <a:p>
            <a:pPr fontAlgn="auto">
              <a:lnSpc>
                <a:spcPct val="150000"/>
              </a:lnSpc>
              <a:spcBef>
                <a:spcPts val="0"/>
              </a:spcBef>
            </a:pPr>
            <a:r>
              <a:rPr lang="zh-CN" altLang="en-US" sz="2400" b="1" dirty="0">
                <a:solidFill>
                  <a:schemeClr val="tx1"/>
                </a:solidFill>
                <a:latin typeface="微软雅黑" panose="020B0503020204020204" pitchFamily="34" charset="-122"/>
                <a:ea typeface="微软雅黑" panose="020B0503020204020204" pitchFamily="34" charset="-122"/>
              </a:rPr>
              <a:t>销售存货成本＝企业选择使用的</a:t>
            </a:r>
            <a:r>
              <a:rPr lang="zh-CN" altLang="en-US" sz="2400" b="1" dirty="0">
                <a:solidFill>
                  <a:srgbClr val="C00000"/>
                </a:solidFill>
                <a:latin typeface="微软雅黑" panose="020B0503020204020204" pitchFamily="34" charset="-122"/>
                <a:ea typeface="微软雅黑" panose="020B0503020204020204" pitchFamily="34" charset="-122"/>
              </a:rPr>
              <a:t>发出存货计价方法</a:t>
            </a:r>
            <a:r>
              <a:rPr lang="zh-CN" altLang="en-US" sz="2400" b="1" dirty="0">
                <a:solidFill>
                  <a:schemeClr val="tx1"/>
                </a:solidFill>
                <a:latin typeface="微软雅黑" panose="020B0503020204020204" pitchFamily="34" charset="-122"/>
                <a:ea typeface="微软雅黑" panose="020B0503020204020204" pitchFamily="34" charset="-122"/>
              </a:rPr>
              <a:t>确定的单价×销售数量</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330754" name="AutoShape 1026"/>
          <p:cNvSpPr/>
          <p:nvPr/>
        </p:nvSpPr>
        <p:spPr>
          <a:xfrm>
            <a:off x="576580" y="3195320"/>
            <a:ext cx="8068945" cy="1186180"/>
          </a:xfrm>
          <a:prstGeom prst="wedgeRectCallout">
            <a:avLst>
              <a:gd name="adj1" fmla="val 13644"/>
              <a:gd name="adj2" fmla="val 17032"/>
            </a:avLst>
          </a:prstGeom>
          <a:solidFill>
            <a:srgbClr val="CCECFF"/>
          </a:solidFill>
          <a:ln w="9525">
            <a:noFill/>
          </a:ln>
        </p:spPr>
        <p:txBody>
          <a:bodyPr anchor="t"/>
          <a:p>
            <a:pPr>
              <a:lnSpc>
                <a:spcPct val="140000"/>
              </a:lnSpc>
              <a:spcBef>
                <a:spcPct val="20000"/>
              </a:spcBef>
            </a:pPr>
            <a:r>
              <a:rPr lang="zh-CN" altLang="en-US" sz="2400" b="1" dirty="0">
                <a:latin typeface="微软雅黑" panose="020B0503020204020204" pitchFamily="34" charset="-122"/>
                <a:ea typeface="微软雅黑" panose="020B0503020204020204" pitchFamily="34" charset="-122"/>
              </a:rPr>
              <a:t>期末存货成本＝月初结存成本＋本月增加成本－本月减少(销售等)成本</a:t>
            </a:r>
            <a:endParaRPr lang="zh-CN" altLang="en-US" sz="20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2" presetClass="entr" presetSubtype="4" fill="hold" grpId="0" nodeType="afterEffect">
                                  <p:stCondLst>
                                    <p:cond delay="0"/>
                                  </p:stCondLst>
                                  <p:childTnLst>
                                    <p:set>
                                      <p:cBhvr>
                                        <p:cTn id="11" dur="1" fill="hold">
                                          <p:stCondLst>
                                            <p:cond delay="0"/>
                                          </p:stCondLst>
                                        </p:cTn>
                                        <p:tgtEl>
                                          <p:spTgt spid="331106"/>
                                        </p:tgtEl>
                                        <p:attrNameLst>
                                          <p:attrName>style.visibility</p:attrName>
                                        </p:attrNameLst>
                                      </p:cBhvr>
                                      <p:to>
                                        <p:strVal val="visible"/>
                                      </p:to>
                                    </p:set>
                                    <p:animEffect transition="in" filter="slide(fromBottom)">
                                      <p:cBhvr>
                                        <p:cTn id="12" dur="2000"/>
                                        <p:tgtEl>
                                          <p:spTgt spid="331106"/>
                                        </p:tgtEl>
                                      </p:cBhvr>
                                    </p:animEffect>
                                  </p:childTnLst>
                                </p:cTn>
                              </p:par>
                            </p:childTnLst>
                          </p:cTn>
                        </p:par>
                        <p:par>
                          <p:cTn id="13" fill="hold">
                            <p:stCondLst>
                              <p:cond delay="3000"/>
                            </p:stCondLst>
                            <p:childTnLst>
                              <p:par>
                                <p:cTn id="14" presetID="26" presetClass="emph" presetSubtype="0" fill="hold" grpId="1" nodeType="afterEffect">
                                  <p:stCondLst>
                                    <p:cond delay="0"/>
                                  </p:stCondLst>
                                  <p:childTnLst>
                                    <p:animEffect transition="out" filter="fade">
                                      <p:cBhvr>
                                        <p:cTn id="15" dur="2000" tmFilter="0, 0; .2, .5; .8, .5; 1, 0"/>
                                        <p:tgtEl>
                                          <p:spTgt spid="331106"/>
                                        </p:tgtEl>
                                      </p:cBhvr>
                                    </p:animEffect>
                                    <p:animScale>
                                      <p:cBhvr>
                                        <p:cTn id="16" dur="1000" autoRev="1" fill="hold"/>
                                        <p:tgtEl>
                                          <p:spTgt spid="331106"/>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30754"/>
                                        </p:tgtEl>
                                        <p:attrNameLst>
                                          <p:attrName>style.visibility</p:attrName>
                                        </p:attrNameLst>
                                      </p:cBhvr>
                                      <p:to>
                                        <p:strVal val="visible"/>
                                      </p:to>
                                    </p:set>
                                    <p:animEffect transition="in" filter="slide(fromTop)">
                                      <p:cBhvr>
                                        <p:cTn id="21" dur="2000"/>
                                        <p:tgtEl>
                                          <p:spTgt spid="330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1106" grpId="0" bldLvl="0" animBg="1"/>
      <p:bldP spid="331106" grpId="1" bldLvl="0" animBg="1"/>
      <p:bldP spid="330754"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9" name="文本占位符 8"/>
          <p:cNvSpPr>
            <a:spLocks noGrp="1"/>
          </p:cNvSpPr>
          <p:nvPr>
            <p:ph type="body" sz="quarter" idx="4294967295"/>
            <p:custDataLst>
              <p:tags r:id="rId1"/>
            </p:custDataLst>
          </p:nvPr>
        </p:nvSpPr>
        <p:spPr>
          <a:xfrm>
            <a:off x="451485" y="936625"/>
            <a:ext cx="7849235" cy="2213610"/>
          </a:xfrm>
        </p:spPr>
        <p:txBody>
          <a:bodyPr>
            <a:noAutofit/>
          </a:bodyPr>
          <a:p>
            <a:pPr marL="0" indent="0">
              <a:lnSpc>
                <a:spcPct val="80000"/>
              </a:lnSpc>
              <a:buNone/>
            </a:pPr>
            <a:endParaRPr lang="zh-CN" altLang="en-US" b="1" dirty="0">
              <a:latin typeface="宋体" panose="02010600030101010101" pitchFamily="2" charset="-122"/>
              <a:ea typeface="宋体" panose="02010600030101010101" pitchFamily="2" charset="-122"/>
              <a:sym typeface="+mn-ea"/>
            </a:endParaRPr>
          </a:p>
          <a:p>
            <a:pPr marL="0" indent="0">
              <a:lnSpc>
                <a:spcPct val="130000"/>
              </a:lnSpc>
              <a:buNone/>
            </a:pPr>
            <a:r>
              <a:rPr lang="zh-CN" altLang="en-US" sz="2400" b="1" dirty="0">
                <a:solidFill>
                  <a:srgbClr val="C00000"/>
                </a:solidFill>
                <a:cs typeface="微软雅黑" panose="020B0503020204020204" pitchFamily="34" charset="-122"/>
                <a:sym typeface="+mn-ea"/>
              </a:rPr>
              <a:t>优点</a:t>
            </a:r>
            <a:r>
              <a:rPr lang="zh-CN" altLang="en-US" sz="2400" b="1" dirty="0">
                <a:solidFill>
                  <a:schemeClr val="tx1"/>
                </a:solidFill>
                <a:cs typeface="微软雅黑" panose="020B0503020204020204" pitchFamily="34" charset="-122"/>
                <a:sym typeface="+mn-ea"/>
              </a:rPr>
              <a:t>：（</a:t>
            </a:r>
            <a:r>
              <a:rPr lang="en-US" altLang="zh-CN" sz="2400" b="1" dirty="0">
                <a:solidFill>
                  <a:schemeClr val="tx1"/>
                </a:solidFill>
                <a:cs typeface="微软雅黑" panose="020B0503020204020204" pitchFamily="34" charset="-122"/>
                <a:sym typeface="+mn-ea"/>
              </a:rPr>
              <a:t>1</a:t>
            </a:r>
            <a:r>
              <a:rPr lang="zh-CN" altLang="en-US" sz="2400" b="1" dirty="0">
                <a:solidFill>
                  <a:schemeClr val="tx1"/>
                </a:solidFill>
                <a:cs typeface="微软雅黑" panose="020B0503020204020204" pitchFamily="34" charset="-122"/>
                <a:sym typeface="+mn-ea"/>
              </a:rPr>
              <a:t>）有利于进行存货数量和金额的双重控制</a:t>
            </a:r>
            <a:endParaRPr lang="zh-CN" altLang="en-US" sz="2400" b="1" dirty="0">
              <a:solidFill>
                <a:schemeClr val="tx1"/>
              </a:solidFill>
              <a:cs typeface="微软雅黑" panose="020B0503020204020204" pitchFamily="34" charset="-122"/>
            </a:endParaRPr>
          </a:p>
          <a:p>
            <a:pPr marL="0" indent="0">
              <a:lnSpc>
                <a:spcPct val="130000"/>
              </a:lnSpc>
              <a:buNone/>
            </a:pPr>
            <a:r>
              <a:rPr lang="zh-CN" altLang="en-US" sz="2400" b="1" dirty="0">
                <a:solidFill>
                  <a:schemeClr val="tx1"/>
                </a:solidFill>
                <a:cs typeface="微软雅黑" panose="020B0503020204020204" pitchFamily="34" charset="-122"/>
                <a:sym typeface="+mn-ea"/>
              </a:rPr>
              <a:t>         （</a:t>
            </a:r>
            <a:r>
              <a:rPr lang="en-US" altLang="zh-CN" sz="2400" b="1" dirty="0">
                <a:solidFill>
                  <a:schemeClr val="tx1"/>
                </a:solidFill>
                <a:cs typeface="微软雅黑" panose="020B0503020204020204" pitchFamily="34" charset="-122"/>
                <a:sym typeface="+mn-ea"/>
              </a:rPr>
              <a:t>2</a:t>
            </a:r>
            <a:r>
              <a:rPr lang="zh-CN" altLang="en-US" sz="2400" b="1" dirty="0">
                <a:solidFill>
                  <a:schemeClr val="tx1"/>
                </a:solidFill>
                <a:cs typeface="微软雅黑" panose="020B0503020204020204" pitchFamily="34" charset="-122"/>
                <a:sym typeface="+mn-ea"/>
              </a:rPr>
              <a:t>）有利于及时发现库存存货的溢余或短缺</a:t>
            </a:r>
            <a:endParaRPr lang="zh-CN" altLang="en-US" sz="2400" b="1" dirty="0">
              <a:solidFill>
                <a:schemeClr val="tx1"/>
              </a:solidFill>
              <a:cs typeface="微软雅黑" panose="020B0503020204020204" pitchFamily="34" charset="-122"/>
            </a:endParaRPr>
          </a:p>
          <a:p>
            <a:pPr marL="0" indent="0">
              <a:lnSpc>
                <a:spcPct val="130000"/>
              </a:lnSpc>
              <a:buNone/>
            </a:pPr>
            <a:r>
              <a:rPr lang="zh-CN" altLang="en-US" sz="2400" b="1" dirty="0">
                <a:solidFill>
                  <a:schemeClr val="tx1"/>
                </a:solidFill>
                <a:cs typeface="微软雅黑" panose="020B0503020204020204" pitchFamily="34" charset="-122"/>
                <a:sym typeface="+mn-ea"/>
              </a:rPr>
              <a:t>         （</a:t>
            </a:r>
            <a:r>
              <a:rPr lang="en-US" altLang="zh-CN" sz="2400" b="1" dirty="0">
                <a:solidFill>
                  <a:schemeClr val="tx1"/>
                </a:solidFill>
                <a:cs typeface="微软雅黑" panose="020B0503020204020204" pitchFamily="34" charset="-122"/>
                <a:sym typeface="+mn-ea"/>
              </a:rPr>
              <a:t>3</a:t>
            </a:r>
            <a:r>
              <a:rPr lang="zh-CN" altLang="en-US" sz="2400" b="1" dirty="0">
                <a:solidFill>
                  <a:schemeClr val="tx1"/>
                </a:solidFill>
                <a:cs typeface="微软雅黑" panose="020B0503020204020204" pitchFamily="34" charset="-122"/>
                <a:sym typeface="+mn-ea"/>
              </a:rPr>
              <a:t>）有利于及时获取存货的积压或不足信息</a:t>
            </a:r>
            <a:endParaRPr lang="zh-CN" altLang="en-US" sz="2400" b="1" dirty="0">
              <a:solidFill>
                <a:schemeClr val="tx1"/>
              </a:solidFill>
              <a:cs typeface="微软雅黑" panose="020B0503020204020204" pitchFamily="34" charset="-122"/>
              <a:sym typeface="+mn-ea"/>
            </a:endParaRPr>
          </a:p>
        </p:txBody>
      </p:sp>
      <p:sp>
        <p:nvSpPr>
          <p:cNvPr id="3" name="文本框 2"/>
          <p:cNvSpPr txBox="1"/>
          <p:nvPr>
            <p:custDataLst>
              <p:tags r:id="rId2"/>
            </p:custDataLst>
          </p:nvPr>
        </p:nvSpPr>
        <p:spPr>
          <a:xfrm>
            <a:off x="351155" y="32893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永续盘存制</a:t>
            </a:r>
            <a:r>
              <a:rPr lang="zh-CN" altLang="en-US" sz="2400" b="1" dirty="0">
                <a:effectLst>
                  <a:outerShdw blurRad="38100" dist="19050" dir="2700000" algn="tl" rotWithShape="0">
                    <a:schemeClr val="dk1">
                      <a:alpha val="40000"/>
                    </a:schemeClr>
                  </a:outerShdw>
                </a:effectLst>
                <a:latin typeface="宋体" panose="02010600030101010101" pitchFamily="2" charset="-122"/>
                <a:sym typeface="+mn-ea"/>
              </a:rPr>
              <a:t>的优缺点、适用范围</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4" name="文本框 3"/>
          <p:cNvSpPr txBox="1"/>
          <p:nvPr/>
        </p:nvSpPr>
        <p:spPr>
          <a:xfrm>
            <a:off x="497840" y="3150235"/>
            <a:ext cx="7545070" cy="607695"/>
          </a:xfrm>
          <a:prstGeom prst="rect">
            <a:avLst/>
          </a:prstGeom>
          <a:noFill/>
        </p:spPr>
        <p:txBody>
          <a:bodyPr wrap="square" rtlCol="0" anchor="t">
            <a:spAutoFit/>
            <a:scene3d>
              <a:camera prst="orthographicFront"/>
              <a:lightRig rig="threePt" dir="t"/>
            </a:scene3d>
          </a:bodyPr>
          <a:p>
            <a:pPr indent="0" fontAlgn="auto">
              <a:lnSpc>
                <a:spcPct val="140000"/>
              </a:lnSpc>
              <a:buClr>
                <a:srgbClr val="002060"/>
              </a:buClr>
              <a:buFont typeface="Wingdings" panose="05000000000000000000" charset="0"/>
              <a:buNone/>
            </a:pPr>
            <a:r>
              <a:rPr lang="zh-CN" altLang="en-US" sz="2400" b="1" spc="150" dirty="0">
                <a:solidFill>
                  <a:srgbClr val="C00000"/>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缺点</a:t>
            </a:r>
            <a:r>
              <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spc="150" dirty="0">
                <a:uFillTx/>
                <a:latin typeface="微软雅黑" panose="020B0503020204020204" pitchFamily="34" charset="-122"/>
                <a:ea typeface="微软雅黑" panose="020B0503020204020204" pitchFamily="34" charset="-122"/>
                <a:cs typeface="微软雅黑" panose="020B0503020204020204" pitchFamily="34" charset="-122"/>
                <a:sym typeface="+mn-ea"/>
              </a:rPr>
              <a:t>明细核算工作量较大,需要较多的人力和财力</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5" name="文本框 4"/>
          <p:cNvSpPr txBox="1"/>
          <p:nvPr/>
        </p:nvSpPr>
        <p:spPr>
          <a:xfrm>
            <a:off x="497840" y="3963670"/>
            <a:ext cx="7545070" cy="607695"/>
          </a:xfrm>
          <a:prstGeom prst="rect">
            <a:avLst/>
          </a:prstGeom>
          <a:noFill/>
        </p:spPr>
        <p:txBody>
          <a:bodyPr wrap="square" rtlCol="0" anchor="t">
            <a:spAutoFit/>
            <a:scene3d>
              <a:camera prst="orthographicFront"/>
              <a:lightRig rig="threePt" dir="t"/>
            </a:scene3d>
          </a:bodyPr>
          <a:p>
            <a:pPr indent="0" fontAlgn="auto">
              <a:lnSpc>
                <a:spcPct val="140000"/>
              </a:lnSpc>
              <a:buClr>
                <a:srgbClr val="002060"/>
              </a:buClr>
              <a:buFont typeface="Wingdings" panose="05000000000000000000" charset="0"/>
              <a:buNone/>
            </a:pPr>
            <a:r>
              <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适用范围：为</a:t>
            </a:r>
            <a:r>
              <a:rPr lang="zh-CN" altLang="en-US" sz="2400" b="1" spc="150" dirty="0">
                <a:uFillTx/>
                <a:latin typeface="微软雅黑" panose="020B0503020204020204" pitchFamily="34" charset="-122"/>
                <a:ea typeface="微软雅黑" panose="020B0503020204020204" pitchFamily="34" charset="-122"/>
                <a:cs typeface="微软雅黑" panose="020B0503020204020204" pitchFamily="34" charset="-122"/>
                <a:sym typeface="+mn-ea"/>
              </a:rPr>
              <a:t>多数企业所采用</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entr" presetSubtype="0" accel="50000" fill="hold" grpId="1"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300" fill="hold">
                                          <p:stCondLst>
                                            <p:cond delay="0"/>
                                          </p:stCondLst>
                                        </p:cTn>
                                        <p:tgtEl>
                                          <p:spTgt spid="3"/>
                                        </p:tgtEl>
                                        <p:attrNameLst>
                                          <p:attrName>ppt_y</p:attrName>
                                        </p:attrNameLst>
                                      </p:cBhvr>
                                      <p:tavLst>
                                        <p:tav tm="0">
                                          <p:val>
                                            <p:strVal val="0-ppt_h/1.5"/>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000" fill="hold">
                                          <p:stCondLst>
                                            <p:cond delay="0"/>
                                          </p:stCondLst>
                                        </p:cTn>
                                        <p:tgtEl>
                                          <p:spTgt spid="4"/>
                                        </p:tgtEl>
                                        <p:attrNameLst>
                                          <p:attrName>style.visibility</p:attrName>
                                        </p:attrNameLst>
                                      </p:cBhvr>
                                      <p:to>
                                        <p:strVal val="visible"/>
                                      </p:to>
                                    </p:set>
                                    <p:anim calcmode="lin" valueType="num">
                                      <p:cBhvr additive="base">
                                        <p:cTn id="27" dur="1000" fill="hold"/>
                                        <p:tgtEl>
                                          <p:spTgt spid="4"/>
                                        </p:tgtEl>
                                        <p:attrNameLst>
                                          <p:attrName>ppt_x</p:attrName>
                                        </p:attrNameLst>
                                      </p:cBhvr>
                                      <p:tavLst>
                                        <p:tav tm="0">
                                          <p:val>
                                            <p:strVal val="1+#ppt_w/2"/>
                                          </p:val>
                                        </p:tav>
                                        <p:tav tm="100000">
                                          <p:val>
                                            <p:strVal val="#ppt_x"/>
                                          </p:val>
                                        </p:tav>
                                      </p:tavLst>
                                    </p:anim>
                                    <p:anim calcmode="lin" valueType="num">
                                      <p:cBhvr additive="base">
                                        <p:cTn id="2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3" grpId="1"/>
      <p:bldP spid="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0" name="Line 49"/>
          <p:cNvSpPr/>
          <p:nvPr/>
        </p:nvSpPr>
        <p:spPr>
          <a:xfrm>
            <a:off x="1330325" y="5229225"/>
            <a:ext cx="0" cy="0"/>
          </a:xfrm>
          <a:prstGeom prst="line">
            <a:avLst/>
          </a:prstGeom>
          <a:ln w="12700" cap="flat" cmpd="sng">
            <a:solidFill>
              <a:srgbClr val="0000FF"/>
            </a:solidFill>
            <a:prstDash val="solid"/>
            <a:round/>
            <a:headEnd type="none" w="med" len="med"/>
            <a:tailEnd type="none" w="med" len="med"/>
          </a:ln>
        </p:spPr>
      </p:sp>
      <p:sp>
        <p:nvSpPr>
          <p:cNvPr id="2" name="文本框 1"/>
          <p:cNvSpPr txBox="1"/>
          <p:nvPr/>
        </p:nvSpPr>
        <p:spPr>
          <a:xfrm>
            <a:off x="612775" y="1657350"/>
            <a:ext cx="7919085" cy="2306955"/>
          </a:xfrm>
          <a:prstGeom prst="rect">
            <a:avLst/>
          </a:prstGeom>
          <a:noFill/>
        </p:spPr>
        <p:txBody>
          <a:bodyPr wrap="square" rtlCol="0" anchor="t">
            <a:spAutoFit/>
          </a:bodyPr>
          <a:p>
            <a:pPr marL="342900" indent="-342900" fontAlgn="auto">
              <a:lnSpc>
                <a:spcPct val="150000"/>
              </a:lnSpc>
              <a:buClr>
                <a:srgbClr val="D0DEFC"/>
              </a:buClr>
              <a:buFont typeface="Wingdings" panose="05000000000000000000" charset="0"/>
              <a:buChar char="p"/>
            </a:pPr>
            <a:r>
              <a:rPr lang="zh-CN" altLang="en-US" sz="2400" b="1" dirty="0">
                <a:latin typeface="宋体" panose="02010600030101010101" pitchFamily="2" charset="-122"/>
                <a:sym typeface="+mn-ea"/>
              </a:rPr>
              <a:t>确定期末存货结存数量的方法之一</a:t>
            </a:r>
            <a:r>
              <a:rPr lang="zh-CN" altLang="en-US" sz="2400" b="1" dirty="0">
                <a:latin typeface="宋体" panose="02010600030101010101" pitchFamily="2" charset="-122"/>
                <a:sym typeface="+mn-ea"/>
              </a:rPr>
              <a:t>。</a:t>
            </a:r>
            <a:endParaRPr lang="zh-CN" altLang="en-US" sz="2400" b="1" dirty="0">
              <a:latin typeface="宋体" panose="02010600030101010101" pitchFamily="2" charset="-122"/>
              <a:sym typeface="+mn-ea"/>
            </a:endParaRPr>
          </a:p>
          <a:p>
            <a:pPr marL="342900" indent="-342900" fontAlgn="auto">
              <a:lnSpc>
                <a:spcPct val="150000"/>
              </a:lnSpc>
              <a:buClr>
                <a:srgbClr val="D0DEFC"/>
              </a:buClr>
              <a:buFont typeface="Wingdings" panose="05000000000000000000" charset="0"/>
              <a:buChar char="p"/>
            </a:pPr>
            <a:r>
              <a:rPr lang="zh-CN" altLang="en-US" sz="2400" b="1" dirty="0">
                <a:latin typeface="宋体" panose="02010600030101010101" pitchFamily="2" charset="-122"/>
                <a:sym typeface="+mn-ea"/>
              </a:rPr>
              <a:t>在期末时通过盘点实物确定存货的结存数量，并据以确认发出存货数量，借以计算期末结存存货成本和本期发出存货成本的一种盘存方法</a:t>
            </a:r>
            <a:r>
              <a:rPr lang="zh-CN" altLang="en-US" sz="2400" b="1" dirty="0">
                <a:latin typeface="宋体" panose="02010600030101010101" pitchFamily="2" charset="-122"/>
                <a:sym typeface="+mn-ea"/>
              </a:rPr>
              <a:t>。</a:t>
            </a:r>
            <a:endParaRPr lang="en-US" altLang="zh-CN" sz="2400" b="1"/>
          </a:p>
        </p:txBody>
      </p:sp>
      <p:sp>
        <p:nvSpPr>
          <p:cNvPr id="6" name="AutoShape 74"/>
          <p:cNvSpPr/>
          <p:nvPr/>
        </p:nvSpPr>
        <p:spPr>
          <a:xfrm>
            <a:off x="612775" y="606425"/>
            <a:ext cx="3515360" cy="631825"/>
          </a:xfrm>
          <a:prstGeom prst="wedgeRoundRectCallout">
            <a:avLst>
              <a:gd name="adj1" fmla="val -47064"/>
              <a:gd name="adj2" fmla="val 34454"/>
              <a:gd name="adj3" fmla="val 16667"/>
            </a:avLst>
          </a:prstGeom>
          <a:blipFill>
            <a:blip r:embed="rId1"/>
          </a:blip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nchor="t"/>
          <a:p>
            <a:pPr algn="l" fontAlgn="auto">
              <a:lnSpc>
                <a:spcPct val="110000"/>
              </a:lnSpc>
            </a:pP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（二）实地盘存制</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fontAlgn="auto">
              <a:lnSpc>
                <a:spcPct val="110000"/>
              </a:lnSpc>
            </a:pP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000000"/>
                                          </p:val>
                                        </p:tav>
                                        <p:tav tm="100000">
                                          <p:val>
                                            <p:strVal val="#ppt_w"/>
                                          </p:val>
                                        </p:tav>
                                      </p:tavLst>
                                    </p:anim>
                                    <p:anim calcmode="lin" valueType="num">
                                      <p:cBhvr>
                                        <p:cTn id="12"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258445" y="132715"/>
            <a:ext cx="4064635" cy="542925"/>
          </a:xfrm>
        </p:spPr>
        <p:txBody>
          <a:bodyPr>
            <a:normAutofit/>
          </a:bodyPr>
          <a:p>
            <a:pPr algn="l">
              <a:lnSpc>
                <a:spcPct val="110000"/>
              </a:lnSpc>
            </a:pPr>
            <a:r>
              <a:rPr lang="zh-CN" altLang="en-US" sz="24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实地盘存制的一般程序</a:t>
            </a:r>
            <a:endParaRPr lang="zh-CN" altLang="en-US" sz="2400"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47107" name="AutoShape 5"/>
          <p:cNvSpPr/>
          <p:nvPr/>
        </p:nvSpPr>
        <p:spPr>
          <a:xfrm>
            <a:off x="161608" y="710883"/>
            <a:ext cx="8820150" cy="3644900"/>
          </a:xfrm>
          <a:prstGeom prst="wedgeRectCallout">
            <a:avLst>
              <a:gd name="adj1" fmla="val -35403"/>
              <a:gd name="adj2" fmla="val -33361"/>
            </a:avLst>
          </a:prstGeom>
          <a:noFill/>
          <a:ln w="9525">
            <a:noFill/>
          </a:ln>
          <a:extLst>
            <a:ext uri="{909E8E84-426E-40DD-AFC4-6F175D3DCCD1}">
              <a14:hiddenFill xmlns:a14="http://schemas.microsoft.com/office/drawing/2010/main">
                <a:solidFill>
                  <a:srgbClr val="D0DEFC"/>
                </a:solidFill>
              </a14:hiddenFill>
            </a:ext>
          </a:extLst>
        </p:spPr>
        <p:txBody>
          <a:bodyPr anchor="t"/>
          <a:p>
            <a:pPr algn="ct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库存商品明细账</a:t>
            </a:r>
            <a:b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br>
            <a: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会计科目：</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M</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商品 </a:t>
            </a:r>
            <a: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实物计量单位：件</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32773" name="表格 32772"/>
          <p:cNvGraphicFramePr/>
          <p:nvPr>
            <p:custDataLst>
              <p:tags r:id="rId2"/>
            </p:custDataLst>
          </p:nvPr>
        </p:nvGraphicFramePr>
        <p:xfrm>
          <a:off x="271145" y="1360170"/>
          <a:ext cx="8569325" cy="2811463"/>
        </p:xfrm>
        <a:graphic>
          <a:graphicData uri="http://schemas.openxmlformats.org/drawingml/2006/table">
            <a:tbl>
              <a:tblPr/>
              <a:tblGrid>
                <a:gridCol w="387350"/>
                <a:gridCol w="385763"/>
                <a:gridCol w="865187"/>
                <a:gridCol w="631825"/>
                <a:gridCol w="592138"/>
                <a:gridCol w="431800"/>
                <a:gridCol w="863600"/>
                <a:gridCol w="649287"/>
                <a:gridCol w="503238"/>
                <a:gridCol w="863600"/>
                <a:gridCol w="433387"/>
                <a:gridCol w="719138"/>
                <a:gridCol w="431800"/>
                <a:gridCol w="811212"/>
              </a:tblGrid>
              <a:tr h="452438">
                <a:tc gridSpan="2">
                  <a:txBody>
                    <a:bodyPr/>
                    <a:p>
                      <a:pPr lvl="0" algn="ctr" eaLnBrk="1" hangingPunct="1">
                        <a:lnSpc>
                          <a:spcPct val="140000"/>
                        </a:lnSpc>
                        <a:spcBef>
                          <a:spcPct val="20000"/>
                        </a:spcBef>
                        <a:buNone/>
                      </a:pP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年</a:t>
                      </a:r>
                      <a:endParaRPr lang="zh-CN" altLang="en-US" sz="1400"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2">
                  <a:txBody>
                    <a:bodyPr/>
                    <a:p>
                      <a:pPr lvl="0" algn="ctr" eaLnBrk="1" hangingPunct="1">
                        <a:lnSpc>
                          <a:spcPct val="250000"/>
                        </a:lnSpc>
                        <a:spcBef>
                          <a:spcPct val="20000"/>
                        </a:spcBef>
                        <a:buNone/>
                      </a:pPr>
                      <a:r>
                        <a:rPr lang="zh-CN" altLang="en-US" sz="1600" dirty="0">
                          <a:latin typeface="微软雅黑" panose="020B0503020204020204" pitchFamily="34" charset="-122"/>
                          <a:ea typeface="微软雅黑" panose="020B0503020204020204" pitchFamily="34" charset="-122"/>
                        </a:rPr>
                        <a:t>凭证号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rowSpan="2">
                  <a:txBody>
                    <a:bodyPr/>
                    <a:p>
                      <a:pPr lvl="0" algn="ctr" eaLnBrk="1" hangingPunct="1">
                        <a:spcBef>
                          <a:spcPct val="20000"/>
                        </a:spcBef>
                        <a:buNone/>
                      </a:pPr>
                      <a:endParaRPr lang="en-US" altLang="zh-CN" sz="1600" dirty="0">
                        <a:latin typeface="微软雅黑" panose="020B0503020204020204" pitchFamily="34" charset="-122"/>
                        <a:ea typeface="微软雅黑" panose="020B0503020204020204" pitchFamily="34" charset="-122"/>
                      </a:endParaRPr>
                    </a:p>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摘要</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借        方</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贷        方</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2">
                  <a:txBody>
                    <a:bodyPr/>
                    <a:p>
                      <a:pPr lvl="0" algn="ctr" eaLnBrk="1" hangingPunct="1">
                        <a:lnSpc>
                          <a:spcPct val="130000"/>
                        </a:lnSpc>
                        <a:spcBef>
                          <a:spcPct val="20000"/>
                        </a:spcBef>
                        <a:buNone/>
                      </a:pPr>
                      <a:r>
                        <a:rPr lang="zh-CN" altLang="en-US" sz="1600" dirty="0">
                          <a:latin typeface="微软雅黑" panose="020B0503020204020204" pitchFamily="34" charset="-122"/>
                          <a:ea typeface="微软雅黑" panose="020B0503020204020204" pitchFamily="34" charset="-122"/>
                        </a:rPr>
                        <a:t>借或贷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余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a:noFill/>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90550">
                <a:tc>
                  <a:txBody>
                    <a:bodyPr/>
                    <a:p>
                      <a:pPr lvl="0" algn="ctr" eaLnBrk="1" hangingPunct="1">
                        <a:lnSpc>
                          <a:spcPct val="150000"/>
                        </a:lnSpc>
                        <a:spcBef>
                          <a:spcPct val="20000"/>
                        </a:spcBef>
                        <a:buNone/>
                      </a:pPr>
                      <a:r>
                        <a:rPr lang="zh-CN" altLang="en-US" sz="1600" dirty="0">
                          <a:latin typeface="微软雅黑" panose="020B0503020204020204" pitchFamily="34" charset="-122"/>
                          <a:ea typeface="微软雅黑" panose="020B0503020204020204" pitchFamily="34" charset="-122"/>
                        </a:rPr>
                        <a:t>月</a:t>
                      </a:r>
                      <a:endParaRPr lang="zh-CN" altLang="en-US" sz="1600"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50000"/>
                        </a:lnSpc>
                        <a:spcBef>
                          <a:spcPct val="20000"/>
                        </a:spcBef>
                        <a:buNone/>
                      </a:pPr>
                      <a:r>
                        <a:rPr lang="zh-CN" altLang="en-US" sz="1600" dirty="0">
                          <a:latin typeface="微软雅黑" panose="020B0503020204020204" pitchFamily="34" charset="-122"/>
                          <a:ea typeface="微软雅黑" panose="020B0503020204020204" pitchFamily="34" charset="-122"/>
                        </a:rPr>
                        <a:t>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金额</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金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金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15925">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a:t>
                      </a:r>
                      <a:endParaRPr lang="en-US"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结存</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借</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52437">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5</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购入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400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12</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4 800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52438">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9</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购入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15</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3 000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0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9 000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47675">
                <a:tc gridSpan="2">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合  计</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7 800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r>
            </a:tbl>
          </a:graphicData>
        </a:graphic>
      </p:graphicFrame>
      <p:sp>
        <p:nvSpPr>
          <p:cNvPr id="292023" name="AutoShape 183"/>
          <p:cNvSpPr/>
          <p:nvPr/>
        </p:nvSpPr>
        <p:spPr>
          <a:xfrm>
            <a:off x="6882130" y="3708400"/>
            <a:ext cx="658495" cy="360045"/>
          </a:xfrm>
          <a:prstGeom prst="wedgeRectCallout">
            <a:avLst>
              <a:gd name="adj1" fmla="val 82782"/>
              <a:gd name="adj2" fmla="val 19602"/>
            </a:avLst>
          </a:prstGeom>
          <a:noFill/>
          <a:ln w="9525">
            <a:noFill/>
          </a:ln>
        </p:spPr>
        <p:txBody>
          <a:bodyPr anchor="t"/>
          <a:p>
            <a:pPr algn="ctr"/>
            <a:r>
              <a:rPr lang="en-US" altLang="zh-CN" i="1" dirty="0">
                <a:latin typeface="微软雅黑" panose="020B0503020204020204" pitchFamily="34" charset="-122"/>
                <a:ea typeface="微软雅黑" panose="020B0503020204020204" pitchFamily="34" charset="-122"/>
              </a:rPr>
              <a:t>220</a:t>
            </a:r>
            <a:endParaRPr lang="en-US" altLang="zh-CN" i="1" dirty="0">
              <a:latin typeface="微软雅黑" panose="020B0503020204020204" pitchFamily="34" charset="-122"/>
              <a:ea typeface="微软雅黑" panose="020B0503020204020204" pitchFamily="34" charset="-122"/>
            </a:endParaRPr>
          </a:p>
        </p:txBody>
      </p:sp>
      <p:sp>
        <p:nvSpPr>
          <p:cNvPr id="292040" name="AutoShape 200"/>
          <p:cNvSpPr/>
          <p:nvPr/>
        </p:nvSpPr>
        <p:spPr>
          <a:xfrm>
            <a:off x="2575560" y="2844483"/>
            <a:ext cx="1800225" cy="792162"/>
          </a:xfrm>
          <a:prstGeom prst="flowChartAlternateProcess">
            <a:avLst/>
          </a:prstGeom>
          <a:noFill/>
          <a:ln w="19050" cap="flat" cmpd="sng">
            <a:solidFill>
              <a:srgbClr val="FF0000"/>
            </a:solidFill>
            <a:prstDash val="solid"/>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292041" name="Line 201"/>
          <p:cNvSpPr/>
          <p:nvPr/>
        </p:nvSpPr>
        <p:spPr>
          <a:xfrm flipH="1">
            <a:off x="4501833" y="2915920"/>
            <a:ext cx="1871662" cy="720725"/>
          </a:xfrm>
          <a:prstGeom prst="line">
            <a:avLst/>
          </a:prstGeom>
          <a:ln w="19050" cap="flat" cmpd="sng">
            <a:solidFill>
              <a:srgbClr val="FF0000"/>
            </a:solidFill>
            <a:prstDash val="solid"/>
            <a:round/>
            <a:headEnd type="none" w="med" len="med"/>
            <a:tailEnd type="none" w="med" len="med"/>
          </a:ln>
        </p:spPr>
      </p:sp>
      <p:sp>
        <p:nvSpPr>
          <p:cNvPr id="292042" name="Line 202"/>
          <p:cNvSpPr/>
          <p:nvPr/>
        </p:nvSpPr>
        <p:spPr>
          <a:xfrm>
            <a:off x="4542473" y="2918460"/>
            <a:ext cx="1871662" cy="720725"/>
          </a:xfrm>
          <a:prstGeom prst="line">
            <a:avLst/>
          </a:prstGeom>
          <a:ln w="19050" cap="flat" cmpd="sng">
            <a:solidFill>
              <a:srgbClr val="FF0000"/>
            </a:solidFill>
            <a:prstDash val="solid"/>
            <a:round/>
            <a:headEnd type="none" w="med" len="med"/>
            <a:tailEnd type="none" w="med" len="med"/>
          </a:ln>
        </p:spPr>
      </p:sp>
      <p:sp>
        <p:nvSpPr>
          <p:cNvPr id="292045" name="AutoShape 205"/>
          <p:cNvSpPr/>
          <p:nvPr/>
        </p:nvSpPr>
        <p:spPr>
          <a:xfrm>
            <a:off x="4375785" y="3708400"/>
            <a:ext cx="648335" cy="360045"/>
          </a:xfrm>
          <a:prstGeom prst="wedgeRectCallout">
            <a:avLst>
              <a:gd name="adj1" fmla="val 82782"/>
              <a:gd name="adj2" fmla="val 19602"/>
            </a:avLst>
          </a:prstGeom>
          <a:noFill/>
          <a:ln w="9525">
            <a:noFill/>
          </a:ln>
        </p:spPr>
        <p:txBody>
          <a:bodyPr anchor="t"/>
          <a:p>
            <a:pPr algn="ctr"/>
            <a:r>
              <a:rPr lang="en-US" altLang="zh-CN" i="1" dirty="0">
                <a:latin typeface="微软雅黑" panose="020B0503020204020204" pitchFamily="34" charset="-122"/>
                <a:ea typeface="微软雅黑" panose="020B0503020204020204" pitchFamily="34" charset="-122"/>
              </a:rPr>
              <a:t>580</a:t>
            </a:r>
            <a:endParaRPr lang="en-US" altLang="zh-CN" i="1" dirty="0">
              <a:latin typeface="微软雅黑" panose="020B0503020204020204" pitchFamily="34" charset="-122"/>
              <a:ea typeface="微软雅黑" panose="020B0503020204020204" pitchFamily="34" charset="-122"/>
            </a:endParaRPr>
          </a:p>
        </p:txBody>
      </p:sp>
      <p:sp>
        <p:nvSpPr>
          <p:cNvPr id="292035" name="AutoShape 195"/>
          <p:cNvSpPr/>
          <p:nvPr/>
        </p:nvSpPr>
        <p:spPr>
          <a:xfrm>
            <a:off x="1261110" y="3636328"/>
            <a:ext cx="2736850" cy="720725"/>
          </a:xfrm>
          <a:prstGeom prst="wedgeRoundRectCallout">
            <a:avLst>
              <a:gd name="adj1" fmla="val 10329"/>
              <a:gd name="adj2" fmla="val 1301"/>
              <a:gd name="adj3" fmla="val 16667"/>
            </a:avLst>
          </a:prstGeom>
          <a:solidFill>
            <a:srgbClr val="D0DEFC"/>
          </a:solidFill>
          <a:ln w="9525" cap="flat" cmpd="sng">
            <a:solidFill>
              <a:srgbClr val="000000"/>
            </a:solidFill>
            <a:prstDash val="sysDot"/>
            <a:miter/>
            <a:headEnd type="none" w="med" len="med"/>
            <a:tailEnd type="none" w="med" len="med"/>
          </a:ln>
        </p:spPr>
        <p:txBody>
          <a:bodyPr anchor="t"/>
          <a:p>
            <a:pPr eaLnBrk="0" hangingPunct="0"/>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平时只登记存货增加数，不登记存货减少数</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2036" name="AutoShape 196"/>
          <p:cNvSpPr/>
          <p:nvPr/>
        </p:nvSpPr>
        <p:spPr>
          <a:xfrm>
            <a:off x="6608445" y="3638868"/>
            <a:ext cx="1943100" cy="762000"/>
          </a:xfrm>
          <a:prstGeom prst="wedgeRoundRectCallout">
            <a:avLst>
              <a:gd name="adj1" fmla="val -4958"/>
              <a:gd name="adj2" fmla="val -39792"/>
              <a:gd name="adj3" fmla="val 16667"/>
            </a:avLst>
          </a:prstGeom>
          <a:solidFill>
            <a:srgbClr val="D0DEFC"/>
          </a:solidFill>
          <a:ln w="9525" cap="flat" cmpd="sng">
            <a:solidFill>
              <a:srgbClr val="000000"/>
            </a:solidFill>
            <a:prstDash val="sysDot"/>
            <a:miter/>
            <a:headEnd type="none" w="med" len="med"/>
            <a:tailEnd type="none" w="med" len="med"/>
          </a:ln>
        </p:spPr>
        <p:txBody>
          <a:bodyPr anchor="t"/>
          <a:p>
            <a:pPr eaLnBrk="0" hangingPunct="0"/>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月末时，实地盘点确认结存数</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2037" name="AutoShape 197"/>
          <p:cNvSpPr/>
          <p:nvPr/>
        </p:nvSpPr>
        <p:spPr>
          <a:xfrm>
            <a:off x="4428808" y="3638868"/>
            <a:ext cx="1944687" cy="720725"/>
          </a:xfrm>
          <a:prstGeom prst="wedgeRoundRectCallout">
            <a:avLst>
              <a:gd name="adj1" fmla="val 20745"/>
              <a:gd name="adj2" fmla="val -43898"/>
              <a:gd name="adj3" fmla="val 16667"/>
            </a:avLst>
          </a:prstGeom>
          <a:solidFill>
            <a:srgbClr val="D0DEFC"/>
          </a:solidFill>
          <a:ln w="9525" cap="flat" cmpd="sng">
            <a:solidFill>
              <a:srgbClr val="000000"/>
            </a:solidFill>
            <a:prstDash val="sysDot"/>
            <a:miter/>
            <a:headEnd type="none" w="med" len="med"/>
            <a:tailEnd type="none" w="med" len="med"/>
          </a:ln>
        </p:spPr>
        <p:txBody>
          <a:bodyPr anchor="t"/>
          <a:p>
            <a:pPr eaLnBrk="0" hangingPunct="0"/>
            <a:r>
              <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月末时，计算确定本月发出数</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2043" name="AutoShape 203"/>
          <p:cNvSpPr/>
          <p:nvPr/>
        </p:nvSpPr>
        <p:spPr>
          <a:xfrm>
            <a:off x="2736850" y="4459605"/>
            <a:ext cx="4968875" cy="647700"/>
          </a:xfrm>
          <a:prstGeom prst="wedgeRoundRectCallout">
            <a:avLst>
              <a:gd name="adj1" fmla="val 20745"/>
              <a:gd name="adj2" fmla="val -43898"/>
              <a:gd name="adj3" fmla="val 16667"/>
            </a:avLst>
          </a:prstGeom>
          <a:solidFill>
            <a:srgbClr val="CCECFF"/>
          </a:solidFill>
          <a:ln w="9525" cap="flat" cmpd="sng">
            <a:solidFill>
              <a:srgbClr val="000000"/>
            </a:solidFill>
            <a:prstDash val="sysDot"/>
            <a:miter/>
            <a:headEnd type="none" w="med" len="med"/>
            <a:tailEnd type="none" w="med" len="med"/>
          </a:ln>
        </p:spPr>
        <p:txBody>
          <a:bodyPr anchor="t"/>
          <a:p>
            <a:pPr eaLnBrk="0" hangingPunct="0"/>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月初结存数＋本月增加数－月末盘点结存数</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本例：</a:t>
            </a:r>
            <a:r>
              <a:rPr lang="en-US" altLang="zh-CN"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200 </a:t>
            </a:r>
            <a:r>
              <a:rPr lang="zh-CN" altLang="en-US"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600</a:t>
            </a:r>
            <a:r>
              <a:rPr lang="en-US" altLang="zh-CN"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220</a:t>
            </a:r>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580</a:t>
            </a:r>
            <a:r>
              <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（件）</a:t>
            </a:r>
            <a:endParaRPr lang="zh-CN" altLang="en-US"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2044" name="AutoShape 204"/>
          <p:cNvSpPr/>
          <p:nvPr/>
        </p:nvSpPr>
        <p:spPr>
          <a:xfrm>
            <a:off x="5005070" y="4358005"/>
            <a:ext cx="431800" cy="215900"/>
          </a:xfrm>
          <a:prstGeom prst="downArrow">
            <a:avLst>
              <a:gd name="adj1" fmla="val 50000"/>
              <a:gd name="adj2" fmla="val 25000"/>
            </a:avLst>
          </a:prstGeom>
          <a:noFill/>
          <a:ln w="9525" cap="flat" cmpd="sng">
            <a:solidFill>
              <a:schemeClr val="tx1"/>
            </a:solidFill>
            <a:prstDash val="sysDot"/>
            <a:miter/>
            <a:headEnd type="none" w="med" len="med"/>
            <a:tailEnd type="none" w="med" len="med"/>
          </a:ln>
        </p:spPr>
        <p:txBody>
          <a:bodyPr vert="eaVert" wrap="none" anchor="ctr"/>
          <a:p>
            <a:endParaRPr lang="zh-CN" altLang="en-US" dirty="0">
              <a:latin typeface="微软雅黑" panose="020B0503020204020204" pitchFamily="34" charset="-122"/>
              <a:ea typeface="微软雅黑" panose="020B0503020204020204" pitchFamily="3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92040"/>
                                        </p:tgtEl>
                                        <p:attrNameLst>
                                          <p:attrName>style.visibility</p:attrName>
                                        </p:attrNameLst>
                                      </p:cBhvr>
                                      <p:to>
                                        <p:strVal val="visible"/>
                                      </p:to>
                                    </p:set>
                                    <p:animEffect transition="in" filter="wedge">
                                      <p:cBhvr>
                                        <p:cTn id="7" dur="2000"/>
                                        <p:tgtEl>
                                          <p:spTgt spid="292040"/>
                                        </p:tgtEl>
                                      </p:cBhvr>
                                    </p:animEffect>
                                  </p:childTnLst>
                                </p:cTn>
                              </p:par>
                            </p:childTnLst>
                          </p:cTn>
                        </p:par>
                        <p:par>
                          <p:cTn id="8" fill="hold">
                            <p:stCondLst>
                              <p:cond delay="2000"/>
                            </p:stCondLst>
                            <p:childTnLst>
                              <p:par>
                                <p:cTn id="9" presetID="18" presetClass="entr" presetSubtype="12" fill="hold" nodeType="afterEffect">
                                  <p:stCondLst>
                                    <p:cond delay="0"/>
                                  </p:stCondLst>
                                  <p:childTnLst>
                                    <p:set>
                                      <p:cBhvr>
                                        <p:cTn id="10" dur="1" fill="hold">
                                          <p:stCondLst>
                                            <p:cond delay="0"/>
                                          </p:stCondLst>
                                        </p:cTn>
                                        <p:tgtEl>
                                          <p:spTgt spid="292041"/>
                                        </p:tgtEl>
                                        <p:attrNameLst>
                                          <p:attrName>style.visibility</p:attrName>
                                        </p:attrNameLst>
                                      </p:cBhvr>
                                      <p:to>
                                        <p:strVal val="visible"/>
                                      </p:to>
                                    </p:set>
                                    <p:animEffect transition="in" filter="strips(downLeft)">
                                      <p:cBhvr>
                                        <p:cTn id="11" dur="1000"/>
                                        <p:tgtEl>
                                          <p:spTgt spid="292041"/>
                                        </p:tgtEl>
                                      </p:cBhvr>
                                    </p:animEffect>
                                  </p:childTnLst>
                                </p:cTn>
                              </p:par>
                            </p:childTnLst>
                          </p:cTn>
                        </p:par>
                        <p:par>
                          <p:cTn id="12" fill="hold">
                            <p:stCondLst>
                              <p:cond delay="3000"/>
                            </p:stCondLst>
                            <p:childTnLst>
                              <p:par>
                                <p:cTn id="13" presetID="18" presetClass="entr" presetSubtype="6" fill="hold" nodeType="afterEffect">
                                  <p:stCondLst>
                                    <p:cond delay="0"/>
                                  </p:stCondLst>
                                  <p:childTnLst>
                                    <p:set>
                                      <p:cBhvr>
                                        <p:cTn id="14" dur="1" fill="hold">
                                          <p:stCondLst>
                                            <p:cond delay="0"/>
                                          </p:stCondLst>
                                        </p:cTn>
                                        <p:tgtEl>
                                          <p:spTgt spid="292042"/>
                                        </p:tgtEl>
                                        <p:attrNameLst>
                                          <p:attrName>style.visibility</p:attrName>
                                        </p:attrNameLst>
                                      </p:cBhvr>
                                      <p:to>
                                        <p:strVal val="visible"/>
                                      </p:to>
                                    </p:set>
                                    <p:animEffect transition="in" filter="strips(downRight)">
                                      <p:cBhvr>
                                        <p:cTn id="15" dur="1000"/>
                                        <p:tgtEl>
                                          <p:spTgt spid="292042"/>
                                        </p:tgtEl>
                                      </p:cBhvr>
                                    </p:animEffect>
                                  </p:childTnLst>
                                </p:cTn>
                              </p:par>
                            </p:childTnLst>
                          </p:cTn>
                        </p:par>
                        <p:par>
                          <p:cTn id="16" fill="hold">
                            <p:stCondLst>
                              <p:cond delay="4000"/>
                            </p:stCondLst>
                            <p:childTnLst>
                              <p:par>
                                <p:cTn id="17" presetID="1" presetClass="entr" presetSubtype="0" fill="hold" grpId="0" nodeType="afterEffect">
                                  <p:stCondLst>
                                    <p:cond delay="0"/>
                                  </p:stCondLst>
                                  <p:iterate type="lt">
                                    <p:tmAbs val="0"/>
                                  </p:iterate>
                                  <p:childTnLst>
                                    <p:set>
                                      <p:cBhvr>
                                        <p:cTn id="18" dur="1" fill="hold">
                                          <p:stCondLst>
                                            <p:cond delay="0"/>
                                          </p:stCondLst>
                                        </p:cTn>
                                        <p:tgtEl>
                                          <p:spTgt spid="292023">
                                            <p:txEl>
                                              <p:charRg st="0" end="4"/>
                                            </p:txEl>
                                          </p:spTgt>
                                        </p:tgtEl>
                                        <p:attrNameLst>
                                          <p:attrName>style.visibility</p:attrName>
                                        </p:attrNameLst>
                                      </p:cBhvr>
                                      <p:to>
                                        <p:strVal val="visible"/>
                                      </p:to>
                                    </p:set>
                                  </p:childTnLst>
                                </p:cTn>
                              </p:par>
                            </p:childTnLst>
                          </p:cTn>
                        </p:par>
                        <p:par>
                          <p:cTn id="19" fill="hold">
                            <p:stCondLst>
                              <p:cond delay="4000"/>
                            </p:stCondLst>
                            <p:childTnLst>
                              <p:par>
                                <p:cTn id="20" presetID="27" presetClass="entr" presetSubtype="0" fill="hold" nodeType="afterEffect">
                                  <p:stCondLst>
                                    <p:cond delay="0"/>
                                  </p:stCondLst>
                                  <p:iterate type="lt">
                                    <p:tmPct val="50000"/>
                                  </p:iterate>
                                  <p:childTnLst>
                                    <p:set>
                                      <p:cBhvr>
                                        <p:cTn id="21" dur="1" fill="hold">
                                          <p:stCondLst>
                                            <p:cond delay="0"/>
                                          </p:stCondLst>
                                        </p:cTn>
                                        <p:tgtEl>
                                          <p:spTgt spid="292023">
                                            <p:txEl>
                                              <p:charRg st="0" end="4"/>
                                            </p:txEl>
                                          </p:spTgt>
                                        </p:tgtEl>
                                        <p:attrNameLst>
                                          <p:attrName>style.visibility</p:attrName>
                                        </p:attrNameLst>
                                      </p:cBhvr>
                                      <p:to>
                                        <p:strVal val="visible"/>
                                      </p:to>
                                    </p:set>
                                    <p:anim calcmode="discrete" valueType="clr">
                                      <p:cBhvr override="childStyle">
                                        <p:cTn id="22" dur="1000"/>
                                        <p:tgtEl>
                                          <p:spTgt spid="292023">
                                            <p:txEl>
                                              <p:charRg st="0"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1000"/>
                                        <p:tgtEl>
                                          <p:spTgt spid="292023">
                                            <p:txEl>
                                              <p:charRg st="0" end="4"/>
                                            </p:txEl>
                                          </p:spTgt>
                                        </p:tgtEl>
                                        <p:attrNameLst>
                                          <p:attrName>fillcolor</p:attrName>
                                        </p:attrNameLst>
                                      </p:cBhvr>
                                      <p:tavLst>
                                        <p:tav tm="0">
                                          <p:val>
                                            <p:clrVal>
                                              <a:schemeClr val="accent2"/>
                                            </p:clrVal>
                                          </p:val>
                                        </p:tav>
                                        <p:tav tm="50000">
                                          <p:val>
                                            <p:clrVal>
                                              <a:schemeClr val="hlink"/>
                                            </p:clrVal>
                                          </p:val>
                                        </p:tav>
                                      </p:tavLst>
                                    </p:anim>
                                    <p:set>
                                      <p:cBhvr>
                                        <p:cTn id="24" dur="1000"/>
                                        <p:tgtEl>
                                          <p:spTgt spid="292023">
                                            <p:txEl>
                                              <p:charRg st="0" end="4"/>
                                            </p:txEl>
                                          </p:spTgt>
                                        </p:tgtEl>
                                        <p:attrNameLst>
                                          <p:attrName>fill.type</p:attrName>
                                        </p:attrNameLst>
                                      </p:cBhvr>
                                      <p:to>
                                        <p:strVal val="solid"/>
                                      </p:to>
                                    </p:set>
                                  </p:childTnLst>
                                </p:cTn>
                              </p:par>
                            </p:childTnLst>
                          </p:cTn>
                        </p:par>
                        <p:par>
                          <p:cTn id="25" fill="hold">
                            <p:stCondLst>
                              <p:cond delay="6000"/>
                            </p:stCondLst>
                            <p:childTnLst>
                              <p:par>
                                <p:cTn id="26" presetID="8" presetClass="emph" presetSubtype="0" fill="hold" nodeType="afterEffect">
                                  <p:stCondLst>
                                    <p:cond delay="0"/>
                                  </p:stCondLst>
                                  <p:iterate type="lt">
                                    <p:tmAbs val="0"/>
                                  </p:iterate>
                                  <p:childTnLst>
                                    <p:animRot by="21600000">
                                      <p:cBhvr>
                                        <p:cTn id="27" dur="2000" fill="hold"/>
                                        <p:tgtEl>
                                          <p:spTgt spid="292023">
                                            <p:txEl>
                                              <p:charRg st="0" end="4"/>
                                            </p:txEl>
                                          </p:spTgt>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iterate type="lt">
                                    <p:tmAbs val="0"/>
                                  </p:iterate>
                                  <p:childTnLst>
                                    <p:set>
                                      <p:cBhvr>
                                        <p:cTn id="31" dur="1" fill="hold">
                                          <p:stCondLst>
                                            <p:cond delay="0"/>
                                          </p:stCondLst>
                                        </p:cTn>
                                        <p:tgtEl>
                                          <p:spTgt spid="292045">
                                            <p:txEl>
                                              <p:charRg st="0" end="4"/>
                                            </p:txEl>
                                          </p:spTgt>
                                        </p:tgtEl>
                                        <p:attrNameLst>
                                          <p:attrName>style.visibility</p:attrName>
                                        </p:attrNameLst>
                                      </p:cBhvr>
                                      <p:to>
                                        <p:strVal val="visible"/>
                                      </p:to>
                                    </p:set>
                                  </p:childTnLst>
                                </p:cTn>
                              </p:par>
                              <p:par>
                                <p:cTn id="32" presetID="8" presetClass="emph" presetSubtype="0" fill="hold" nodeType="withEffect">
                                  <p:stCondLst>
                                    <p:cond delay="0"/>
                                  </p:stCondLst>
                                  <p:iterate type="lt">
                                    <p:tmAbs val="0"/>
                                  </p:iterate>
                                  <p:childTnLst>
                                    <p:animRot by="21600000">
                                      <p:cBhvr>
                                        <p:cTn id="33" dur="2000" fill="hold"/>
                                        <p:tgtEl>
                                          <p:spTgt spid="292045">
                                            <p:txEl>
                                              <p:charRg st="0" end="4"/>
                                            </p:txEl>
                                          </p:spTgt>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292035"/>
                                        </p:tgtEl>
                                        <p:attrNameLst>
                                          <p:attrName>style.visibility</p:attrName>
                                        </p:attrNameLst>
                                      </p:cBhvr>
                                      <p:to>
                                        <p:strVal val="visible"/>
                                      </p:to>
                                    </p:set>
                                    <p:animEffect transition="in" filter="slide(fromTop)">
                                      <p:cBhvr>
                                        <p:cTn id="38" dur="1000"/>
                                        <p:tgtEl>
                                          <p:spTgt spid="292035"/>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292036"/>
                                        </p:tgtEl>
                                        <p:attrNameLst>
                                          <p:attrName>style.visibility</p:attrName>
                                        </p:attrNameLst>
                                      </p:cBhvr>
                                      <p:to>
                                        <p:strVal val="visible"/>
                                      </p:to>
                                    </p:set>
                                    <p:animEffect transition="in" filter="slide(fromTop)">
                                      <p:cBhvr>
                                        <p:cTn id="43" dur="500"/>
                                        <p:tgtEl>
                                          <p:spTgt spid="292036"/>
                                        </p:tgtEl>
                                      </p:cBhvr>
                                    </p:animEffect>
                                  </p:childTnLst>
                                </p:cTn>
                              </p:par>
                            </p:childTnLst>
                          </p:cTn>
                        </p:par>
                        <p:par>
                          <p:cTn id="44" fill="hold">
                            <p:stCondLst>
                              <p:cond delay="500"/>
                            </p:stCondLst>
                            <p:childTnLst>
                              <p:par>
                                <p:cTn id="45" presetID="6" presetClass="emph" presetSubtype="0" repeatCount="2000" fill="remove" grpId="1" nodeType="afterEffect">
                                  <p:stCondLst>
                                    <p:cond delay="0"/>
                                  </p:stCondLst>
                                  <p:childTnLst>
                                    <p:animScale>
                                      <p:cBhvr>
                                        <p:cTn id="46" dur="2000" fill="hold"/>
                                        <p:tgtEl>
                                          <p:spTgt spid="292036"/>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ID="12" presetClass="entr" presetSubtype="1" fill="hold" grpId="0" nodeType="clickEffect">
                                  <p:stCondLst>
                                    <p:cond delay="0"/>
                                  </p:stCondLst>
                                  <p:childTnLst>
                                    <p:set>
                                      <p:cBhvr>
                                        <p:cTn id="50" dur="1" fill="hold">
                                          <p:stCondLst>
                                            <p:cond delay="0"/>
                                          </p:stCondLst>
                                        </p:cTn>
                                        <p:tgtEl>
                                          <p:spTgt spid="292037"/>
                                        </p:tgtEl>
                                        <p:attrNameLst>
                                          <p:attrName>style.visibility</p:attrName>
                                        </p:attrNameLst>
                                      </p:cBhvr>
                                      <p:to>
                                        <p:strVal val="visible"/>
                                      </p:to>
                                    </p:set>
                                    <p:animEffect transition="in" filter="slide(fromTop)">
                                      <p:cBhvr>
                                        <p:cTn id="51" dur="2000"/>
                                        <p:tgtEl>
                                          <p:spTgt spid="292037"/>
                                        </p:tgtEl>
                                      </p:cBhvr>
                                    </p:animEffect>
                                  </p:childTnLst>
                                </p:cTn>
                              </p:par>
                            </p:childTnLst>
                          </p:cTn>
                        </p:par>
                        <p:par>
                          <p:cTn id="52" fill="hold">
                            <p:stCondLst>
                              <p:cond delay="2000"/>
                            </p:stCondLst>
                            <p:childTnLst>
                              <p:par>
                                <p:cTn id="53" presetID="12" presetClass="entr" presetSubtype="1" fill="hold" grpId="0" nodeType="afterEffect">
                                  <p:stCondLst>
                                    <p:cond delay="0"/>
                                  </p:stCondLst>
                                  <p:childTnLst>
                                    <p:set>
                                      <p:cBhvr>
                                        <p:cTn id="54" dur="1" fill="hold">
                                          <p:stCondLst>
                                            <p:cond delay="0"/>
                                          </p:stCondLst>
                                        </p:cTn>
                                        <p:tgtEl>
                                          <p:spTgt spid="292043"/>
                                        </p:tgtEl>
                                        <p:attrNameLst>
                                          <p:attrName>style.visibility</p:attrName>
                                        </p:attrNameLst>
                                      </p:cBhvr>
                                      <p:to>
                                        <p:strVal val="visible"/>
                                      </p:to>
                                    </p:set>
                                    <p:animEffect transition="in" filter="slide(fromTop)">
                                      <p:cBhvr>
                                        <p:cTn id="55" dur="1000"/>
                                        <p:tgtEl>
                                          <p:spTgt spid="292043"/>
                                        </p:tgtEl>
                                      </p:cBhvr>
                                    </p:animEffect>
                                  </p:childTnLst>
                                </p:cTn>
                              </p:par>
                            </p:childTnLst>
                          </p:cTn>
                        </p:par>
                        <p:par>
                          <p:cTn id="56" fill="hold">
                            <p:stCondLst>
                              <p:cond delay="3000"/>
                            </p:stCondLst>
                            <p:childTnLst>
                              <p:par>
                                <p:cTn id="57" presetID="12" presetClass="entr" presetSubtype="1" fill="hold" grpId="0" nodeType="afterEffect">
                                  <p:stCondLst>
                                    <p:cond delay="0"/>
                                  </p:stCondLst>
                                  <p:childTnLst>
                                    <p:set>
                                      <p:cBhvr>
                                        <p:cTn id="58" dur="1" fill="hold">
                                          <p:stCondLst>
                                            <p:cond delay="0"/>
                                          </p:stCondLst>
                                        </p:cTn>
                                        <p:tgtEl>
                                          <p:spTgt spid="292044"/>
                                        </p:tgtEl>
                                        <p:attrNameLst>
                                          <p:attrName>style.visibility</p:attrName>
                                        </p:attrNameLst>
                                      </p:cBhvr>
                                      <p:to>
                                        <p:strVal val="visible"/>
                                      </p:to>
                                    </p:set>
                                    <p:animEffect transition="in" filter="slide(fromTop)">
                                      <p:cBhvr>
                                        <p:cTn id="59" dur="1000"/>
                                        <p:tgtEl>
                                          <p:spTgt spid="292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023" grpId="0" build="allAtOnce"/>
      <p:bldP spid="292040" grpId="0" bldLvl="0" animBg="1"/>
      <p:bldP spid="292045" grpId="0" build="allAtOnce"/>
      <p:bldP spid="292035" grpId="0" bldLvl="0" animBg="1"/>
      <p:bldP spid="292036" grpId="0" bldLvl="0" animBg="1"/>
      <p:bldP spid="292036" grpId="1" bldLvl="0" animBg="1"/>
      <p:bldP spid="292037" grpId="0" bldLvl="0" animBg="1"/>
      <p:bldP spid="292043" grpId="0" bldLvl="0" animBg="1"/>
      <p:bldP spid="292044"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258445" y="156210"/>
            <a:ext cx="6851015" cy="542925"/>
          </a:xfrm>
        </p:spPr>
        <p:txBody>
          <a:bodyPr>
            <a:normAutofit/>
          </a:bodyPr>
          <a:p>
            <a:pPr algn="l">
              <a:lnSpc>
                <a:spcPct val="110000"/>
              </a:lnSpc>
            </a:pPr>
            <a:r>
              <a:rPr lang="zh-CN" altLang="en-US" sz="24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（一） </a:t>
            </a:r>
            <a:r>
              <a:rPr lang="zh-CN" altLang="en-US" sz="24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期末结存存货数量的确定</a:t>
            </a:r>
            <a:endParaRPr lang="zh-CN" altLang="en-US" sz="2400"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6" name="文本框 5"/>
          <p:cNvSpPr txBox="1"/>
          <p:nvPr/>
        </p:nvSpPr>
        <p:spPr>
          <a:xfrm>
            <a:off x="546100" y="948055"/>
            <a:ext cx="6148070" cy="460375"/>
          </a:xfrm>
          <a:prstGeom prst="rect">
            <a:avLst/>
          </a:prstGeom>
          <a:noFill/>
        </p:spPr>
        <p:txBody>
          <a:bodyPr wrap="square" rtlCol="0" anchor="t">
            <a:spAutoFit/>
          </a:bodyPr>
          <a:p>
            <a:pPr marL="457200" indent="-457200" eaLnBrk="1" hangingPunct="1">
              <a:spcBef>
                <a:spcPct val="0"/>
              </a:spcBef>
              <a:buClr>
                <a:srgbClr val="000000"/>
              </a:buClr>
              <a:buFont typeface="+mj-lt"/>
              <a:buAutoNum type="arabicPeriod"/>
            </a:pPr>
            <a:r>
              <a:rPr lang="zh-CN" altLang="en-US" sz="2400" b="1" dirty="0">
                <a:latin typeface="宋体" panose="02010600030101010101" pitchFamily="2" charset="-122"/>
                <a:sym typeface="+mn-ea"/>
              </a:rPr>
              <a:t>进行实地盘点，确定库存存货结存数</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2" name="文本框 1"/>
          <p:cNvSpPr txBox="1"/>
          <p:nvPr/>
        </p:nvSpPr>
        <p:spPr>
          <a:xfrm>
            <a:off x="546100" y="1557020"/>
            <a:ext cx="6148070" cy="460375"/>
          </a:xfrm>
          <a:prstGeom prst="rect">
            <a:avLst/>
          </a:prstGeom>
          <a:noFill/>
        </p:spPr>
        <p:txBody>
          <a:bodyPr wrap="square" rtlCol="0" anchor="t">
            <a:spAutoFit/>
          </a:bodyPr>
          <a:p>
            <a:pPr marL="457200" indent="-457200" eaLnBrk="1" hangingPunct="1">
              <a:spcBef>
                <a:spcPct val="0"/>
              </a:spcBef>
              <a:buClr>
                <a:srgbClr val="000000"/>
              </a:buClr>
              <a:buFont typeface="+mj-lt"/>
              <a:buAutoNum type="arabicPeriod" startAt="2"/>
            </a:pPr>
            <a:r>
              <a:rPr lang="zh-CN" altLang="en-US" sz="2400" b="1" dirty="0">
                <a:latin typeface="宋体" panose="02010600030101010101" pitchFamily="2" charset="-122"/>
                <a:sym typeface="+mn-ea"/>
              </a:rPr>
              <a:t>调整库存盘存数，确定其实际结存数</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 name="文本框 2"/>
          <p:cNvSpPr txBox="1"/>
          <p:nvPr/>
        </p:nvSpPr>
        <p:spPr>
          <a:xfrm>
            <a:off x="546100" y="2017395"/>
            <a:ext cx="8215630" cy="1420495"/>
          </a:xfrm>
          <a:prstGeom prst="rect">
            <a:avLst/>
          </a:prstGeom>
          <a:noFill/>
        </p:spPr>
        <p:txBody>
          <a:bodyPr wrap="square" rtlCol="0" anchor="t">
            <a:spAutoFit/>
          </a:bodyPr>
          <a:p>
            <a:pPr fontAlgn="auto">
              <a:lnSpc>
                <a:spcPct val="120000"/>
              </a:lnSpc>
            </a:pPr>
            <a:r>
              <a:rPr lang="en-US" altLang="zh-CN" sz="2400" b="1" dirty="0">
                <a:solidFill>
                  <a:srgbClr val="C00000"/>
                </a:solidFill>
                <a:latin typeface="Arial" panose="020B0604020202020204" pitchFamily="34" charset="0"/>
                <a:ea typeface="宋体" panose="02010600030101010101" pitchFamily="2" charset="-122"/>
                <a:sym typeface="+mn-ea"/>
              </a:rPr>
              <a:t>★</a:t>
            </a:r>
            <a:r>
              <a:rPr lang="en-US" altLang="zh-CN" sz="2400" b="1" dirty="0">
                <a:solidFill>
                  <a:srgbClr val="FF0000"/>
                </a:solidFill>
                <a:latin typeface="Arial" panose="020B0604020202020204" pitchFamily="34" charset="0"/>
                <a:ea typeface="宋体" panose="02010600030101010101" pitchFamily="2" charset="-122"/>
                <a:sym typeface="+mn-ea"/>
              </a:rPr>
              <a:t> </a:t>
            </a:r>
            <a:r>
              <a:rPr lang="zh-CN" altLang="en-US" sz="2400" b="1" dirty="0">
                <a:latin typeface="宋体" panose="02010600030101010101" pitchFamily="2" charset="-122"/>
                <a:sym typeface="+mn-ea"/>
              </a:rPr>
              <a:t>在确定库存存货的基础上，考虑在途存货（增加）、已提未销存货（增加）和已销未提存货（减少）等情况，借以完整的确定期末结存存货数量。</a:t>
            </a:r>
            <a:endParaRPr lang="zh-CN" altLang="en-US" sz="2400" b="1" dirty="0">
              <a:latin typeface="宋体" panose="02010600030101010101" pitchFamily="2" charset="-122"/>
              <a:sym typeface="+mn-ea"/>
            </a:endParaRPr>
          </a:p>
        </p:txBody>
      </p:sp>
      <p:grpSp>
        <p:nvGrpSpPr>
          <p:cNvPr id="5" name="Group 18"/>
          <p:cNvGrpSpPr/>
          <p:nvPr/>
        </p:nvGrpSpPr>
        <p:grpSpPr>
          <a:xfrm>
            <a:off x="828040" y="3486150"/>
            <a:ext cx="7554595" cy="864870"/>
            <a:chOff x="567" y="2976"/>
            <a:chExt cx="4717" cy="545"/>
          </a:xfrm>
          <a:solidFill>
            <a:srgbClr val="CCECFF"/>
          </a:solidFill>
        </p:grpSpPr>
        <p:sp>
          <p:nvSpPr>
            <p:cNvPr id="64515" name="AutoShape 6"/>
            <p:cNvSpPr/>
            <p:nvPr/>
          </p:nvSpPr>
          <p:spPr>
            <a:xfrm>
              <a:off x="567" y="2976"/>
              <a:ext cx="4717" cy="545"/>
            </a:xfrm>
            <a:prstGeom prst="wedgeRectCallout">
              <a:avLst>
                <a:gd name="adj1" fmla="val -44384"/>
                <a:gd name="adj2" fmla="val -10917"/>
              </a:avLst>
            </a:prstGeom>
            <a:grpFill/>
            <a:ln w="9525">
              <a:noFill/>
            </a:ln>
          </p:spPr>
          <p:txBody>
            <a:bodyPr anchor="t"/>
            <a:p>
              <a:pPr fontAlgn="base">
                <a:spcBef>
                  <a:spcPct val="20000"/>
                </a:spcBef>
              </a:pPr>
              <a:endParaRPr lang="zh-CN" altLang="zh-CN" sz="2400" strike="noStrike" noProof="1" dirty="0">
                <a:solidFill>
                  <a:schemeClr val="tx1"/>
                </a:solidFill>
                <a:latin typeface="微软雅黑" panose="020B0503020204020204" pitchFamily="34" charset="-122"/>
                <a:ea typeface="微软雅黑" panose="020B0503020204020204" pitchFamily="34" charset="-122"/>
              </a:endParaRPr>
            </a:p>
          </p:txBody>
        </p:sp>
        <p:sp>
          <p:nvSpPr>
            <p:cNvPr id="64516" name="AutoShape 7"/>
            <p:cNvSpPr/>
            <p:nvPr/>
          </p:nvSpPr>
          <p:spPr>
            <a:xfrm>
              <a:off x="612" y="3021"/>
              <a:ext cx="953" cy="454"/>
            </a:xfrm>
            <a:prstGeom prst="wedgeRectCallout">
              <a:avLst>
                <a:gd name="adj1" fmla="val 46329"/>
                <a:gd name="adj2" fmla="val 5949"/>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期末存货实际结存数量</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17" name="AutoShape 9"/>
            <p:cNvSpPr/>
            <p:nvPr/>
          </p:nvSpPr>
          <p:spPr>
            <a:xfrm>
              <a:off x="2744" y="3021"/>
              <a:ext cx="635" cy="454"/>
            </a:xfrm>
            <a:prstGeom prst="wedgeRectCallout">
              <a:avLst>
                <a:gd name="adj1" fmla="val 52361"/>
                <a:gd name="adj2" fmla="val -4625"/>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在途存货数量</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18" name="AutoShape 10"/>
            <p:cNvSpPr/>
            <p:nvPr/>
          </p:nvSpPr>
          <p:spPr>
            <a:xfrm>
              <a:off x="1814" y="3021"/>
              <a:ext cx="794" cy="454"/>
            </a:xfrm>
            <a:prstGeom prst="wedgeRectCallout">
              <a:avLst>
                <a:gd name="adj1" fmla="val 65616"/>
                <a:gd name="adj2" fmla="val 26431"/>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存货期末盘点数量</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19" name="AutoShape 11"/>
            <p:cNvSpPr/>
            <p:nvPr/>
          </p:nvSpPr>
          <p:spPr>
            <a:xfrm>
              <a:off x="1520" y="3112"/>
              <a:ext cx="317" cy="317"/>
            </a:xfrm>
            <a:prstGeom prst="wedgeRectCallout">
              <a:avLst>
                <a:gd name="adj1" fmla="val 62301"/>
                <a:gd name="adj2" fmla="val -157"/>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20" name="AutoShape 12"/>
            <p:cNvSpPr/>
            <p:nvPr/>
          </p:nvSpPr>
          <p:spPr>
            <a:xfrm>
              <a:off x="2517" y="3113"/>
              <a:ext cx="227" cy="317"/>
            </a:xfrm>
            <a:prstGeom prst="wedgeRectCallout">
              <a:avLst>
                <a:gd name="adj1" fmla="val 63657"/>
                <a:gd name="adj2" fmla="val 14986"/>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21" name="AutoShape 13"/>
            <p:cNvSpPr/>
            <p:nvPr/>
          </p:nvSpPr>
          <p:spPr>
            <a:xfrm>
              <a:off x="4286" y="3113"/>
              <a:ext cx="182" cy="317"/>
            </a:xfrm>
            <a:prstGeom prst="wedgeRectCallout">
              <a:avLst>
                <a:gd name="adj1" fmla="val 78023"/>
                <a:gd name="adj2" fmla="val -8991"/>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22" name="AutoShape 14"/>
            <p:cNvSpPr/>
            <p:nvPr/>
          </p:nvSpPr>
          <p:spPr>
            <a:xfrm>
              <a:off x="3561" y="3021"/>
              <a:ext cx="771" cy="454"/>
            </a:xfrm>
            <a:prstGeom prst="wedgeRectCallout">
              <a:avLst>
                <a:gd name="adj1" fmla="val 34306"/>
                <a:gd name="adj2" fmla="val -4625"/>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已提未销存货数量</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23" name="AutoShape 15"/>
            <p:cNvSpPr/>
            <p:nvPr/>
          </p:nvSpPr>
          <p:spPr>
            <a:xfrm>
              <a:off x="3334" y="3114"/>
              <a:ext cx="227" cy="317"/>
            </a:xfrm>
            <a:prstGeom prst="wedgeRectCallout">
              <a:avLst>
                <a:gd name="adj1" fmla="val 63657"/>
                <a:gd name="adj2" fmla="val 14986"/>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sp>
          <p:nvSpPr>
            <p:cNvPr id="64524" name="AutoShape 16"/>
            <p:cNvSpPr/>
            <p:nvPr/>
          </p:nvSpPr>
          <p:spPr>
            <a:xfrm>
              <a:off x="4468" y="3022"/>
              <a:ext cx="771" cy="454"/>
            </a:xfrm>
            <a:prstGeom prst="wedgeRectCallout">
              <a:avLst>
                <a:gd name="adj1" fmla="val 34306"/>
                <a:gd name="adj2" fmla="val -4625"/>
              </a:avLst>
            </a:prstGeom>
            <a:grpFill/>
            <a:ln w="9525">
              <a:noFill/>
            </a:ln>
          </p:spPr>
          <p:txBody>
            <a:bodyPr anchor="t"/>
            <a:p>
              <a:pPr fontAlgn="base">
                <a:spcBef>
                  <a:spcPct val="20000"/>
                </a:spcBef>
              </a:pPr>
              <a:r>
                <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rPr>
                <a:t>已销未提存货数量</a:t>
              </a:r>
              <a:endParaRPr lang="zh-CN" altLang="en-US" sz="2000" b="1" strike="noStrike" noProof="1" dirty="0">
                <a:solidFill>
                  <a:schemeClr val="tx1"/>
                </a:solidFill>
                <a:latin typeface="微软雅黑" panose="020B0503020204020204" pitchFamily="34" charset="-122"/>
                <a:ea typeface="微软雅黑" panose="020B0503020204020204" pitchFamily="34" charset="-122"/>
                <a:cs typeface="+mn-cs"/>
              </a:endParaRPr>
            </a:p>
          </p:txBody>
        </p:sp>
      </p:grpSp>
      <p:sp>
        <p:nvSpPr>
          <p:cNvPr id="314387" name="AutoShape 19"/>
          <p:cNvSpPr/>
          <p:nvPr/>
        </p:nvSpPr>
        <p:spPr>
          <a:xfrm>
            <a:off x="2770823" y="4388168"/>
            <a:ext cx="1152525" cy="719137"/>
          </a:xfrm>
          <a:prstGeom prst="wedgeRoundRectCallout">
            <a:avLst>
              <a:gd name="adj1" fmla="val 1653"/>
              <a:gd name="adj2" fmla="val 9162"/>
              <a:gd name="adj3" fmla="val 16667"/>
            </a:avLst>
          </a:prstGeom>
          <a:solidFill>
            <a:srgbClr val="FFFFCC"/>
          </a:solidFill>
          <a:ln w="9525">
            <a:noFill/>
          </a:ln>
        </p:spPr>
        <p:txBody>
          <a:bodyPr anchor="t"/>
          <a:p>
            <a:pPr algn="ctr"/>
            <a:r>
              <a:rPr lang="zh-CN" altLang="en-US" b="1" dirty="0">
                <a:latin typeface="微软雅黑" panose="020B0503020204020204" pitchFamily="34" charset="-122"/>
                <a:ea typeface="微软雅黑" panose="020B0503020204020204" pitchFamily="34" charset="-122"/>
              </a:rPr>
              <a:t>盘点结存数量</a:t>
            </a:r>
            <a:endParaRPr lang="zh-CN" altLang="en-US" b="1" dirty="0">
              <a:latin typeface="微软雅黑" panose="020B0503020204020204" pitchFamily="34" charset="-122"/>
              <a:ea typeface="微软雅黑" panose="020B0503020204020204" pitchFamily="34" charset="-122"/>
            </a:endParaRPr>
          </a:p>
        </p:txBody>
      </p:sp>
      <p:sp>
        <p:nvSpPr>
          <p:cNvPr id="314388" name="AutoShape 20"/>
          <p:cNvSpPr/>
          <p:nvPr/>
        </p:nvSpPr>
        <p:spPr>
          <a:xfrm>
            <a:off x="4139248" y="4388168"/>
            <a:ext cx="1152525" cy="719137"/>
          </a:xfrm>
          <a:prstGeom prst="wedgeRoundRectCallout">
            <a:avLst>
              <a:gd name="adj1" fmla="val 1653"/>
              <a:gd name="adj2" fmla="val 9162"/>
              <a:gd name="adj3" fmla="val 16667"/>
            </a:avLst>
          </a:prstGeom>
          <a:solidFill>
            <a:srgbClr val="FFFFCC"/>
          </a:solidFill>
          <a:ln w="9525">
            <a:noFill/>
          </a:ln>
        </p:spPr>
        <p:txBody>
          <a:bodyPr anchor="t"/>
          <a:p>
            <a:pPr algn="ctr"/>
            <a:r>
              <a:rPr lang="zh-CN" altLang="en-US" b="1" dirty="0">
                <a:latin typeface="微软雅黑" panose="020B0503020204020204" pitchFamily="34" charset="-122"/>
                <a:ea typeface="微软雅黑" panose="020B0503020204020204" pitchFamily="34" charset="-122"/>
              </a:rPr>
              <a:t>尚未入库数量</a:t>
            </a:r>
            <a:endParaRPr lang="zh-CN" altLang="en-US" b="1" dirty="0">
              <a:latin typeface="微软雅黑" panose="020B0503020204020204" pitchFamily="34" charset="-122"/>
              <a:ea typeface="微软雅黑" panose="020B0503020204020204" pitchFamily="34" charset="-122"/>
            </a:endParaRPr>
          </a:p>
        </p:txBody>
      </p:sp>
      <p:sp>
        <p:nvSpPr>
          <p:cNvPr id="314389" name="AutoShape 21"/>
          <p:cNvSpPr/>
          <p:nvPr/>
        </p:nvSpPr>
        <p:spPr>
          <a:xfrm>
            <a:off x="5436235" y="4388168"/>
            <a:ext cx="1441450" cy="719137"/>
          </a:xfrm>
          <a:prstGeom prst="wedgeRoundRectCallout">
            <a:avLst>
              <a:gd name="adj1" fmla="val -8699"/>
              <a:gd name="adj2" fmla="val 9162"/>
              <a:gd name="adj3" fmla="val 16667"/>
            </a:avLst>
          </a:prstGeom>
          <a:solidFill>
            <a:srgbClr val="FFFFCC"/>
          </a:solidFill>
          <a:ln w="9525">
            <a:noFill/>
          </a:ln>
        </p:spPr>
        <p:txBody>
          <a:bodyPr anchor="t"/>
          <a:p>
            <a:pPr algn="ctr"/>
            <a:r>
              <a:rPr lang="zh-CN" altLang="en-US" b="1" dirty="0">
                <a:latin typeface="微软雅黑" panose="020B0503020204020204" pitchFamily="34" charset="-122"/>
                <a:ea typeface="微软雅黑" panose="020B0503020204020204" pitchFamily="34" charset="-122"/>
              </a:rPr>
              <a:t>尚未办理销售手续数量</a:t>
            </a:r>
            <a:endParaRPr lang="zh-CN" altLang="en-US" b="1" dirty="0">
              <a:latin typeface="微软雅黑" panose="020B0503020204020204" pitchFamily="34" charset="-122"/>
              <a:ea typeface="微软雅黑" panose="020B0503020204020204" pitchFamily="34" charset="-122"/>
            </a:endParaRPr>
          </a:p>
        </p:txBody>
      </p:sp>
      <p:sp>
        <p:nvSpPr>
          <p:cNvPr id="314390" name="AutoShape 22"/>
          <p:cNvSpPr/>
          <p:nvPr/>
        </p:nvSpPr>
        <p:spPr>
          <a:xfrm>
            <a:off x="7020560" y="4388168"/>
            <a:ext cx="1441450" cy="719137"/>
          </a:xfrm>
          <a:prstGeom prst="wedgeRoundRectCallout">
            <a:avLst>
              <a:gd name="adj1" fmla="val -8699"/>
              <a:gd name="adj2" fmla="val 9162"/>
              <a:gd name="adj3" fmla="val 16667"/>
            </a:avLst>
          </a:prstGeom>
          <a:solidFill>
            <a:srgbClr val="FFFFCC"/>
          </a:solidFill>
          <a:ln w="9525">
            <a:noFill/>
          </a:ln>
        </p:spPr>
        <p:txBody>
          <a:bodyPr anchor="t"/>
          <a:p>
            <a:pPr algn="ctr"/>
            <a:r>
              <a:rPr lang="zh-CN" altLang="en-US" b="1" dirty="0">
                <a:latin typeface="微软雅黑" panose="020B0503020204020204" pitchFamily="34" charset="-122"/>
                <a:ea typeface="微软雅黑" panose="020B0503020204020204" pitchFamily="34" charset="-122"/>
              </a:rPr>
              <a:t>已经办理销售手续数量</a:t>
            </a:r>
            <a:endParaRPr lang="zh-CN" altLang="en-US"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slide(fromTop)">
                                      <p:cBhvr>
                                        <p:cTn id="20" dur="1000"/>
                                        <p:tgtEl>
                                          <p:spTgt spid="5"/>
                                        </p:tgtEl>
                                      </p:cBhvr>
                                    </p:animEffect>
                                  </p:childTnLst>
                                </p:cTn>
                              </p:par>
                            </p:childTnLst>
                          </p:cTn>
                        </p:par>
                        <p:par>
                          <p:cTn id="21" fill="hold">
                            <p:stCondLst>
                              <p:cond delay="1000"/>
                            </p:stCondLst>
                            <p:childTnLst>
                              <p:par>
                                <p:cTn id="22" presetID="12" presetClass="entr" presetSubtype="1" fill="hold" grpId="0" nodeType="afterEffect">
                                  <p:stCondLst>
                                    <p:cond delay="0"/>
                                  </p:stCondLst>
                                  <p:childTnLst>
                                    <p:set>
                                      <p:cBhvr>
                                        <p:cTn id="23" dur="1" fill="hold">
                                          <p:stCondLst>
                                            <p:cond delay="0"/>
                                          </p:stCondLst>
                                        </p:cTn>
                                        <p:tgtEl>
                                          <p:spTgt spid="314387"/>
                                        </p:tgtEl>
                                        <p:attrNameLst>
                                          <p:attrName>style.visibility</p:attrName>
                                        </p:attrNameLst>
                                      </p:cBhvr>
                                      <p:to>
                                        <p:strVal val="visible"/>
                                      </p:to>
                                    </p:set>
                                    <p:animEffect transition="in" filter="slide(fromTop)">
                                      <p:cBhvr>
                                        <p:cTn id="24" dur="2000"/>
                                        <p:tgtEl>
                                          <p:spTgt spid="314387"/>
                                        </p:tgtEl>
                                      </p:cBhvr>
                                    </p:animEffect>
                                  </p:childTnLst>
                                </p:cTn>
                              </p:par>
                            </p:childTnLst>
                          </p:cTn>
                        </p:par>
                        <p:par>
                          <p:cTn id="25" fill="hold">
                            <p:stCondLst>
                              <p:cond delay="3000"/>
                            </p:stCondLst>
                            <p:childTnLst>
                              <p:par>
                                <p:cTn id="26" presetID="12" presetClass="entr" presetSubtype="1" fill="hold" grpId="0" nodeType="afterEffect">
                                  <p:stCondLst>
                                    <p:cond delay="0"/>
                                  </p:stCondLst>
                                  <p:childTnLst>
                                    <p:set>
                                      <p:cBhvr>
                                        <p:cTn id="27" dur="1" fill="hold">
                                          <p:stCondLst>
                                            <p:cond delay="0"/>
                                          </p:stCondLst>
                                        </p:cTn>
                                        <p:tgtEl>
                                          <p:spTgt spid="314388"/>
                                        </p:tgtEl>
                                        <p:attrNameLst>
                                          <p:attrName>style.visibility</p:attrName>
                                        </p:attrNameLst>
                                      </p:cBhvr>
                                      <p:to>
                                        <p:strVal val="visible"/>
                                      </p:to>
                                    </p:set>
                                    <p:animEffect transition="in" filter="slide(fromTop)">
                                      <p:cBhvr>
                                        <p:cTn id="28" dur="2000"/>
                                        <p:tgtEl>
                                          <p:spTgt spid="314388"/>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314389"/>
                                        </p:tgtEl>
                                        <p:attrNameLst>
                                          <p:attrName>style.visibility</p:attrName>
                                        </p:attrNameLst>
                                      </p:cBhvr>
                                      <p:to>
                                        <p:strVal val="visible"/>
                                      </p:to>
                                    </p:set>
                                    <p:animEffect transition="in" filter="slide(fromTop)">
                                      <p:cBhvr>
                                        <p:cTn id="33" dur="2000"/>
                                        <p:tgtEl>
                                          <p:spTgt spid="314389"/>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314390"/>
                                        </p:tgtEl>
                                        <p:attrNameLst>
                                          <p:attrName>style.visibility</p:attrName>
                                        </p:attrNameLst>
                                      </p:cBhvr>
                                      <p:to>
                                        <p:strVal val="visible"/>
                                      </p:to>
                                    </p:set>
                                    <p:animEffect transition="in" filter="slide(fromTop)">
                                      <p:cBhvr>
                                        <p:cTn id="38" dur="2000"/>
                                        <p:tgtEl>
                                          <p:spTgt spid="314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87" grpId="0" bldLvl="0" animBg="1"/>
      <p:bldP spid="314388" grpId="0" bldLvl="0" animBg="1"/>
      <p:bldP spid="314389" grpId="0" bldLvl="0" animBg="1"/>
      <p:bldP spid="314390" grpId="0" bldLvl="0" animBg="1"/>
      <p:bldP spid="3" grpId="0"/>
      <p:bldP spid="3" grpId="1"/>
      <p:bldP spid="6" grpId="0"/>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258445" y="88900"/>
            <a:ext cx="7164070" cy="629285"/>
          </a:xfrm>
        </p:spPr>
        <p:txBody>
          <a:bodyPr>
            <a:normAutofit fontScale="90000"/>
          </a:bodyPr>
          <a:p>
            <a:pPr algn="l">
              <a:lnSpc>
                <a:spcPct val="130000"/>
              </a:lnSpc>
            </a:pPr>
            <a:r>
              <a:rPr lang="zh-CN" altLang="en-US"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（二）期末存货的计算和本期发出存货成本的计算</a:t>
            </a: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6" name="文本框 5"/>
          <p:cNvSpPr txBox="1"/>
          <p:nvPr/>
        </p:nvSpPr>
        <p:spPr>
          <a:xfrm>
            <a:off x="546100" y="948055"/>
            <a:ext cx="6802120" cy="1198880"/>
          </a:xfrm>
          <a:prstGeom prst="rect">
            <a:avLst/>
          </a:prstGeom>
          <a:noFill/>
        </p:spPr>
        <p:txBody>
          <a:bodyPr wrap="square" rtlCol="0" anchor="t">
            <a:spAutoFit/>
          </a:bodyPr>
          <a:p>
            <a:pPr marL="457200" indent="-457200" fontAlgn="auto">
              <a:lnSpc>
                <a:spcPct val="150000"/>
              </a:lnSpc>
              <a:spcBef>
                <a:spcPct val="0"/>
              </a:spcBef>
              <a:buClr>
                <a:srgbClr val="000000"/>
              </a:buClr>
              <a:buFont typeface="+mj-lt"/>
              <a:buAutoNum type="arabicPeriod"/>
            </a:pPr>
            <a:r>
              <a:rPr lang="zh-CN" altLang="en-US" sz="2400" b="1" dirty="0">
                <a:latin typeface="宋体" panose="02010600030101010101" pitchFamily="2" charset="-122"/>
                <a:sym typeface="+mn-ea"/>
              </a:rPr>
              <a:t>期末结存存货成本的计算：取决于企业所采用的</a:t>
            </a:r>
            <a:r>
              <a:rPr lang="zh-CN" altLang="en-US" sz="2400" b="1" dirty="0">
                <a:solidFill>
                  <a:srgbClr val="C00000"/>
                </a:solidFill>
                <a:latin typeface="宋体" panose="02010600030101010101" pitchFamily="2" charset="-122"/>
                <a:sym typeface="+mn-ea"/>
              </a:rPr>
              <a:t>发出存货计价方法</a:t>
            </a:r>
            <a:endParaRPr lang="zh-CN" altLang="en-US" sz="2400" b="1" dirty="0">
              <a:solidFill>
                <a:srgbClr val="C00000"/>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2" name="文本框 1"/>
          <p:cNvSpPr txBox="1"/>
          <p:nvPr/>
        </p:nvSpPr>
        <p:spPr>
          <a:xfrm>
            <a:off x="513715" y="2341880"/>
            <a:ext cx="6148070" cy="460375"/>
          </a:xfrm>
          <a:prstGeom prst="rect">
            <a:avLst/>
          </a:prstGeom>
          <a:noFill/>
        </p:spPr>
        <p:txBody>
          <a:bodyPr wrap="square" rtlCol="0" anchor="t">
            <a:spAutoFit/>
          </a:bodyPr>
          <a:p>
            <a:pPr marL="457200" indent="-457200" eaLnBrk="1" hangingPunct="1">
              <a:spcBef>
                <a:spcPct val="0"/>
              </a:spcBef>
              <a:buClr>
                <a:srgbClr val="000000"/>
              </a:buClr>
              <a:buFont typeface="+mj-lt"/>
              <a:buAutoNum type="arabicPeriod" startAt="2"/>
            </a:pPr>
            <a:r>
              <a:rPr lang="zh-CN" altLang="en-US" sz="2400" b="1" dirty="0">
                <a:latin typeface="宋体" panose="02010600030101010101" pitchFamily="2" charset="-122"/>
                <a:sym typeface="+mn-ea"/>
              </a:rPr>
              <a:t>本期发出存货成本的计算</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7" name="文本框 6"/>
          <p:cNvSpPr txBox="1"/>
          <p:nvPr/>
        </p:nvSpPr>
        <p:spPr>
          <a:xfrm>
            <a:off x="957580" y="3023235"/>
            <a:ext cx="7685405" cy="1198880"/>
          </a:xfrm>
          <a:prstGeom prst="rect">
            <a:avLst/>
          </a:prstGeom>
          <a:noFill/>
        </p:spPr>
        <p:txBody>
          <a:bodyPr wrap="square" rtlCol="0" anchor="t">
            <a:spAutoFit/>
          </a:bodyPr>
          <a:p>
            <a:pPr fontAlgn="auto">
              <a:lnSpc>
                <a:spcPct val="150000"/>
              </a:lnSpc>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教材</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P198</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【例10-2】</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某商品流通企业本期</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M</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商品的期初结存、本期购入和期末结存数量如下： </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151"/>
          <p:cNvGrpSpPr/>
          <p:nvPr/>
        </p:nvGrpSpPr>
        <p:grpSpPr>
          <a:xfrm>
            <a:off x="3653473" y="1498283"/>
            <a:ext cx="4465637" cy="717550"/>
            <a:chOff x="2133" y="2706"/>
            <a:chExt cx="2813" cy="452"/>
          </a:xfrm>
        </p:grpSpPr>
        <p:sp>
          <p:nvSpPr>
            <p:cNvPr id="7172" name="AutoShape 122"/>
            <p:cNvSpPr/>
            <p:nvPr/>
          </p:nvSpPr>
          <p:spPr>
            <a:xfrm>
              <a:off x="2133" y="2886"/>
              <a:ext cx="953" cy="272"/>
            </a:xfrm>
            <a:prstGeom prst="wedgeRoundRectCallout">
              <a:avLst>
                <a:gd name="adj1" fmla="val -1417"/>
                <a:gd name="adj2" fmla="val 50736"/>
                <a:gd name="adj3" fmla="val 16667"/>
              </a:avLst>
            </a:prstGeom>
            <a:solidFill>
              <a:schemeClr val="accent3">
                <a:lumMod val="40000"/>
                <a:lumOff val="60000"/>
              </a:schemeClr>
            </a:solidFill>
            <a:ln w="9525" cap="flat" cmpd="sng">
              <a:noFill/>
              <a:prstDash val="sysDot"/>
              <a:miter/>
              <a:headEnd type="none" w="med" len="med"/>
              <a:tailEnd type="none" w="med" len="med"/>
            </a:ln>
          </p:spPr>
          <p:txBody>
            <a:bodyPr anchor="t"/>
            <a:p>
              <a:pPr algn="ctr"/>
              <a:r>
                <a:rPr lang="zh-CN" altLang="en-US" b="1" dirty="0">
                  <a:latin typeface="微软雅黑" panose="020B0503020204020204" pitchFamily="34" charset="-122"/>
                  <a:ea typeface="微软雅黑" panose="020B0503020204020204" pitchFamily="34" charset="-122"/>
                </a:rPr>
                <a:t>账面结存数</a:t>
              </a:r>
              <a:endParaRPr lang="zh-CN" altLang="en-US" b="1" dirty="0">
                <a:latin typeface="微软雅黑" panose="020B0503020204020204" pitchFamily="34" charset="-122"/>
                <a:ea typeface="微软雅黑" panose="020B0503020204020204" pitchFamily="34" charset="-122"/>
              </a:endParaRPr>
            </a:p>
          </p:txBody>
        </p:sp>
        <p:sp>
          <p:nvSpPr>
            <p:cNvPr id="7173" name="AutoShape 123"/>
            <p:cNvSpPr/>
            <p:nvPr/>
          </p:nvSpPr>
          <p:spPr>
            <a:xfrm>
              <a:off x="3993" y="2886"/>
              <a:ext cx="953" cy="272"/>
            </a:xfrm>
            <a:prstGeom prst="wedgeRoundRectCallout">
              <a:avLst>
                <a:gd name="adj1" fmla="val 3620"/>
                <a:gd name="adj2" fmla="val 50736"/>
                <a:gd name="adj3" fmla="val 16667"/>
              </a:avLst>
            </a:prstGeom>
            <a:solidFill>
              <a:schemeClr val="accent3">
                <a:lumMod val="40000"/>
                <a:lumOff val="60000"/>
              </a:schemeClr>
            </a:solidFill>
            <a:ln w="9525" cap="flat" cmpd="sng">
              <a:noFill/>
              <a:prstDash val="sysDot"/>
              <a:miter/>
              <a:headEnd type="none" w="med" len="med"/>
              <a:tailEnd type="none" w="med" len="med"/>
            </a:ln>
          </p:spPr>
          <p:txBody>
            <a:bodyPr anchor="t"/>
            <a:p>
              <a:pPr algn="ctr"/>
              <a:r>
                <a:rPr lang="zh-CN" altLang="en-US" b="1" dirty="0">
                  <a:latin typeface="微软雅黑" panose="020B0503020204020204" pitchFamily="34" charset="-122"/>
                  <a:ea typeface="微软雅黑" panose="020B0503020204020204" pitchFamily="34" charset="-122"/>
                </a:rPr>
                <a:t>实际结存数</a:t>
              </a:r>
              <a:endParaRPr lang="zh-CN" altLang="en-US" b="1" dirty="0">
                <a:latin typeface="微软雅黑" panose="020B0503020204020204" pitchFamily="34" charset="-122"/>
                <a:ea typeface="微软雅黑" panose="020B0503020204020204" pitchFamily="34" charset="-122"/>
              </a:endParaRPr>
            </a:p>
          </p:txBody>
        </p:sp>
        <p:sp>
          <p:nvSpPr>
            <p:cNvPr id="7174" name="AutoShape 139"/>
            <p:cNvSpPr/>
            <p:nvPr/>
          </p:nvSpPr>
          <p:spPr>
            <a:xfrm>
              <a:off x="3098" y="2965"/>
              <a:ext cx="907" cy="114"/>
            </a:xfrm>
            <a:prstGeom prst="leftRightArrow">
              <a:avLst>
                <a:gd name="adj1" fmla="val 50000"/>
                <a:gd name="adj2" fmla="val 159012"/>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chemeClr val="accent3"/>
                  </a:solidFill>
                </a14:hiddenFill>
              </a:ext>
            </a:extLst>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7175" name="AutoShape 140"/>
            <p:cNvSpPr/>
            <p:nvPr/>
          </p:nvSpPr>
          <p:spPr>
            <a:xfrm>
              <a:off x="3295" y="2706"/>
              <a:ext cx="544" cy="273"/>
            </a:xfrm>
            <a:prstGeom prst="wedgeRectCallout">
              <a:avLst>
                <a:gd name="adj1" fmla="val 64889"/>
                <a:gd name="adj2" fmla="val 1282"/>
              </a:avLst>
            </a:prstGeom>
            <a:noFill/>
            <a:ln w="9525">
              <a:noFill/>
            </a:ln>
          </p:spPr>
          <p:txBody>
            <a:bodyPr anchor="t"/>
            <a:p>
              <a:pPr algn="ctr"/>
              <a:r>
                <a:rPr lang="zh-CN" altLang="en-US" sz="2000" b="1" dirty="0">
                  <a:solidFill>
                    <a:srgbClr val="0070C0"/>
                  </a:solidFill>
                  <a:latin typeface="微软雅黑" panose="020B0503020204020204" pitchFamily="34" charset="-122"/>
                  <a:ea typeface="微软雅黑" panose="020B0503020204020204" pitchFamily="34" charset="-122"/>
                </a:rPr>
                <a:t>核对</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grpSp>
      <p:sp>
        <p:nvSpPr>
          <p:cNvPr id="210072" name="AutoShape 152" descr="花束"/>
          <p:cNvSpPr/>
          <p:nvPr/>
        </p:nvSpPr>
        <p:spPr>
          <a:xfrm>
            <a:off x="3524250" y="2730818"/>
            <a:ext cx="1368425" cy="647700"/>
          </a:xfrm>
          <a:prstGeom prst="plaque">
            <a:avLst>
              <a:gd name="adj" fmla="val 16667"/>
            </a:avLst>
          </a:prstGeom>
          <a:blipFill rotWithShape="1">
            <a:blip r:embed="rId1"/>
          </a:blipFill>
          <a:ln w="9525" cap="flat" cmpd="sng">
            <a:noFill/>
            <a:prstDash val="solid"/>
            <a:miter/>
            <a:headEnd type="none" w="med" len="med"/>
            <a:tailEnd type="none" w="med" len="med"/>
          </a:ln>
        </p:spPr>
        <p:txBody>
          <a:bodyPr wrap="none" anchor="ctr"/>
          <a:p>
            <a:pPr algn="ctr"/>
            <a:r>
              <a:rPr lang="zh-CN" altLang="en-US" b="1" dirty="0">
                <a:latin typeface="微软雅黑" panose="020B0503020204020204" pitchFamily="34" charset="-122"/>
                <a:ea typeface="微软雅黑" panose="020B0503020204020204" pitchFamily="34" charset="-122"/>
              </a:rPr>
              <a:t>财务会计</a:t>
            </a:r>
            <a:endParaRPr lang="zh-CN" altLang="en-US"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部门内部</a:t>
            </a:r>
            <a:endParaRPr lang="zh-CN" altLang="en-US" b="1" dirty="0">
              <a:latin typeface="微软雅黑" panose="020B0503020204020204" pitchFamily="34" charset="-122"/>
              <a:ea typeface="微软雅黑" panose="020B0503020204020204" pitchFamily="34" charset="-122"/>
            </a:endParaRPr>
          </a:p>
        </p:txBody>
      </p:sp>
      <p:sp>
        <p:nvSpPr>
          <p:cNvPr id="210073" name="AutoShape 153" descr="大棋盘"/>
          <p:cNvSpPr/>
          <p:nvPr/>
        </p:nvSpPr>
        <p:spPr>
          <a:xfrm>
            <a:off x="6981825" y="2730818"/>
            <a:ext cx="1368425" cy="647700"/>
          </a:xfrm>
          <a:prstGeom prst="plaque">
            <a:avLst>
              <a:gd name="adj" fmla="val 16667"/>
            </a:avLst>
          </a:prstGeom>
          <a:blipFill>
            <a:blip r:embed="rId2"/>
          </a:blipFill>
          <a:ln w="9525" cap="flat" cmpd="sng">
            <a:noFill/>
            <a:prstDash val="solid"/>
            <a:miter/>
            <a:headEnd type="none" w="med" len="med"/>
            <a:tailEnd type="none" w="med" len="med"/>
          </a:ln>
        </p:spPr>
        <p:txBody>
          <a:bodyPr wrap="none" anchor="ctr"/>
          <a:p>
            <a:pPr algn="ctr"/>
            <a:r>
              <a:rPr lang="zh-CN" altLang="en-US" b="1" dirty="0">
                <a:latin typeface="微软雅黑" panose="020B0503020204020204" pitchFamily="34" charset="-122"/>
                <a:ea typeface="微软雅黑" panose="020B0503020204020204" pitchFamily="34" charset="-122"/>
              </a:rPr>
              <a:t>财产物资</a:t>
            </a:r>
            <a:endParaRPr lang="zh-CN" altLang="en-US"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保管部门</a:t>
            </a:r>
            <a:endParaRPr lang="zh-CN" altLang="en-US" b="1" dirty="0">
              <a:latin typeface="微软雅黑" panose="020B0503020204020204" pitchFamily="34" charset="-122"/>
              <a:ea typeface="微软雅黑" panose="020B0503020204020204" pitchFamily="34" charset="-122"/>
            </a:endParaRPr>
          </a:p>
        </p:txBody>
      </p:sp>
      <p:sp>
        <p:nvSpPr>
          <p:cNvPr id="210074" name="AutoShape 154"/>
          <p:cNvSpPr/>
          <p:nvPr/>
        </p:nvSpPr>
        <p:spPr>
          <a:xfrm>
            <a:off x="5237798" y="3530918"/>
            <a:ext cx="1368425" cy="647700"/>
          </a:xfrm>
          <a:prstGeom prst="plaque">
            <a:avLst>
              <a:gd name="adj" fmla="val 16667"/>
            </a:avLst>
          </a:prstGeom>
          <a:blipFill>
            <a:blip r:embed="rId3"/>
          </a:blipFill>
          <a:ln w="9525" cap="flat" cmpd="sng">
            <a:noFill/>
            <a:prstDash val="solid"/>
            <a:miter/>
            <a:headEnd type="none" w="med" len="med"/>
            <a:tailEnd type="none" w="med" len="med"/>
          </a:ln>
        </p:spPr>
        <p:txBody>
          <a:bodyPr wrap="none" anchor="ctr"/>
          <a:p>
            <a:pPr algn="ctr"/>
            <a:r>
              <a:rPr lang="zh-CN" altLang="en-US" b="1" dirty="0">
                <a:latin typeface="微软雅黑" panose="020B0503020204020204" pitchFamily="34" charset="-122"/>
                <a:ea typeface="微软雅黑" panose="020B0503020204020204" pitchFamily="34" charset="-122"/>
              </a:rPr>
              <a:t>财产物资</a:t>
            </a:r>
            <a:endParaRPr lang="zh-CN" altLang="en-US"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使用部门</a:t>
            </a:r>
            <a:endParaRPr lang="zh-CN" altLang="en-US" b="1" dirty="0">
              <a:latin typeface="微软雅黑" panose="020B0503020204020204" pitchFamily="34" charset="-122"/>
              <a:ea typeface="微软雅黑" panose="020B0503020204020204" pitchFamily="34" charset="-122"/>
            </a:endParaRPr>
          </a:p>
        </p:txBody>
      </p:sp>
      <p:sp>
        <p:nvSpPr>
          <p:cNvPr id="210075" name="AutoShape 155"/>
          <p:cNvSpPr/>
          <p:nvPr/>
        </p:nvSpPr>
        <p:spPr>
          <a:xfrm>
            <a:off x="4878388" y="2946718"/>
            <a:ext cx="2087562" cy="142875"/>
          </a:xfrm>
          <a:prstGeom prst="leftRightArrow">
            <a:avLst>
              <a:gd name="adj1" fmla="val 50000"/>
              <a:gd name="adj2" fmla="val 292019"/>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ED823B"/>
                </a:solidFill>
              </a14:hiddenFill>
            </a:ext>
          </a:extLst>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210076" name="AutoShape 156"/>
          <p:cNvSpPr/>
          <p:nvPr/>
        </p:nvSpPr>
        <p:spPr>
          <a:xfrm>
            <a:off x="687070" y="1398270"/>
            <a:ext cx="2618740" cy="1008380"/>
          </a:xfrm>
          <a:prstGeom prst="wedgeRoundRectCallout">
            <a:avLst>
              <a:gd name="adj1" fmla="val 41149"/>
              <a:gd name="adj2" fmla="val 26511"/>
              <a:gd name="adj3" fmla="val 16667"/>
            </a:avLst>
          </a:prstGeom>
          <a:blipFill>
            <a:blip r:embed="rId4"/>
          </a:bli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t"/>
          <a:p>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通过财产清查，保证账实相符，为会计信息的真实可靠提供保障</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0077" name="AutoShape 157"/>
          <p:cNvSpPr/>
          <p:nvPr/>
        </p:nvSpPr>
        <p:spPr>
          <a:xfrm>
            <a:off x="676910" y="2648585"/>
            <a:ext cx="2628900" cy="1295400"/>
          </a:xfrm>
          <a:prstGeom prst="wedgeRoundRectCallout">
            <a:avLst>
              <a:gd name="adj1" fmla="val 38768"/>
              <a:gd name="adj2" fmla="val 31225"/>
              <a:gd name="adj3" fmla="val 16667"/>
            </a:avLst>
          </a:prstGeom>
          <a:blipFill>
            <a:blip r:embed="rId4"/>
          </a:bli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t"/>
          <a:p>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通过财产清查，相关部门之间相互牵制、相互制约，保证企业财产安全完整、有效使用</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0078" name="AutoShape 158"/>
          <p:cNvSpPr/>
          <p:nvPr/>
        </p:nvSpPr>
        <p:spPr>
          <a:xfrm rot="1797217">
            <a:off x="4695825" y="3351530"/>
            <a:ext cx="720725" cy="144463"/>
          </a:xfrm>
          <a:prstGeom prst="leftRightArrow">
            <a:avLst>
              <a:gd name="adj1" fmla="val 50000"/>
              <a:gd name="adj2" fmla="val 9971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ED823B"/>
                </a:solidFill>
              </a14:hiddenFill>
            </a:ext>
          </a:extLst>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210079" name="AutoShape 159"/>
          <p:cNvSpPr/>
          <p:nvPr/>
        </p:nvSpPr>
        <p:spPr>
          <a:xfrm rot="-1874136">
            <a:off x="6437313" y="3370580"/>
            <a:ext cx="720725" cy="144463"/>
          </a:xfrm>
          <a:prstGeom prst="leftRightArrow">
            <a:avLst>
              <a:gd name="adj1" fmla="val 50000"/>
              <a:gd name="adj2" fmla="val 9971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ED823B"/>
                </a:solidFill>
              </a14:hiddenFill>
            </a:ext>
          </a:extLst>
        </p:spPr>
        <p:txBody>
          <a:bodyPr wrap="none" anchor="ctr"/>
          <a:p>
            <a:endParaRPr lang="zh-CN" altLang="en-US" b="1" dirty="0">
              <a:latin typeface="微软雅黑" panose="020B0503020204020204" pitchFamily="34" charset="-122"/>
              <a:ea typeface="微软雅黑" panose="020B0503020204020204" pitchFamily="34" charset="-122"/>
            </a:endParaRPr>
          </a:p>
        </p:txBody>
      </p:sp>
      <p:sp>
        <p:nvSpPr>
          <p:cNvPr id="210080" name="AutoShape 160"/>
          <p:cNvSpPr/>
          <p:nvPr/>
        </p:nvSpPr>
        <p:spPr>
          <a:xfrm>
            <a:off x="5238115" y="3070860"/>
            <a:ext cx="1310640" cy="431800"/>
          </a:xfrm>
          <a:prstGeom prst="wedgeRoundRectCallout">
            <a:avLst>
              <a:gd name="adj1" fmla="val 38847"/>
              <a:gd name="adj2" fmla="val 2574"/>
              <a:gd name="adj3" fmla="val 16667"/>
            </a:avLst>
          </a:prstGeom>
          <a:noFill/>
          <a:ln w="9525">
            <a:noFill/>
          </a:ln>
        </p:spPr>
        <p:txBody>
          <a:bodyPr anchor="t"/>
          <a:p>
            <a:pPr algn="ctr"/>
            <a:r>
              <a:rPr lang="zh-CN" altLang="en-US" sz="2000" b="1" dirty="0">
                <a:solidFill>
                  <a:srgbClr val="0070C0"/>
                </a:solidFill>
                <a:latin typeface="微软雅黑" panose="020B0503020204020204" pitchFamily="34" charset="-122"/>
                <a:ea typeface="微软雅黑" panose="020B0503020204020204" pitchFamily="34" charset="-122"/>
              </a:rPr>
              <a:t>内部控制</a:t>
            </a:r>
            <a:endParaRPr lang="zh-CN" altLang="en-US" sz="2000" b="1" dirty="0">
              <a:solidFill>
                <a:srgbClr val="0070C0"/>
              </a:solidFill>
              <a:latin typeface="微软雅黑" panose="020B0503020204020204" pitchFamily="34" charset="-122"/>
              <a:ea typeface="微软雅黑" panose="020B0503020204020204" pitchFamily="34" charset="-122"/>
            </a:endParaRPr>
          </a:p>
        </p:txBody>
      </p:sp>
      <p:sp>
        <p:nvSpPr>
          <p:cNvPr id="3" name="标题 2"/>
          <p:cNvSpPr>
            <a:spLocks noGrp="1"/>
          </p:cNvSpPr>
          <p:nvPr>
            <p:ph type="title"/>
            <p:custDataLst>
              <p:tags r:id="rId5"/>
            </p:custDataLst>
          </p:nvPr>
        </p:nvSpPr>
        <p:spPr>
          <a:xfrm>
            <a:off x="807720" y="537210"/>
            <a:ext cx="1938655" cy="542925"/>
          </a:xfrm>
        </p:spPr>
        <p:txBody>
          <a:bodyPr>
            <a:normAutofit/>
          </a:bodyPr>
          <a:p>
            <a:r>
              <a:rPr lang="zh-CN" altLang="zh-CN" dirty="0" smtClean="0">
                <a:solidFill>
                  <a:schemeClr val="tx1"/>
                </a:solidFill>
                <a:sym typeface="+mn-ea"/>
              </a:rPr>
              <a:t>清查的意义：</a:t>
            </a:r>
            <a:endParaRPr lang="zh-CN" altLang="zh-CN" dirty="0" smtClean="0">
              <a:solidFill>
                <a:schemeClr val="tx1"/>
              </a:solidFill>
              <a:sym typeface="+mn-ea"/>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10076"/>
                                        </p:tgtEl>
                                        <p:attrNameLst>
                                          <p:attrName>style.visibility</p:attrName>
                                        </p:attrNameLst>
                                      </p:cBhvr>
                                      <p:to>
                                        <p:strVal val="visible"/>
                                      </p:to>
                                    </p:set>
                                    <p:animEffect transition="in" filter="slide(fromBottom)">
                                      <p:cBhvr>
                                        <p:cTn id="7" dur="2000"/>
                                        <p:tgtEl>
                                          <p:spTgt spid="21007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10072"/>
                                        </p:tgtEl>
                                        <p:attrNameLst>
                                          <p:attrName>style.visibility</p:attrName>
                                        </p:attrNameLst>
                                      </p:cBhvr>
                                      <p:to>
                                        <p:strVal val="visible"/>
                                      </p:to>
                                    </p:set>
                                    <p:animEffect transition="in" filter="slide(fromTop)">
                                      <p:cBhvr>
                                        <p:cTn id="12" dur="2000"/>
                                        <p:tgtEl>
                                          <p:spTgt spid="210072"/>
                                        </p:tgtEl>
                                      </p:cBhvr>
                                    </p:animEffect>
                                  </p:childTnLst>
                                </p:cTn>
                              </p:par>
                              <p:par>
                                <p:cTn id="13" presetID="12" presetClass="entr" presetSubtype="1" fill="hold" grpId="0" nodeType="withEffect">
                                  <p:stCondLst>
                                    <p:cond delay="0"/>
                                  </p:stCondLst>
                                  <p:childTnLst>
                                    <p:set>
                                      <p:cBhvr>
                                        <p:cTn id="14" dur="1" fill="hold">
                                          <p:stCondLst>
                                            <p:cond delay="0"/>
                                          </p:stCondLst>
                                        </p:cTn>
                                        <p:tgtEl>
                                          <p:spTgt spid="210073"/>
                                        </p:tgtEl>
                                        <p:attrNameLst>
                                          <p:attrName>style.visibility</p:attrName>
                                        </p:attrNameLst>
                                      </p:cBhvr>
                                      <p:to>
                                        <p:strVal val="visible"/>
                                      </p:to>
                                    </p:set>
                                    <p:animEffect transition="in" filter="slide(fromTop)">
                                      <p:cBhvr>
                                        <p:cTn id="15" dur="2000"/>
                                        <p:tgtEl>
                                          <p:spTgt spid="210073"/>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210074"/>
                                        </p:tgtEl>
                                        <p:attrNameLst>
                                          <p:attrName>style.visibility</p:attrName>
                                        </p:attrNameLst>
                                      </p:cBhvr>
                                      <p:to>
                                        <p:strVal val="visible"/>
                                      </p:to>
                                    </p:set>
                                    <p:animEffect transition="in" filter="slide(fromBottom)">
                                      <p:cBhvr>
                                        <p:cTn id="18" dur="1000"/>
                                        <p:tgtEl>
                                          <p:spTgt spid="210074"/>
                                        </p:tgtEl>
                                      </p:cBhvr>
                                    </p:animEffect>
                                  </p:childTnLst>
                                </p:cTn>
                              </p:par>
                            </p:childTnLst>
                          </p:cTn>
                        </p:par>
                        <p:par>
                          <p:cTn id="19" fill="hold">
                            <p:stCondLst>
                              <p:cond delay="2000"/>
                            </p:stCondLst>
                            <p:childTnLst>
                              <p:par>
                                <p:cTn id="20" presetID="55" presetClass="entr" presetSubtype="0" repeatCount="2000" fill="hold" grpId="0" nodeType="afterEffect">
                                  <p:stCondLst>
                                    <p:cond delay="0"/>
                                  </p:stCondLst>
                                  <p:childTnLst>
                                    <p:set>
                                      <p:cBhvr>
                                        <p:cTn id="21" dur="1" fill="hold">
                                          <p:stCondLst>
                                            <p:cond delay="0"/>
                                          </p:stCondLst>
                                        </p:cTn>
                                        <p:tgtEl>
                                          <p:spTgt spid="210075"/>
                                        </p:tgtEl>
                                        <p:attrNameLst>
                                          <p:attrName>style.visibility</p:attrName>
                                        </p:attrNameLst>
                                      </p:cBhvr>
                                      <p:to>
                                        <p:strVal val="visible"/>
                                      </p:to>
                                    </p:set>
                                    <p:anim calcmode="lin" valueType="num">
                                      <p:cBhvr>
                                        <p:cTn id="22" dur="1000" fill="hold"/>
                                        <p:tgtEl>
                                          <p:spTgt spid="210075"/>
                                        </p:tgtEl>
                                        <p:attrNameLst>
                                          <p:attrName>ppt_w</p:attrName>
                                        </p:attrNameLst>
                                      </p:cBhvr>
                                      <p:tavLst>
                                        <p:tav tm="0">
                                          <p:val>
                                            <p:strVal val="#ppt_w*0.70"/>
                                          </p:val>
                                        </p:tav>
                                        <p:tav tm="100000">
                                          <p:val>
                                            <p:strVal val="#ppt_w"/>
                                          </p:val>
                                        </p:tav>
                                      </p:tavLst>
                                    </p:anim>
                                    <p:anim calcmode="lin" valueType="num">
                                      <p:cBhvr>
                                        <p:cTn id="23" dur="1000" fill="hold"/>
                                        <p:tgtEl>
                                          <p:spTgt spid="210075"/>
                                        </p:tgtEl>
                                        <p:attrNameLst>
                                          <p:attrName>ppt_h</p:attrName>
                                        </p:attrNameLst>
                                      </p:cBhvr>
                                      <p:tavLst>
                                        <p:tav tm="0">
                                          <p:val>
                                            <p:strVal val="#ppt_h"/>
                                          </p:val>
                                        </p:tav>
                                        <p:tav tm="100000">
                                          <p:val>
                                            <p:strVal val="#ppt_h"/>
                                          </p:val>
                                        </p:tav>
                                      </p:tavLst>
                                    </p:anim>
                                    <p:animEffect transition="in" filter="fade">
                                      <p:cBhvr>
                                        <p:cTn id="24" dur="1000"/>
                                        <p:tgtEl>
                                          <p:spTgt spid="210075"/>
                                        </p:tgtEl>
                                      </p:cBhvr>
                                    </p:animEffect>
                                  </p:childTnLst>
                                </p:cTn>
                              </p:par>
                            </p:childTnLst>
                          </p:cTn>
                        </p:par>
                        <p:par>
                          <p:cTn id="25" fill="hold">
                            <p:stCondLst>
                              <p:cond delay="3000"/>
                            </p:stCondLst>
                            <p:childTnLst>
                              <p:par>
                                <p:cTn id="26" presetID="55" presetClass="entr" presetSubtype="0" repeatCount="2000" fill="hold" grpId="0" nodeType="afterEffect">
                                  <p:stCondLst>
                                    <p:cond delay="0"/>
                                  </p:stCondLst>
                                  <p:childTnLst>
                                    <p:set>
                                      <p:cBhvr>
                                        <p:cTn id="27" dur="1" fill="hold">
                                          <p:stCondLst>
                                            <p:cond delay="0"/>
                                          </p:stCondLst>
                                        </p:cTn>
                                        <p:tgtEl>
                                          <p:spTgt spid="210078"/>
                                        </p:tgtEl>
                                        <p:attrNameLst>
                                          <p:attrName>style.visibility</p:attrName>
                                        </p:attrNameLst>
                                      </p:cBhvr>
                                      <p:to>
                                        <p:strVal val="visible"/>
                                      </p:to>
                                    </p:set>
                                    <p:anim calcmode="lin" valueType="num">
                                      <p:cBhvr>
                                        <p:cTn id="28" dur="1000" fill="hold"/>
                                        <p:tgtEl>
                                          <p:spTgt spid="210078"/>
                                        </p:tgtEl>
                                        <p:attrNameLst>
                                          <p:attrName>ppt_w</p:attrName>
                                        </p:attrNameLst>
                                      </p:cBhvr>
                                      <p:tavLst>
                                        <p:tav tm="0">
                                          <p:val>
                                            <p:strVal val="#ppt_w*0.70"/>
                                          </p:val>
                                        </p:tav>
                                        <p:tav tm="100000">
                                          <p:val>
                                            <p:strVal val="#ppt_w"/>
                                          </p:val>
                                        </p:tav>
                                      </p:tavLst>
                                    </p:anim>
                                    <p:anim calcmode="lin" valueType="num">
                                      <p:cBhvr>
                                        <p:cTn id="29" dur="1000" fill="hold"/>
                                        <p:tgtEl>
                                          <p:spTgt spid="210078"/>
                                        </p:tgtEl>
                                        <p:attrNameLst>
                                          <p:attrName>ppt_h</p:attrName>
                                        </p:attrNameLst>
                                      </p:cBhvr>
                                      <p:tavLst>
                                        <p:tav tm="0">
                                          <p:val>
                                            <p:strVal val="#ppt_h"/>
                                          </p:val>
                                        </p:tav>
                                        <p:tav tm="100000">
                                          <p:val>
                                            <p:strVal val="#ppt_h"/>
                                          </p:val>
                                        </p:tav>
                                      </p:tavLst>
                                    </p:anim>
                                    <p:animEffect transition="in" filter="fade">
                                      <p:cBhvr>
                                        <p:cTn id="30" dur="1000"/>
                                        <p:tgtEl>
                                          <p:spTgt spid="210078"/>
                                        </p:tgtEl>
                                      </p:cBhvr>
                                    </p:animEffect>
                                  </p:childTnLst>
                                </p:cTn>
                              </p:par>
                            </p:childTnLst>
                          </p:cTn>
                        </p:par>
                        <p:par>
                          <p:cTn id="31" fill="hold">
                            <p:stCondLst>
                              <p:cond delay="4000"/>
                            </p:stCondLst>
                            <p:childTnLst>
                              <p:par>
                                <p:cTn id="32" presetID="55" presetClass="entr" presetSubtype="0" repeatCount="2000" fill="hold" grpId="0" nodeType="afterEffect">
                                  <p:stCondLst>
                                    <p:cond delay="0"/>
                                  </p:stCondLst>
                                  <p:childTnLst>
                                    <p:set>
                                      <p:cBhvr>
                                        <p:cTn id="33" dur="1" fill="hold">
                                          <p:stCondLst>
                                            <p:cond delay="0"/>
                                          </p:stCondLst>
                                        </p:cTn>
                                        <p:tgtEl>
                                          <p:spTgt spid="210079"/>
                                        </p:tgtEl>
                                        <p:attrNameLst>
                                          <p:attrName>style.visibility</p:attrName>
                                        </p:attrNameLst>
                                      </p:cBhvr>
                                      <p:to>
                                        <p:strVal val="visible"/>
                                      </p:to>
                                    </p:set>
                                    <p:anim calcmode="lin" valueType="num">
                                      <p:cBhvr>
                                        <p:cTn id="34" dur="1000" fill="hold"/>
                                        <p:tgtEl>
                                          <p:spTgt spid="210079"/>
                                        </p:tgtEl>
                                        <p:attrNameLst>
                                          <p:attrName>ppt_w</p:attrName>
                                        </p:attrNameLst>
                                      </p:cBhvr>
                                      <p:tavLst>
                                        <p:tav tm="0">
                                          <p:val>
                                            <p:strVal val="#ppt_w*0.70"/>
                                          </p:val>
                                        </p:tav>
                                        <p:tav tm="100000">
                                          <p:val>
                                            <p:strVal val="#ppt_w"/>
                                          </p:val>
                                        </p:tav>
                                      </p:tavLst>
                                    </p:anim>
                                    <p:anim calcmode="lin" valueType="num">
                                      <p:cBhvr>
                                        <p:cTn id="35" dur="1000" fill="hold"/>
                                        <p:tgtEl>
                                          <p:spTgt spid="210079"/>
                                        </p:tgtEl>
                                        <p:attrNameLst>
                                          <p:attrName>ppt_h</p:attrName>
                                        </p:attrNameLst>
                                      </p:cBhvr>
                                      <p:tavLst>
                                        <p:tav tm="0">
                                          <p:val>
                                            <p:strVal val="#ppt_h"/>
                                          </p:val>
                                        </p:tav>
                                        <p:tav tm="100000">
                                          <p:val>
                                            <p:strVal val="#ppt_h"/>
                                          </p:val>
                                        </p:tav>
                                      </p:tavLst>
                                    </p:anim>
                                    <p:animEffect transition="in" filter="fade">
                                      <p:cBhvr>
                                        <p:cTn id="36" dur="1000"/>
                                        <p:tgtEl>
                                          <p:spTgt spid="210079"/>
                                        </p:tgtEl>
                                      </p:cBhvr>
                                    </p:animEffect>
                                  </p:childTnLst>
                                </p:cTn>
                              </p:par>
                            </p:childTnLst>
                          </p:cTn>
                        </p:par>
                        <p:par>
                          <p:cTn id="37" fill="hold">
                            <p:stCondLst>
                              <p:cond delay="5000"/>
                            </p:stCondLst>
                            <p:childTnLst>
                              <p:par>
                                <p:cTn id="38" presetID="12" presetClass="entr" presetSubtype="4" fill="hold" grpId="0" nodeType="afterEffect">
                                  <p:stCondLst>
                                    <p:cond delay="0"/>
                                  </p:stCondLst>
                                  <p:childTnLst>
                                    <p:set>
                                      <p:cBhvr>
                                        <p:cTn id="39" dur="1" fill="hold">
                                          <p:stCondLst>
                                            <p:cond delay="0"/>
                                          </p:stCondLst>
                                        </p:cTn>
                                        <p:tgtEl>
                                          <p:spTgt spid="210080"/>
                                        </p:tgtEl>
                                        <p:attrNameLst>
                                          <p:attrName>style.visibility</p:attrName>
                                        </p:attrNameLst>
                                      </p:cBhvr>
                                      <p:to>
                                        <p:strVal val="visible"/>
                                      </p:to>
                                    </p:set>
                                    <p:animEffect transition="in" filter="slide(fromBottom)">
                                      <p:cBhvr>
                                        <p:cTn id="40" dur="2000"/>
                                        <p:tgtEl>
                                          <p:spTgt spid="210080"/>
                                        </p:tgtEl>
                                      </p:cBhvr>
                                    </p:animEffect>
                                  </p:childTnLst>
                                </p:cTn>
                              </p:par>
                            </p:childTnLst>
                          </p:cTn>
                        </p:par>
                        <p:par>
                          <p:cTn id="41" fill="hold">
                            <p:stCondLst>
                              <p:cond delay="7000"/>
                            </p:stCondLst>
                            <p:childTnLst>
                              <p:par>
                                <p:cTn id="42" presetID="12" presetClass="entr" presetSubtype="4" fill="hold" grpId="0" nodeType="afterEffect">
                                  <p:stCondLst>
                                    <p:cond delay="0"/>
                                  </p:stCondLst>
                                  <p:childTnLst>
                                    <p:set>
                                      <p:cBhvr>
                                        <p:cTn id="43" dur="1" fill="hold">
                                          <p:stCondLst>
                                            <p:cond delay="0"/>
                                          </p:stCondLst>
                                        </p:cTn>
                                        <p:tgtEl>
                                          <p:spTgt spid="210077"/>
                                        </p:tgtEl>
                                        <p:attrNameLst>
                                          <p:attrName>style.visibility</p:attrName>
                                        </p:attrNameLst>
                                      </p:cBhvr>
                                      <p:to>
                                        <p:strVal val="visible"/>
                                      </p:to>
                                    </p:set>
                                    <p:animEffect transition="in" filter="slide(fromBottom)">
                                      <p:cBhvr>
                                        <p:cTn id="44" dur="2000"/>
                                        <p:tgtEl>
                                          <p:spTgt spid="210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072" grpId="0" bldLvl="0" animBg="1"/>
      <p:bldP spid="210073" grpId="0" bldLvl="0" animBg="1"/>
      <p:bldP spid="210074" grpId="0" bldLvl="0" animBg="1"/>
      <p:bldP spid="210075" grpId="0" bldLvl="0" animBg="1"/>
      <p:bldP spid="210076" grpId="0" bldLvl="0" animBg="1"/>
      <p:bldP spid="210077" grpId="0" bldLvl="0" animBg="1"/>
      <p:bldP spid="210078" grpId="0" bldLvl="0" animBg="1"/>
      <p:bldP spid="210079" grpId="0" bldLvl="0" animBg="1"/>
      <p:bldP spid="21008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AutoShape 5"/>
          <p:cNvSpPr/>
          <p:nvPr/>
        </p:nvSpPr>
        <p:spPr>
          <a:xfrm>
            <a:off x="118745" y="63500"/>
            <a:ext cx="8820150" cy="3625215"/>
          </a:xfrm>
          <a:prstGeom prst="wedgeRectCallout">
            <a:avLst>
              <a:gd name="adj1" fmla="val -35403"/>
              <a:gd name="adj2" fmla="val -33361"/>
            </a:avLst>
          </a:prstGeom>
          <a:noFill/>
          <a:ln w="9525">
            <a:noFill/>
          </a:ln>
          <a:extLst>
            <a:ext uri="{909E8E84-426E-40DD-AFC4-6F175D3DCCD1}">
              <a14:hiddenFill xmlns:a14="http://schemas.microsoft.com/office/drawing/2010/main">
                <a:solidFill>
                  <a:srgbClr val="D0DEFC"/>
                </a:solidFill>
              </a14:hiddenFill>
            </a:ext>
          </a:extLst>
        </p:spPr>
        <p:txBody>
          <a:bodyPr anchor="t"/>
          <a:p>
            <a:pPr algn="ct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库存商品明细账</a:t>
            </a:r>
            <a:b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br>
            <a: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会计科目：</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M</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商品 </a:t>
            </a:r>
            <a: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实物计量单位：件</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32773" name="表格 32772"/>
          <p:cNvGraphicFramePr/>
          <p:nvPr>
            <p:custDataLst>
              <p:tags r:id="rId1"/>
            </p:custDataLst>
          </p:nvPr>
        </p:nvGraphicFramePr>
        <p:xfrm>
          <a:off x="238125" y="716915"/>
          <a:ext cx="8582025" cy="2847975"/>
        </p:xfrm>
        <a:graphic>
          <a:graphicData uri="http://schemas.openxmlformats.org/drawingml/2006/table">
            <a:tbl>
              <a:tblPr/>
              <a:tblGrid>
                <a:gridCol w="387985"/>
                <a:gridCol w="386715"/>
                <a:gridCol w="866140"/>
                <a:gridCol w="632460"/>
                <a:gridCol w="593725"/>
                <a:gridCol w="432435"/>
                <a:gridCol w="864870"/>
                <a:gridCol w="649605"/>
                <a:gridCol w="504190"/>
                <a:gridCol w="864870"/>
                <a:gridCol w="433705"/>
                <a:gridCol w="720725"/>
                <a:gridCol w="432435"/>
                <a:gridCol w="812165"/>
              </a:tblGrid>
              <a:tr h="458470">
                <a:tc gridSpan="2">
                  <a:txBody>
                    <a:bodyPr/>
                    <a:p>
                      <a:pPr lvl="0" algn="ctr" eaLnBrk="1" hangingPunct="1">
                        <a:lnSpc>
                          <a:spcPct val="140000"/>
                        </a:lnSpc>
                        <a:spcBef>
                          <a:spcPct val="20000"/>
                        </a:spcBef>
                        <a:buNone/>
                      </a:pP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年</a:t>
                      </a:r>
                      <a:endParaRPr lang="zh-CN" altLang="en-US" sz="1400"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2">
                  <a:txBody>
                    <a:bodyPr/>
                    <a:p>
                      <a:pPr lvl="0" algn="ctr" eaLnBrk="1" hangingPunct="1">
                        <a:lnSpc>
                          <a:spcPct val="250000"/>
                        </a:lnSpc>
                        <a:spcBef>
                          <a:spcPct val="20000"/>
                        </a:spcBef>
                        <a:buNone/>
                      </a:pPr>
                      <a:r>
                        <a:rPr lang="zh-CN" altLang="en-US" sz="1600" dirty="0">
                          <a:latin typeface="微软雅黑" panose="020B0503020204020204" pitchFamily="34" charset="-122"/>
                          <a:ea typeface="微软雅黑" panose="020B0503020204020204" pitchFamily="34" charset="-122"/>
                        </a:rPr>
                        <a:t>凭证号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rowSpan="2">
                  <a:txBody>
                    <a:bodyPr/>
                    <a:p>
                      <a:pPr lvl="0" algn="ctr" eaLnBrk="1" hangingPunct="1">
                        <a:spcBef>
                          <a:spcPct val="20000"/>
                        </a:spcBef>
                        <a:buNone/>
                      </a:pPr>
                      <a:endParaRPr lang="en-US" altLang="zh-CN" sz="1600" dirty="0">
                        <a:latin typeface="微软雅黑" panose="020B0503020204020204" pitchFamily="34" charset="-122"/>
                        <a:ea typeface="微软雅黑" panose="020B0503020204020204" pitchFamily="34" charset="-122"/>
                      </a:endParaRPr>
                    </a:p>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摘要</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借        方</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贷        方</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2">
                  <a:txBody>
                    <a:bodyPr/>
                    <a:p>
                      <a:pPr lvl="0" algn="ctr" eaLnBrk="1" hangingPunct="1">
                        <a:lnSpc>
                          <a:spcPct val="130000"/>
                        </a:lnSpc>
                        <a:spcBef>
                          <a:spcPct val="20000"/>
                        </a:spcBef>
                        <a:buNone/>
                      </a:pPr>
                      <a:r>
                        <a:rPr lang="zh-CN" altLang="en-US" sz="1600" dirty="0">
                          <a:latin typeface="微软雅黑" panose="020B0503020204020204" pitchFamily="34" charset="-122"/>
                          <a:ea typeface="微软雅黑" panose="020B0503020204020204" pitchFamily="34" charset="-122"/>
                        </a:rPr>
                        <a:t>借或贷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gridSpan="3">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余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a:noFill/>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98170">
                <a:tc>
                  <a:txBody>
                    <a:bodyPr/>
                    <a:p>
                      <a:pPr lvl="0" algn="ctr" eaLnBrk="1" hangingPunct="1">
                        <a:lnSpc>
                          <a:spcPct val="150000"/>
                        </a:lnSpc>
                        <a:spcBef>
                          <a:spcPct val="20000"/>
                        </a:spcBef>
                        <a:buNone/>
                      </a:pPr>
                      <a:r>
                        <a:rPr lang="zh-CN" altLang="en-US" sz="1600" dirty="0">
                          <a:latin typeface="微软雅黑" panose="020B0503020204020204" pitchFamily="34" charset="-122"/>
                          <a:ea typeface="微软雅黑" panose="020B0503020204020204" pitchFamily="34" charset="-122"/>
                        </a:rPr>
                        <a:t>月</a:t>
                      </a:r>
                      <a:endParaRPr lang="zh-CN" altLang="en-US" sz="1600"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50000"/>
                        </a:lnSpc>
                        <a:spcBef>
                          <a:spcPct val="20000"/>
                        </a:spcBef>
                        <a:buNone/>
                      </a:pPr>
                      <a:r>
                        <a:rPr lang="zh-CN" altLang="en-US" sz="1600" dirty="0">
                          <a:latin typeface="微软雅黑" panose="020B0503020204020204" pitchFamily="34" charset="-122"/>
                          <a:ea typeface="微软雅黑" panose="020B0503020204020204" pitchFamily="34" charset="-122"/>
                        </a:rPr>
                        <a:t>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金额</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金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rPr>
                        <a:t>数量</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单价</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lnSpc>
                          <a:spcPct val="160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金   额</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21640">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a:t>
                      </a:r>
                      <a:endParaRPr lang="en-US"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结存</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借</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57835">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5</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购入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400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12</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4 800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58470">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9</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zh-CN" altLang="en-US" sz="1600" dirty="0">
                          <a:latin typeface="微软雅黑" panose="020B0503020204020204" pitchFamily="34" charset="-122"/>
                          <a:ea typeface="微软雅黑" panose="020B0503020204020204" pitchFamily="34" charset="-122"/>
                        </a:rPr>
                        <a:t>购入</a:t>
                      </a:r>
                      <a:endParaRPr lang="zh-CN" altLang="en-US"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15</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3 000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0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9 000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0000">
                        <a:alpha val="0"/>
                      </a:srgbClr>
                    </a:solidFill>
                  </a:tcPr>
                </a:tc>
              </a:tr>
              <a:tr h="453390">
                <a:tc gridSpan="2">
                  <a:txBody>
                    <a:bodyPr/>
                    <a:p>
                      <a:pPr lvl="0" algn="ctr" eaLnBrk="1" hangingPunct="1">
                        <a:lnSpc>
                          <a:spcPct val="125000"/>
                        </a:lnSpc>
                        <a:spcBef>
                          <a:spcPct val="20000"/>
                        </a:spcBef>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合  计</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txBody>
                  <a:tcPr>
                    <a:lnL>
                      <a:noFill/>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600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7 800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580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r>
                        <a:rPr lang="en-US" altLang="zh-CN" sz="1600" i="1" dirty="0">
                          <a:latin typeface="微软雅黑" panose="020B0503020204020204" pitchFamily="34" charset="-122"/>
                          <a:ea typeface="微软雅黑" panose="020B0503020204020204" pitchFamily="34" charset="-122"/>
                        </a:rPr>
                        <a:t>220</a:t>
                      </a:r>
                      <a:endParaRPr lang="en-US"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c>
                  <a:txBody>
                    <a:bodyPr/>
                    <a:p>
                      <a:pPr lvl="0" algn="ctr" eaLnBrk="1" hangingPunct="1">
                        <a:spcBef>
                          <a:spcPct val="20000"/>
                        </a:spcBef>
                        <a:buNone/>
                      </a:pPr>
                      <a:endParaRPr lang="zh-CN" altLang="zh-CN" sz="1600" i="1" dirty="0">
                        <a:latin typeface="微软雅黑" panose="020B0503020204020204" pitchFamily="34" charset="-122"/>
                        <a:ea typeface="微软雅黑" panose="020B0503020204020204" pitchFamily="34" charset="-122"/>
                      </a:endParaRPr>
                    </a:p>
                  </a:txBody>
                  <a:tcPr>
                    <a:lnL w="12700" cap="flat" cmpd="sng">
                      <a:solidFill>
                        <a:schemeClr val="tx1"/>
                      </a:solidFill>
                      <a:prstDash val="solid"/>
                      <a:headEnd type="none" w="med" len="med"/>
                      <a:tailEnd type="none" w="med" len="med"/>
                    </a:lnL>
                    <a:lnR>
                      <a:noFill/>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00">
                        <a:alpha val="0"/>
                      </a:srgbClr>
                    </a:solidFill>
                  </a:tcPr>
                </a:tc>
              </a:tr>
            </a:tbl>
          </a:graphicData>
        </a:graphic>
      </p:graphicFrame>
      <p:sp>
        <p:nvSpPr>
          <p:cNvPr id="316720" name="AutoShape 304"/>
          <p:cNvSpPr/>
          <p:nvPr/>
        </p:nvSpPr>
        <p:spPr>
          <a:xfrm>
            <a:off x="472440" y="3653155"/>
            <a:ext cx="5832475" cy="690245"/>
          </a:xfrm>
          <a:prstGeom prst="wedgeRectCallout">
            <a:avLst>
              <a:gd name="adj1" fmla="val 25750"/>
              <a:gd name="adj2" fmla="val -21144"/>
            </a:avLst>
          </a:prstGeom>
          <a:solidFill>
            <a:srgbClr val="CCECFF"/>
          </a:solidFill>
          <a:ln w="9525">
            <a:noFill/>
          </a:ln>
        </p:spPr>
        <p:txBody>
          <a:bodyPr anchor="t"/>
          <a:p>
            <a:pPr>
              <a:spcBef>
                <a:spcPct val="20000"/>
              </a:spcBef>
            </a:pPr>
            <a:r>
              <a:rPr lang="en-US" altLang="zh-CN" b="1" dirty="0">
                <a:solidFill>
                  <a:srgbClr val="C00000"/>
                </a:solidFill>
                <a:latin typeface="Arial" panose="020B0604020202020204" pitchFamily="34" charset="0"/>
                <a:ea typeface="宋体" panose="02010600030101010101" pitchFamily="2" charset="-122"/>
              </a:rPr>
              <a:t>★ </a:t>
            </a:r>
            <a:r>
              <a:rPr lang="zh-CN" altLang="en-US" b="1" dirty="0">
                <a:solidFill>
                  <a:schemeClr val="tx1"/>
                </a:solidFill>
                <a:latin typeface="微软雅黑" panose="020B0503020204020204" pitchFamily="34" charset="-122"/>
                <a:ea typeface="微软雅黑" panose="020B0503020204020204" pitchFamily="34" charset="-122"/>
              </a:rPr>
              <a:t>发出（销售等）存货成本＝企业选择使用的发出存货计价方法确定的单价</a:t>
            </a:r>
            <a:r>
              <a:rPr lang="en-US" altLang="zh-CN" b="1" dirty="0">
                <a:solidFill>
                  <a:schemeClr val="tx1"/>
                </a:solidFill>
                <a:latin typeface="微软雅黑" panose="020B0503020204020204" pitchFamily="34" charset="-122"/>
                <a:ea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rPr>
              <a:t>发出（销售等）数量</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316722" name="AutoShape 306"/>
          <p:cNvSpPr/>
          <p:nvPr/>
        </p:nvSpPr>
        <p:spPr>
          <a:xfrm rot="10800000">
            <a:off x="5886450" y="3441700"/>
            <a:ext cx="217805" cy="282575"/>
          </a:xfrm>
          <a:prstGeom prst="downArrow">
            <a:avLst>
              <a:gd name="adj1" fmla="val 50000"/>
              <a:gd name="adj2" fmla="val 65984"/>
            </a:avLst>
          </a:prstGeom>
          <a:solidFill>
            <a:schemeClr val="accent1"/>
          </a:solidFill>
          <a:ln w="9525" cap="flat" cmpd="sng">
            <a:solidFill>
              <a:schemeClr val="tx1"/>
            </a:solidFill>
            <a:prstDash val="sysDot"/>
            <a:miter/>
            <a:headEnd type="none" w="med" len="med"/>
            <a:tailEnd type="none" w="med" len="med"/>
          </a:ln>
        </p:spPr>
        <p:txBody>
          <a:bodyPr vert="eaVert" wrap="none" anchor="ctr"/>
          <a:p>
            <a:endParaRPr lang="zh-CN" altLang="en-US" dirty="0">
              <a:latin typeface="Arial" panose="020B0604020202020204" pitchFamily="34" charset="0"/>
              <a:ea typeface="宋体" panose="02010600030101010101" pitchFamily="2" charset="-122"/>
            </a:endParaRPr>
          </a:p>
        </p:txBody>
      </p:sp>
      <p:sp>
        <p:nvSpPr>
          <p:cNvPr id="316723" name="AutoShape 307"/>
          <p:cNvSpPr/>
          <p:nvPr/>
        </p:nvSpPr>
        <p:spPr>
          <a:xfrm rot="10800000">
            <a:off x="8407400" y="3432175"/>
            <a:ext cx="215900" cy="970915"/>
          </a:xfrm>
          <a:prstGeom prst="downArrow">
            <a:avLst>
              <a:gd name="adj1" fmla="val 50000"/>
              <a:gd name="adj2" fmla="val 175000"/>
            </a:avLst>
          </a:prstGeom>
          <a:solidFill>
            <a:schemeClr val="accent1"/>
          </a:solidFill>
          <a:ln w="9525" cap="flat" cmpd="sng">
            <a:solidFill>
              <a:schemeClr val="tx1"/>
            </a:solidFill>
            <a:prstDash val="sysDot"/>
            <a:miter/>
            <a:headEnd type="none" w="med" len="med"/>
            <a:tailEnd type="none" w="med" len="med"/>
          </a:ln>
        </p:spPr>
        <p:txBody>
          <a:bodyPr vert="eaVert" wrap="none" anchor="ctr"/>
          <a:p>
            <a:endParaRPr lang="zh-CN" altLang="en-US" dirty="0">
              <a:latin typeface="Arial" panose="020B0604020202020204" pitchFamily="34" charset="0"/>
              <a:ea typeface="宋体" panose="02010600030101010101" pitchFamily="2" charset="-122"/>
            </a:endParaRPr>
          </a:p>
        </p:txBody>
      </p:sp>
      <p:sp>
        <p:nvSpPr>
          <p:cNvPr id="316724" name="AutoShape 308"/>
          <p:cNvSpPr/>
          <p:nvPr/>
        </p:nvSpPr>
        <p:spPr>
          <a:xfrm>
            <a:off x="1208405" y="4403090"/>
            <a:ext cx="7611745" cy="626110"/>
          </a:xfrm>
          <a:prstGeom prst="wedgeRectCallout">
            <a:avLst>
              <a:gd name="adj1" fmla="val 12181"/>
              <a:gd name="adj2" fmla="val -9690"/>
            </a:avLst>
          </a:prstGeom>
          <a:solidFill>
            <a:srgbClr val="CCECFF"/>
          </a:solidFill>
          <a:ln w="9525">
            <a:noFill/>
          </a:ln>
        </p:spPr>
        <p:txBody>
          <a:bodyPr anchor="t"/>
          <a:p>
            <a:pPr>
              <a:lnSpc>
                <a:spcPct val="140000"/>
              </a:lnSpc>
              <a:spcBef>
                <a:spcPct val="20000"/>
              </a:spcBef>
            </a:pPr>
            <a:r>
              <a:rPr lang="zh-CN" altLang="en-US" sz="2000" b="1" dirty="0">
                <a:solidFill>
                  <a:schemeClr val="tx1"/>
                </a:solidFill>
                <a:latin typeface="微软雅黑" panose="020B0503020204020204" pitchFamily="34" charset="-122"/>
                <a:ea typeface="微软雅黑" panose="020B0503020204020204" pitchFamily="34" charset="-122"/>
              </a:rPr>
              <a:t>期末结存存货成本＝月初结存成本＋本月增加成本－本月减少成本</a:t>
            </a:r>
            <a:endParaRPr lang="zh-CN" altLang="en-US" sz="2000" b="1" dirty="0">
              <a:solidFill>
                <a:schemeClr val="tx1"/>
              </a:solidFill>
              <a:latin typeface="微软雅黑" panose="020B0503020204020204" pitchFamily="34" charset="-122"/>
              <a:ea typeface="微软雅黑" panose="020B0503020204020204" pitchFamily="34" charset="-122"/>
            </a:endParaRPr>
          </a:p>
        </p:txBody>
      </p:sp>
      <p:sp>
        <p:nvSpPr>
          <p:cNvPr id="316725" name="AutoShape 309"/>
          <p:cNvSpPr/>
          <p:nvPr/>
        </p:nvSpPr>
        <p:spPr>
          <a:xfrm>
            <a:off x="5815330" y="3146108"/>
            <a:ext cx="360363" cy="433387"/>
          </a:xfrm>
          <a:prstGeom prst="wedgeRectCallout">
            <a:avLst>
              <a:gd name="adj1" fmla="val 22685"/>
              <a:gd name="adj2" fmla="val 5310"/>
            </a:avLst>
          </a:prstGeom>
          <a:noFill/>
          <a:ln w="9525">
            <a:noFill/>
          </a:ln>
        </p:spPr>
        <p:txBody>
          <a:bodyPr anchor="t"/>
          <a:p>
            <a:pPr>
              <a:spcBef>
                <a:spcPct val="20000"/>
              </a:spcBef>
            </a:pPr>
            <a:r>
              <a:rPr lang="zh-CN" altLang="en-US" sz="2000" b="1" dirty="0">
                <a:solidFill>
                  <a:srgbClr val="C00000"/>
                </a:solidFill>
                <a:latin typeface="宋体" panose="02010600030101010101" pitchFamily="2" charset="-122"/>
                <a:ea typeface="宋体" panose="02010600030101010101" pitchFamily="2" charset="-122"/>
              </a:rPr>
              <a:t>？</a:t>
            </a:r>
            <a:endParaRPr lang="zh-CN" altLang="en-US" sz="2000" b="1" dirty="0">
              <a:solidFill>
                <a:srgbClr val="C00000"/>
              </a:solidFill>
              <a:latin typeface="宋体" panose="02010600030101010101" pitchFamily="2" charset="-122"/>
              <a:ea typeface="宋体" panose="02010600030101010101" pitchFamily="2" charset="-122"/>
            </a:endParaRPr>
          </a:p>
        </p:txBody>
      </p:sp>
      <p:sp>
        <p:nvSpPr>
          <p:cNvPr id="316726" name="AutoShape 310"/>
          <p:cNvSpPr/>
          <p:nvPr/>
        </p:nvSpPr>
        <p:spPr>
          <a:xfrm>
            <a:off x="8335010" y="3146425"/>
            <a:ext cx="360680" cy="360045"/>
          </a:xfrm>
          <a:prstGeom prst="wedgeRectCallout">
            <a:avLst>
              <a:gd name="adj1" fmla="val 22685"/>
              <a:gd name="adj2" fmla="val 5310"/>
            </a:avLst>
          </a:prstGeom>
          <a:noFill/>
          <a:ln w="9525">
            <a:noFill/>
          </a:ln>
        </p:spPr>
        <p:txBody>
          <a:bodyPr anchor="t"/>
          <a:p>
            <a:pPr>
              <a:spcBef>
                <a:spcPct val="20000"/>
              </a:spcBef>
            </a:pPr>
            <a:r>
              <a:rPr lang="zh-CN" altLang="en-US" sz="2000" b="1" dirty="0">
                <a:solidFill>
                  <a:srgbClr val="C00000"/>
                </a:solidFill>
                <a:latin typeface="宋体" panose="02010600030101010101" pitchFamily="2" charset="-122"/>
                <a:ea typeface="宋体" panose="02010600030101010101" pitchFamily="2" charset="-122"/>
              </a:rPr>
              <a:t>？</a:t>
            </a:r>
            <a:endParaRPr lang="zh-CN" altLang="en-US" sz="2000" b="1" dirty="0">
              <a:solidFill>
                <a:srgbClr val="C00000"/>
              </a:solidFill>
              <a:latin typeface="宋体" panose="02010600030101010101" pitchFamily="2" charset="-122"/>
              <a:ea typeface="宋体" panose="02010600030101010101" pitchFamily="2" charset="-122"/>
            </a:endParaRPr>
          </a:p>
        </p:txBody>
      </p:sp>
      <p:sp>
        <p:nvSpPr>
          <p:cNvPr id="316728" name="AutoShape 312"/>
          <p:cNvSpPr/>
          <p:nvPr/>
        </p:nvSpPr>
        <p:spPr>
          <a:xfrm>
            <a:off x="7253605" y="2426970"/>
            <a:ext cx="1081088" cy="719138"/>
          </a:xfrm>
          <a:prstGeom prst="wedgeRoundRectCallout">
            <a:avLst>
              <a:gd name="adj1" fmla="val 43833"/>
              <a:gd name="adj2" fmla="val 59491"/>
              <a:gd name="adj3" fmla="val 16667"/>
            </a:avLst>
          </a:prstGeom>
          <a:solidFill>
            <a:srgbClr val="FFFFCC"/>
          </a:solidFill>
          <a:ln w="9525" cap="flat" cmpd="sng">
            <a:noFill/>
            <a:prstDash val="solid"/>
            <a:miter/>
            <a:headEnd type="none" w="med" len="med"/>
            <a:tailEnd type="none" w="med" len="med"/>
          </a:ln>
        </p:spPr>
        <p:txBody>
          <a:bodyPr anchor="t"/>
          <a:p>
            <a:pPr algn="ctr"/>
            <a:r>
              <a:rPr lang="zh-CN" altLang="en-US" b="1" dirty="0">
                <a:latin typeface="微软雅黑" panose="020B0503020204020204" pitchFamily="34" charset="-122"/>
                <a:ea typeface="微软雅黑" panose="020B0503020204020204" pitchFamily="34" charset="-122"/>
              </a:rPr>
              <a:t>期末结存成本</a:t>
            </a:r>
            <a:endParaRPr lang="zh-CN" altLang="en-US" b="1" dirty="0">
              <a:latin typeface="微软雅黑" panose="020B0503020204020204" pitchFamily="34" charset="-122"/>
              <a:ea typeface="微软雅黑" panose="020B0503020204020204" pitchFamily="34" charset="-122"/>
            </a:endParaRPr>
          </a:p>
        </p:txBody>
      </p:sp>
      <p:sp>
        <p:nvSpPr>
          <p:cNvPr id="316729" name="AutoShape 313"/>
          <p:cNvSpPr/>
          <p:nvPr/>
        </p:nvSpPr>
        <p:spPr>
          <a:xfrm>
            <a:off x="4807268" y="2354263"/>
            <a:ext cx="1368425" cy="719137"/>
          </a:xfrm>
          <a:prstGeom prst="wedgeRoundRectCallout">
            <a:avLst>
              <a:gd name="adj1" fmla="val 33875"/>
              <a:gd name="adj2" fmla="val 75384"/>
              <a:gd name="adj3" fmla="val 16667"/>
            </a:avLst>
          </a:prstGeom>
          <a:solidFill>
            <a:srgbClr val="FFFFCC"/>
          </a:solidFill>
          <a:ln w="9525" cap="flat" cmpd="sng">
            <a:noFill/>
            <a:prstDash val="solid"/>
            <a:miter/>
            <a:headEnd type="none" w="med" len="med"/>
            <a:tailEnd type="none" w="med" len="med"/>
          </a:ln>
        </p:spPr>
        <p:txBody>
          <a:bodyPr anchor="t"/>
          <a:p>
            <a:pPr algn="ctr"/>
            <a:r>
              <a:rPr lang="zh-CN" altLang="en-US" b="1" dirty="0">
                <a:latin typeface="微软雅黑" panose="020B0503020204020204" pitchFamily="34" charset="-122"/>
                <a:ea typeface="微软雅黑" panose="020B0503020204020204" pitchFamily="34" charset="-122"/>
              </a:rPr>
              <a:t>本期发出存货成本</a:t>
            </a:r>
            <a:endParaRPr lang="zh-CN" altLang="en-US"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repeatCount="2000" fill="hold" grpId="0" nodeType="clickEffect">
                                  <p:stCondLst>
                                    <p:cond delay="0"/>
                                  </p:stCondLst>
                                  <p:childTnLst>
                                    <p:set>
                                      <p:cBhvr>
                                        <p:cTn id="6" dur="1" fill="hold">
                                          <p:stCondLst>
                                            <p:cond delay="0"/>
                                          </p:stCondLst>
                                        </p:cTn>
                                        <p:tgtEl>
                                          <p:spTgt spid="316722"/>
                                        </p:tgtEl>
                                        <p:attrNameLst>
                                          <p:attrName>style.visibility</p:attrName>
                                        </p:attrNameLst>
                                      </p:cBhvr>
                                      <p:to>
                                        <p:strVal val="visible"/>
                                      </p:to>
                                    </p:set>
                                    <p:animEffect transition="in" filter="slide(fromBottom)">
                                      <p:cBhvr>
                                        <p:cTn id="7" dur="2000"/>
                                        <p:tgtEl>
                                          <p:spTgt spid="316722"/>
                                        </p:tgtEl>
                                      </p:cBhvr>
                                    </p:animEffect>
                                  </p:childTnLst>
                                </p:cTn>
                              </p:par>
                              <p:par>
                                <p:cTn id="8" presetID="12" presetClass="entr" presetSubtype="4" repeatCount="indefinite" fill="hold" nodeType="withEffect">
                                  <p:stCondLst>
                                    <p:cond delay="0"/>
                                  </p:stCondLst>
                                  <p:childTnLst>
                                    <p:set>
                                      <p:cBhvr>
                                        <p:cTn id="9" dur="1" fill="hold">
                                          <p:stCondLst>
                                            <p:cond delay="0"/>
                                          </p:stCondLst>
                                        </p:cTn>
                                        <p:tgtEl>
                                          <p:spTgt spid="316725"/>
                                        </p:tgtEl>
                                        <p:attrNameLst>
                                          <p:attrName>style.visibility</p:attrName>
                                        </p:attrNameLst>
                                      </p:cBhvr>
                                      <p:to>
                                        <p:strVal val="visible"/>
                                      </p:to>
                                    </p:set>
                                    <p:animEffect transition="in" filter="slide(fromBottom)">
                                      <p:cBhvr>
                                        <p:cTn id="10" dur="2000"/>
                                        <p:tgtEl>
                                          <p:spTgt spid="316725"/>
                                        </p:tgtEl>
                                      </p:cBhvr>
                                    </p:animEffect>
                                  </p:childTnLst>
                                </p:cTn>
                              </p:par>
                            </p:childTnLst>
                          </p:cTn>
                        </p:par>
                        <p:par>
                          <p:cTn id="11" fill="hold">
                            <p:stCondLst>
                              <p:cond delay="2000"/>
                            </p:stCondLst>
                            <p:childTnLst>
                              <p:par>
                                <p:cTn id="12" presetID="12" presetClass="entr" presetSubtype="1" fill="hold" nodeType="afterEffect">
                                  <p:stCondLst>
                                    <p:cond delay="0"/>
                                  </p:stCondLst>
                                  <p:childTnLst>
                                    <p:set>
                                      <p:cBhvr>
                                        <p:cTn id="13" dur="1" fill="hold">
                                          <p:stCondLst>
                                            <p:cond delay="0"/>
                                          </p:stCondLst>
                                        </p:cTn>
                                        <p:tgtEl>
                                          <p:spTgt spid="316729"/>
                                        </p:tgtEl>
                                        <p:attrNameLst>
                                          <p:attrName>style.visibility</p:attrName>
                                        </p:attrNameLst>
                                      </p:cBhvr>
                                      <p:to>
                                        <p:strVal val="visible"/>
                                      </p:to>
                                    </p:set>
                                    <p:animEffect transition="in" filter="slide(fromTop)">
                                      <p:cBhvr>
                                        <p:cTn id="14" dur="2000"/>
                                        <p:tgtEl>
                                          <p:spTgt spid="316729"/>
                                        </p:tgtEl>
                                      </p:cBhvr>
                                    </p:animEffect>
                                  </p:childTnLst>
                                </p:cTn>
                              </p:par>
                            </p:childTnLst>
                          </p:cTn>
                        </p:par>
                        <p:par>
                          <p:cTn id="15" fill="hold">
                            <p:stCondLst>
                              <p:cond delay="4000"/>
                            </p:stCondLst>
                            <p:childTnLst>
                              <p:par>
                                <p:cTn id="16" presetID="12" presetClass="entr" presetSubtype="2" fill="hold" nodeType="afterEffect">
                                  <p:stCondLst>
                                    <p:cond delay="0"/>
                                  </p:stCondLst>
                                  <p:childTnLst>
                                    <p:set>
                                      <p:cBhvr>
                                        <p:cTn id="17" dur="1" fill="hold">
                                          <p:stCondLst>
                                            <p:cond delay="0"/>
                                          </p:stCondLst>
                                        </p:cTn>
                                        <p:tgtEl>
                                          <p:spTgt spid="316720"/>
                                        </p:tgtEl>
                                        <p:attrNameLst>
                                          <p:attrName>style.visibility</p:attrName>
                                        </p:attrNameLst>
                                      </p:cBhvr>
                                      <p:to>
                                        <p:strVal val="visible"/>
                                      </p:to>
                                    </p:set>
                                    <p:animEffect transition="in" filter="slide(fromRight)">
                                      <p:cBhvr>
                                        <p:cTn id="18" dur="1000"/>
                                        <p:tgtEl>
                                          <p:spTgt spid="31672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316728"/>
                                        </p:tgtEl>
                                        <p:attrNameLst>
                                          <p:attrName>style.visibility</p:attrName>
                                        </p:attrNameLst>
                                      </p:cBhvr>
                                      <p:to>
                                        <p:strVal val="visible"/>
                                      </p:to>
                                    </p:set>
                                    <p:animEffect transition="in" filter="slide(fromTop)">
                                      <p:cBhvr>
                                        <p:cTn id="23" dur="2000"/>
                                        <p:tgtEl>
                                          <p:spTgt spid="316728"/>
                                        </p:tgtEl>
                                      </p:cBhvr>
                                    </p:animEffect>
                                  </p:childTnLst>
                                </p:cTn>
                              </p:par>
                              <p:par>
                                <p:cTn id="24" presetID="12" presetClass="entr" presetSubtype="4" repeatCount="2000" fill="hold" grpId="0" nodeType="withEffect">
                                  <p:stCondLst>
                                    <p:cond delay="0"/>
                                  </p:stCondLst>
                                  <p:childTnLst>
                                    <p:set>
                                      <p:cBhvr>
                                        <p:cTn id="25" dur="1" fill="hold">
                                          <p:stCondLst>
                                            <p:cond delay="0"/>
                                          </p:stCondLst>
                                        </p:cTn>
                                        <p:tgtEl>
                                          <p:spTgt spid="316723"/>
                                        </p:tgtEl>
                                        <p:attrNameLst>
                                          <p:attrName>style.visibility</p:attrName>
                                        </p:attrNameLst>
                                      </p:cBhvr>
                                      <p:to>
                                        <p:strVal val="visible"/>
                                      </p:to>
                                    </p:set>
                                    <p:animEffect transition="in" filter="slide(fromBottom)">
                                      <p:cBhvr>
                                        <p:cTn id="26" dur="2000"/>
                                        <p:tgtEl>
                                          <p:spTgt spid="316723"/>
                                        </p:tgtEl>
                                      </p:cBhvr>
                                    </p:animEffect>
                                  </p:childTnLst>
                                </p:cTn>
                              </p:par>
                              <p:par>
                                <p:cTn id="27" presetID="12" presetClass="entr" presetSubtype="4" repeatCount="indefinite" fill="hold" nodeType="withEffect">
                                  <p:stCondLst>
                                    <p:cond delay="0"/>
                                  </p:stCondLst>
                                  <p:childTnLst>
                                    <p:set>
                                      <p:cBhvr>
                                        <p:cTn id="28" dur="1" fill="hold">
                                          <p:stCondLst>
                                            <p:cond delay="0"/>
                                          </p:stCondLst>
                                        </p:cTn>
                                        <p:tgtEl>
                                          <p:spTgt spid="316726"/>
                                        </p:tgtEl>
                                        <p:attrNameLst>
                                          <p:attrName>style.visibility</p:attrName>
                                        </p:attrNameLst>
                                      </p:cBhvr>
                                      <p:to>
                                        <p:strVal val="visible"/>
                                      </p:to>
                                    </p:set>
                                    <p:animEffect transition="in" filter="slide(fromBottom)">
                                      <p:cBhvr>
                                        <p:cTn id="29" dur="2000"/>
                                        <p:tgtEl>
                                          <p:spTgt spid="316726"/>
                                        </p:tgtEl>
                                      </p:cBhvr>
                                    </p:animEffect>
                                  </p:childTnLst>
                                </p:cTn>
                              </p:par>
                            </p:childTnLst>
                          </p:cTn>
                        </p:par>
                        <p:par>
                          <p:cTn id="30" fill="hold">
                            <p:stCondLst>
                              <p:cond delay="2000"/>
                            </p:stCondLst>
                            <p:childTnLst>
                              <p:par>
                                <p:cTn id="31" presetID="12" presetClass="entr" presetSubtype="4" fill="hold" nodeType="afterEffect">
                                  <p:stCondLst>
                                    <p:cond delay="0"/>
                                  </p:stCondLst>
                                  <p:childTnLst>
                                    <p:set>
                                      <p:cBhvr>
                                        <p:cTn id="32" dur="1" fill="hold">
                                          <p:stCondLst>
                                            <p:cond delay="0"/>
                                          </p:stCondLst>
                                        </p:cTn>
                                        <p:tgtEl>
                                          <p:spTgt spid="316724"/>
                                        </p:tgtEl>
                                        <p:attrNameLst>
                                          <p:attrName>style.visibility</p:attrName>
                                        </p:attrNameLst>
                                      </p:cBhvr>
                                      <p:to>
                                        <p:strVal val="visible"/>
                                      </p:to>
                                    </p:set>
                                    <p:animEffect transition="in" filter="slide(fromBottom)">
                                      <p:cBhvr>
                                        <p:cTn id="33" dur="500"/>
                                        <p:tgtEl>
                                          <p:spTgt spid="316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722" grpId="0" bldLvl="0" animBg="1"/>
      <p:bldP spid="316723" grpId="0" bldLvl="0" animBg="1"/>
      <p:bldP spid="316728"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83" name="AutoShape 11"/>
          <p:cNvSpPr/>
          <p:nvPr/>
        </p:nvSpPr>
        <p:spPr>
          <a:xfrm>
            <a:off x="378460" y="1056005"/>
            <a:ext cx="6176010" cy="3147060"/>
          </a:xfrm>
          <a:prstGeom prst="wedgeRoundRectCallout">
            <a:avLst>
              <a:gd name="adj1" fmla="val -6883"/>
              <a:gd name="adj2" fmla="val 48427"/>
              <a:gd name="adj3" fmla="val 16667"/>
            </a:avLst>
          </a:prstGeom>
          <a:noFill/>
          <a:ln w="38100" cap="flat" cmpd="dbl">
            <a:solidFill>
              <a:schemeClr val="tx2"/>
            </a:solidFill>
            <a:prstDash val="solid"/>
            <a:miter/>
            <a:headEnd type="none" w="med" len="med"/>
            <a:tailEnd type="none" w="med" len="med"/>
          </a:ln>
          <a:extLst>
            <a:ext uri="{909E8E84-426E-40DD-AFC4-6F175D3DCCD1}">
              <a14:hiddenFill xmlns:a14="http://schemas.microsoft.com/office/drawing/2010/main">
                <a:solidFill>
                  <a:schemeClr val="accent3">
                    <a:lumMod val="20000"/>
                    <a:lumOff val="80000"/>
                  </a:schemeClr>
                </a:solidFill>
              </a14:hiddenFill>
            </a:ext>
          </a:extLst>
        </p:spPr>
        <p:txBody>
          <a:bodyPr anchor="t"/>
          <a:p>
            <a:pPr algn="ctr" fontAlgn="auto">
              <a:lnSpc>
                <a:spcPct val="150000"/>
              </a:lnSpc>
              <a:spcBef>
                <a:spcPts val="0"/>
              </a:spcBef>
            </a:pPr>
            <a:r>
              <a:rPr lang="en-US" altLang="zh-CN" sz="2100" b="1" dirty="0">
                <a:solidFill>
                  <a:srgbClr val="C00000"/>
                </a:solidFill>
                <a:latin typeface="Arial" panose="020B0604020202020204" pitchFamily="34" charset="0"/>
                <a:ea typeface="宋体" panose="02010600030101010101" pitchFamily="2" charset="-122"/>
                <a:sym typeface="+mn-ea"/>
              </a:rPr>
              <a:t>★ </a:t>
            </a:r>
            <a:r>
              <a:rPr lang="zh-CN" altLang="en-US" sz="2100" b="1" dirty="0">
                <a:latin typeface="宋体" panose="02010600030101010101" pitchFamily="2" charset="-122"/>
                <a:sym typeface="+mn-ea"/>
              </a:rPr>
              <a:t>在</a:t>
            </a:r>
            <a:r>
              <a:rPr lang="zh-CN" altLang="en-US" sz="2100" b="1" dirty="0">
                <a:latin typeface="宋体" panose="02010600030101010101" pitchFamily="2" charset="-122"/>
                <a:sym typeface="+mn-ea"/>
              </a:rPr>
              <a:t>不同计价方法下，一定期间的发出存货、期末结存成本的计算结果大不同。且直接影响各期的成本、费用及利润水平（经营成果）；影响企业期末资产的确定（财务状况）。为使各期信息具有</a:t>
            </a:r>
            <a:r>
              <a:rPr lang="zh-CN" altLang="en-US" sz="2100" b="1" dirty="0">
                <a:solidFill>
                  <a:srgbClr val="C00000"/>
                </a:solidFill>
                <a:latin typeface="宋体" panose="02010600030101010101" pitchFamily="2" charset="-122"/>
                <a:sym typeface="+mn-ea"/>
              </a:rPr>
              <a:t>可比性</a:t>
            </a:r>
            <a:r>
              <a:rPr lang="zh-CN" altLang="en-US" sz="2100" b="1" dirty="0">
                <a:latin typeface="宋体" panose="02010600030101010101" pitchFamily="2" charset="-122"/>
                <a:sym typeface="+mn-ea"/>
              </a:rPr>
              <a:t>，发出存货计价方法的选择必须遵守</a:t>
            </a:r>
            <a:r>
              <a:rPr lang="zh-CN" altLang="en-US" sz="2100" b="1" dirty="0">
                <a:solidFill>
                  <a:srgbClr val="C00000"/>
                </a:solidFill>
                <a:latin typeface="宋体" panose="02010600030101010101" pitchFamily="2" charset="-122"/>
                <a:sym typeface="+mn-ea"/>
              </a:rPr>
              <a:t>一致性</a:t>
            </a:r>
            <a:r>
              <a:rPr lang="zh-CN" altLang="en-US" sz="2100" b="1" dirty="0">
                <a:latin typeface="宋体" panose="02010600030101010101" pitchFamily="2" charset="-122"/>
                <a:sym typeface="+mn-ea"/>
              </a:rPr>
              <a:t>要求</a:t>
            </a:r>
            <a:r>
              <a:rPr lang="zh-CN" altLang="en-US" sz="2100" b="1" dirty="0">
                <a:solidFill>
                  <a:schemeClr val="tx1"/>
                </a:solidFill>
                <a:latin typeface="宋体" panose="02010600030101010101" pitchFamily="2" charset="-122"/>
              </a:rPr>
              <a:t>。 </a:t>
            </a:r>
            <a:endParaRPr lang="zh-CN" altLang="en-US" sz="2100" b="1" dirty="0">
              <a:solidFill>
                <a:schemeClr val="tx1"/>
              </a:solidFill>
              <a:latin typeface="宋体" panose="0201060003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31083"/>
                                        </p:tgtEl>
                                        <p:attrNameLst>
                                          <p:attrName>style.visibility</p:attrName>
                                        </p:attrNameLst>
                                      </p:cBhvr>
                                      <p:to>
                                        <p:strVal val="visible"/>
                                      </p:to>
                                    </p:set>
                                    <p:animEffect transition="in" filter="fade">
                                      <p:cBhvr>
                                        <p:cTn id="7" dur="500"/>
                                        <p:tgtEl>
                                          <p:spTgt spid="131083"/>
                                        </p:tgtEl>
                                      </p:cBhvr>
                                    </p:animEffect>
                                    <p:anim calcmode="lin" valueType="num">
                                      <p:cBhvr>
                                        <p:cTn id="8" dur="500" fill="hold"/>
                                        <p:tgtEl>
                                          <p:spTgt spid="131083"/>
                                        </p:tgtEl>
                                        <p:attrNameLst>
                                          <p:attrName>ppt_x</p:attrName>
                                        </p:attrNameLst>
                                      </p:cBhvr>
                                      <p:tavLst>
                                        <p:tav tm="0">
                                          <p:val>
                                            <p:strVal val="#ppt_x-.1"/>
                                          </p:val>
                                        </p:tav>
                                        <p:tav tm="100000">
                                          <p:val>
                                            <p:strVal val="#ppt_x"/>
                                          </p:val>
                                        </p:tav>
                                      </p:tavLst>
                                    </p:anim>
                                    <p:anim calcmode="lin" valueType="num">
                                      <p:cBhvr>
                                        <p:cTn id="9" dur="500" fill="hold"/>
                                        <p:tgtEl>
                                          <p:spTgt spid="1310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83"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258445" y="88900"/>
            <a:ext cx="7164070" cy="629285"/>
          </a:xfrm>
        </p:spPr>
        <p:txBody>
          <a:bodyPr>
            <a:normAutofit fontScale="90000"/>
          </a:bodyPr>
          <a:p>
            <a:pPr algn="l">
              <a:lnSpc>
                <a:spcPct val="130000"/>
              </a:lnSpc>
            </a:pPr>
            <a:r>
              <a:rPr lang="zh-CN" altLang="en-US"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（三）</a:t>
            </a:r>
            <a:r>
              <a:rPr lang="zh-CN" altLang="en-US"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实地</a:t>
            </a:r>
            <a:r>
              <a:rPr lang="zh-CN" altLang="en-US"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盘存制</a:t>
            </a:r>
            <a:r>
              <a:rPr lang="zh-CN" altLang="en-US" sz="27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的优缺点、适用范围</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9" name="文本占位符 8"/>
          <p:cNvSpPr>
            <a:spLocks noGrp="1"/>
          </p:cNvSpPr>
          <p:nvPr>
            <p:ph type="body" sz="quarter" idx="4294967295"/>
            <p:custDataLst>
              <p:tags r:id="rId2"/>
            </p:custDataLst>
          </p:nvPr>
        </p:nvSpPr>
        <p:spPr>
          <a:xfrm>
            <a:off x="442595" y="1371600"/>
            <a:ext cx="7849235" cy="647065"/>
          </a:xfrm>
        </p:spPr>
        <p:txBody>
          <a:bodyPr>
            <a:noAutofit/>
          </a:bodyPr>
          <a:p>
            <a:pPr marL="0" indent="0">
              <a:lnSpc>
                <a:spcPct val="150000"/>
              </a:lnSpc>
              <a:buNone/>
            </a:pPr>
            <a:r>
              <a:rPr lang="zh-CN" altLang="en-US" sz="2400" b="1" dirty="0">
                <a:solidFill>
                  <a:srgbClr val="C00000"/>
                </a:solidFill>
                <a:cs typeface="微软雅黑" panose="020B0503020204020204" pitchFamily="34" charset="-122"/>
                <a:sym typeface="+mn-ea"/>
              </a:rPr>
              <a:t>优点</a:t>
            </a:r>
            <a:r>
              <a:rPr lang="zh-CN" altLang="en-US" sz="2400" b="1" dirty="0">
                <a:solidFill>
                  <a:schemeClr val="tx1"/>
                </a:solidFill>
                <a:cs typeface="微软雅黑" panose="020B0503020204020204" pitchFamily="34" charset="-122"/>
                <a:sym typeface="+mn-ea"/>
              </a:rPr>
              <a:t>：</a:t>
            </a:r>
            <a:r>
              <a:rPr lang="zh-CN" altLang="en-US" sz="2400" b="1" dirty="0">
                <a:solidFill>
                  <a:schemeClr val="tx1"/>
                </a:solidFill>
                <a:latin typeface="宋体" panose="02010600030101010101" pitchFamily="2" charset="-122"/>
                <a:sym typeface="+mn-ea"/>
              </a:rPr>
              <a:t>核算简单，工作量小</a:t>
            </a:r>
            <a:endParaRPr lang="zh-CN" altLang="en-US" sz="2400" b="1" dirty="0">
              <a:solidFill>
                <a:schemeClr val="tx1"/>
              </a:solidFill>
              <a:latin typeface="宋体" panose="02010600030101010101" pitchFamily="2" charset="-122"/>
              <a:cs typeface="微软雅黑" panose="020B0503020204020204" pitchFamily="34" charset="-122"/>
              <a:sym typeface="+mn-ea"/>
            </a:endParaRPr>
          </a:p>
        </p:txBody>
      </p:sp>
      <p:sp>
        <p:nvSpPr>
          <p:cNvPr id="5" name="文本框 4"/>
          <p:cNvSpPr txBox="1"/>
          <p:nvPr/>
        </p:nvSpPr>
        <p:spPr>
          <a:xfrm>
            <a:off x="488950" y="2215515"/>
            <a:ext cx="8166100" cy="1124585"/>
          </a:xfrm>
          <a:prstGeom prst="rect">
            <a:avLst/>
          </a:prstGeom>
          <a:noFill/>
        </p:spPr>
        <p:txBody>
          <a:bodyPr wrap="square" rtlCol="0" anchor="t">
            <a:spAutoFit/>
            <a:scene3d>
              <a:camera prst="orthographicFront"/>
              <a:lightRig rig="threePt" dir="t"/>
            </a:scene3d>
          </a:bodyPr>
          <a:p>
            <a:pPr indent="0" fontAlgn="auto">
              <a:lnSpc>
                <a:spcPct val="140000"/>
              </a:lnSpc>
              <a:buClr>
                <a:srgbClr val="002060"/>
              </a:buClr>
              <a:buFont typeface="Wingdings" panose="05000000000000000000" charset="0"/>
              <a:buNone/>
            </a:pPr>
            <a:r>
              <a:rPr lang="zh-CN" altLang="en-US" sz="2400" b="1" spc="150" dirty="0">
                <a:solidFill>
                  <a:srgbClr val="C00000"/>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缺点</a:t>
            </a:r>
            <a:r>
              <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spc="150" dirty="0">
                <a:solidFill>
                  <a:schemeClr val="tx1"/>
                </a:solidFill>
                <a:uFillTx/>
                <a:latin typeface="宋体" panose="02010600030101010101" pitchFamily="2" charset="-122"/>
                <a:ea typeface="微软雅黑" panose="020B0503020204020204" pitchFamily="34" charset="-122"/>
                <a:sym typeface="+mn-ea"/>
              </a:rPr>
              <a:t>核算不及时，不利于及时获取存货的收发存信息；（</a:t>
            </a:r>
            <a:r>
              <a:rPr lang="en-US" altLang="zh-CN" sz="2400" b="1" spc="150" dirty="0">
                <a:solidFill>
                  <a:schemeClr val="tx1"/>
                </a:solidFill>
                <a:uFillTx/>
                <a:latin typeface="微软雅黑" panose="020B0503020204020204" pitchFamily="34" charset="-122"/>
                <a:ea typeface="微软雅黑" panose="020B0503020204020204" pitchFamily="34" charset="-122"/>
                <a:sym typeface="+mn-ea"/>
              </a:rPr>
              <a:t>2</a:t>
            </a:r>
            <a:r>
              <a:rPr lang="zh-CN" altLang="en-US" sz="2400" b="1" spc="150" dirty="0">
                <a:solidFill>
                  <a:schemeClr val="tx1"/>
                </a:solidFill>
                <a:uFillTx/>
                <a:latin typeface="宋体" panose="02010600030101010101" pitchFamily="2" charset="-122"/>
                <a:ea typeface="微软雅黑" panose="020B0503020204020204" pitchFamily="34" charset="-122"/>
                <a:sym typeface="+mn-ea"/>
              </a:rPr>
              <a:t>）手续不严密，不利于对存货进行控制与监督</a:t>
            </a:r>
            <a:endParaRPr lang="zh-CN" altLang="en-US" sz="2400" b="1" spc="150" dirty="0">
              <a:solidFill>
                <a:schemeClr val="tx1"/>
              </a:solidFill>
              <a:effectLst>
                <a:outerShdw blurRad="38100" dist="19050" dir="2700000" algn="tl" rotWithShape="0">
                  <a:schemeClr val="dk1">
                    <a:alpha val="40000"/>
                  </a:schemeClr>
                </a:outerShdw>
              </a:effectLst>
              <a:uFillTx/>
              <a:latin typeface="宋体" panose="02010600030101010101" pitchFamily="2" charset="-122"/>
              <a:ea typeface="微软雅黑" panose="020B0503020204020204" pitchFamily="34" charset="-122"/>
              <a:sym typeface="+mn-ea"/>
            </a:endParaRPr>
          </a:p>
        </p:txBody>
      </p:sp>
      <p:sp>
        <p:nvSpPr>
          <p:cNvPr id="8" name="文本框 7"/>
          <p:cNvSpPr txBox="1"/>
          <p:nvPr/>
        </p:nvSpPr>
        <p:spPr>
          <a:xfrm>
            <a:off x="488950" y="3519170"/>
            <a:ext cx="8324850" cy="607695"/>
          </a:xfrm>
          <a:prstGeom prst="rect">
            <a:avLst/>
          </a:prstGeom>
          <a:noFill/>
        </p:spPr>
        <p:txBody>
          <a:bodyPr wrap="square" rtlCol="0" anchor="t">
            <a:spAutoFit/>
            <a:scene3d>
              <a:camera prst="orthographicFront"/>
              <a:lightRig rig="threePt" dir="t"/>
            </a:scene3d>
          </a:bodyPr>
          <a:p>
            <a:pPr indent="0" fontAlgn="auto">
              <a:lnSpc>
                <a:spcPct val="140000"/>
              </a:lnSpc>
              <a:buClr>
                <a:srgbClr val="002060"/>
              </a:buClr>
              <a:buFont typeface="Wingdings" panose="05000000000000000000" charset="0"/>
              <a:buNone/>
            </a:pPr>
            <a:r>
              <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适用范围：</a:t>
            </a:r>
            <a:r>
              <a:rPr lang="zh-CN" altLang="en-US" sz="2400" b="1" spc="150" dirty="0">
                <a:uFillTx/>
                <a:latin typeface="微软雅黑" panose="020B0503020204020204" pitchFamily="34" charset="-122"/>
                <a:ea typeface="微软雅黑" panose="020B0503020204020204" pitchFamily="34" charset="-122"/>
                <a:cs typeface="微软雅黑" panose="020B0503020204020204" pitchFamily="34" charset="-122"/>
                <a:sym typeface="+mn-ea"/>
              </a:rPr>
              <a:t>企业价值低、损耗大且难以控制的存货的盘存</a:t>
            </a:r>
            <a:endParaRPr lang="zh-CN" altLang="en-US" sz="2400" b="1" spc="15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000"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455930" y="645795"/>
            <a:ext cx="8232140" cy="739140"/>
          </a:xfrm>
        </p:spPr>
        <p:txBody>
          <a:bodyPr/>
          <a:lstStyle/>
          <a:p>
            <a:r>
              <a:rPr lang="zh-CN" altLang="en-US" sz="3200" spc="300" smtClean="0">
                <a:ln w="3175">
                  <a:noFill/>
                  <a:prstDash val="dash"/>
                </a:ln>
                <a:solidFill>
                  <a:schemeClr val="tx1"/>
                </a:solidFill>
                <a:effectLst/>
                <a:cs typeface="微软雅黑" panose="020B0503020204020204" pitchFamily="34" charset="-122"/>
              </a:rPr>
              <a:t>四、</a:t>
            </a:r>
            <a:r>
              <a:rPr lang="zh-CN" altLang="zh-CN" sz="3200" dirty="0" smtClean="0">
                <a:solidFill>
                  <a:schemeClr val="tx1"/>
                </a:solidFill>
                <a:sym typeface="+mn-ea"/>
              </a:rPr>
              <a:t>财产清查结果的处理</a:t>
            </a:r>
            <a:endParaRPr lang="zh-CN" altLang="zh-CN" sz="3200" spc="300" dirty="0" smtClean="0">
              <a:ln w="3175">
                <a:noFill/>
                <a:prstDash val="dash"/>
              </a:ln>
              <a:solidFill>
                <a:schemeClr val="tx1"/>
              </a:solidFill>
              <a:effectLst/>
              <a:cs typeface="微软雅黑" panose="020B0503020204020204" pitchFamily="34" charset="-122"/>
              <a:sym typeface="+mn-ea"/>
            </a:endParaRPr>
          </a:p>
        </p:txBody>
      </p:sp>
      <p:pic>
        <p:nvPicPr>
          <p:cNvPr id="18" name="图片 17" descr="C:\Users\kingsoft\Desktop\4.jpg4"/>
          <p:cNvPicPr>
            <a:picLocks noChangeAspect="1"/>
          </p:cNvPicPr>
          <p:nvPr>
            <p:custDataLst>
              <p:tags r:id="rId2"/>
            </p:custDataLst>
          </p:nvPr>
        </p:nvPicPr>
        <p:blipFill rotWithShape="1">
          <a:blip r:embed="rId3"/>
          <a:srcRect l="-244"/>
          <a:stretch>
            <a:fillRect/>
          </a:stretch>
        </p:blipFill>
        <p:spPr>
          <a:xfrm>
            <a:off x="455930" y="2181225"/>
            <a:ext cx="8227695" cy="2540635"/>
          </a:xfrm>
          <a:prstGeom prst="rect">
            <a:avLst/>
          </a:prstGeom>
        </p:spPr>
      </p:pic>
    </p:spTree>
    <p:custDataLst>
      <p:tags r:id="rId4"/>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 name="Group 26"/>
          <p:cNvGrpSpPr/>
          <p:nvPr/>
        </p:nvGrpSpPr>
        <p:grpSpPr>
          <a:xfrm>
            <a:off x="503873" y="2275840"/>
            <a:ext cx="3530600" cy="720725"/>
            <a:chOff x="589" y="2704"/>
            <a:chExt cx="2224" cy="454"/>
          </a:xfrm>
          <a:solidFill>
            <a:srgbClr val="D0DEFC"/>
          </a:solidFill>
        </p:grpSpPr>
        <p:sp>
          <p:nvSpPr>
            <p:cNvPr id="90117" name="AutoShape 23"/>
            <p:cNvSpPr/>
            <p:nvPr/>
          </p:nvSpPr>
          <p:spPr>
            <a:xfrm>
              <a:off x="589" y="2704"/>
              <a:ext cx="976" cy="454"/>
            </a:xfrm>
            <a:prstGeom prst="wedgeRectCallout">
              <a:avLst>
                <a:gd name="adj1" fmla="val 40981"/>
                <a:gd name="adj2" fmla="val -43829"/>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财产物资的</a:t>
              </a:r>
              <a:endParaRPr lang="zh-CN" altLang="en-US"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账面结存数</a:t>
              </a:r>
              <a:endParaRPr lang="zh-CN" altLang="en-US" sz="2000" b="1" dirty="0">
                <a:latin typeface="微软雅黑" panose="020B0503020204020204" pitchFamily="34" charset="-122"/>
                <a:ea typeface="微软雅黑" panose="020B0503020204020204" pitchFamily="34" charset="-122"/>
              </a:endParaRPr>
            </a:p>
          </p:txBody>
        </p:sp>
        <p:sp>
          <p:nvSpPr>
            <p:cNvPr id="90118" name="AutoShape 24"/>
            <p:cNvSpPr/>
            <p:nvPr/>
          </p:nvSpPr>
          <p:spPr>
            <a:xfrm>
              <a:off x="1837" y="2704"/>
              <a:ext cx="976" cy="454"/>
            </a:xfrm>
            <a:prstGeom prst="wedgeRectCallout">
              <a:avLst>
                <a:gd name="adj1" fmla="val 32787"/>
                <a:gd name="adj2" fmla="val -45593"/>
              </a:avLst>
            </a:prstGeom>
            <a:grpFill/>
            <a:ln w="9525">
              <a:noFill/>
            </a:ln>
          </p:spPr>
          <p:txBody>
            <a:bodyPr anchor="t"/>
            <a:p>
              <a:pPr algn="ctr"/>
              <a:r>
                <a:rPr lang="zh-CN" altLang="en-US" sz="2000" b="1" dirty="0">
                  <a:latin typeface="微软雅黑" panose="020B0503020204020204" pitchFamily="34" charset="-122"/>
                  <a:ea typeface="微软雅黑" panose="020B0503020204020204" pitchFamily="34" charset="-122"/>
                </a:rPr>
                <a:t>财产物资的</a:t>
              </a:r>
              <a:endParaRPr lang="zh-CN" altLang="en-US"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实际结存数</a:t>
              </a:r>
              <a:endParaRPr lang="zh-CN" altLang="en-US" sz="2000" b="1" dirty="0">
                <a:latin typeface="微软雅黑" panose="020B0503020204020204" pitchFamily="34" charset="-122"/>
                <a:ea typeface="微软雅黑" panose="020B0503020204020204" pitchFamily="34" charset="-122"/>
              </a:endParaRPr>
            </a:p>
          </p:txBody>
        </p:sp>
        <p:sp>
          <p:nvSpPr>
            <p:cNvPr id="90119" name="AutoShape 25"/>
            <p:cNvSpPr/>
            <p:nvPr/>
          </p:nvSpPr>
          <p:spPr>
            <a:xfrm>
              <a:off x="1565" y="2704"/>
              <a:ext cx="272" cy="454"/>
            </a:xfrm>
            <a:prstGeom prst="wedgeRectCallout">
              <a:avLst>
                <a:gd name="adj1" fmla="val 54412"/>
                <a:gd name="adj2" fmla="val -2426"/>
              </a:avLst>
            </a:prstGeom>
            <a:grpFill/>
            <a:ln w="9525">
              <a:noFill/>
            </a:ln>
          </p:spPr>
          <p:txBody>
            <a:bodyPr anchor="t"/>
            <a:p>
              <a:pPr algn="ctr">
                <a:lnSpc>
                  <a:spcPct val="150000"/>
                </a:lnSpc>
              </a:pPr>
              <a:r>
                <a:rPr lang="en-US" altLang="zh-CN" sz="2000" b="1" dirty="0">
                  <a:latin typeface="微软雅黑" panose="020B0503020204020204" pitchFamily="34" charset="-122"/>
                  <a:ea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endParaRPr>
            </a:p>
          </p:txBody>
        </p:sp>
      </p:grpSp>
      <p:grpSp>
        <p:nvGrpSpPr>
          <p:cNvPr id="4" name="Group 38"/>
          <p:cNvGrpSpPr/>
          <p:nvPr/>
        </p:nvGrpSpPr>
        <p:grpSpPr>
          <a:xfrm>
            <a:off x="2380298" y="1445578"/>
            <a:ext cx="4784725" cy="720725"/>
            <a:chOff x="1771" y="2181"/>
            <a:chExt cx="3014" cy="454"/>
          </a:xfrm>
        </p:grpSpPr>
        <p:grpSp>
          <p:nvGrpSpPr>
            <p:cNvPr id="90121" name="Group 32"/>
            <p:cNvGrpSpPr/>
            <p:nvPr/>
          </p:nvGrpSpPr>
          <p:grpSpPr>
            <a:xfrm>
              <a:off x="2381" y="2181"/>
              <a:ext cx="1497" cy="454"/>
              <a:chOff x="3016" y="2160"/>
              <a:chExt cx="1497" cy="454"/>
            </a:xfrm>
          </p:grpSpPr>
          <p:sp>
            <p:nvSpPr>
              <p:cNvPr id="90122" name="AutoShape 27"/>
              <p:cNvSpPr/>
              <p:nvPr/>
            </p:nvSpPr>
            <p:spPr>
              <a:xfrm>
                <a:off x="3016" y="2160"/>
                <a:ext cx="1497" cy="454"/>
              </a:xfrm>
              <a:prstGeom prst="wedgeRoundRectCallout">
                <a:avLst>
                  <a:gd name="adj1" fmla="val 968"/>
                  <a:gd name="adj2" fmla="val 49782"/>
                  <a:gd name="adj3" fmla="val 16667"/>
                </a:avLst>
              </a:prstGeom>
              <a:solidFill>
                <a:schemeClr val="bg2"/>
              </a:solidFill>
              <a:ln w="9525" cap="flat" cmpd="sng">
                <a:solidFill>
                  <a:schemeClr val="tx1"/>
                </a:solidFill>
                <a:prstDash val="sysDot"/>
                <a:miter/>
                <a:headEnd type="none" w="med" len="med"/>
                <a:tailEnd type="none" w="med" len="med"/>
              </a:ln>
            </p:spPr>
            <p:txBody>
              <a:bodyPr anchor="t"/>
              <a:p>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实    际         账   面</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结存数         结存数</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0123" name="AutoShape 29"/>
              <p:cNvSpPr/>
              <p:nvPr/>
            </p:nvSpPr>
            <p:spPr>
              <a:xfrm rot="-5400000">
                <a:off x="3561" y="2279"/>
                <a:ext cx="295" cy="181"/>
              </a:xfrm>
              <a:prstGeom prst="wedgeRoundRectCallout">
                <a:avLst>
                  <a:gd name="adj1" fmla="val 46681"/>
                  <a:gd name="adj2" fmla="val 8981"/>
                  <a:gd name="adj3" fmla="val 16667"/>
                </a:avLst>
              </a:prstGeom>
              <a:noFill/>
              <a:ln w="9525">
                <a:noFill/>
              </a:ln>
            </p:spPr>
            <p:txBody>
              <a:bodyPr anchor="t"/>
              <a:p>
                <a:r>
                  <a:rPr lang="en-US" altLang="zh-CN" b="1" dirty="0">
                    <a:latin typeface="微软雅黑" panose="020B0503020204020204" pitchFamily="34" charset="-122"/>
                    <a:ea typeface="微软雅黑" panose="020B0503020204020204" pitchFamily="34" charset="-122"/>
                  </a:rPr>
                  <a:t>∨</a:t>
                </a:r>
                <a:endParaRPr lang="en-US" altLang="zh-CN" b="1" dirty="0">
                  <a:latin typeface="微软雅黑" panose="020B0503020204020204" pitchFamily="34" charset="-122"/>
                  <a:ea typeface="微软雅黑" panose="020B0503020204020204" pitchFamily="34" charset="-122"/>
                </a:endParaRPr>
              </a:p>
            </p:txBody>
          </p:sp>
        </p:grpSp>
        <p:sp>
          <p:nvSpPr>
            <p:cNvPr id="90124" name="AutoShape 33"/>
            <p:cNvSpPr/>
            <p:nvPr/>
          </p:nvSpPr>
          <p:spPr>
            <a:xfrm rot="-2247222">
              <a:off x="1771" y="2296"/>
              <a:ext cx="595" cy="272"/>
            </a:xfrm>
            <a:prstGeom prst="curvedDownArrow">
              <a:avLst>
                <a:gd name="adj1" fmla="val 43750"/>
                <a:gd name="adj2" fmla="val 87500"/>
                <a:gd name="adj3" fmla="val 33305"/>
              </a:avLst>
            </a:prstGeom>
            <a:solidFill>
              <a:schemeClr val="tx2"/>
            </a:solidFill>
            <a:ln w="9525" cap="flat" cmpd="sng">
              <a:solidFill>
                <a:schemeClr val="tx1"/>
              </a:solidFill>
              <a:prstDash val="sysDot"/>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90125" name="AutoShape 35"/>
            <p:cNvSpPr/>
            <p:nvPr/>
          </p:nvSpPr>
          <p:spPr>
            <a:xfrm>
              <a:off x="3878" y="2205"/>
              <a:ext cx="907" cy="408"/>
            </a:xfrm>
            <a:prstGeom prst="wedgeEllipseCallout">
              <a:avLst>
                <a:gd name="adj1" fmla="val -7662"/>
                <a:gd name="adj2" fmla="val 48532"/>
              </a:avLst>
            </a:prstGeom>
            <a:solidFill>
              <a:schemeClr val="accent3">
                <a:lumMod val="60000"/>
                <a:lumOff val="40000"/>
              </a:schemeClr>
            </a:solidFill>
            <a:ln w="9525" cap="flat" cmpd="sng">
              <a:noFill/>
              <a:prstDash val="sysDot"/>
              <a:miter/>
              <a:headEnd type="none" w="med" len="med"/>
              <a:tailEnd type="none" w="med" len="med"/>
            </a:ln>
          </p:spPr>
          <p:txBody>
            <a:bodyPr anchor="t"/>
            <a:p>
              <a:pPr algn="ctr"/>
              <a:r>
                <a:rPr lang="zh-CN" altLang="en-US" sz="24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盘  盈</a:t>
              </a:r>
              <a:endParaRPr lang="zh-CN" altLang="en-US" sz="24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 name="Group 37"/>
          <p:cNvGrpSpPr/>
          <p:nvPr/>
        </p:nvGrpSpPr>
        <p:grpSpPr>
          <a:xfrm>
            <a:off x="2662873" y="2980690"/>
            <a:ext cx="4502150" cy="884238"/>
            <a:chOff x="1949" y="3148"/>
            <a:chExt cx="2836" cy="557"/>
          </a:xfrm>
        </p:grpSpPr>
        <p:grpSp>
          <p:nvGrpSpPr>
            <p:cNvPr id="90127" name="Group 31"/>
            <p:cNvGrpSpPr/>
            <p:nvPr/>
          </p:nvGrpSpPr>
          <p:grpSpPr>
            <a:xfrm>
              <a:off x="2381" y="3203"/>
              <a:ext cx="1497" cy="454"/>
              <a:chOff x="3016" y="3158"/>
              <a:chExt cx="1497" cy="454"/>
            </a:xfrm>
          </p:grpSpPr>
          <p:sp>
            <p:nvSpPr>
              <p:cNvPr id="90128" name="AutoShape 28"/>
              <p:cNvSpPr/>
              <p:nvPr/>
            </p:nvSpPr>
            <p:spPr>
              <a:xfrm>
                <a:off x="3016" y="3158"/>
                <a:ext cx="1497" cy="454"/>
              </a:xfrm>
              <a:prstGeom prst="wedgeRoundRectCallout">
                <a:avLst>
                  <a:gd name="adj1" fmla="val 7380"/>
                  <a:gd name="adj2" fmla="val 49782"/>
                  <a:gd name="adj3" fmla="val 16667"/>
                </a:avLst>
              </a:prstGeom>
              <a:solidFill>
                <a:schemeClr val="bg2"/>
              </a:solidFill>
              <a:ln w="9525" cap="flat" cmpd="sng">
                <a:solidFill>
                  <a:schemeClr val="tx1"/>
                </a:solidFill>
                <a:prstDash val="sysDot"/>
                <a:miter/>
                <a:headEnd type="none" w="med" len="med"/>
                <a:tailEnd type="none" w="med" len="med"/>
              </a:ln>
            </p:spPr>
            <p:txBody>
              <a:bodyPr anchor="t"/>
              <a:p>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实    际         账   面</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结存数         结存数</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0129" name="AutoShape 30"/>
              <p:cNvSpPr/>
              <p:nvPr/>
            </p:nvSpPr>
            <p:spPr>
              <a:xfrm rot="-5400000">
                <a:off x="3566" y="3264"/>
                <a:ext cx="295" cy="227"/>
              </a:xfrm>
              <a:prstGeom prst="wedgeRoundRectCallout">
                <a:avLst>
                  <a:gd name="adj1" fmla="val 28306"/>
                  <a:gd name="adj2" fmla="val 10352"/>
                  <a:gd name="adj3" fmla="val 16667"/>
                </a:avLst>
              </a:prstGeom>
              <a:noFill/>
              <a:ln w="9525">
                <a:noFill/>
              </a:ln>
            </p:spPr>
            <p:txBody>
              <a:bodyPr anchor="t"/>
              <a:p>
                <a:r>
                  <a:rPr lang="en-US" altLang="zh-CN" b="1" dirty="0">
                    <a:latin typeface="微软雅黑" panose="020B0503020204020204" pitchFamily="34" charset="-122"/>
                    <a:ea typeface="微软雅黑" panose="020B0503020204020204" pitchFamily="34" charset="-122"/>
                  </a:rPr>
                  <a:t>∧</a:t>
                </a:r>
                <a:endParaRPr lang="en-US" altLang="zh-CN" b="1" dirty="0">
                  <a:latin typeface="微软雅黑" panose="020B0503020204020204" pitchFamily="34" charset="-122"/>
                  <a:ea typeface="微软雅黑" panose="020B0503020204020204" pitchFamily="34" charset="-122"/>
                </a:endParaRPr>
              </a:p>
            </p:txBody>
          </p:sp>
        </p:grpSp>
        <p:sp>
          <p:nvSpPr>
            <p:cNvPr id="90130" name="AutoShape 34"/>
            <p:cNvSpPr/>
            <p:nvPr/>
          </p:nvSpPr>
          <p:spPr>
            <a:xfrm rot="2830466" flipV="1">
              <a:off x="1812" y="3272"/>
              <a:ext cx="557" cy="296"/>
            </a:xfrm>
            <a:prstGeom prst="curvedDownArrow">
              <a:avLst>
                <a:gd name="adj1" fmla="val 37635"/>
                <a:gd name="adj2" fmla="val 75270"/>
                <a:gd name="adj3" fmla="val 33305"/>
              </a:avLst>
            </a:prstGeom>
            <a:solidFill>
              <a:schemeClr val="tx2"/>
            </a:solidFill>
            <a:ln w="9525" cap="flat" cmpd="sng">
              <a:solidFill>
                <a:schemeClr val="tx1"/>
              </a:solidFill>
              <a:prstDash val="sysDot"/>
              <a:miter/>
              <a:headEnd type="none" w="med" len="med"/>
              <a:tailEnd type="none" w="med" len="med"/>
            </a:ln>
          </p:spPr>
          <p:txBody>
            <a:bodyPr wrap="none" anchor="ctr"/>
            <a:p>
              <a:endParaRPr lang="zh-CN" altLang="en-US" dirty="0">
                <a:latin typeface="微软雅黑" panose="020B0503020204020204" pitchFamily="34" charset="-122"/>
                <a:ea typeface="微软雅黑" panose="020B0503020204020204" pitchFamily="34" charset="-122"/>
              </a:endParaRPr>
            </a:p>
          </p:txBody>
        </p:sp>
        <p:sp>
          <p:nvSpPr>
            <p:cNvPr id="90131" name="AutoShape 36"/>
            <p:cNvSpPr/>
            <p:nvPr/>
          </p:nvSpPr>
          <p:spPr>
            <a:xfrm>
              <a:off x="3878" y="3203"/>
              <a:ext cx="907" cy="408"/>
            </a:xfrm>
            <a:prstGeom prst="wedgeEllipseCallout">
              <a:avLst>
                <a:gd name="adj1" fmla="val -5898"/>
                <a:gd name="adj2" fmla="val 46569"/>
              </a:avLst>
            </a:prstGeom>
            <a:solidFill>
              <a:srgbClr val="CCECFF"/>
            </a:solidFill>
            <a:ln w="9525" cap="flat" cmpd="sng">
              <a:noFill/>
              <a:prstDash val="sysDot"/>
              <a:miter/>
              <a:headEnd type="none" w="med" len="med"/>
              <a:tailEnd type="none" w="med" len="med"/>
            </a:ln>
          </p:spPr>
          <p:txBody>
            <a:bodyPr anchor="t"/>
            <a:p>
              <a:pPr algn="ctr"/>
              <a:r>
                <a:rPr lang="zh-CN" altLang="en-US" sz="24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盘  亏</a:t>
              </a:r>
              <a:endParaRPr lang="zh-CN" altLang="en-US" sz="24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 name="Group 46"/>
          <p:cNvGrpSpPr/>
          <p:nvPr/>
        </p:nvGrpSpPr>
        <p:grpSpPr>
          <a:xfrm>
            <a:off x="7236460" y="1590040"/>
            <a:ext cx="931863" cy="2087563"/>
            <a:chOff x="4830" y="2272"/>
            <a:chExt cx="587" cy="1315"/>
          </a:xfrm>
        </p:grpSpPr>
        <p:sp>
          <p:nvSpPr>
            <p:cNvPr id="90133" name="AutoShape 39"/>
            <p:cNvSpPr/>
            <p:nvPr/>
          </p:nvSpPr>
          <p:spPr>
            <a:xfrm>
              <a:off x="4830" y="2432"/>
              <a:ext cx="227" cy="998"/>
            </a:xfrm>
            <a:prstGeom prst="rightBrace">
              <a:avLst>
                <a:gd name="adj1" fmla="val 36515"/>
                <a:gd name="adj2" fmla="val 50000"/>
              </a:avLst>
            </a:prstGeom>
            <a:noFill/>
            <a:ln w="28575" cap="flat" cmpd="sng">
              <a:solidFill>
                <a:schemeClr val="tx1"/>
              </a:solidFill>
              <a:prstDash val="solid"/>
              <a:round/>
              <a:headEnd type="none" w="med" len="med"/>
              <a:tailEnd type="none" w="med" len="med"/>
            </a:ln>
          </p:spPr>
          <p:txBody>
            <a:bodyPr wrap="none" anchor="ctr"/>
            <a:p>
              <a:pPr algn="ctr"/>
              <a:endParaRPr lang="zh-CN" altLang="zh-CN" dirty="0">
                <a:solidFill>
                  <a:srgbClr val="0000FF"/>
                </a:solidFill>
                <a:latin typeface="微软雅黑" panose="020B0503020204020204" pitchFamily="34" charset="-122"/>
                <a:ea typeface="微软雅黑" panose="020B0503020204020204" pitchFamily="34" charset="-122"/>
              </a:endParaRPr>
            </a:p>
          </p:txBody>
        </p:sp>
        <p:sp>
          <p:nvSpPr>
            <p:cNvPr id="90134" name="AutoShape 42"/>
            <p:cNvSpPr/>
            <p:nvPr/>
          </p:nvSpPr>
          <p:spPr>
            <a:xfrm>
              <a:off x="5100" y="2272"/>
              <a:ext cx="317" cy="1315"/>
            </a:xfrm>
            <a:prstGeom prst="wedgeRoundRectCallout">
              <a:avLst>
                <a:gd name="adj1" fmla="val 50630"/>
                <a:gd name="adj2" fmla="val -4597"/>
                <a:gd name="adj3" fmla="val 16667"/>
              </a:avLst>
            </a:prstGeom>
            <a:solidFill>
              <a:srgbClr val="D0DEFC"/>
            </a:solidFill>
            <a:ln w="9525" cap="flat" cmpd="sng">
              <a:noFill/>
              <a:prstDash val="sysDot"/>
              <a:miter/>
              <a:headEnd type="none" w="med" len="med"/>
              <a:tailEnd type="none" w="med" len="med"/>
            </a:ln>
          </p:spPr>
          <p:txBody>
            <a:bodyPr anchor="t"/>
            <a:p>
              <a:r>
                <a:rPr lang="zh-CN" altLang="en-US" sz="2000" b="1" dirty="0">
                  <a:solidFill>
                    <a:srgbClr val="0000FF"/>
                  </a:solidFill>
                  <a:latin typeface="微软雅黑" panose="020B0503020204020204" pitchFamily="34" charset="-122"/>
                  <a:ea typeface="微软雅黑" panose="020B0503020204020204" pitchFamily="34" charset="-122"/>
                </a:rPr>
                <a:t>财产清查结果</a:t>
              </a:r>
              <a:endParaRPr lang="zh-CN" altLang="en-US" sz="2000" b="1" dirty="0">
                <a:solidFill>
                  <a:srgbClr val="0000FF"/>
                </a:solidFill>
                <a:latin typeface="微软雅黑" panose="020B0503020204020204" pitchFamily="34" charset="-122"/>
                <a:ea typeface="微软雅黑" panose="020B0503020204020204" pitchFamily="34" charset="-122"/>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upRight)">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lide(fromLeft)">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16"/>
          <p:cNvGrpSpPr/>
          <p:nvPr/>
        </p:nvGrpSpPr>
        <p:grpSpPr>
          <a:xfrm>
            <a:off x="2538095" y="71120"/>
            <a:ext cx="3600450" cy="1264285"/>
            <a:chOff x="1882" y="834"/>
            <a:chExt cx="2268" cy="782"/>
          </a:xfrm>
        </p:grpSpPr>
        <p:sp>
          <p:nvSpPr>
            <p:cNvPr id="92164" name="AutoShape 15"/>
            <p:cNvSpPr/>
            <p:nvPr/>
          </p:nvSpPr>
          <p:spPr>
            <a:xfrm>
              <a:off x="2245" y="834"/>
              <a:ext cx="1542" cy="328"/>
            </a:xfrm>
            <a:prstGeom prst="wedgeRectCallout">
              <a:avLst>
                <a:gd name="adj1" fmla="val 50648"/>
                <a:gd name="adj2" fmla="val 9926"/>
              </a:avLst>
            </a:prstGeom>
            <a:solidFill>
              <a:srgbClr val="D0DEFC"/>
            </a:solidFill>
            <a:ln w="9525" cap="flat" cmpd="sng">
              <a:solidFill>
                <a:srgbClr val="D0DEFC"/>
              </a:solidFill>
              <a:prstDash val="sysDot"/>
              <a:miter/>
              <a:headEnd type="none" w="med" len="med"/>
              <a:tailEnd type="none" w="med" len="med"/>
            </a:ln>
          </p:spPr>
          <p:txBody>
            <a:bodyPr anchor="t"/>
            <a:p>
              <a:pPr algn="ctr">
                <a:lnSpc>
                  <a:spcPct val="120000"/>
                </a:lnSpc>
              </a:pPr>
              <a:r>
                <a:rPr lang="zh-CN" altLang="en-US" sz="2000" b="1" dirty="0">
                  <a:latin typeface="微软雅黑" panose="020B0503020204020204" pitchFamily="34" charset="-122"/>
                  <a:ea typeface="微软雅黑" panose="020B0503020204020204" pitchFamily="34" charset="-122"/>
                </a:rPr>
                <a:t>账存实存对比表</a:t>
              </a:r>
              <a:endParaRPr lang="zh-CN" altLang="en-US" sz="2000" b="1" dirty="0">
                <a:latin typeface="微软雅黑" panose="020B0503020204020204" pitchFamily="34" charset="-122"/>
                <a:ea typeface="微软雅黑" panose="020B0503020204020204" pitchFamily="34" charset="-122"/>
              </a:endParaRPr>
            </a:p>
          </p:txBody>
        </p:sp>
        <p:sp>
          <p:nvSpPr>
            <p:cNvPr id="92165" name="AutoShape 4"/>
            <p:cNvSpPr/>
            <p:nvPr/>
          </p:nvSpPr>
          <p:spPr>
            <a:xfrm>
              <a:off x="1927" y="1162"/>
              <a:ext cx="2178" cy="408"/>
            </a:xfrm>
            <a:prstGeom prst="wedgeEllipseCallout">
              <a:avLst>
                <a:gd name="adj1" fmla="val 7389"/>
                <a:gd name="adj2" fmla="val -50241"/>
              </a:avLst>
            </a:prstGeom>
            <a:noFill/>
            <a:ln w="9525">
              <a:solidFill>
                <a:schemeClr val="tx1"/>
              </a:solidFill>
              <a:prstDash val="sysDot"/>
            </a:ln>
            <a:extLst>
              <a:ext uri="{909E8E84-426E-40DD-AFC4-6F175D3DCCD1}">
                <a14:hiddenFill xmlns:a14="http://schemas.microsoft.com/office/drawing/2010/main">
                  <a:solidFill>
                    <a:srgbClr val="00FFFF"/>
                  </a:solidFill>
                </a14:hiddenFill>
              </a:ext>
            </a:extLst>
          </p:spPr>
          <p:txBody>
            <a:bodyPr anchor="t"/>
            <a:p>
              <a:pPr algn="ctr"/>
              <a:r>
                <a:rPr lang="zh-CN" altLang="en-US" sz="2000" b="1" dirty="0">
                  <a:solidFill>
                    <a:srgbClr val="0000FF"/>
                  </a:solidFill>
                  <a:latin typeface="微软雅黑" panose="020B0503020204020204" pitchFamily="34" charset="-122"/>
                  <a:ea typeface="微软雅黑" panose="020B0503020204020204" pitchFamily="34" charset="-122"/>
                </a:rPr>
                <a:t>清查结果</a:t>
              </a:r>
              <a:endParaRPr lang="zh-CN" altLang="en-US" sz="2000" b="1" dirty="0">
                <a:solidFill>
                  <a:srgbClr val="0000FF"/>
                </a:solidFill>
                <a:latin typeface="微软雅黑" panose="020B0503020204020204" pitchFamily="34" charset="-122"/>
                <a:ea typeface="微软雅黑" panose="020B0503020204020204" pitchFamily="34" charset="-122"/>
              </a:endParaRPr>
            </a:p>
          </p:txBody>
        </p:sp>
        <p:sp>
          <p:nvSpPr>
            <p:cNvPr id="92166" name="AutoShape 5"/>
            <p:cNvSpPr/>
            <p:nvPr/>
          </p:nvSpPr>
          <p:spPr>
            <a:xfrm>
              <a:off x="1882" y="1208"/>
              <a:ext cx="726" cy="408"/>
            </a:xfrm>
            <a:prstGeom prst="wedgeEllipseCallout">
              <a:avLst>
                <a:gd name="adj1" fmla="val 39944"/>
                <a:gd name="adj2" fmla="val -28676"/>
              </a:avLst>
            </a:prstGeom>
            <a:solidFill>
              <a:srgbClr val="FFFFCC"/>
            </a:solidFill>
            <a:ln>
              <a:no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nchor="t"/>
            <a:p>
              <a:pPr algn="ctr"/>
              <a:r>
                <a:rPr lang="zh-CN" altLang="en-US" sz="2000" b="1" dirty="0">
                  <a:solidFill>
                    <a:srgbClr val="0000FF"/>
                  </a:solidFill>
                  <a:latin typeface="微软雅黑" panose="020B0503020204020204" pitchFamily="34" charset="-122"/>
                  <a:ea typeface="微软雅黑" panose="020B0503020204020204" pitchFamily="34" charset="-122"/>
                </a:rPr>
                <a:t>盘盈</a:t>
              </a:r>
              <a:endParaRPr lang="zh-CN" altLang="en-US" sz="2000" b="1" dirty="0">
                <a:solidFill>
                  <a:srgbClr val="0000FF"/>
                </a:solidFill>
                <a:latin typeface="微软雅黑" panose="020B0503020204020204" pitchFamily="34" charset="-122"/>
                <a:ea typeface="微软雅黑" panose="020B0503020204020204" pitchFamily="34" charset="-122"/>
              </a:endParaRPr>
            </a:p>
          </p:txBody>
        </p:sp>
        <p:sp>
          <p:nvSpPr>
            <p:cNvPr id="92167" name="AutoShape 6"/>
            <p:cNvSpPr/>
            <p:nvPr/>
          </p:nvSpPr>
          <p:spPr>
            <a:xfrm>
              <a:off x="3424" y="1208"/>
              <a:ext cx="726" cy="408"/>
            </a:xfrm>
            <a:prstGeom prst="wedgeEllipseCallout">
              <a:avLst>
                <a:gd name="adj1" fmla="val -30852"/>
                <a:gd name="adj2" fmla="val -38481"/>
              </a:avLst>
            </a:prstGeom>
            <a:solidFill>
              <a:schemeClr val="accent6">
                <a:lumMod val="20000"/>
                <a:lumOff val="80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t"/>
            <a:p>
              <a:pPr algn="ctr"/>
              <a:r>
                <a:rPr lang="zh-CN" altLang="en-US" sz="2000" b="1" dirty="0">
                  <a:solidFill>
                    <a:srgbClr val="C00000"/>
                  </a:solidFill>
                  <a:latin typeface="微软雅黑" panose="020B0503020204020204" pitchFamily="34" charset="-122"/>
                  <a:ea typeface="微软雅黑" panose="020B0503020204020204" pitchFamily="34" charset="-122"/>
                </a:rPr>
                <a:t>盘亏</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grpSp>
      <p:grpSp>
        <p:nvGrpSpPr>
          <p:cNvPr id="3" name="Group 68"/>
          <p:cNvGrpSpPr/>
          <p:nvPr/>
        </p:nvGrpSpPr>
        <p:grpSpPr>
          <a:xfrm>
            <a:off x="590233" y="1769745"/>
            <a:ext cx="3024187" cy="1006475"/>
            <a:chOff x="476" y="1934"/>
            <a:chExt cx="1905" cy="634"/>
          </a:xfrm>
          <a:solidFill>
            <a:schemeClr val="accent3">
              <a:lumMod val="40000"/>
              <a:lumOff val="60000"/>
            </a:schemeClr>
          </a:solidFill>
        </p:grpSpPr>
        <p:sp>
          <p:nvSpPr>
            <p:cNvPr id="92169" name="AutoShape 9"/>
            <p:cNvSpPr/>
            <p:nvPr/>
          </p:nvSpPr>
          <p:spPr>
            <a:xfrm>
              <a:off x="476" y="2069"/>
              <a:ext cx="1905" cy="499"/>
            </a:xfrm>
            <a:prstGeom prst="wedgeRoundRectCallout">
              <a:avLst>
                <a:gd name="adj1" fmla="val -1968"/>
                <a:gd name="adj2" fmla="val 47796"/>
                <a:gd name="adj3" fmla="val 16667"/>
              </a:avLst>
            </a:prstGeom>
            <a:grpFill/>
            <a:ln w="9525" cap="flat" cmpd="sng">
              <a:noFill/>
              <a:prstDash val="sysDot"/>
              <a:miter/>
              <a:headEnd type="none" w="med" len="med"/>
              <a:tailEnd type="none" w="med" len="med"/>
            </a:ln>
          </p:spPr>
          <p:txBody>
            <a:bodyPr anchor="t"/>
            <a:p>
              <a:pPr algn="ctr"/>
              <a:r>
                <a:rPr lang="en-US" altLang="zh-CN" sz="2000" b="1" dirty="0">
                  <a:solidFill>
                    <a:srgbClr val="FF0000"/>
                  </a:solidFill>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核准金额，查明差异原因，提出处理意见</a:t>
              </a:r>
              <a:endParaRPr lang="zh-CN" altLang="en-US" sz="2000" b="1" dirty="0">
                <a:latin typeface="微软雅黑" panose="020B0503020204020204" pitchFamily="34" charset="-122"/>
                <a:ea typeface="微软雅黑" panose="020B0503020204020204" pitchFamily="34" charset="-122"/>
              </a:endParaRPr>
            </a:p>
          </p:txBody>
        </p:sp>
        <p:sp>
          <p:nvSpPr>
            <p:cNvPr id="92170" name="AutoShape 13"/>
            <p:cNvSpPr/>
            <p:nvPr/>
          </p:nvSpPr>
          <p:spPr>
            <a:xfrm>
              <a:off x="1338" y="1934"/>
              <a:ext cx="181" cy="154"/>
            </a:xfrm>
            <a:prstGeom prst="downArrow">
              <a:avLst>
                <a:gd name="adj1" fmla="val 50000"/>
                <a:gd name="adj2" fmla="val 2500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grpFill/>
                </a14:hiddenFill>
              </a:ext>
            </a:extLst>
          </p:spPr>
          <p:txBody>
            <a:bodyPr vert="eaVert"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4" name="Group 70"/>
          <p:cNvGrpSpPr/>
          <p:nvPr/>
        </p:nvGrpSpPr>
        <p:grpSpPr>
          <a:xfrm>
            <a:off x="734695" y="3870008"/>
            <a:ext cx="2751138" cy="995362"/>
            <a:chOff x="567" y="3257"/>
            <a:chExt cx="1733" cy="627"/>
          </a:xfrm>
        </p:grpSpPr>
        <p:grpSp>
          <p:nvGrpSpPr>
            <p:cNvPr id="92172" name="Group 42"/>
            <p:cNvGrpSpPr/>
            <p:nvPr/>
          </p:nvGrpSpPr>
          <p:grpSpPr>
            <a:xfrm>
              <a:off x="567" y="3257"/>
              <a:ext cx="459" cy="621"/>
              <a:chOff x="2489" y="3430"/>
              <a:chExt cx="459" cy="621"/>
            </a:xfrm>
          </p:grpSpPr>
          <p:grpSp>
            <p:nvGrpSpPr>
              <p:cNvPr id="92173" name="Group 25"/>
              <p:cNvGrpSpPr/>
              <p:nvPr/>
            </p:nvGrpSpPr>
            <p:grpSpPr>
              <a:xfrm>
                <a:off x="2489" y="3430"/>
                <a:ext cx="459" cy="616"/>
                <a:chOff x="748" y="2886"/>
                <a:chExt cx="681" cy="861"/>
              </a:xfrm>
            </p:grpSpPr>
            <p:sp>
              <p:nvSpPr>
                <p:cNvPr id="92174" name="AutoShape 26"/>
                <p:cNvSpPr/>
                <p:nvPr/>
              </p:nvSpPr>
              <p:spPr>
                <a:xfrm>
                  <a:off x="748" y="2886"/>
                  <a:ext cx="681" cy="861"/>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92175" name="Picture 27"/>
                <p:cNvPicPr>
                  <a:picLocks noChangeAspect="1"/>
                </p:cNvPicPr>
                <p:nvPr/>
              </p:nvPicPr>
              <p:blipFill>
                <a:blip r:embed="rId1"/>
                <a:srcRect l="829"/>
                <a:stretch>
                  <a:fillRect/>
                </a:stretch>
              </p:blipFill>
              <p:spPr>
                <a:xfrm>
                  <a:off x="760" y="2931"/>
                  <a:ext cx="615" cy="772"/>
                </a:xfrm>
                <a:prstGeom prst="rect">
                  <a:avLst/>
                </a:prstGeom>
                <a:noFill/>
                <a:ln w="9525">
                  <a:noFill/>
                </a:ln>
              </p:spPr>
            </p:pic>
          </p:grpSp>
          <p:pic>
            <p:nvPicPr>
              <p:cNvPr id="92176" name="Picture 28" descr="7581CBD8"/>
              <p:cNvPicPr>
                <a:picLocks noChangeAspect="1"/>
              </p:cNvPicPr>
              <p:nvPr/>
            </p:nvPicPr>
            <p:blipFill>
              <a:blip r:embed="rId2"/>
              <a:srcRect t="2704" r="182" b="1120"/>
              <a:stretch>
                <a:fillRect/>
              </a:stretch>
            </p:blipFill>
            <p:spPr>
              <a:xfrm>
                <a:off x="2491" y="3462"/>
                <a:ext cx="433" cy="589"/>
              </a:xfrm>
              <a:prstGeom prst="rect">
                <a:avLst/>
              </a:prstGeom>
              <a:noFill/>
              <a:ln w="9525">
                <a:noFill/>
              </a:ln>
            </p:spPr>
          </p:pic>
        </p:grpSp>
        <p:grpSp>
          <p:nvGrpSpPr>
            <p:cNvPr id="92177" name="Group 41"/>
            <p:cNvGrpSpPr/>
            <p:nvPr/>
          </p:nvGrpSpPr>
          <p:grpSpPr>
            <a:xfrm>
              <a:off x="1085" y="3414"/>
              <a:ext cx="673" cy="436"/>
              <a:chOff x="2366" y="3734"/>
              <a:chExt cx="673" cy="436"/>
            </a:xfrm>
          </p:grpSpPr>
          <p:grpSp>
            <p:nvGrpSpPr>
              <p:cNvPr id="92178" name="Group 29"/>
              <p:cNvGrpSpPr/>
              <p:nvPr/>
            </p:nvGrpSpPr>
            <p:grpSpPr>
              <a:xfrm>
                <a:off x="2366" y="3734"/>
                <a:ext cx="673" cy="424"/>
                <a:chOff x="748" y="2160"/>
                <a:chExt cx="907" cy="592"/>
              </a:xfrm>
            </p:grpSpPr>
            <p:sp>
              <p:nvSpPr>
                <p:cNvPr id="92179" name="AutoShape 30"/>
                <p:cNvSpPr/>
                <p:nvPr/>
              </p:nvSpPr>
              <p:spPr>
                <a:xfrm>
                  <a:off x="748" y="2160"/>
                  <a:ext cx="907" cy="592"/>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92180" name="Picture 31"/>
                <p:cNvPicPr>
                  <a:picLocks noChangeAspect="1"/>
                </p:cNvPicPr>
                <p:nvPr/>
              </p:nvPicPr>
              <p:blipFill>
                <a:blip r:embed="rId3"/>
                <a:srcRect l="1550" t="2928" b="1727"/>
                <a:stretch>
                  <a:fillRect/>
                </a:stretch>
              </p:blipFill>
              <p:spPr>
                <a:xfrm>
                  <a:off x="748" y="2205"/>
                  <a:ext cx="861" cy="545"/>
                </a:xfrm>
                <a:prstGeom prst="rect">
                  <a:avLst/>
                </a:prstGeom>
                <a:noFill/>
                <a:ln w="9525" cap="flat" cmpd="sng">
                  <a:solidFill>
                    <a:srgbClr val="FFFFCC"/>
                  </a:solidFill>
                  <a:prstDash val="sysDot"/>
                  <a:miter/>
                  <a:headEnd type="none" w="med" len="med"/>
                  <a:tailEnd type="none" w="med" len="med"/>
                </a:ln>
              </p:spPr>
            </p:pic>
          </p:grpSp>
          <p:pic>
            <p:nvPicPr>
              <p:cNvPr id="92181" name="Picture 32" descr="896F7477"/>
              <p:cNvPicPr>
                <a:picLocks noChangeAspect="1"/>
              </p:cNvPicPr>
              <p:nvPr/>
            </p:nvPicPr>
            <p:blipFill>
              <a:blip r:embed="rId4"/>
              <a:srcRect l="1332" r="565" b="182"/>
              <a:stretch>
                <a:fillRect/>
              </a:stretch>
            </p:blipFill>
            <p:spPr>
              <a:xfrm>
                <a:off x="2366" y="3754"/>
                <a:ext cx="649" cy="416"/>
              </a:xfrm>
              <a:prstGeom prst="rect">
                <a:avLst/>
              </a:prstGeom>
              <a:noFill/>
              <a:ln w="9525">
                <a:noFill/>
              </a:ln>
            </p:spPr>
          </p:pic>
        </p:grpSp>
        <p:grpSp>
          <p:nvGrpSpPr>
            <p:cNvPr id="92182" name="Group 40"/>
            <p:cNvGrpSpPr/>
            <p:nvPr/>
          </p:nvGrpSpPr>
          <p:grpSpPr>
            <a:xfrm>
              <a:off x="1837" y="3257"/>
              <a:ext cx="463" cy="627"/>
              <a:chOff x="2668" y="3846"/>
              <a:chExt cx="463" cy="627"/>
            </a:xfrm>
          </p:grpSpPr>
          <p:grpSp>
            <p:nvGrpSpPr>
              <p:cNvPr id="92183" name="Group 33"/>
              <p:cNvGrpSpPr/>
              <p:nvPr/>
            </p:nvGrpSpPr>
            <p:grpSpPr>
              <a:xfrm>
                <a:off x="2674" y="3846"/>
                <a:ext cx="457" cy="616"/>
                <a:chOff x="767" y="1150"/>
                <a:chExt cx="678" cy="861"/>
              </a:xfrm>
            </p:grpSpPr>
            <p:sp>
              <p:nvSpPr>
                <p:cNvPr id="92184" name="AutoShape 34"/>
                <p:cNvSpPr/>
                <p:nvPr/>
              </p:nvSpPr>
              <p:spPr>
                <a:xfrm>
                  <a:off x="767" y="1150"/>
                  <a:ext cx="678" cy="861"/>
                </a:xfrm>
                <a:prstGeom prst="cube">
                  <a:avLst>
                    <a:gd name="adj" fmla="val 5287"/>
                  </a:avLst>
                </a:prstGeom>
                <a:solidFill>
                  <a:schemeClr val="bg1"/>
                </a:solidFill>
                <a:ln w="9525" cap="flat" cmpd="sng">
                  <a:solidFill>
                    <a:srgbClr val="99CCFF"/>
                  </a:solidFill>
                  <a:prstDash val="solid"/>
                  <a:miter/>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pic>
              <p:nvPicPr>
                <p:cNvPr id="92185" name="Picture 35"/>
                <p:cNvPicPr>
                  <a:picLocks noChangeAspect="1"/>
                </p:cNvPicPr>
                <p:nvPr/>
              </p:nvPicPr>
              <p:blipFill>
                <a:blip r:embed="rId1"/>
                <a:srcRect l="829"/>
                <a:stretch>
                  <a:fillRect/>
                </a:stretch>
              </p:blipFill>
              <p:spPr>
                <a:xfrm>
                  <a:off x="793" y="1207"/>
                  <a:ext cx="615" cy="772"/>
                </a:xfrm>
                <a:prstGeom prst="rect">
                  <a:avLst/>
                </a:prstGeom>
                <a:noFill/>
                <a:ln w="9525">
                  <a:noFill/>
                </a:ln>
              </p:spPr>
            </p:pic>
          </p:grpSp>
          <p:pic>
            <p:nvPicPr>
              <p:cNvPr id="92186" name="Picture 36" descr="204E207C"/>
              <p:cNvPicPr>
                <a:picLocks noChangeAspect="1"/>
              </p:cNvPicPr>
              <p:nvPr/>
            </p:nvPicPr>
            <p:blipFill>
              <a:blip r:embed="rId5"/>
              <a:stretch>
                <a:fillRect/>
              </a:stretch>
            </p:blipFill>
            <p:spPr>
              <a:xfrm>
                <a:off x="2668" y="3884"/>
                <a:ext cx="433" cy="589"/>
              </a:xfrm>
              <a:prstGeom prst="rect">
                <a:avLst/>
              </a:prstGeom>
              <a:noFill/>
              <a:ln w="9525" cap="flat" cmpd="sng">
                <a:solidFill>
                  <a:srgbClr val="99CCFF"/>
                </a:solidFill>
                <a:prstDash val="solid"/>
                <a:miter/>
                <a:headEnd type="none" w="med" len="med"/>
                <a:tailEnd type="none" w="med" len="med"/>
              </a:ln>
            </p:spPr>
          </p:pic>
        </p:grpSp>
      </p:grpSp>
      <p:grpSp>
        <p:nvGrpSpPr>
          <p:cNvPr id="11" name="Group 69"/>
          <p:cNvGrpSpPr/>
          <p:nvPr/>
        </p:nvGrpSpPr>
        <p:grpSpPr>
          <a:xfrm>
            <a:off x="590233" y="2776221"/>
            <a:ext cx="3024187" cy="1008063"/>
            <a:chOff x="476" y="2568"/>
            <a:chExt cx="1905" cy="635"/>
          </a:xfrm>
          <a:solidFill>
            <a:schemeClr val="accent3">
              <a:lumMod val="40000"/>
              <a:lumOff val="60000"/>
            </a:schemeClr>
          </a:solidFill>
        </p:grpSpPr>
        <p:sp>
          <p:nvSpPr>
            <p:cNvPr id="92188" name="AutoShape 10"/>
            <p:cNvSpPr/>
            <p:nvPr/>
          </p:nvSpPr>
          <p:spPr>
            <a:xfrm>
              <a:off x="476" y="2704"/>
              <a:ext cx="1905" cy="499"/>
            </a:xfrm>
            <a:prstGeom prst="wedgeRoundRectCallout">
              <a:avLst>
                <a:gd name="adj1" fmla="val -1968"/>
                <a:gd name="adj2" fmla="val 51000"/>
                <a:gd name="adj3" fmla="val 16667"/>
              </a:avLst>
            </a:prstGeom>
            <a:grpFill/>
            <a:ln w="9525" cap="flat" cmpd="sng">
              <a:noFill/>
              <a:prstDash val="sysDot"/>
              <a:miter/>
              <a:headEnd type="none" w="med" len="med"/>
              <a:tailEnd type="none" w="med" len="med"/>
            </a:ln>
          </p:spPr>
          <p:txBody>
            <a:bodyPr anchor="t"/>
            <a:p>
              <a:r>
                <a:rPr lang="en-US" altLang="zh-CN" sz="2000" b="1" dirty="0">
                  <a:solidFill>
                    <a:srgbClr val="FF0000"/>
                  </a:solidFill>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编制记账调整有关账簿记录，做到账实相符</a:t>
              </a:r>
              <a:endParaRPr lang="zh-CN" altLang="en-US" sz="2000" b="1" dirty="0">
                <a:latin typeface="微软雅黑" panose="020B0503020204020204" pitchFamily="34" charset="-122"/>
                <a:ea typeface="微软雅黑" panose="020B0503020204020204" pitchFamily="34" charset="-122"/>
              </a:endParaRPr>
            </a:p>
          </p:txBody>
        </p:sp>
        <p:sp>
          <p:nvSpPr>
            <p:cNvPr id="92189" name="AutoShape 43"/>
            <p:cNvSpPr/>
            <p:nvPr/>
          </p:nvSpPr>
          <p:spPr>
            <a:xfrm>
              <a:off x="1338" y="2568"/>
              <a:ext cx="181" cy="137"/>
            </a:xfrm>
            <a:prstGeom prst="downArrow">
              <a:avLst>
                <a:gd name="adj1" fmla="val 50000"/>
                <a:gd name="adj2" fmla="val 2500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grpFill/>
                </a14:hiddenFill>
              </a:ext>
            </a:extLst>
          </p:spPr>
          <p:txBody>
            <a:bodyPr vert="eaVert" wrap="none" anchor="ctr"/>
            <a:p>
              <a:endParaRPr lang="zh-CN" altLang="en-US" dirty="0">
                <a:latin typeface="微软雅黑" panose="020B0503020204020204" pitchFamily="34" charset="-122"/>
                <a:ea typeface="微软雅黑" panose="020B0503020204020204" pitchFamily="34" charset="-122"/>
              </a:endParaRPr>
            </a:p>
          </p:txBody>
        </p:sp>
      </p:grpSp>
      <p:grpSp>
        <p:nvGrpSpPr>
          <p:cNvPr id="12" name="Group 72"/>
          <p:cNvGrpSpPr/>
          <p:nvPr/>
        </p:nvGrpSpPr>
        <p:grpSpPr>
          <a:xfrm>
            <a:off x="4838383" y="1768475"/>
            <a:ext cx="3024187" cy="1008063"/>
            <a:chOff x="3152" y="1934"/>
            <a:chExt cx="1905" cy="635"/>
          </a:xfrm>
          <a:solidFill>
            <a:schemeClr val="accent3">
              <a:lumMod val="40000"/>
              <a:lumOff val="60000"/>
            </a:schemeClr>
          </a:solidFill>
        </p:grpSpPr>
        <p:sp>
          <p:nvSpPr>
            <p:cNvPr id="92191" name="AutoShape 11"/>
            <p:cNvSpPr/>
            <p:nvPr/>
          </p:nvSpPr>
          <p:spPr>
            <a:xfrm>
              <a:off x="3152" y="2070"/>
              <a:ext cx="1905" cy="499"/>
            </a:xfrm>
            <a:prstGeom prst="wedgeRoundRectCallout">
              <a:avLst>
                <a:gd name="adj1" fmla="val 972"/>
                <a:gd name="adj2" fmla="val 51000"/>
                <a:gd name="adj3" fmla="val 16667"/>
              </a:avLst>
            </a:prstGeom>
            <a:grpFill/>
            <a:ln w="9525" cap="flat" cmpd="sng">
              <a:noFill/>
              <a:prstDash val="sysDot"/>
              <a:miter/>
              <a:headEnd type="none" w="med" len="med"/>
              <a:tailEnd type="none" w="med" len="med"/>
            </a:ln>
          </p:spPr>
          <p:txBody>
            <a:bodyPr anchor="t"/>
            <a:p>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编制记账凭证登记入账，予以转销。</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2192" name="AutoShape 44"/>
            <p:cNvSpPr/>
            <p:nvPr/>
          </p:nvSpPr>
          <p:spPr>
            <a:xfrm>
              <a:off x="4060" y="1934"/>
              <a:ext cx="181" cy="181"/>
            </a:xfrm>
            <a:prstGeom prst="downArrow">
              <a:avLst>
                <a:gd name="adj1" fmla="val 50000"/>
                <a:gd name="adj2" fmla="val 25000"/>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grpFill/>
                </a14:hiddenFill>
              </a:ext>
            </a:extLst>
          </p:spPr>
          <p:txBody>
            <a:bodyPr vert="eaVert" wrap="none" anchor="ctr"/>
            <a:p>
              <a:endParaRPr lang="zh-CN" altLang="en-US" dirty="0">
                <a:latin typeface="微软雅黑" panose="020B0503020204020204" pitchFamily="34" charset="-122"/>
                <a:ea typeface="微软雅黑" panose="020B0503020204020204" pitchFamily="34" charset="-122"/>
              </a:endParaRPr>
            </a:p>
          </p:txBody>
        </p:sp>
      </p:grpSp>
      <p:sp>
        <p:nvSpPr>
          <p:cNvPr id="244800" name="AutoShape 64"/>
          <p:cNvSpPr/>
          <p:nvPr/>
        </p:nvSpPr>
        <p:spPr>
          <a:xfrm>
            <a:off x="5535930" y="2891790"/>
            <a:ext cx="1928495" cy="421005"/>
          </a:xfrm>
          <a:prstGeom prst="wedgeRoundRectCallout">
            <a:avLst>
              <a:gd name="adj1" fmla="val 26773"/>
              <a:gd name="adj2" fmla="val 29296"/>
              <a:gd name="adj3" fmla="val 16667"/>
            </a:avLst>
          </a:prstGeom>
          <a:noFill/>
          <a:ln w="9525">
            <a:solidFill>
              <a:schemeClr val="tx1"/>
            </a:solidFill>
            <a:prstDash val="sysDot"/>
          </a:ln>
          <a:extLst>
            <a:ext uri="{909E8E84-426E-40DD-AFC4-6F175D3DCCD1}">
              <a14:hiddenFill xmlns:a14="http://schemas.microsoft.com/office/drawing/2010/main">
                <a:solidFill>
                  <a:srgbClr val="CCFFCC"/>
                </a:solidFill>
              </a14:hiddenFill>
            </a:ext>
          </a:extLst>
        </p:spPr>
        <p:txBody>
          <a:bodyPr anchor="t"/>
          <a:p>
            <a:r>
              <a:rPr lang="zh-CN" altLang="en-US" sz="1600" b="1" dirty="0">
                <a:solidFill>
                  <a:srgbClr val="FF0000"/>
                </a:solidFill>
                <a:latin typeface="微软雅黑" panose="020B0503020204020204" pitchFamily="34" charset="-122"/>
                <a:ea typeface="微软雅黑" panose="020B0503020204020204" pitchFamily="34" charset="-122"/>
              </a:rPr>
              <a:t>批准前的账户调整</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grpSp>
        <p:nvGrpSpPr>
          <p:cNvPr id="13" name="Group 67"/>
          <p:cNvGrpSpPr/>
          <p:nvPr/>
        </p:nvGrpSpPr>
        <p:grpSpPr>
          <a:xfrm>
            <a:off x="1363345" y="1335088"/>
            <a:ext cx="5851525" cy="431800"/>
            <a:chOff x="963" y="1661"/>
            <a:chExt cx="3686" cy="272"/>
          </a:xfrm>
        </p:grpSpPr>
        <p:sp>
          <p:nvSpPr>
            <p:cNvPr id="92195" name="AutoShape 7"/>
            <p:cNvSpPr/>
            <p:nvPr/>
          </p:nvSpPr>
          <p:spPr>
            <a:xfrm>
              <a:off x="963" y="1661"/>
              <a:ext cx="931" cy="272"/>
            </a:xfrm>
            <a:prstGeom prst="wedgeRectCallout">
              <a:avLst>
                <a:gd name="adj1" fmla="val -3704"/>
                <a:gd name="adj2" fmla="val 24264"/>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CCFFCC"/>
                  </a:solidFill>
                </a14:hiddenFill>
              </a:ext>
            </a:extLst>
          </p:spPr>
          <p:txBody>
            <a:bodyPr anchor="t"/>
            <a:p>
              <a:pPr algn="ctr"/>
              <a:r>
                <a:rPr lang="zh-CN" altLang="en-US" sz="2000" b="1" dirty="0">
                  <a:latin typeface="微软雅黑" panose="020B0503020204020204" pitchFamily="34" charset="-122"/>
                  <a:ea typeface="微软雅黑" panose="020B0503020204020204" pitchFamily="34" charset="-122"/>
                </a:rPr>
                <a:t>报经批准前</a:t>
              </a:r>
              <a:endParaRPr lang="zh-CN" altLang="en-US" sz="2000" b="1" dirty="0">
                <a:latin typeface="微软雅黑" panose="020B0503020204020204" pitchFamily="34" charset="-122"/>
                <a:ea typeface="微软雅黑" panose="020B0503020204020204" pitchFamily="34" charset="-122"/>
              </a:endParaRPr>
            </a:p>
          </p:txBody>
        </p:sp>
        <p:sp>
          <p:nvSpPr>
            <p:cNvPr id="92196" name="AutoShape 8"/>
            <p:cNvSpPr/>
            <p:nvPr/>
          </p:nvSpPr>
          <p:spPr>
            <a:xfrm>
              <a:off x="3651" y="1661"/>
              <a:ext cx="998" cy="272"/>
            </a:xfrm>
            <a:prstGeom prst="wedgeRectCallout">
              <a:avLst>
                <a:gd name="adj1" fmla="val -6815"/>
                <a:gd name="adj2" fmla="val 24264"/>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CCFFCC"/>
                  </a:solidFill>
                </a14:hiddenFill>
              </a:ext>
            </a:extLst>
          </p:spPr>
          <p:txBody>
            <a:bodyPr anchor="t"/>
            <a:p>
              <a:pPr algn="ctr"/>
              <a:r>
                <a:rPr lang="zh-CN" altLang="en-US" sz="2000" b="1" dirty="0">
                  <a:latin typeface="微软雅黑" panose="020B0503020204020204" pitchFamily="34" charset="-122"/>
                  <a:ea typeface="微软雅黑" panose="020B0503020204020204" pitchFamily="34" charset="-122"/>
                </a:rPr>
                <a:t>报经批准后</a:t>
              </a:r>
              <a:endParaRPr lang="zh-CN" altLang="en-US" sz="2000" b="1" dirty="0">
                <a:latin typeface="微软雅黑" panose="020B0503020204020204" pitchFamily="34" charset="-122"/>
                <a:ea typeface="微软雅黑" panose="020B0503020204020204" pitchFamily="34" charset="-122"/>
              </a:endParaRPr>
            </a:p>
          </p:txBody>
        </p:sp>
        <p:sp>
          <p:nvSpPr>
            <p:cNvPr id="92197" name="Line 66"/>
            <p:cNvSpPr/>
            <p:nvPr/>
          </p:nvSpPr>
          <p:spPr>
            <a:xfrm>
              <a:off x="1882" y="1797"/>
              <a:ext cx="1769" cy="0"/>
            </a:xfrm>
            <a:prstGeom prst="line">
              <a:avLst/>
            </a:prstGeom>
            <a:ln w="9525" cap="flat" cmpd="sng">
              <a:solidFill>
                <a:srgbClr val="0000FF"/>
              </a:solidFill>
              <a:prstDash val="solid"/>
              <a:round/>
              <a:headEnd type="none" w="med" len="med"/>
              <a:tailEnd type="none" w="med" len="med"/>
            </a:ln>
          </p:spPr>
        </p:sp>
      </p:grpSp>
      <p:grpSp>
        <p:nvGrpSpPr>
          <p:cNvPr id="14" name="Group 84"/>
          <p:cNvGrpSpPr/>
          <p:nvPr/>
        </p:nvGrpSpPr>
        <p:grpSpPr>
          <a:xfrm>
            <a:off x="3728403" y="3355340"/>
            <a:ext cx="5041900" cy="1368425"/>
            <a:chOff x="2426" y="3022"/>
            <a:chExt cx="3176" cy="862"/>
          </a:xfrm>
          <a:solidFill>
            <a:srgbClr val="D0DEFC"/>
          </a:solidFill>
        </p:grpSpPr>
        <p:sp>
          <p:nvSpPr>
            <p:cNvPr id="92199" name="AutoShape 71"/>
            <p:cNvSpPr/>
            <p:nvPr/>
          </p:nvSpPr>
          <p:spPr>
            <a:xfrm>
              <a:off x="2426" y="3022"/>
              <a:ext cx="3176" cy="862"/>
            </a:xfrm>
            <a:prstGeom prst="wedgeRectCallout">
              <a:avLst>
                <a:gd name="adj1" fmla="val -16718"/>
                <a:gd name="adj2" fmla="val -9745"/>
              </a:avLst>
            </a:prstGeom>
            <a:grpFill/>
            <a:ln w="9525">
              <a:noFill/>
            </a:ln>
          </p:spPr>
          <p:txBody>
            <a:bodyPr anchor="t"/>
            <a:p>
              <a:endParaRPr lang="en-US" altLang="zh-CN"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库存现金</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待处理财产损溢</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调整盘亏 </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调整盘盈</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2200" name="Line 74"/>
            <p:cNvSpPr/>
            <p:nvPr/>
          </p:nvSpPr>
          <p:spPr>
            <a:xfrm>
              <a:off x="2607" y="3411"/>
              <a:ext cx="999" cy="0"/>
            </a:xfrm>
            <a:prstGeom prst="line">
              <a:avLst/>
            </a:prstGeom>
            <a:grpFill/>
            <a:ln w="19050" cap="flat" cmpd="sng">
              <a:solidFill>
                <a:schemeClr val="tx1"/>
              </a:solidFill>
              <a:prstDash val="solid"/>
              <a:round/>
              <a:headEnd type="none" w="med" len="med"/>
              <a:tailEnd type="none" w="med" len="med"/>
            </a:ln>
          </p:spPr>
        </p:sp>
        <p:sp>
          <p:nvSpPr>
            <p:cNvPr id="92201" name="Line 75"/>
            <p:cNvSpPr/>
            <p:nvPr/>
          </p:nvSpPr>
          <p:spPr>
            <a:xfrm>
              <a:off x="3062" y="3411"/>
              <a:ext cx="0" cy="181"/>
            </a:xfrm>
            <a:prstGeom prst="line">
              <a:avLst/>
            </a:prstGeom>
            <a:grpFill/>
            <a:ln w="9525" cap="flat" cmpd="sng">
              <a:solidFill>
                <a:schemeClr val="tx1"/>
              </a:solidFill>
              <a:prstDash val="solid"/>
              <a:round/>
              <a:headEnd type="none" w="med" len="med"/>
              <a:tailEnd type="none" w="med" len="med"/>
            </a:ln>
          </p:spPr>
        </p:sp>
        <p:sp>
          <p:nvSpPr>
            <p:cNvPr id="92202" name="Line 76"/>
            <p:cNvSpPr/>
            <p:nvPr/>
          </p:nvSpPr>
          <p:spPr>
            <a:xfrm>
              <a:off x="3944" y="3411"/>
              <a:ext cx="1497" cy="0"/>
            </a:xfrm>
            <a:prstGeom prst="line">
              <a:avLst/>
            </a:prstGeom>
            <a:grpFill/>
            <a:ln w="19050" cap="flat" cmpd="sng">
              <a:solidFill>
                <a:schemeClr val="tx1"/>
              </a:solidFill>
              <a:prstDash val="solid"/>
              <a:round/>
              <a:headEnd type="none" w="med" len="med"/>
              <a:tailEnd type="none" w="med" len="med"/>
            </a:ln>
          </p:spPr>
        </p:sp>
        <p:sp>
          <p:nvSpPr>
            <p:cNvPr id="92203" name="Line 77"/>
            <p:cNvSpPr/>
            <p:nvPr/>
          </p:nvSpPr>
          <p:spPr>
            <a:xfrm>
              <a:off x="4671" y="3411"/>
              <a:ext cx="0" cy="317"/>
            </a:xfrm>
            <a:prstGeom prst="line">
              <a:avLst/>
            </a:prstGeom>
            <a:grpFill/>
            <a:ln w="9525" cap="flat" cmpd="sng">
              <a:solidFill>
                <a:schemeClr val="tx1"/>
              </a:solidFill>
              <a:prstDash val="solid"/>
              <a:round/>
              <a:headEnd type="none" w="med" len="med"/>
              <a:tailEnd type="none" w="med" len="med"/>
            </a:ln>
          </p:spPr>
        </p:sp>
        <p:sp>
          <p:nvSpPr>
            <p:cNvPr id="92204" name="Line 78"/>
            <p:cNvSpPr/>
            <p:nvPr/>
          </p:nvSpPr>
          <p:spPr>
            <a:xfrm>
              <a:off x="3651" y="3475"/>
              <a:ext cx="272" cy="0"/>
            </a:xfrm>
            <a:prstGeom prst="line">
              <a:avLst/>
            </a:prstGeom>
            <a:grpFill/>
            <a:ln w="9525" cap="flat" cmpd="sng">
              <a:solidFill>
                <a:srgbClr val="FF00FF"/>
              </a:solidFill>
              <a:prstDash val="solid"/>
              <a:round/>
              <a:headEnd type="none" w="med" len="med"/>
              <a:tailEnd type="triangle" w="sm" len="lg"/>
            </a:ln>
          </p:spPr>
        </p:sp>
        <p:sp>
          <p:nvSpPr>
            <p:cNvPr id="92205" name="Line 79"/>
            <p:cNvSpPr/>
            <p:nvPr/>
          </p:nvSpPr>
          <p:spPr>
            <a:xfrm>
              <a:off x="2472" y="3475"/>
              <a:ext cx="181" cy="0"/>
            </a:xfrm>
            <a:prstGeom prst="line">
              <a:avLst/>
            </a:prstGeom>
            <a:grpFill/>
            <a:ln w="9525" cap="flat" cmpd="sng">
              <a:solidFill>
                <a:srgbClr val="FF00FF"/>
              </a:solidFill>
              <a:prstDash val="solid"/>
              <a:round/>
              <a:headEnd type="none" w="med" len="med"/>
              <a:tailEnd type="triangle" w="sm" len="lg"/>
            </a:ln>
          </p:spPr>
        </p:sp>
        <p:sp>
          <p:nvSpPr>
            <p:cNvPr id="92206" name="Line 80"/>
            <p:cNvSpPr/>
            <p:nvPr/>
          </p:nvSpPr>
          <p:spPr>
            <a:xfrm flipV="1">
              <a:off x="2472" y="3158"/>
              <a:ext cx="0" cy="317"/>
            </a:xfrm>
            <a:prstGeom prst="line">
              <a:avLst/>
            </a:prstGeom>
            <a:grpFill/>
            <a:ln w="9525" cap="flat" cmpd="sng">
              <a:solidFill>
                <a:srgbClr val="FF00FF"/>
              </a:solidFill>
              <a:prstDash val="solid"/>
              <a:round/>
              <a:headEnd type="none" w="med" len="med"/>
              <a:tailEnd type="none" w="med" len="med"/>
            </a:ln>
          </p:spPr>
        </p:sp>
        <p:sp>
          <p:nvSpPr>
            <p:cNvPr id="92207" name="Line 81"/>
            <p:cNvSpPr/>
            <p:nvPr/>
          </p:nvSpPr>
          <p:spPr>
            <a:xfrm flipH="1" flipV="1">
              <a:off x="2472" y="3158"/>
              <a:ext cx="3084" cy="0"/>
            </a:xfrm>
            <a:prstGeom prst="line">
              <a:avLst/>
            </a:prstGeom>
            <a:grpFill/>
            <a:ln w="9525" cap="flat" cmpd="sng">
              <a:solidFill>
                <a:srgbClr val="FF00FF"/>
              </a:solidFill>
              <a:prstDash val="solid"/>
              <a:round/>
              <a:headEnd type="none" w="med" len="med"/>
              <a:tailEnd type="none" w="med" len="med"/>
            </a:ln>
          </p:spPr>
        </p:sp>
        <p:sp>
          <p:nvSpPr>
            <p:cNvPr id="92208" name="Line 82"/>
            <p:cNvSpPr/>
            <p:nvPr/>
          </p:nvSpPr>
          <p:spPr>
            <a:xfrm flipV="1">
              <a:off x="5556" y="3158"/>
              <a:ext cx="0" cy="317"/>
            </a:xfrm>
            <a:prstGeom prst="line">
              <a:avLst/>
            </a:prstGeom>
            <a:grpFill/>
            <a:ln w="9525" cap="flat" cmpd="sng">
              <a:solidFill>
                <a:srgbClr val="FF00FF"/>
              </a:solidFill>
              <a:prstDash val="solid"/>
              <a:round/>
              <a:headEnd type="none" w="med" len="med"/>
              <a:tailEnd type="none" w="med" len="med"/>
            </a:ln>
          </p:spPr>
        </p:sp>
        <p:sp>
          <p:nvSpPr>
            <p:cNvPr id="92209" name="Line 83"/>
            <p:cNvSpPr/>
            <p:nvPr/>
          </p:nvSpPr>
          <p:spPr>
            <a:xfrm flipH="1" flipV="1">
              <a:off x="5419" y="3475"/>
              <a:ext cx="137" cy="0"/>
            </a:xfrm>
            <a:prstGeom prst="line">
              <a:avLst/>
            </a:prstGeom>
            <a:grpFill/>
            <a:ln w="9525" cap="flat" cmpd="sng">
              <a:solidFill>
                <a:srgbClr val="FF00FF"/>
              </a:solidFill>
              <a:prstDash val="solid"/>
              <a:round/>
              <a:headEnd type="none" w="med" len="med"/>
              <a:tailEnd type="none" w="med" len="med"/>
            </a:ln>
          </p:spPr>
        </p:sp>
      </p:grpSp>
      <p:sp>
        <p:nvSpPr>
          <p:cNvPr id="244801" name="AutoShape 65"/>
          <p:cNvSpPr/>
          <p:nvPr/>
        </p:nvSpPr>
        <p:spPr>
          <a:xfrm>
            <a:off x="6284595" y="4647565"/>
            <a:ext cx="1891030" cy="360045"/>
          </a:xfrm>
          <a:prstGeom prst="wedgeRoundRectCallout">
            <a:avLst>
              <a:gd name="adj1" fmla="val 26773"/>
              <a:gd name="adj2" fmla="val 29296"/>
              <a:gd name="adj3" fmla="val 16667"/>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ED823B"/>
                </a:solidFill>
              </a14:hiddenFill>
            </a:ext>
          </a:extLst>
        </p:spPr>
        <p:txBody>
          <a:bodyPr anchor="t"/>
          <a:p>
            <a:r>
              <a:rPr lang="zh-CN" altLang="en-US" sz="1600" b="1" dirty="0">
                <a:solidFill>
                  <a:srgbClr val="FF0000"/>
                </a:solidFill>
                <a:latin typeface="微软雅黑" panose="020B0503020204020204" pitchFamily="34" charset="-122"/>
                <a:ea typeface="微软雅黑" panose="020B0503020204020204" pitchFamily="34" charset="-122"/>
              </a:rPr>
              <a:t>批准后的转销处理</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244821" name="AutoShape 85"/>
          <p:cNvSpPr/>
          <p:nvPr/>
        </p:nvSpPr>
        <p:spPr>
          <a:xfrm>
            <a:off x="5991225" y="4147503"/>
            <a:ext cx="1439863" cy="431800"/>
          </a:xfrm>
          <a:prstGeom prst="wedgeRectCallout">
            <a:avLst>
              <a:gd name="adj1" fmla="val 13838"/>
              <a:gd name="adj2" fmla="val 7352"/>
            </a:avLst>
          </a:prstGeom>
          <a:noFill/>
          <a:ln w="9525">
            <a:noFill/>
          </a:ln>
        </p:spPr>
        <p:txBody>
          <a:bodyPr anchor="t"/>
          <a:p>
            <a:pPr algn="ctr"/>
            <a:r>
              <a:rPr lang="en-US" altLang="zh-CN" dirty="0">
                <a:solidFill>
                  <a:srgbClr val="FF0000"/>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盘盈转销</a:t>
            </a:r>
            <a:endParaRPr lang="zh-CN" altLang="en-US" dirty="0">
              <a:latin typeface="微软雅黑" panose="020B0503020204020204" pitchFamily="34" charset="-122"/>
              <a:ea typeface="微软雅黑" panose="020B0503020204020204" pitchFamily="34" charset="-122"/>
            </a:endParaRPr>
          </a:p>
        </p:txBody>
      </p:sp>
      <p:sp>
        <p:nvSpPr>
          <p:cNvPr id="244822" name="AutoShape 86"/>
          <p:cNvSpPr/>
          <p:nvPr/>
        </p:nvSpPr>
        <p:spPr>
          <a:xfrm>
            <a:off x="7136448" y="4150678"/>
            <a:ext cx="1439862" cy="360362"/>
          </a:xfrm>
          <a:prstGeom prst="wedgeRectCallout">
            <a:avLst>
              <a:gd name="adj1" fmla="val -26625"/>
              <a:gd name="adj2" fmla="val 29296"/>
            </a:avLst>
          </a:prstGeom>
          <a:noFill/>
          <a:ln w="9525">
            <a:noFill/>
          </a:ln>
        </p:spPr>
        <p:txBody>
          <a:bodyPr anchor="t"/>
          <a:p>
            <a:pPr algn="ct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盘亏转销</a:t>
            </a:r>
            <a:endParaRPr lang="zh-CN" altLang="en-US" dirty="0">
              <a:latin typeface="微软雅黑" panose="020B0503020204020204" pitchFamily="34" charset="-122"/>
              <a:ea typeface="微软雅黑" panose="020B0503020204020204" pitchFamily="34" charset="-122"/>
            </a:endParaRPr>
          </a:p>
        </p:txBody>
      </p:sp>
      <p:sp>
        <p:nvSpPr>
          <p:cNvPr id="244823" name="Line 87"/>
          <p:cNvSpPr/>
          <p:nvPr/>
        </p:nvSpPr>
        <p:spPr>
          <a:xfrm>
            <a:off x="8481378" y="4344353"/>
            <a:ext cx="396875" cy="0"/>
          </a:xfrm>
          <a:prstGeom prst="line">
            <a:avLst/>
          </a:prstGeom>
          <a:ln w="9525" cap="flat" cmpd="sng">
            <a:solidFill>
              <a:srgbClr val="FF00FF"/>
            </a:solidFill>
            <a:prstDash val="solid"/>
            <a:round/>
            <a:headEnd type="none" w="med" len="med"/>
            <a:tailEnd type="triangle" w="sm" len="lg"/>
          </a:ln>
        </p:spPr>
      </p:sp>
      <p:sp>
        <p:nvSpPr>
          <p:cNvPr id="244824" name="Line 88"/>
          <p:cNvSpPr/>
          <p:nvPr/>
        </p:nvSpPr>
        <p:spPr>
          <a:xfrm flipH="1">
            <a:off x="5673090" y="4344353"/>
            <a:ext cx="360363" cy="0"/>
          </a:xfrm>
          <a:prstGeom prst="line">
            <a:avLst/>
          </a:prstGeom>
          <a:ln w="9525" cap="flat" cmpd="sng">
            <a:solidFill>
              <a:srgbClr val="FF00FF"/>
            </a:solidFill>
            <a:prstDash val="solid"/>
            <a:round/>
            <a:headEnd type="none" w="med" len="med"/>
            <a:tailEnd type="triangle" w="sm" len="lg"/>
          </a:ln>
        </p:spPr>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Right)">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Top)">
                                      <p:cBhvr>
                                        <p:cTn id="17" dur="1000"/>
                                        <p:tgtEl>
                                          <p:spTgt spid="3"/>
                                        </p:tgtEl>
                                      </p:cBhvr>
                                    </p:animEffect>
                                  </p:childTnLst>
                                </p:cTn>
                              </p:par>
                            </p:childTnLst>
                          </p:cTn>
                        </p:par>
                        <p:par>
                          <p:cTn id="18" fill="hold">
                            <p:stCondLst>
                              <p:cond delay="1000"/>
                            </p:stCondLst>
                            <p:childTnLst>
                              <p:par>
                                <p:cTn id="19" presetID="12"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Top)">
                                      <p:cBhvr>
                                        <p:cTn id="21" dur="1000"/>
                                        <p:tgtEl>
                                          <p:spTgt spid="11"/>
                                        </p:tgtEl>
                                      </p:cBhvr>
                                    </p:animEffect>
                                  </p:childTnLst>
                                </p:cTn>
                              </p:par>
                            </p:childTnLst>
                          </p:cTn>
                        </p:par>
                        <p:par>
                          <p:cTn id="22" fill="hold">
                            <p:stCondLst>
                              <p:cond delay="2000"/>
                            </p:stCondLst>
                            <p:childTnLst>
                              <p:par>
                                <p:cTn id="23" presetID="18" presetClass="entr" presetSubtype="6"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strips(downRight)">
                                      <p:cBhvr>
                                        <p:cTn id="25" dur="1000"/>
                                        <p:tgtEl>
                                          <p:spTgt spid="4"/>
                                        </p:tgtEl>
                                      </p:cBhvr>
                                    </p:animEffect>
                                  </p:childTnLst>
                                </p:cTn>
                              </p:par>
                            </p:childTnLst>
                          </p:cTn>
                        </p:par>
                        <p:par>
                          <p:cTn id="26" fill="hold">
                            <p:stCondLst>
                              <p:cond delay="3000"/>
                            </p:stCondLst>
                            <p:childTnLst>
                              <p:par>
                                <p:cTn id="27" presetID="12" presetClass="entr" presetSubtype="4" fill="hold" grpId="0" nodeType="afterEffect">
                                  <p:stCondLst>
                                    <p:cond delay="0"/>
                                  </p:stCondLst>
                                  <p:childTnLst>
                                    <p:set>
                                      <p:cBhvr>
                                        <p:cTn id="28" dur="1" fill="hold">
                                          <p:stCondLst>
                                            <p:cond delay="0"/>
                                          </p:stCondLst>
                                        </p:cTn>
                                        <p:tgtEl>
                                          <p:spTgt spid="244800"/>
                                        </p:tgtEl>
                                        <p:attrNameLst>
                                          <p:attrName>style.visibility</p:attrName>
                                        </p:attrNameLst>
                                      </p:cBhvr>
                                      <p:to>
                                        <p:strVal val="visible"/>
                                      </p:to>
                                    </p:set>
                                    <p:animEffect transition="in" filter="slide(fromBottom)">
                                      <p:cBhvr>
                                        <p:cTn id="29" dur="2000"/>
                                        <p:tgtEl>
                                          <p:spTgt spid="244800"/>
                                        </p:tgtEl>
                                      </p:cBhvr>
                                    </p:animEffect>
                                  </p:childTnLst>
                                </p:cTn>
                              </p:par>
                            </p:childTnLst>
                          </p:cTn>
                        </p:par>
                        <p:par>
                          <p:cTn id="30" fill="hold">
                            <p:stCondLst>
                              <p:cond delay="5000"/>
                            </p:stCondLst>
                            <p:childTnLst>
                              <p:par>
                                <p:cTn id="31" presetID="12" presetClass="entr" presetSubtype="4"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20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244801"/>
                                        </p:tgtEl>
                                        <p:attrNameLst>
                                          <p:attrName>style.visibility</p:attrName>
                                        </p:attrNameLst>
                                      </p:cBhvr>
                                      <p:to>
                                        <p:strVal val="visible"/>
                                      </p:to>
                                    </p:set>
                                    <p:animEffect transition="in" filter="slide(fromTop)">
                                      <p:cBhvr>
                                        <p:cTn id="38" dur="2000"/>
                                        <p:tgtEl>
                                          <p:spTgt spid="244801"/>
                                        </p:tgtEl>
                                      </p:cBhvr>
                                    </p:animEffect>
                                  </p:childTnLst>
                                </p:cTn>
                              </p:par>
                            </p:childTnLst>
                          </p:cTn>
                        </p:par>
                        <p:par>
                          <p:cTn id="39" fill="hold">
                            <p:stCondLst>
                              <p:cond delay="2000"/>
                            </p:stCondLst>
                            <p:childTnLst>
                              <p:par>
                                <p:cTn id="40" presetID="12" presetClass="entr" presetSubtype="1" fill="hold"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slide(fromTop)">
                                      <p:cBhvr>
                                        <p:cTn id="42" dur="1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nodeType="clickEffect">
                                  <p:stCondLst>
                                    <p:cond delay="0"/>
                                  </p:stCondLst>
                                  <p:childTnLst>
                                    <p:set>
                                      <p:cBhvr>
                                        <p:cTn id="46" dur="1" fill="hold">
                                          <p:stCondLst>
                                            <p:cond delay="0"/>
                                          </p:stCondLst>
                                        </p:cTn>
                                        <p:tgtEl>
                                          <p:spTgt spid="244822">
                                            <p:txEl>
                                              <p:charRg st="0" end="6"/>
                                            </p:txEl>
                                          </p:spTgt>
                                        </p:tgtEl>
                                        <p:attrNameLst>
                                          <p:attrName>style.visibility</p:attrName>
                                        </p:attrNameLst>
                                      </p:cBhvr>
                                      <p:to>
                                        <p:strVal val="visible"/>
                                      </p:to>
                                    </p:set>
                                    <p:animEffect transition="in" filter="strips(downRight)">
                                      <p:cBhvr>
                                        <p:cTn id="47" dur="2000"/>
                                        <p:tgtEl>
                                          <p:spTgt spid="244822">
                                            <p:txEl>
                                              <p:charRg st="0" end="6"/>
                                            </p:txEl>
                                          </p:spTgt>
                                        </p:tgtEl>
                                      </p:cBhvr>
                                    </p:animEffect>
                                  </p:childTnLst>
                                </p:cTn>
                              </p:par>
                            </p:childTnLst>
                          </p:cTn>
                        </p:par>
                        <p:par>
                          <p:cTn id="48" fill="hold">
                            <p:stCondLst>
                              <p:cond delay="2000"/>
                            </p:stCondLst>
                            <p:childTnLst>
                              <p:par>
                                <p:cTn id="49" presetID="12" presetClass="entr" presetSubtype="8" fill="hold" nodeType="afterEffect">
                                  <p:stCondLst>
                                    <p:cond delay="0"/>
                                  </p:stCondLst>
                                  <p:childTnLst>
                                    <p:set>
                                      <p:cBhvr>
                                        <p:cTn id="50" dur="1" fill="hold">
                                          <p:stCondLst>
                                            <p:cond delay="0"/>
                                          </p:stCondLst>
                                        </p:cTn>
                                        <p:tgtEl>
                                          <p:spTgt spid="244823"/>
                                        </p:tgtEl>
                                        <p:attrNameLst>
                                          <p:attrName>style.visibility</p:attrName>
                                        </p:attrNameLst>
                                      </p:cBhvr>
                                      <p:to>
                                        <p:strVal val="visible"/>
                                      </p:to>
                                    </p:set>
                                    <p:animEffect transition="in" filter="slide(fromLeft)">
                                      <p:cBhvr>
                                        <p:cTn id="51" dur="1000"/>
                                        <p:tgtEl>
                                          <p:spTgt spid="244823"/>
                                        </p:tgtEl>
                                      </p:cBhvr>
                                    </p:animEffect>
                                  </p:childTnLst>
                                </p:cTn>
                              </p:par>
                            </p:childTnLst>
                          </p:cTn>
                        </p:par>
                      </p:childTnLst>
                    </p:cTn>
                  </p:par>
                  <p:par>
                    <p:cTn id="52" fill="hold">
                      <p:stCondLst>
                        <p:cond delay="indefinite"/>
                      </p:stCondLst>
                      <p:childTnLst>
                        <p:par>
                          <p:cTn id="53" fill="hold">
                            <p:stCondLst>
                              <p:cond delay="0"/>
                            </p:stCondLst>
                            <p:childTnLst>
                              <p:par>
                                <p:cTn id="54" presetID="18" presetClass="entr" presetSubtype="6" fill="hold" nodeType="clickEffect">
                                  <p:stCondLst>
                                    <p:cond delay="0"/>
                                  </p:stCondLst>
                                  <p:childTnLst>
                                    <p:set>
                                      <p:cBhvr>
                                        <p:cTn id="55" dur="1" fill="hold">
                                          <p:stCondLst>
                                            <p:cond delay="0"/>
                                          </p:stCondLst>
                                        </p:cTn>
                                        <p:tgtEl>
                                          <p:spTgt spid="244821">
                                            <p:txEl>
                                              <p:charRg st="0" end="6"/>
                                            </p:txEl>
                                          </p:spTgt>
                                        </p:tgtEl>
                                        <p:attrNameLst>
                                          <p:attrName>style.visibility</p:attrName>
                                        </p:attrNameLst>
                                      </p:cBhvr>
                                      <p:to>
                                        <p:strVal val="visible"/>
                                      </p:to>
                                    </p:set>
                                    <p:animEffect transition="in" filter="strips(downRight)">
                                      <p:cBhvr>
                                        <p:cTn id="56" dur="500"/>
                                        <p:tgtEl>
                                          <p:spTgt spid="244821">
                                            <p:txEl>
                                              <p:charRg st="0" end="6"/>
                                            </p:txEl>
                                          </p:spTgt>
                                        </p:tgtEl>
                                      </p:cBhvr>
                                    </p:animEffect>
                                  </p:childTnLst>
                                </p:cTn>
                              </p:par>
                            </p:childTnLst>
                          </p:cTn>
                        </p:par>
                        <p:par>
                          <p:cTn id="57" fill="hold">
                            <p:stCondLst>
                              <p:cond delay="500"/>
                            </p:stCondLst>
                            <p:childTnLst>
                              <p:par>
                                <p:cTn id="58" presetID="12" presetClass="entr" presetSubtype="2" fill="hold" nodeType="afterEffect">
                                  <p:stCondLst>
                                    <p:cond delay="0"/>
                                  </p:stCondLst>
                                  <p:childTnLst>
                                    <p:set>
                                      <p:cBhvr>
                                        <p:cTn id="59" dur="1" fill="hold">
                                          <p:stCondLst>
                                            <p:cond delay="0"/>
                                          </p:stCondLst>
                                        </p:cTn>
                                        <p:tgtEl>
                                          <p:spTgt spid="244824"/>
                                        </p:tgtEl>
                                        <p:attrNameLst>
                                          <p:attrName>style.visibility</p:attrName>
                                        </p:attrNameLst>
                                      </p:cBhvr>
                                      <p:to>
                                        <p:strVal val="visible"/>
                                      </p:to>
                                    </p:set>
                                    <p:animEffect transition="in" filter="slide(fromRight)">
                                      <p:cBhvr>
                                        <p:cTn id="60" dur="1000"/>
                                        <p:tgtEl>
                                          <p:spTgt spid="244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800" grpId="0" bldLvl="0" animBg="1"/>
      <p:bldP spid="244801"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58445" y="481965"/>
            <a:ext cx="2989580"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3100" dirty="0">
                <a:solidFill>
                  <a:schemeClr val="tx1"/>
                </a:solidFill>
                <a:effectLst>
                  <a:outerShdw blurRad="38100" dist="19050" dir="2700000" algn="tl" rotWithShape="0">
                    <a:schemeClr val="dk1">
                      <a:alpha val="40000"/>
                    </a:schemeClr>
                  </a:outerShdw>
                </a:effectLst>
                <a:sym typeface="+mn-ea"/>
              </a:rPr>
              <a:t>A. </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现金的清查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655320" y="1371600"/>
            <a:ext cx="7935595" cy="2306955"/>
          </a:xfrm>
          <a:prstGeom prst="rect">
            <a:avLst/>
          </a:prstGeom>
          <a:noFill/>
          <a:ln w="9525">
            <a:noFill/>
          </a:ln>
        </p:spPr>
        <p:txBody>
          <a:bodyPr wrap="square">
            <a:spAutoFit/>
          </a:bodyPr>
          <a:p>
            <a:pPr indent="26670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企业应当按规定进行现金的清查，一般采用实地盘点法，对于清查的结果应当编制现金盘点报告单。有现金溢余或短缺的应先通过“待处理财产损溢”科目核算，按管理权限经批准后分别按以下情况处理：</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1.</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现金短缺</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272415" y="608330"/>
            <a:ext cx="8481695" cy="1198880"/>
          </a:xfrm>
          <a:prstGeom prst="rect">
            <a:avLst/>
          </a:prstGeom>
          <a:noFill/>
          <a:ln w="9525">
            <a:noFill/>
          </a:ln>
        </p:spPr>
        <p:txBody>
          <a:bodyPr wrap="square">
            <a:spAutoFit/>
          </a:bodyPr>
          <a:p>
            <a:pPr marL="342900" indent="-342900" fontAlgn="auto">
              <a:lnSpc>
                <a:spcPct val="150000"/>
              </a:lnSpc>
              <a:buClr>
                <a:srgbClr val="ED823B"/>
              </a:buClr>
              <a:buFont typeface="Wingdings" panose="05000000000000000000" charset="0"/>
              <a:buChar char="ü"/>
            </a:pPr>
            <a:r>
              <a:rPr lang="zh-CN" sz="2400" b="1">
                <a:latin typeface="微软雅黑" panose="020B0503020204020204" pitchFamily="34" charset="-122"/>
                <a:ea typeface="微软雅黑" panose="020B0503020204020204" pitchFamily="34" charset="-122"/>
                <a:cs typeface="微软雅黑" panose="020B0503020204020204" pitchFamily="34" charset="-122"/>
              </a:rPr>
              <a:t>属于应由责任人或保险公司赔偿的部分，计入</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其他应收款</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buClr>
                <a:srgbClr val="ED823B"/>
              </a:buClr>
              <a:buFont typeface="Wingdings" panose="05000000000000000000" charset="0"/>
              <a:buChar char="ü"/>
            </a:pPr>
            <a:r>
              <a:rPr lang="zh-CN" sz="2400" b="1">
                <a:latin typeface="微软雅黑" panose="020B0503020204020204" pitchFamily="34" charset="-122"/>
                <a:ea typeface="微软雅黑" panose="020B0503020204020204" pitchFamily="34" charset="-122"/>
                <a:cs typeface="微软雅黑" panose="020B0503020204020204" pitchFamily="34" charset="-122"/>
              </a:rPr>
              <a:t>属于无法查明原因的，计入</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管理费用</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1155" y="1778635"/>
            <a:ext cx="2127885"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）短缺时：</a:t>
            </a:r>
            <a:endParaRPr lang="zh-CN" altLang="en-US" sz="2400" b="1"/>
          </a:p>
        </p:txBody>
      </p:sp>
      <p:sp>
        <p:nvSpPr>
          <p:cNvPr id="4" name="文本框 3"/>
          <p:cNvSpPr txBox="1"/>
          <p:nvPr/>
        </p:nvSpPr>
        <p:spPr>
          <a:xfrm>
            <a:off x="2696210" y="1778635"/>
            <a:ext cx="3231515" cy="1198880"/>
          </a:xfrm>
          <a:prstGeom prst="rect">
            <a:avLst/>
          </a:prstGeom>
          <a:noFill/>
        </p:spPr>
        <p:txBody>
          <a:bodyPr wrap="square" rtlCol="0" anchor="t">
            <a:spAutoFit/>
          </a:bodyPr>
          <a:p>
            <a:pPr fontAlgn="auto">
              <a:lnSpc>
                <a:spcPct val="150000"/>
              </a:lnSpc>
            </a:pPr>
            <a:r>
              <a:rPr lang="zh-CN" altLang="en-US" sz="2400" b="1">
                <a:sym typeface="+mn-ea"/>
              </a:rPr>
              <a:t>借：待处理财产损溢</a:t>
            </a:r>
            <a:endParaRPr lang="zh-CN" altLang="en-US" sz="2400" b="1">
              <a:sym typeface="+mn-ea"/>
            </a:endParaRPr>
          </a:p>
          <a:p>
            <a:pPr fontAlgn="auto">
              <a:lnSpc>
                <a:spcPct val="150000"/>
              </a:lnSpc>
            </a:pPr>
            <a:r>
              <a:rPr lang="zh-CN" altLang="en-US" sz="2400" b="1">
                <a:sym typeface="+mn-ea"/>
              </a:rPr>
              <a:t>　贷：库存现金</a:t>
            </a:r>
            <a:endParaRPr lang="zh-CN" altLang="en-US" sz="2400" b="1">
              <a:sym typeface="+mn-ea"/>
            </a:endParaRPr>
          </a:p>
        </p:txBody>
      </p:sp>
      <p:sp>
        <p:nvSpPr>
          <p:cNvPr id="5" name="文本框 4"/>
          <p:cNvSpPr txBox="1"/>
          <p:nvPr/>
        </p:nvSpPr>
        <p:spPr>
          <a:xfrm>
            <a:off x="351155" y="2650490"/>
            <a:ext cx="253428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）经批准后：</a:t>
            </a:r>
            <a:endParaRPr lang="zh-CN" altLang="en-US" sz="2400" b="1"/>
          </a:p>
        </p:txBody>
      </p:sp>
      <p:sp>
        <p:nvSpPr>
          <p:cNvPr id="6" name="文本框 5"/>
          <p:cNvSpPr txBox="1"/>
          <p:nvPr/>
        </p:nvSpPr>
        <p:spPr>
          <a:xfrm>
            <a:off x="882650" y="3270250"/>
            <a:ext cx="7944485"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其他应收款（</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应由责任人赔偿或保险公司赔偿的部分</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管理费用（</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无法查明原因的部分</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blinds(horizontal)">
                                      <p:cBhvr>
                                        <p:cTn id="16" dur="500"/>
                                        <p:tgtEl>
                                          <p:spTgt spid="10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0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2.</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现金溢余</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272415" y="645795"/>
            <a:ext cx="8481695" cy="1198880"/>
          </a:xfrm>
          <a:prstGeom prst="rect">
            <a:avLst/>
          </a:prstGeom>
          <a:noFill/>
          <a:ln w="9525">
            <a:noFill/>
          </a:ln>
        </p:spPr>
        <p:txBody>
          <a:bodyPr wrap="square">
            <a:spAutoFit/>
          </a:bodyPr>
          <a:p>
            <a:pPr marL="342900" indent="-342900" fontAlgn="auto">
              <a:lnSpc>
                <a:spcPct val="150000"/>
              </a:lnSpc>
              <a:buClr>
                <a:srgbClr val="ED823B"/>
              </a:buClr>
              <a:buFont typeface="Wingdings" panose="05000000000000000000" charset="0"/>
              <a:buChar char="ü"/>
            </a:pPr>
            <a:r>
              <a:rPr lang="zh-CN" sz="2400" b="1">
                <a:latin typeface="微软雅黑" panose="020B0503020204020204" pitchFamily="34" charset="-122"/>
                <a:ea typeface="微软雅黑" panose="020B0503020204020204" pitchFamily="34" charset="-122"/>
                <a:cs typeface="微软雅黑" panose="020B0503020204020204" pitchFamily="34" charset="-122"/>
              </a:rPr>
              <a:t>属于应支付给有关人员或单位的，计入</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其他应付款</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buClr>
                <a:srgbClr val="ED823B"/>
              </a:buClr>
              <a:buFont typeface="Wingdings" panose="05000000000000000000" charset="0"/>
              <a:buChar char="ü"/>
            </a:pPr>
            <a:r>
              <a:rPr lang="zh-CN" sz="2400" b="1">
                <a:latin typeface="微软雅黑" panose="020B0503020204020204" pitchFamily="34" charset="-122"/>
                <a:ea typeface="微软雅黑" panose="020B0503020204020204" pitchFamily="34" charset="-122"/>
                <a:cs typeface="微软雅黑" panose="020B0503020204020204" pitchFamily="34" charset="-122"/>
              </a:rPr>
              <a:t>属于无法查明原因的，计入</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营业外收入</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1155" y="1778635"/>
            <a:ext cx="2127885"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）溢余时：</a:t>
            </a:r>
            <a:endParaRPr lang="zh-CN" altLang="en-US" sz="2400" b="1"/>
          </a:p>
        </p:txBody>
      </p:sp>
      <p:sp>
        <p:nvSpPr>
          <p:cNvPr id="4" name="文本框 3"/>
          <p:cNvSpPr txBox="1"/>
          <p:nvPr/>
        </p:nvSpPr>
        <p:spPr>
          <a:xfrm>
            <a:off x="2696210" y="1778635"/>
            <a:ext cx="3231515" cy="1198880"/>
          </a:xfrm>
          <a:prstGeom prst="rect">
            <a:avLst/>
          </a:prstGeom>
          <a:noFill/>
        </p:spPr>
        <p:txBody>
          <a:bodyPr wrap="square" rtlCol="0" anchor="t">
            <a:spAutoFit/>
          </a:bodyPr>
          <a:p>
            <a:pPr fontAlgn="auto">
              <a:lnSpc>
                <a:spcPct val="150000"/>
              </a:lnSpc>
            </a:pPr>
            <a:r>
              <a:rPr lang="zh-CN" altLang="en-US" sz="2400" b="1">
                <a:sym typeface="+mn-ea"/>
              </a:rPr>
              <a:t>借：</a:t>
            </a:r>
            <a:r>
              <a:rPr lang="zh-CN" altLang="en-US" sz="2400" b="1">
                <a:sym typeface="+mn-ea"/>
              </a:rPr>
              <a:t>库存现金</a:t>
            </a:r>
            <a:endParaRPr lang="zh-CN" altLang="en-US" sz="2400" b="1">
              <a:sym typeface="+mn-ea"/>
            </a:endParaRPr>
          </a:p>
          <a:p>
            <a:pPr fontAlgn="auto">
              <a:lnSpc>
                <a:spcPct val="150000"/>
              </a:lnSpc>
            </a:pPr>
            <a:r>
              <a:rPr lang="zh-CN" altLang="en-US" sz="2400" b="1">
                <a:sym typeface="+mn-ea"/>
              </a:rPr>
              <a:t>　贷：</a:t>
            </a:r>
            <a:r>
              <a:rPr lang="zh-CN" altLang="en-US" sz="2400" b="1">
                <a:sym typeface="+mn-ea"/>
              </a:rPr>
              <a:t>待处理财产损溢</a:t>
            </a:r>
            <a:endParaRPr lang="zh-CN" altLang="en-US" sz="2400" b="1">
              <a:sym typeface="+mn-ea"/>
            </a:endParaRPr>
          </a:p>
        </p:txBody>
      </p:sp>
      <p:sp>
        <p:nvSpPr>
          <p:cNvPr id="5" name="文本框 4"/>
          <p:cNvSpPr txBox="1"/>
          <p:nvPr/>
        </p:nvSpPr>
        <p:spPr>
          <a:xfrm>
            <a:off x="351155" y="2650490"/>
            <a:ext cx="253428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）经批准后：</a:t>
            </a:r>
            <a:endParaRPr lang="zh-CN" altLang="en-US" sz="2400" b="1"/>
          </a:p>
        </p:txBody>
      </p:sp>
      <p:sp>
        <p:nvSpPr>
          <p:cNvPr id="6" name="文本框 5"/>
          <p:cNvSpPr txBox="1"/>
          <p:nvPr/>
        </p:nvSpPr>
        <p:spPr>
          <a:xfrm>
            <a:off x="721995" y="3214370"/>
            <a:ext cx="8032115"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贷：</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其他应付款（</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应支付给有关人员或单位的部分</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营业外收入（</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无法查明原因的部分</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blinds(horizontal)">
                                      <p:cBhvr>
                                        <p:cTn id="16" dur="500"/>
                                        <p:tgtEl>
                                          <p:spTgt spid="10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0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16230" y="240030"/>
            <a:ext cx="8406130" cy="1753235"/>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【例】某企业现金盘点时发现库存现金短缺351元，经批准需由出纳员赔偿200元，其余短缺无法查明原因。关于现金短缺相关会计科目处理正确的是（　　）。（201</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9</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年）</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064260" y="2096135"/>
            <a:ext cx="5299710"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借记“管理费用”科目151元</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借记“其他应付款”科目200元</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借记“营业外支出”科目151元</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借记“财务费用”科目151元</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33425" y="713740"/>
            <a:ext cx="3341370" cy="542925"/>
          </a:xfrm>
        </p:spPr>
        <p:txBody>
          <a:bodyPr>
            <a:normAutofit/>
          </a:bodyPr>
          <a:p>
            <a:r>
              <a:rPr lang="zh-CN" altLang="zh-CN" dirty="0" smtClean="0">
                <a:solidFill>
                  <a:schemeClr val="tx1"/>
                </a:solidFill>
                <a:sym typeface="+mn-ea"/>
              </a:rPr>
              <a:t>（二）</a:t>
            </a:r>
            <a:r>
              <a:rPr lang="zh-CN" altLang="en-US" dirty="0">
                <a:solidFill>
                  <a:schemeClr val="tx1"/>
                </a:solidFill>
                <a:latin typeface="宋体" panose="02010600030101010101" pitchFamily="2" charset="-122"/>
                <a:sym typeface="+mn-ea"/>
              </a:rPr>
              <a:t>财产清查的种类</a:t>
            </a:r>
            <a:endParaRPr lang="zh-CN" altLang="en-US" dirty="0" smtClean="0">
              <a:solidFill>
                <a:schemeClr val="tx1"/>
              </a:solidFill>
              <a:latin typeface="宋体" panose="02010600030101010101" pitchFamily="2" charset="-122"/>
              <a:sym typeface="+mn-ea"/>
            </a:endParaRPr>
          </a:p>
        </p:txBody>
      </p:sp>
      <p:pic>
        <p:nvPicPr>
          <p:cNvPr id="10" name="图片 10" descr="http://webupload.admin.dongao.com/biz/handout/img/2018/20181210/20181210174954678003.png"/>
          <p:cNvPicPr>
            <a:picLocks noChangeAspect="1" noChangeArrowheads="1"/>
          </p:cNvPicPr>
          <p:nvPr/>
        </p:nvPicPr>
        <p:blipFill>
          <a:blip r:embed="rId2">
            <a:clrChange>
              <a:clrFrom>
                <a:srgbClr val="000000">
                  <a:alpha val="0"/>
                </a:srgbClr>
              </a:clrFrom>
              <a:clrTo>
                <a:srgbClr val="000000">
                  <a:alpha val="0"/>
                  <a:alpha val="0"/>
                </a:srgbClr>
              </a:clrTo>
            </a:clrChange>
            <a:extLst>
              <a:ext uri="{28A0092B-C50C-407E-A947-70E740481C1C}">
                <a14:useLocalDpi xmlns:a14="http://schemas.microsoft.com/office/drawing/2010/main" val="0"/>
              </a:ext>
            </a:extLst>
          </a:blip>
          <a:srcRect/>
          <a:stretch>
            <a:fillRect/>
          </a:stretch>
        </p:blipFill>
        <p:spPr>
          <a:xfrm>
            <a:off x="1945005" y="1737360"/>
            <a:ext cx="5077460" cy="1941830"/>
          </a:xfrm>
          <a:prstGeom prst="rect">
            <a:avLst/>
          </a:prstGeom>
          <a:noFill/>
          <a:ln>
            <a:noFill/>
          </a:ln>
        </p:spPr>
      </p:pic>
    </p:spTree>
    <p:custDataLst>
      <p:tags r:id="rId3"/>
    </p:custData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21005" y="431800"/>
            <a:ext cx="2127885"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）短缺时：</a:t>
            </a:r>
            <a:endParaRPr lang="zh-CN" altLang="en-US" sz="2400" b="1"/>
          </a:p>
        </p:txBody>
      </p:sp>
      <p:sp>
        <p:nvSpPr>
          <p:cNvPr id="2" name="文本框 1"/>
          <p:cNvSpPr txBox="1"/>
          <p:nvPr/>
        </p:nvSpPr>
        <p:spPr>
          <a:xfrm>
            <a:off x="2766060" y="431800"/>
            <a:ext cx="5073015" cy="1198880"/>
          </a:xfrm>
          <a:prstGeom prst="rect">
            <a:avLst/>
          </a:prstGeom>
          <a:noFill/>
        </p:spPr>
        <p:txBody>
          <a:bodyPr wrap="square" rtlCol="0" anchor="t">
            <a:spAutoFit/>
          </a:bodyPr>
          <a:p>
            <a:pPr fontAlgn="auto">
              <a:lnSpc>
                <a:spcPct val="150000"/>
              </a:lnSpc>
            </a:pPr>
            <a:r>
              <a:rPr lang="zh-CN" altLang="en-US" sz="2400" b="1">
                <a:sym typeface="+mn-ea"/>
              </a:rPr>
              <a:t>借：待处理财产损溢       </a:t>
            </a:r>
            <a:r>
              <a:rPr lang="en-US" altLang="zh-CN" sz="2400" b="1">
                <a:sym typeface="+mn-ea"/>
              </a:rPr>
              <a:t>351</a:t>
            </a:r>
            <a:endParaRPr lang="zh-CN" altLang="en-US" sz="2400" b="1">
              <a:sym typeface="+mn-ea"/>
            </a:endParaRPr>
          </a:p>
          <a:p>
            <a:pPr fontAlgn="auto">
              <a:lnSpc>
                <a:spcPct val="150000"/>
              </a:lnSpc>
            </a:pPr>
            <a:r>
              <a:rPr lang="zh-CN" altLang="en-US" sz="2400" b="1">
                <a:sym typeface="+mn-ea"/>
              </a:rPr>
              <a:t>　贷：库存现金                </a:t>
            </a:r>
            <a:r>
              <a:rPr lang="en-US" altLang="zh-CN" sz="2400" b="1">
                <a:sym typeface="+mn-ea"/>
              </a:rPr>
              <a:t>351</a:t>
            </a:r>
            <a:endParaRPr lang="en-US" altLang="zh-CN" sz="2400" b="1">
              <a:sym typeface="+mn-ea"/>
            </a:endParaRPr>
          </a:p>
        </p:txBody>
      </p:sp>
      <p:sp>
        <p:nvSpPr>
          <p:cNvPr id="6" name="文本框 5"/>
          <p:cNvSpPr txBox="1"/>
          <p:nvPr/>
        </p:nvSpPr>
        <p:spPr>
          <a:xfrm>
            <a:off x="421005" y="1925955"/>
            <a:ext cx="253428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）经批准后：</a:t>
            </a:r>
            <a:endParaRPr lang="zh-CN" altLang="en-US" sz="2400" b="1"/>
          </a:p>
        </p:txBody>
      </p:sp>
      <p:sp>
        <p:nvSpPr>
          <p:cNvPr id="7" name="文本框 6"/>
          <p:cNvSpPr txBox="1"/>
          <p:nvPr/>
        </p:nvSpPr>
        <p:spPr>
          <a:xfrm>
            <a:off x="2824480" y="1958975"/>
            <a:ext cx="4956810"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其他应收款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200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管理费用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151</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351</a:t>
            </a:r>
            <a:endPar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961390" y="4128135"/>
            <a:ext cx="173545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9555" y="295910"/>
            <a:ext cx="2989580"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3100" dirty="0">
                <a:solidFill>
                  <a:schemeClr val="tx1"/>
                </a:solidFill>
                <a:effectLst>
                  <a:outerShdw blurRad="38100" dist="19050" dir="2700000" algn="tl" rotWithShape="0">
                    <a:schemeClr val="dk1">
                      <a:alpha val="40000"/>
                    </a:schemeClr>
                  </a:outerShdw>
                </a:effectLst>
                <a:sym typeface="+mn-ea"/>
              </a:rPr>
              <a:t>B. </a:t>
            </a:r>
            <a:r>
              <a:rPr lang="zh-CN" altLang="en-US" sz="3100" dirty="0">
                <a:solidFill>
                  <a:schemeClr val="tx1"/>
                </a:solidFill>
                <a:effectLst>
                  <a:outerShdw blurRad="38100" dist="19050" dir="2700000" algn="tl" rotWithShape="0">
                    <a:schemeClr val="dk1">
                      <a:alpha val="40000"/>
                    </a:schemeClr>
                  </a:outerShdw>
                </a:effectLst>
                <a:sym typeface="+mn-ea"/>
              </a:rPr>
              <a:t>存货</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277495" y="1009015"/>
            <a:ext cx="8409940" cy="1198880"/>
          </a:xfrm>
          <a:prstGeom prst="rect">
            <a:avLst/>
          </a:prstGeom>
          <a:noFill/>
          <a:ln w="9525">
            <a:noFill/>
          </a:ln>
        </p:spPr>
        <p:txBody>
          <a:bodyPr wrap="square">
            <a:spAutoFit/>
          </a:bodyPr>
          <a:p>
            <a:pPr indent="26670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企业清查的各种存货损溢，应在期末结账前处理完毕，期末处理后，本科目无余额。</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147482622" descr="20191125145738534002"/>
          <p:cNvPicPr>
            <a:picLocks noChangeAspect="1"/>
          </p:cNvPicPr>
          <p:nvPr/>
        </p:nvPicPr>
        <p:blipFill>
          <a:blip r:embed="rId2"/>
          <a:stretch>
            <a:fillRect/>
          </a:stretch>
        </p:blipFill>
        <p:spPr>
          <a:xfrm>
            <a:off x="2065655" y="2354580"/>
            <a:ext cx="4942205" cy="2085975"/>
          </a:xfrm>
          <a:prstGeom prst="rect">
            <a:avLst/>
          </a:prstGeom>
          <a:noFill/>
          <a:ln w="9525">
            <a:noFill/>
          </a:ln>
        </p:spPr>
      </p:pic>
    </p:spTree>
    <p:custDataLst>
      <p:tags r:id="rId3"/>
    </p:custData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91465" y="1010285"/>
            <a:ext cx="8409940" cy="2306955"/>
          </a:xfrm>
          <a:prstGeom prst="rect">
            <a:avLst/>
          </a:prstGeom>
          <a:noFill/>
        </p:spPr>
        <p:txBody>
          <a:bodyPr wrap="square" rtlCol="0" anchor="t">
            <a:spAutoFit/>
          </a:bodyPr>
          <a:p>
            <a:pPr indent="266700" fontAlgn="auto">
              <a:lnSpc>
                <a:spcPct val="15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存货清查发生盘盈和盘亏通过</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科目核算，核算时分两步：</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266700" fontAlgn="auto">
              <a:lnSpc>
                <a:spcPct val="15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一，批准前调整为账实相符，即将账按实物数量进行调整；</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266700" fontAlgn="auto">
              <a:lnSpc>
                <a:spcPct val="15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二，批准后按规定结转处理。</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1.</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盘盈</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 name="文本框 2"/>
          <p:cNvSpPr txBox="1"/>
          <p:nvPr/>
        </p:nvSpPr>
        <p:spPr>
          <a:xfrm>
            <a:off x="620395" y="1226820"/>
            <a:ext cx="2127885"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）盘盈时：</a:t>
            </a:r>
            <a:endParaRPr lang="zh-CN" altLang="en-US" sz="2400" b="1"/>
          </a:p>
        </p:txBody>
      </p:sp>
      <p:sp>
        <p:nvSpPr>
          <p:cNvPr id="4" name="文本框 3"/>
          <p:cNvSpPr txBox="1"/>
          <p:nvPr/>
        </p:nvSpPr>
        <p:spPr>
          <a:xfrm>
            <a:off x="2955925" y="1226820"/>
            <a:ext cx="3890645" cy="1198880"/>
          </a:xfrm>
          <a:prstGeom prst="rect">
            <a:avLst/>
          </a:prstGeom>
          <a:noFill/>
        </p:spPr>
        <p:txBody>
          <a:bodyPr wrap="square" rtlCol="0" anchor="t">
            <a:spAutoFit/>
          </a:bodyPr>
          <a:p>
            <a:pPr fontAlgn="auto">
              <a:lnSpc>
                <a:spcPct val="150000"/>
              </a:lnSpc>
            </a:pPr>
            <a:r>
              <a:rPr lang="zh-CN" altLang="en-US" sz="2400" b="1">
                <a:sym typeface="+mn-ea"/>
              </a:rPr>
              <a:t>借：原材料、库存商品等</a:t>
            </a:r>
            <a:endParaRPr lang="zh-CN" altLang="en-US" sz="2400" b="1">
              <a:sym typeface="+mn-ea"/>
            </a:endParaRPr>
          </a:p>
          <a:p>
            <a:pPr fontAlgn="auto">
              <a:lnSpc>
                <a:spcPct val="150000"/>
              </a:lnSpc>
            </a:pPr>
            <a:r>
              <a:rPr lang="zh-CN" altLang="en-US" sz="2400" b="1">
                <a:sym typeface="+mn-ea"/>
              </a:rPr>
              <a:t>　贷：</a:t>
            </a:r>
            <a:r>
              <a:rPr lang="zh-CN" altLang="en-US" sz="2400" b="1">
                <a:sym typeface="+mn-ea"/>
              </a:rPr>
              <a:t>待处理财产损溢</a:t>
            </a:r>
            <a:endParaRPr lang="zh-CN" altLang="en-US" sz="2400" b="1">
              <a:sym typeface="+mn-ea"/>
            </a:endParaRPr>
          </a:p>
        </p:txBody>
      </p:sp>
      <p:sp>
        <p:nvSpPr>
          <p:cNvPr id="5" name="文本框 4"/>
          <p:cNvSpPr txBox="1"/>
          <p:nvPr/>
        </p:nvSpPr>
        <p:spPr>
          <a:xfrm>
            <a:off x="620395" y="2663825"/>
            <a:ext cx="253428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）经批准后：</a:t>
            </a:r>
            <a:endParaRPr lang="zh-CN" altLang="en-US" sz="2400" b="1"/>
          </a:p>
        </p:txBody>
      </p:sp>
      <p:sp>
        <p:nvSpPr>
          <p:cNvPr id="6" name="文本框 5"/>
          <p:cNvSpPr txBox="1"/>
          <p:nvPr/>
        </p:nvSpPr>
        <p:spPr>
          <a:xfrm>
            <a:off x="3051810" y="2719070"/>
            <a:ext cx="3282950" cy="1198880"/>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管理费用</a:t>
            </a:r>
            <a:endPar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en-US" altLang="zh-CN" sz="2400" b="1" dirty="0">
                <a:effectLst>
                  <a:outerShdw blurRad="38100" dist="19050" dir="2700000" algn="tl" rotWithShape="0">
                    <a:schemeClr val="dk1">
                      <a:alpha val="40000"/>
                    </a:schemeClr>
                  </a:outerShdw>
                </a:effectLst>
                <a:latin typeface="宋体" panose="02010600030101010101" pitchFamily="2" charset="-122"/>
                <a:sym typeface="+mn-ea"/>
              </a:rPr>
              <a:t>2.</a:t>
            </a:r>
            <a:r>
              <a:rPr lang="zh-CN" altLang="en-US" sz="2400" b="1" dirty="0">
                <a:effectLst>
                  <a:outerShdw blurRad="38100" dist="19050" dir="2700000" algn="tl" rotWithShape="0">
                    <a:schemeClr val="dk1">
                      <a:alpha val="40000"/>
                    </a:schemeClr>
                  </a:outerShdw>
                </a:effectLst>
                <a:latin typeface="宋体" panose="02010600030101010101" pitchFamily="2" charset="-122"/>
                <a:sym typeface="+mn-ea"/>
              </a:rPr>
              <a:t>盘亏</a:t>
            </a:r>
            <a:endParaRPr lang="zh-CN" altLang="en-US" sz="2400" b="1" dirty="0">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3" name="文本框 2"/>
          <p:cNvSpPr txBox="1"/>
          <p:nvPr/>
        </p:nvSpPr>
        <p:spPr>
          <a:xfrm>
            <a:off x="351155" y="1035050"/>
            <a:ext cx="2127885"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）盘亏时：</a:t>
            </a:r>
            <a:endParaRPr lang="zh-CN" altLang="en-US" sz="2400" b="1"/>
          </a:p>
        </p:txBody>
      </p:sp>
      <p:sp>
        <p:nvSpPr>
          <p:cNvPr id="6" name="文本框 5"/>
          <p:cNvSpPr txBox="1"/>
          <p:nvPr/>
        </p:nvSpPr>
        <p:spPr>
          <a:xfrm>
            <a:off x="929005" y="1890395"/>
            <a:ext cx="7285355"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贷：原材料</a:t>
            </a: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、库存商品</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应交税费—应交增值税（进项税额转出）</a:t>
            </a:r>
            <a:endPar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500" name="AutoShape 4"/>
          <p:cNvSpPr/>
          <p:nvPr/>
        </p:nvSpPr>
        <p:spPr>
          <a:xfrm>
            <a:off x="467360" y="1039495"/>
            <a:ext cx="8208963" cy="3527425"/>
          </a:xfrm>
          <a:prstGeom prst="wedgeRectCallout">
            <a:avLst>
              <a:gd name="adj1" fmla="val -50213"/>
              <a:gd name="adj2" fmla="val 30648"/>
            </a:avLst>
          </a:prstGeom>
          <a:solidFill>
            <a:schemeClr val="accent3">
              <a:lumMod val="40000"/>
              <a:lumOff val="60000"/>
            </a:schemeClr>
          </a:solidFill>
          <a:ln w="9525">
            <a:noFill/>
          </a:ln>
        </p:spPr>
        <p:txBody>
          <a:bodyPr anchor="t"/>
          <a:p>
            <a:pPr algn="ct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应交税费</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应交增值税</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进项税额</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3 400         </a:t>
            </a:r>
            <a:r>
              <a:rPr lang="zh-CN" altLang="en-US" sz="20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销项税额</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8 500</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（其中</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1 700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属于盘亏材料的        进项税额转出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1 700</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进项税额）</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材料正常消耗时抵扣数：</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3 400(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企业实际上交所得税数：</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8 500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3 400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5 100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sz="2000" b="1"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发生材料盘亏后抵扣数：</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3 400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1 700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1 700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企业实际上交所得税数：</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8 500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1 700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6 800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或：实际应上交数：</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(8</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pitchFamily="2" charset="2"/>
              </a:rPr>
              <a:t> 500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pitchFamily="2" charset="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sym typeface="Wingdings" panose="05000000000000000000" pitchFamily="2" charset="2"/>
              </a:rPr>
              <a:t>1 700)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3 400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6 800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6498" name="Line 5"/>
          <p:cNvSpPr/>
          <p:nvPr/>
        </p:nvSpPr>
        <p:spPr>
          <a:xfrm flipV="1">
            <a:off x="1043623" y="1398270"/>
            <a:ext cx="6408737" cy="0"/>
          </a:xfrm>
          <a:prstGeom prst="line">
            <a:avLst/>
          </a:prstGeom>
          <a:ln w="19050" cap="flat" cmpd="sng">
            <a:solidFill>
              <a:schemeClr val="tx1"/>
            </a:solidFill>
            <a:prstDash val="solid"/>
            <a:round/>
            <a:headEnd type="none" w="med" len="med"/>
            <a:tailEnd type="none" w="med" len="med"/>
          </a:ln>
        </p:spPr>
      </p:sp>
      <p:sp>
        <p:nvSpPr>
          <p:cNvPr id="106499" name="Line 6"/>
          <p:cNvSpPr/>
          <p:nvPr/>
        </p:nvSpPr>
        <p:spPr>
          <a:xfrm>
            <a:off x="4456748" y="1391920"/>
            <a:ext cx="0" cy="914400"/>
          </a:xfrm>
          <a:prstGeom prst="line">
            <a:avLst/>
          </a:prstGeom>
          <a:ln w="9525" cap="flat" cmpd="sng">
            <a:solidFill>
              <a:schemeClr val="tx1"/>
            </a:solidFill>
            <a:prstDash val="solid"/>
            <a:round/>
            <a:headEnd type="none" w="med" len="med"/>
            <a:tailEnd type="none" w="med" len="med"/>
          </a:ln>
        </p:spPr>
      </p:sp>
      <p:sp>
        <p:nvSpPr>
          <p:cNvPr id="362503" name="AutoShape 7"/>
          <p:cNvSpPr/>
          <p:nvPr/>
        </p:nvSpPr>
        <p:spPr>
          <a:xfrm>
            <a:off x="1667828" y="489268"/>
            <a:ext cx="1368425" cy="720725"/>
          </a:xfrm>
          <a:prstGeom prst="wedgeRoundRectCallout">
            <a:avLst>
              <a:gd name="adj1" fmla="val 65894"/>
              <a:gd name="adj2" fmla="val 79514"/>
              <a:gd name="adj3" fmla="val 16667"/>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FFCCFF"/>
                </a:solidFill>
              </a14:hiddenFill>
            </a:ext>
          </a:extLst>
        </p:spPr>
        <p:txBody>
          <a:bodyPr anchor="t"/>
          <a:p>
            <a:pPr algn="ctr"/>
            <a:r>
              <a:rPr lang="zh-CN" altLang="en-US" b="1" dirty="0">
                <a:latin typeface="微软雅黑" panose="020B0503020204020204" pitchFamily="34" charset="-122"/>
                <a:ea typeface="微软雅黑" panose="020B0503020204020204" pitchFamily="34" charset="-122"/>
              </a:rPr>
              <a:t>购入材料时已交数</a:t>
            </a:r>
            <a:endParaRPr lang="zh-CN" altLang="en-US" b="1" dirty="0">
              <a:latin typeface="微软雅黑" panose="020B0503020204020204" pitchFamily="34" charset="-122"/>
              <a:ea typeface="微软雅黑" panose="020B0503020204020204" pitchFamily="34" charset="-122"/>
            </a:endParaRPr>
          </a:p>
        </p:txBody>
      </p:sp>
      <p:sp>
        <p:nvSpPr>
          <p:cNvPr id="362504" name="AutoShape 8"/>
          <p:cNvSpPr/>
          <p:nvPr/>
        </p:nvSpPr>
        <p:spPr>
          <a:xfrm>
            <a:off x="7452360" y="545148"/>
            <a:ext cx="1223963" cy="720725"/>
          </a:xfrm>
          <a:prstGeom prst="wedgeRoundRectCallout">
            <a:avLst>
              <a:gd name="adj1" fmla="val -55060"/>
              <a:gd name="adj2" fmla="val 75773"/>
              <a:gd name="adj3" fmla="val 16667"/>
            </a:avLst>
          </a:prstGeom>
          <a:noFill/>
          <a:ln w="9525" cap="flat" cmpd="sng">
            <a:solidFill>
              <a:schemeClr val="tx1"/>
            </a:solidFill>
            <a:prstDash val="sysDot"/>
            <a:miter/>
            <a:headEnd type="none" w="med" len="med"/>
            <a:tailEnd type="none" w="med" len="med"/>
          </a:ln>
          <a:extLst>
            <a:ext uri="{909E8E84-426E-40DD-AFC4-6F175D3DCCD1}">
              <a14:hiddenFill xmlns:a14="http://schemas.microsoft.com/office/drawing/2010/main">
                <a:solidFill>
                  <a:srgbClr val="FFCCFF"/>
                </a:solidFill>
              </a14:hiddenFill>
            </a:ext>
          </a:extLst>
        </p:spPr>
        <p:txBody>
          <a:bodyPr anchor="t"/>
          <a:p>
            <a:pPr algn="ctr"/>
            <a:r>
              <a:rPr lang="zh-CN" altLang="en-US" b="1" dirty="0">
                <a:latin typeface="微软雅黑" panose="020B0503020204020204" pitchFamily="34" charset="-122"/>
                <a:ea typeface="微软雅黑" panose="020B0503020204020204" pitchFamily="34" charset="-122"/>
              </a:rPr>
              <a:t>销售产品时应交数</a:t>
            </a:r>
            <a:endParaRPr lang="zh-CN" altLang="en-US" b="1" dirty="0">
              <a:latin typeface="微软雅黑" panose="020B0503020204020204" pitchFamily="34" charset="-122"/>
              <a:ea typeface="微软雅黑" panose="020B0503020204020204" pitchFamily="34" charset="-122"/>
            </a:endParaRPr>
          </a:p>
        </p:txBody>
      </p:sp>
      <p:sp>
        <p:nvSpPr>
          <p:cNvPr id="362505" name="AutoShape 9"/>
          <p:cNvSpPr/>
          <p:nvPr/>
        </p:nvSpPr>
        <p:spPr>
          <a:xfrm>
            <a:off x="5075873" y="2118995"/>
            <a:ext cx="3455987" cy="720725"/>
          </a:xfrm>
          <a:prstGeom prst="wedgeRoundRectCallout">
            <a:avLst>
              <a:gd name="adj1" fmla="val 4755"/>
              <a:gd name="adj2" fmla="val -47134"/>
              <a:gd name="adj3" fmla="val 16667"/>
            </a:avLst>
          </a:prstGeom>
          <a:solidFill>
            <a:srgbClr val="D0DEFC"/>
          </a:solidFill>
          <a:ln w="9525" cap="flat" cmpd="sng">
            <a:noFill/>
            <a:prstDash val="solid"/>
            <a:miter/>
            <a:headEnd type="none" w="med" len="med"/>
            <a:tailEnd type="none" w="med" len="med"/>
          </a:ln>
        </p:spPr>
        <p:txBody>
          <a:bodyPr anchor="t"/>
          <a:p>
            <a:r>
              <a:rPr lang="en-US" altLang="zh-CN" b="1" dirty="0">
                <a:solidFill>
                  <a:srgbClr val="FF0000"/>
                </a:solidFill>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这样记录相当于减少借方的进项税额（增大被抵扣数）。</a:t>
            </a:r>
            <a:endParaRPr lang="zh-CN" altLang="en-US"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62503"/>
                                        </p:tgtEl>
                                        <p:attrNameLst>
                                          <p:attrName>style.visibility</p:attrName>
                                        </p:attrNameLst>
                                      </p:cBhvr>
                                      <p:to>
                                        <p:strVal val="visible"/>
                                      </p:to>
                                    </p:set>
                                    <p:animEffect transition="in" filter="slide(fromLeft)">
                                      <p:cBhvr>
                                        <p:cTn id="7" dur="500"/>
                                        <p:tgtEl>
                                          <p:spTgt spid="362503"/>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362504"/>
                                        </p:tgtEl>
                                        <p:attrNameLst>
                                          <p:attrName>style.visibility</p:attrName>
                                        </p:attrNameLst>
                                      </p:cBhvr>
                                      <p:to>
                                        <p:strVal val="visible"/>
                                      </p:to>
                                    </p:set>
                                    <p:animEffect transition="in" filter="slide(fromRight)">
                                      <p:cBhvr>
                                        <p:cTn id="11" dur="500"/>
                                        <p:tgtEl>
                                          <p:spTgt spid="362504"/>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362500">
                                            <p:txEl>
                                              <p:charRg st="217" end="251"/>
                                            </p:txEl>
                                          </p:spTgt>
                                        </p:tgtEl>
                                        <p:attrNameLst>
                                          <p:attrName>style.visibility</p:attrName>
                                        </p:attrNameLst>
                                      </p:cBhvr>
                                      <p:to>
                                        <p:strVal val="visible"/>
                                      </p:to>
                                    </p:set>
                                    <p:animEffect transition="in" filter="strips(downRight)">
                                      <p:cBhvr>
                                        <p:cTn id="16" dur="500"/>
                                        <p:tgtEl>
                                          <p:spTgt spid="362500">
                                            <p:txEl>
                                              <p:charRg st="217" end="251"/>
                                            </p:txEl>
                                          </p:spTgt>
                                        </p:tgtEl>
                                      </p:cBhvr>
                                    </p:animEffect>
                                  </p:childTnLst>
                                </p:cTn>
                              </p:par>
                              <p:par>
                                <p:cTn id="17" presetID="18" presetClass="entr" presetSubtype="6" fill="hold" nodeType="withEffect">
                                  <p:stCondLst>
                                    <p:cond delay="0"/>
                                  </p:stCondLst>
                                  <p:childTnLst>
                                    <p:set>
                                      <p:cBhvr>
                                        <p:cTn id="18" dur="1" fill="hold">
                                          <p:stCondLst>
                                            <p:cond delay="0"/>
                                          </p:stCondLst>
                                        </p:cTn>
                                        <p:tgtEl>
                                          <p:spTgt spid="362500">
                                            <p:txEl>
                                              <p:charRg st="251" end="286"/>
                                            </p:txEl>
                                          </p:spTgt>
                                        </p:tgtEl>
                                        <p:attrNameLst>
                                          <p:attrName>style.visibility</p:attrName>
                                        </p:attrNameLst>
                                      </p:cBhvr>
                                      <p:to>
                                        <p:strVal val="visible"/>
                                      </p:to>
                                    </p:set>
                                    <p:animEffect transition="in" filter="strips(downRight)">
                                      <p:cBhvr>
                                        <p:cTn id="19" dur="500"/>
                                        <p:tgtEl>
                                          <p:spTgt spid="362500">
                                            <p:txEl>
                                              <p:charRg st="251" end="286"/>
                                            </p:txEl>
                                          </p:spTgt>
                                        </p:tgtEl>
                                      </p:cBhvr>
                                    </p:animEffect>
                                  </p:childTnLst>
                                </p:cTn>
                              </p:par>
                              <p:par>
                                <p:cTn id="20" presetID="18" presetClass="entr" presetSubtype="6" fill="hold" nodeType="withEffect">
                                  <p:stCondLst>
                                    <p:cond delay="0"/>
                                  </p:stCondLst>
                                  <p:childTnLst>
                                    <p:set>
                                      <p:cBhvr>
                                        <p:cTn id="21" dur="1" fill="hold">
                                          <p:stCondLst>
                                            <p:cond delay="0"/>
                                          </p:stCondLst>
                                        </p:cTn>
                                        <p:tgtEl>
                                          <p:spTgt spid="362500">
                                            <p:txEl>
                                              <p:charRg st="286" end="333"/>
                                            </p:txEl>
                                          </p:spTgt>
                                        </p:tgtEl>
                                        <p:attrNameLst>
                                          <p:attrName>style.visibility</p:attrName>
                                        </p:attrNameLst>
                                      </p:cBhvr>
                                      <p:to>
                                        <p:strVal val="visible"/>
                                      </p:to>
                                    </p:set>
                                    <p:animEffect transition="in" filter="strips(downRight)">
                                      <p:cBhvr>
                                        <p:cTn id="22" dur="500"/>
                                        <p:tgtEl>
                                          <p:spTgt spid="362500">
                                            <p:txEl>
                                              <p:charRg st="286" end="33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362505"/>
                                        </p:tgtEl>
                                        <p:attrNameLst>
                                          <p:attrName>style.visibility</p:attrName>
                                        </p:attrNameLst>
                                      </p:cBhvr>
                                      <p:to>
                                        <p:strVal val="visible"/>
                                      </p:to>
                                    </p:set>
                                    <p:animEffect transition="in" filter="slide(fromTop)">
                                      <p:cBhvr>
                                        <p:cTn id="27" dur="2000"/>
                                        <p:tgtEl>
                                          <p:spTgt spid="362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03" grpId="0" bldLvl="0" animBg="1"/>
      <p:bldP spid="362504" grpId="0" bldLvl="0" animBg="1"/>
      <p:bldP spid="362505"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81965" y="768985"/>
            <a:ext cx="8114665" cy="1420495"/>
          </a:xfrm>
          <a:prstGeom prst="rect">
            <a:avLst/>
          </a:prstGeom>
          <a:noFill/>
        </p:spPr>
        <p:txBody>
          <a:bodyPr wrap="square" rtlCol="0" anchor="t">
            <a:spAutoFit/>
          </a:bodyPr>
          <a:p>
            <a:pPr fontAlgn="auto">
              <a:lnSpc>
                <a:spcPct val="120000"/>
              </a:lnSpc>
            </a:pPr>
            <a:r>
              <a:rPr lang="en-US" altLang="zh-CN" sz="2400" b="1" dirty="0">
                <a:solidFill>
                  <a:srgbClr val="C00000"/>
                </a:solidFill>
                <a:latin typeface="Arial" panose="020B0604020202020204" pitchFamily="34" charset="0"/>
                <a:ea typeface="宋体" panose="02010600030101010101" pitchFamily="2" charset="-122"/>
                <a:sym typeface="+mn-ea"/>
              </a:rPr>
              <a:t>★ </a:t>
            </a:r>
            <a:r>
              <a:rPr lang="zh-CN" altLang="en-US" sz="2400" b="1"/>
              <a:t>如果</a:t>
            </a:r>
            <a:r>
              <a:rPr lang="zh-CN" sz="2400" b="1">
                <a:latin typeface="微软雅黑" panose="020B0503020204020204" pitchFamily="34" charset="-122"/>
                <a:ea typeface="微软雅黑" panose="020B0503020204020204" pitchFamily="34" charset="-122"/>
                <a:sym typeface="+mn-ea"/>
              </a:rPr>
              <a:t>属于</a:t>
            </a:r>
            <a:r>
              <a:rPr lang="zh-CN" sz="2400" b="1">
                <a:solidFill>
                  <a:schemeClr val="tx1"/>
                </a:solidFill>
                <a:latin typeface="微软雅黑" panose="020B0503020204020204" pitchFamily="34" charset="-122"/>
                <a:ea typeface="微软雅黑" panose="020B0503020204020204" pitchFamily="34" charset="-122"/>
                <a:sym typeface="+mn-ea"/>
              </a:rPr>
              <a:t>贪污、盗窃等</a:t>
            </a:r>
            <a:r>
              <a:rPr lang="zh-CN" sz="2400" b="1">
                <a:solidFill>
                  <a:srgbClr val="C00000"/>
                </a:solidFill>
                <a:latin typeface="微软雅黑" panose="020B0503020204020204" pitchFamily="34" charset="-122"/>
                <a:ea typeface="微软雅黑" panose="020B0503020204020204" pitchFamily="34" charset="-122"/>
                <a:sym typeface="+mn-ea"/>
              </a:rPr>
              <a:t>管理不善</a:t>
            </a:r>
            <a:r>
              <a:rPr lang="zh-CN" sz="2400" b="1">
                <a:latin typeface="微软雅黑" panose="020B0503020204020204" pitchFamily="34" charset="-122"/>
                <a:ea typeface="微软雅黑" panose="020B0503020204020204" pitchFamily="34" charset="-122"/>
                <a:sym typeface="+mn-ea"/>
              </a:rPr>
              <a:t>造成的毁损，则进项税额</a:t>
            </a:r>
            <a:r>
              <a:rPr lang="zh-CN" sz="2400" b="1">
                <a:solidFill>
                  <a:srgbClr val="C00000"/>
                </a:solidFill>
                <a:latin typeface="微软雅黑" panose="020B0503020204020204" pitchFamily="34" charset="-122"/>
                <a:ea typeface="微软雅黑" panose="020B0503020204020204" pitchFamily="34" charset="-122"/>
                <a:sym typeface="+mn-ea"/>
              </a:rPr>
              <a:t>不允许抵扣</a:t>
            </a:r>
            <a:r>
              <a:rPr lang="zh-CN" sz="2400" b="1">
                <a:latin typeface="微软雅黑" panose="020B0503020204020204" pitchFamily="34" charset="-122"/>
                <a:ea typeface="微软雅黑" panose="020B0503020204020204" pitchFamily="34" charset="-122"/>
                <a:sym typeface="+mn-ea"/>
              </a:rPr>
              <a:t>，需要转出；如果属于</a:t>
            </a:r>
            <a:r>
              <a:rPr lang="zh-CN" sz="2400" b="1">
                <a:solidFill>
                  <a:schemeClr val="tx1"/>
                </a:solidFill>
                <a:latin typeface="微软雅黑" panose="020B0503020204020204" pitchFamily="34" charset="-122"/>
                <a:ea typeface="微软雅黑" panose="020B0503020204020204" pitchFamily="34" charset="-122"/>
                <a:sym typeface="+mn-ea"/>
              </a:rPr>
              <a:t>地震、台风等</a:t>
            </a:r>
            <a:r>
              <a:rPr lang="zh-CN" sz="2400" b="1">
                <a:solidFill>
                  <a:srgbClr val="C00000"/>
                </a:solidFill>
                <a:latin typeface="微软雅黑" panose="020B0503020204020204" pitchFamily="34" charset="-122"/>
                <a:ea typeface="微软雅黑" panose="020B0503020204020204" pitchFamily="34" charset="-122"/>
                <a:sym typeface="+mn-ea"/>
              </a:rPr>
              <a:t>自然灾害</a:t>
            </a:r>
            <a:r>
              <a:rPr lang="zh-CN" sz="2400" b="1">
                <a:latin typeface="微软雅黑" panose="020B0503020204020204" pitchFamily="34" charset="-122"/>
                <a:ea typeface="微软雅黑" panose="020B0503020204020204" pitchFamily="34" charset="-122"/>
                <a:sym typeface="+mn-ea"/>
              </a:rPr>
              <a:t>造成的毁损，则进项税额</a:t>
            </a:r>
            <a:r>
              <a:rPr lang="zh-CN" sz="2400" b="1">
                <a:solidFill>
                  <a:srgbClr val="C00000"/>
                </a:solidFill>
                <a:latin typeface="微软雅黑" panose="020B0503020204020204" pitchFamily="34" charset="-122"/>
                <a:ea typeface="微软雅黑" panose="020B0503020204020204" pitchFamily="34" charset="-122"/>
                <a:sym typeface="+mn-ea"/>
              </a:rPr>
              <a:t>允许抵扣</a:t>
            </a:r>
            <a:r>
              <a:rPr lang="zh-CN" sz="2400" b="1">
                <a:latin typeface="微软雅黑" panose="020B0503020204020204" pitchFamily="34" charset="-122"/>
                <a:ea typeface="微软雅黑" panose="020B0503020204020204" pitchFamily="34" charset="-122"/>
                <a:sym typeface="+mn-ea"/>
              </a:rPr>
              <a:t>，不需要转出。</a:t>
            </a:r>
            <a:endParaRPr lang="zh-CN" altLang="en-US" sz="2400" b="1"/>
          </a:p>
        </p:txBody>
      </p:sp>
      <p:sp>
        <p:nvSpPr>
          <p:cNvPr id="3" name="文本框 2"/>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zh-CN" altLang="en-US" sz="2400" b="1" dirty="0">
                <a:effectLst>
                  <a:outerShdw blurRad="38100" dist="19050" dir="2700000" algn="tl" rotWithShape="0">
                    <a:schemeClr val="dk1">
                      <a:alpha val="40000"/>
                    </a:schemeClr>
                  </a:outerShdw>
                </a:effectLst>
                <a:latin typeface="宋体" panose="02010600030101010101" pitchFamily="2" charset="-122"/>
                <a:sym typeface="+mn-ea"/>
              </a:rPr>
              <a:t>不得抵扣</a:t>
            </a:r>
            <a:endParaRPr lang="zh-CN" altLang="en-US" sz="2400" b="1" dirty="0">
              <a:effectLst>
                <a:outerShdw blurRad="38100" dist="19050" dir="2700000" algn="tl" rotWithShape="0">
                  <a:schemeClr val="dk1">
                    <a:alpha val="40000"/>
                  </a:schemeClr>
                </a:outerShdw>
              </a:effectLst>
              <a:latin typeface="宋体" panose="02010600030101010101" pitchFamily="2" charset="-122"/>
              <a:sym typeface="+mn-ea"/>
            </a:endParaRPr>
          </a:p>
        </p:txBody>
      </p:sp>
      <p:graphicFrame>
        <p:nvGraphicFramePr>
          <p:cNvPr id="4" name="对象 3"/>
          <p:cNvGraphicFramePr/>
          <p:nvPr/>
        </p:nvGraphicFramePr>
        <p:xfrm>
          <a:off x="3021330" y="2264410"/>
          <a:ext cx="2545715" cy="1561465"/>
        </p:xfrm>
        <a:graphic>
          <a:graphicData uri="http://schemas.openxmlformats.org/presentationml/2006/ole">
            <mc:AlternateContent xmlns:mc="http://schemas.openxmlformats.org/markup-compatibility/2006">
              <mc:Choice xmlns:v="urn:schemas-microsoft-com:vml" Requires="v">
                <p:oleObj spid="_x0000_s5" name="" r:id="rId1" imgW="0" imgH="0" progId="Paint.Picture">
                  <p:embed/>
                </p:oleObj>
              </mc:Choice>
              <mc:Fallback>
                <p:oleObj name="" r:id="rId1" imgW="0" imgH="0" progId="Paint.Picture">
                  <p:embed/>
                  <p:pic>
                    <p:nvPicPr>
                      <p:cNvPr id="0" name="图片 12"/>
                      <p:cNvPicPr/>
                      <p:nvPr/>
                    </p:nvPicPr>
                    <p:blipFill>
                      <a:blip r:embed="rId2"/>
                      <a:stretch>
                        <a:fillRect/>
                      </a:stretch>
                    </p:blipFill>
                    <p:spPr>
                      <a:xfrm>
                        <a:off x="3021330" y="2264410"/>
                        <a:ext cx="2545715" cy="1561465"/>
                      </a:xfrm>
                      <a:prstGeom prst="rect">
                        <a:avLst/>
                      </a:prstGeom>
                    </p:spPr>
                  </p:pic>
                </p:oleObj>
              </mc:Fallback>
            </mc:AlternateContent>
          </a:graphicData>
        </a:graphic>
      </p:graphicFrame>
      <p:pic>
        <p:nvPicPr>
          <p:cNvPr id="6" name="图片 5" descr="3"/>
          <p:cNvPicPr>
            <a:picLocks noChangeAspect="1"/>
          </p:cNvPicPr>
          <p:nvPr/>
        </p:nvPicPr>
        <p:blipFill>
          <a:blip r:embed="rId2"/>
          <a:stretch>
            <a:fillRect/>
          </a:stretch>
        </p:blipFill>
        <p:spPr>
          <a:xfrm>
            <a:off x="605790" y="3216910"/>
            <a:ext cx="2415540" cy="1687195"/>
          </a:xfrm>
          <a:prstGeom prst="rect">
            <a:avLst/>
          </a:prstGeom>
        </p:spPr>
      </p:pic>
      <p:pic>
        <p:nvPicPr>
          <p:cNvPr id="7" name="图片 6" descr="2"/>
          <p:cNvPicPr>
            <a:picLocks noChangeAspect="1"/>
          </p:cNvPicPr>
          <p:nvPr/>
        </p:nvPicPr>
        <p:blipFill>
          <a:blip r:embed="rId2"/>
          <a:stretch>
            <a:fillRect/>
          </a:stretch>
        </p:blipFill>
        <p:spPr>
          <a:xfrm>
            <a:off x="5331460" y="2589530"/>
            <a:ext cx="2857500" cy="2314575"/>
          </a:xfrm>
          <a:prstGeom prst="rect">
            <a:avLst/>
          </a:prstGeom>
        </p:spPr>
      </p:pic>
      <p:graphicFrame>
        <p:nvGraphicFramePr>
          <p:cNvPr id="10" name="对象 9"/>
          <p:cNvGraphicFramePr/>
          <p:nvPr/>
        </p:nvGraphicFramePr>
        <p:xfrm>
          <a:off x="3148330" y="2391410"/>
          <a:ext cx="2545715" cy="1561465"/>
        </p:xfrm>
        <a:graphic>
          <a:graphicData uri="http://schemas.openxmlformats.org/presentationml/2006/ole">
            <mc:AlternateContent xmlns:mc="http://schemas.openxmlformats.org/markup-compatibility/2006">
              <mc:Choice xmlns:v="urn:schemas-microsoft-com:vml" Requires="v">
                <p:oleObj spid="_x0000_s11" name="" r:id="rId3" imgW="3881755" imgH="2538095" progId="Paint.Picture">
                  <p:embed/>
                </p:oleObj>
              </mc:Choice>
              <mc:Fallback>
                <p:oleObj name="" r:id="rId3" imgW="3881755" imgH="2538095" progId="Paint.Picture">
                  <p:embed/>
                  <p:pic>
                    <p:nvPicPr>
                      <p:cNvPr id="0" name="图片 12"/>
                      <p:cNvPicPr/>
                      <p:nvPr/>
                    </p:nvPicPr>
                    <p:blipFill>
                      <a:blip r:embed="rId4"/>
                      <a:stretch>
                        <a:fillRect/>
                      </a:stretch>
                    </p:blipFill>
                    <p:spPr>
                      <a:xfrm>
                        <a:off x="3148330" y="2391410"/>
                        <a:ext cx="2545715" cy="1561465"/>
                      </a:xfrm>
                      <a:prstGeom prst="rect">
                        <a:avLst/>
                      </a:prstGeom>
                    </p:spPr>
                  </p:pic>
                </p:oleObj>
              </mc:Fallback>
            </mc:AlternateContent>
          </a:graphicData>
        </a:graphic>
      </p:graphicFrame>
      <p:pic>
        <p:nvPicPr>
          <p:cNvPr id="12" name="图片 11" descr="3"/>
          <p:cNvPicPr>
            <a:picLocks noChangeAspect="1"/>
          </p:cNvPicPr>
          <p:nvPr/>
        </p:nvPicPr>
        <p:blipFill>
          <a:blip r:embed="rId5"/>
          <a:stretch>
            <a:fillRect/>
          </a:stretch>
        </p:blipFill>
        <p:spPr>
          <a:xfrm>
            <a:off x="732790" y="3343910"/>
            <a:ext cx="2415540" cy="1687195"/>
          </a:xfrm>
          <a:prstGeom prst="rect">
            <a:avLst/>
          </a:prstGeom>
        </p:spPr>
      </p:pic>
      <p:pic>
        <p:nvPicPr>
          <p:cNvPr id="13" name="图片 12" descr="2"/>
          <p:cNvPicPr>
            <a:picLocks noChangeAspect="1"/>
          </p:cNvPicPr>
          <p:nvPr/>
        </p:nvPicPr>
        <p:blipFill>
          <a:blip r:embed="rId6"/>
          <a:stretch>
            <a:fillRect/>
          </a:stretch>
        </p:blipFill>
        <p:spPr>
          <a:xfrm>
            <a:off x="5458460" y="2716530"/>
            <a:ext cx="2857500" cy="2314575"/>
          </a:xfrm>
          <a:prstGeom prst="rect">
            <a:avLst/>
          </a:prstGeom>
        </p:spPr>
      </p:pic>
      <p:sp>
        <p:nvSpPr>
          <p:cNvPr id="15" name="文本框 14"/>
          <p:cNvSpPr txBox="1"/>
          <p:nvPr/>
        </p:nvSpPr>
        <p:spPr>
          <a:xfrm>
            <a:off x="3241040" y="2557145"/>
            <a:ext cx="1776730" cy="460375"/>
          </a:xfrm>
          <a:prstGeom prst="rect">
            <a:avLst/>
          </a:prstGeom>
          <a:blipFill>
            <a:blip r:embed="rId7"/>
          </a:blipFill>
        </p:spPr>
        <p:txBody>
          <a:bodyPr wrap="square" rtlCol="0">
            <a:spAutoFit/>
          </a:bodyPr>
          <a:p>
            <a:pPr algn="ctr"/>
            <a:r>
              <a:rPr lang="zh-CN" altLang="en-US" sz="2400" b="1">
                <a:solidFill>
                  <a:srgbClr val="0070C0"/>
                </a:solidFill>
                <a:latin typeface="微软雅黑" panose="020B0503020204020204" pitchFamily="34" charset="-122"/>
                <a:ea typeface="微软雅黑" panose="020B0503020204020204" pitchFamily="34" charset="-122"/>
              </a:rPr>
              <a:t>电线起火</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894080" y="2689225"/>
            <a:ext cx="1393190" cy="460375"/>
          </a:xfrm>
          <a:prstGeom prst="rect">
            <a:avLst/>
          </a:prstGeom>
          <a:blipFill>
            <a:blip r:embed="rId7"/>
          </a:blipFill>
        </p:spPr>
        <p:txBody>
          <a:bodyPr wrap="square" rtlCol="0">
            <a:spAutoFit/>
          </a:bodyPr>
          <a:p>
            <a:pPr algn="ctr"/>
            <a:r>
              <a:rPr lang="zh-CN" altLang="en-US" sz="2400" b="1">
                <a:solidFill>
                  <a:srgbClr val="0070C0"/>
                </a:solidFill>
                <a:latin typeface="微软雅黑" panose="020B0503020204020204" pitchFamily="34" charset="-122"/>
                <a:ea typeface="微软雅黑" panose="020B0503020204020204" pitchFamily="34" charset="-122"/>
              </a:rPr>
              <a:t>可抵扣</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6033135" y="3516630"/>
            <a:ext cx="1677670" cy="460375"/>
          </a:xfrm>
          <a:prstGeom prst="rect">
            <a:avLst/>
          </a:prstGeom>
          <a:blipFill>
            <a:blip r:embed="rId7"/>
          </a:blipFill>
        </p:spPr>
        <p:txBody>
          <a:bodyPr wrap="square" rtlCol="0">
            <a:spAutoFit/>
          </a:bodyPr>
          <a:p>
            <a:pPr algn="ctr"/>
            <a:r>
              <a:rPr lang="zh-CN" altLang="en-US" sz="2400" b="1">
                <a:solidFill>
                  <a:srgbClr val="0070C0"/>
                </a:solidFill>
                <a:latin typeface="微软雅黑" panose="020B0503020204020204" pitchFamily="34" charset="-122"/>
                <a:ea typeface="微软雅黑" panose="020B0503020204020204" pitchFamily="34" charset="-122"/>
              </a:rPr>
              <a:t>不可抵扣</a:t>
            </a:r>
            <a:endParaRPr lang="zh-CN" altLang="en-US" sz="2400" b="1">
              <a:solidFill>
                <a:srgbClr val="0070C0"/>
              </a:solidFill>
              <a:latin typeface="微软雅黑" panose="020B0503020204020204" pitchFamily="34" charset="-122"/>
              <a:ea typeface="微软雅黑" panose="020B0503020204020204" pitchFamily="34" charset="-122"/>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000" fill="hold">
                                          <p:stCondLst>
                                            <p:cond delay="0"/>
                                          </p:stCondLst>
                                        </p:cTn>
                                        <p:tgtEl>
                                          <p:spTgt spid="6"/>
                                        </p:tgtEl>
                                        <p:attrNameLst>
                                          <p:attrName>style.visibility</p:attrName>
                                        </p:attrNameLst>
                                      </p:cBhvr>
                                      <p:to>
                                        <p:strVal val="visible"/>
                                      </p:to>
                                    </p:set>
                                    <p:anim calcmode="lin" valueType="num">
                                      <p:cBhvr additive="base">
                                        <p:cTn id="18" dur="1000" fill="hold"/>
                                        <p:tgtEl>
                                          <p:spTgt spid="6"/>
                                        </p:tgtEl>
                                        <p:attrNameLst>
                                          <p:attrName>ppt_x</p:attrName>
                                        </p:attrNameLst>
                                      </p:cBhvr>
                                      <p:tavLst>
                                        <p:tav tm="0">
                                          <p:val>
                                            <p:strVal val="0-#ppt_w/2"/>
                                          </p:val>
                                        </p:tav>
                                        <p:tav tm="100000">
                                          <p:val>
                                            <p:strVal val="#ppt_x"/>
                                          </p:val>
                                        </p:tav>
                                      </p:tavLst>
                                    </p:anim>
                                    <p:anim calcmode="lin" valueType="num">
                                      <p:cBhvr additive="base">
                                        <p:cTn id="19"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000" fill="hold">
                                          <p:stCondLst>
                                            <p:cond delay="0"/>
                                          </p:stCondLst>
                                        </p:cTn>
                                        <p:tgtEl>
                                          <p:spTgt spid="7"/>
                                        </p:tgtEl>
                                        <p:attrNameLst>
                                          <p:attrName>style.visibility</p:attrName>
                                        </p:attrNameLst>
                                      </p:cBhvr>
                                      <p:to>
                                        <p:strVal val="visible"/>
                                      </p:to>
                                    </p:set>
                                    <p:anim calcmode="lin" valueType="num">
                                      <p:cBhvr additive="base">
                                        <p:cTn id="24" dur="1000" fill="hold"/>
                                        <p:tgtEl>
                                          <p:spTgt spid="7"/>
                                        </p:tgtEl>
                                        <p:attrNameLst>
                                          <p:attrName>ppt_x</p:attrName>
                                        </p:attrNameLst>
                                      </p:cBhvr>
                                      <p:tavLst>
                                        <p:tav tm="0">
                                          <p:val>
                                            <p:strVal val="1+#ppt_w/2"/>
                                          </p:val>
                                        </p:tav>
                                        <p:tav tm="100000">
                                          <p:val>
                                            <p:strVal val="#ppt_x"/>
                                          </p:val>
                                        </p:tav>
                                      </p:tavLst>
                                    </p:anim>
                                    <p:anim calcmode="lin" valueType="num">
                                      <p:cBhvr additive="base">
                                        <p:cTn id="2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000" fill="hold">
                                          <p:stCondLst>
                                            <p:cond delay="0"/>
                                          </p:stCondLst>
                                        </p:cTn>
                                        <p:tgtEl>
                                          <p:spTgt spid="12"/>
                                        </p:tgtEl>
                                        <p:attrNameLst>
                                          <p:attrName>style.visibility</p:attrName>
                                        </p:attrNameLst>
                                      </p:cBhvr>
                                      <p:to>
                                        <p:strVal val="visible"/>
                                      </p:to>
                                    </p:set>
                                    <p:anim calcmode="lin" valueType="num">
                                      <p:cBhvr additive="base">
                                        <p:cTn id="40" dur="1000" fill="hold"/>
                                        <p:tgtEl>
                                          <p:spTgt spid="12"/>
                                        </p:tgtEl>
                                        <p:attrNameLst>
                                          <p:attrName>ppt_x</p:attrName>
                                        </p:attrNameLst>
                                      </p:cBhvr>
                                      <p:tavLst>
                                        <p:tav tm="0">
                                          <p:val>
                                            <p:strVal val="0-#ppt_w/2"/>
                                          </p:val>
                                        </p:tav>
                                        <p:tav tm="100000">
                                          <p:val>
                                            <p:strVal val="#ppt_x"/>
                                          </p:val>
                                        </p:tav>
                                      </p:tavLst>
                                    </p:anim>
                                    <p:anim calcmode="lin" valueType="num">
                                      <p:cBhvr additive="base">
                                        <p:cTn id="41"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nodeType="clickEffect">
                                  <p:stCondLst>
                                    <p:cond delay="0"/>
                                  </p:stCondLst>
                                  <p:childTnLst>
                                    <p:set>
                                      <p:cBhvr>
                                        <p:cTn id="49" dur="1000" fill="hold">
                                          <p:stCondLst>
                                            <p:cond delay="0"/>
                                          </p:stCondLst>
                                        </p:cTn>
                                        <p:tgtEl>
                                          <p:spTgt spid="13"/>
                                        </p:tgtEl>
                                        <p:attrNameLst>
                                          <p:attrName>style.visibility</p:attrName>
                                        </p:attrNameLst>
                                      </p:cBhvr>
                                      <p:to>
                                        <p:strVal val="visible"/>
                                      </p:to>
                                    </p:set>
                                    <p:anim calcmode="lin" valueType="num">
                                      <p:cBhvr additive="base">
                                        <p:cTn id="50" dur="1000" fill="hold"/>
                                        <p:tgtEl>
                                          <p:spTgt spid="13"/>
                                        </p:tgtEl>
                                        <p:attrNameLst>
                                          <p:attrName>ppt_x</p:attrName>
                                        </p:attrNameLst>
                                      </p:cBhvr>
                                      <p:tavLst>
                                        <p:tav tm="0">
                                          <p:val>
                                            <p:strVal val="1+#ppt_w/2"/>
                                          </p:val>
                                        </p:tav>
                                        <p:tav tm="100000">
                                          <p:val>
                                            <p:strVal val="#ppt_x"/>
                                          </p:val>
                                        </p:tav>
                                      </p:tavLst>
                                    </p:anim>
                                    <p:anim calcmode="lin" valueType="num">
                                      <p:cBhvr additive="base">
                                        <p:cTn id="51"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ldLvl="0" animBg="1"/>
      <p:bldP spid="16" grpId="0" bldLvl="0" animBg="1"/>
      <p:bldP spid="17"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en-US" altLang="zh-CN"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2.</a:t>
            </a: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盘亏</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5" name="文本框 4"/>
          <p:cNvSpPr txBox="1"/>
          <p:nvPr/>
        </p:nvSpPr>
        <p:spPr>
          <a:xfrm>
            <a:off x="351155" y="864235"/>
            <a:ext cx="253428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）经批准后：</a:t>
            </a:r>
            <a:endParaRPr lang="zh-CN" altLang="en-US" sz="2400" b="1"/>
          </a:p>
        </p:txBody>
      </p:sp>
      <p:sp>
        <p:nvSpPr>
          <p:cNvPr id="6" name="文本框 5"/>
          <p:cNvSpPr txBox="1"/>
          <p:nvPr/>
        </p:nvSpPr>
        <p:spPr>
          <a:xfrm>
            <a:off x="648970" y="1544955"/>
            <a:ext cx="7944485" cy="2861310"/>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原材料（</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残料价值</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其他应收款（</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保险公司和过失人赔款</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管理费用（</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因管理不善造成的一般经营损失</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营业外支出（</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因不可抗力造成的非常损失</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8935" y="1181100"/>
            <a:ext cx="8406130" cy="2306955"/>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甲公司在财产清查中发现毁损L材料300千克，实际成本为30000元，相关增值税专用发票上注明的增值税税额为3900元。经查属于</a:t>
            </a:r>
            <a:r>
              <a:rPr kumimoji="1"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材料保管员的过失</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造成的，按规定由其个人赔偿20000元。</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8320" y="670560"/>
            <a:ext cx="2857500"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）批准处理前：</a:t>
            </a:r>
            <a:endParaRPr lang="zh-CN" altLang="en-US" sz="2400" b="1"/>
          </a:p>
        </p:txBody>
      </p:sp>
      <p:sp>
        <p:nvSpPr>
          <p:cNvPr id="6" name="文本框 5"/>
          <p:cNvSpPr txBox="1"/>
          <p:nvPr/>
        </p:nvSpPr>
        <p:spPr>
          <a:xfrm>
            <a:off x="807720" y="1503045"/>
            <a:ext cx="7896860"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　　　　　                       33900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贷：原材料　　　　　　　　                        30000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应交税费—应交增值税（进项税额转出）    3900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455295" y="370205"/>
          <a:ext cx="8246110" cy="4542155"/>
        </p:xfrm>
        <a:graphic>
          <a:graphicData uri="http://schemas.openxmlformats.org/drawingml/2006/table">
            <a:tbl>
              <a:tblPr firstRow="1" bandRow="1">
                <a:tableStyleId>{5940675A-B579-460E-94D1-54222C63F5DA}</a:tableStyleId>
              </a:tblPr>
              <a:tblGrid>
                <a:gridCol w="1150620"/>
                <a:gridCol w="3008630"/>
                <a:gridCol w="4086860"/>
              </a:tblGrid>
              <a:tr h="578485">
                <a:tc>
                  <a:txBody>
                    <a:bodyPr/>
                    <a:p>
                      <a:pPr indent="0">
                        <a:buNone/>
                      </a:pPr>
                      <a:endParaRPr lang="en-US" altLang="en-US" sz="1600" b="0">
                        <a:solidFill>
                          <a:srgbClr val="3F3F3F"/>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全面清查</a:t>
                      </a:r>
                      <a:endParaRPr lang="en-US"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rPr>
                        <a:t>局部清查</a:t>
                      </a:r>
                      <a:endParaRPr lang="en-US" altLang="en-US" sz="2000" b="1">
                        <a:solidFill>
                          <a:srgbClr val="0070C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7690">
                <a:tc>
                  <a:txBody>
                    <a:bodyPr/>
                    <a:p>
                      <a:pPr indent="0" algn="ctr">
                        <a:buNone/>
                      </a:pPr>
                      <a:r>
                        <a:rPr lang="en-US" sz="1800" b="1">
                          <a:latin typeface="微软雅黑" panose="020B0503020204020204" pitchFamily="34" charset="-122"/>
                          <a:ea typeface="微软雅黑" panose="020B0503020204020204" pitchFamily="34" charset="-122"/>
                          <a:cs typeface="宋体" panose="02010600030101010101" pitchFamily="2" charset="-122"/>
                        </a:rPr>
                        <a:t>清查范围</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所有的财产</a:t>
                      </a:r>
                      <a:endParaRPr lang="en-US" sz="18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根据业务需要和相关具体情况而定</a:t>
                      </a:r>
                      <a:endParaRPr lang="en-US" sz="18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5980">
                <a:tc>
                  <a:txBody>
                    <a:bodyPr/>
                    <a:p>
                      <a:pPr indent="0" algn="ctr">
                        <a:buNone/>
                      </a:pPr>
                      <a:r>
                        <a:rPr lang="en-US" sz="1800" b="1">
                          <a:latin typeface="微软雅黑" panose="020B0503020204020204" pitchFamily="34" charset="-122"/>
                          <a:ea typeface="微软雅黑" panose="020B0503020204020204" pitchFamily="34" charset="-122"/>
                          <a:cs typeface="宋体" panose="02010600030101010101" pitchFamily="2" charset="-122"/>
                        </a:rPr>
                        <a:t>应用</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①年终决算前 </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②撤销、合并或改变隶属关系前 </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③中外合资、国内合资前</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④企业实行股份制改造前 </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algn="l" fontAlgn="auto">
                        <a:lnSpc>
                          <a:spcPct val="150000"/>
                        </a:lnSpc>
                        <a:buClrTx/>
                        <a:buSzTx/>
                        <a:buNone/>
                      </a:pPr>
                      <a:r>
                        <a:rPr lang="en-US" sz="1800" b="1">
                          <a:latin typeface="微软雅黑" panose="020B0503020204020204" pitchFamily="34" charset="-122"/>
                          <a:ea typeface="微软雅黑" panose="020B0503020204020204" pitchFamily="34" charset="-122"/>
                          <a:cs typeface="宋体" panose="02010600030101010101" pitchFamily="2" charset="-122"/>
                        </a:rPr>
                        <a:t>⑤</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单位主要领导</a:t>
                      </a:r>
                      <a:r>
                        <a:rPr lang="en-US" sz="1800" b="1">
                          <a:latin typeface="微软雅黑" panose="020B0503020204020204" pitchFamily="34" charset="-122"/>
                          <a:ea typeface="微软雅黑" panose="020B0503020204020204" pitchFamily="34" charset="-122"/>
                          <a:cs typeface="宋体" panose="02010600030101010101" pitchFamily="2" charset="-122"/>
                        </a:rPr>
                        <a:t>调离工作前 ⑥开展全面的资产评估、清产核资前</a:t>
                      </a:r>
                      <a:endParaRPr lang="en-US" sz="18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①库存现金：日清月结</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②银行存款：至少</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每月</a:t>
                      </a: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同银行核对一次</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③原材料、在产品和库存商品：除年度清查外，应根据需要</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随</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时</a:t>
                      </a: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轮流盘点或重点清查</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④贵重财产物资：</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每月</a:t>
                      </a: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清查盘点一次</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fontAlgn="auto">
                        <a:lnSpc>
                          <a:spcPct val="150000"/>
                        </a:lnSpc>
                        <a:buNone/>
                      </a:pP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⑤债权、债务：</a:t>
                      </a:r>
                      <a:r>
                        <a:rPr lang="en-US" sz="1800" b="1">
                          <a:solidFill>
                            <a:srgbClr val="C00000"/>
                          </a:solidFill>
                          <a:latin typeface="微软雅黑" panose="020B0503020204020204" pitchFamily="34" charset="-122"/>
                          <a:ea typeface="微软雅黑" panose="020B0503020204020204" pitchFamily="34" charset="-122"/>
                          <a:cs typeface="宋体" panose="02010600030101010101" pitchFamily="2" charset="-122"/>
                        </a:rPr>
                        <a:t>每年</a:t>
                      </a:r>
                      <a:r>
                        <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至少同债权人、债务人核对一至两次</a:t>
                      </a:r>
                      <a:endParaRPr lang="en-US" sz="18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8320" y="670560"/>
            <a:ext cx="2857500"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）批准处理后：</a:t>
            </a:r>
            <a:endParaRPr lang="zh-CN" altLang="en-US" sz="2400" b="1"/>
          </a:p>
        </p:txBody>
      </p:sp>
      <p:sp>
        <p:nvSpPr>
          <p:cNvPr id="2" name="文本框 1"/>
          <p:cNvSpPr txBox="1"/>
          <p:nvPr/>
        </p:nvSpPr>
        <p:spPr>
          <a:xfrm>
            <a:off x="1014095" y="1610360"/>
            <a:ext cx="6986270"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其他应收款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20000</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过失人赔款</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管理费用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13900</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毁损净损失</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33900</a:t>
            </a:r>
            <a:endPar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8935" y="1181100"/>
            <a:ext cx="8406130" cy="2306955"/>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甲公司为增值税一般纳税人，因</a:t>
            </a:r>
            <a:r>
              <a:rPr kumimoji="1"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台风</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造成一批库存材料毁损，实际成本为70000元，相关增值税专用发票上注明的增值税税额为9100元。根据保险合同约定，应由保险公司赔偿50000元。</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56260" y="230505"/>
            <a:ext cx="2857500" cy="645160"/>
          </a:xfrm>
          <a:prstGeom prst="rect">
            <a:avLst/>
          </a:prstGeom>
          <a:noFill/>
        </p:spPr>
        <p:txBody>
          <a:bodyPr wrap="square" rtlCol="0" anchor="t">
            <a:spAutoFit/>
          </a:bodyPr>
          <a:p>
            <a:pPr fontAlgn="auto">
              <a:lnSpc>
                <a:spcPct val="150000"/>
              </a:lnSpc>
            </a:pPr>
            <a:r>
              <a:rPr lang="zh-CN" altLang="en-US" sz="2400" b="1"/>
              <a:t>（</a:t>
            </a:r>
            <a:r>
              <a:rPr lang="en-US" altLang="zh-CN" sz="2400" b="1"/>
              <a:t>1</a:t>
            </a:r>
            <a:r>
              <a:rPr lang="zh-CN" altLang="en-US" sz="2400" b="1"/>
              <a:t>）批准处理前：</a:t>
            </a:r>
            <a:endParaRPr lang="zh-CN" altLang="en-US" sz="2400" b="1"/>
          </a:p>
        </p:txBody>
      </p:sp>
      <p:sp>
        <p:nvSpPr>
          <p:cNvPr id="6" name="文本框 5"/>
          <p:cNvSpPr txBox="1"/>
          <p:nvPr/>
        </p:nvSpPr>
        <p:spPr>
          <a:xfrm>
            <a:off x="1153160" y="798830"/>
            <a:ext cx="6176010" cy="1198880"/>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70000</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贷：原材料　　　　　　　　   </a:t>
            </a:r>
            <a:r>
              <a:rPr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7</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0000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556260" y="2509520"/>
            <a:ext cx="2571115" cy="645160"/>
          </a:xfrm>
          <a:prstGeom prst="rect">
            <a:avLst/>
          </a:prstGeom>
          <a:noFill/>
        </p:spPr>
        <p:txBody>
          <a:bodyPr wrap="square" rtlCol="0" anchor="t">
            <a:spAutoFit/>
          </a:bodyPr>
          <a:p>
            <a:pPr fontAlgn="auto">
              <a:lnSpc>
                <a:spcPct val="150000"/>
              </a:lnSpc>
            </a:pPr>
            <a:r>
              <a:rPr lang="zh-CN" altLang="en-US" sz="2400" b="1"/>
              <a:t>（</a:t>
            </a:r>
            <a:r>
              <a:rPr lang="en-US" altLang="zh-CN" sz="2400" b="1"/>
              <a:t>2</a:t>
            </a:r>
            <a:r>
              <a:rPr lang="zh-CN" altLang="en-US" sz="2400" b="1"/>
              <a:t>）批准处理后：</a:t>
            </a:r>
            <a:endParaRPr lang="zh-CN" altLang="en-US" sz="2400" b="1"/>
          </a:p>
        </p:txBody>
      </p:sp>
      <p:sp>
        <p:nvSpPr>
          <p:cNvPr id="4" name="文本框 3"/>
          <p:cNvSpPr txBox="1"/>
          <p:nvPr/>
        </p:nvSpPr>
        <p:spPr>
          <a:xfrm>
            <a:off x="1195070" y="3130550"/>
            <a:ext cx="6285865"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其他应收款　　　　　　　 50000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营业外支出—非常损失　　  20000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70000</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0" name="文本框 99"/>
          <p:cNvSpPr txBox="1"/>
          <p:nvPr/>
        </p:nvSpPr>
        <p:spPr>
          <a:xfrm>
            <a:off x="1153160" y="2049145"/>
            <a:ext cx="5462905" cy="460375"/>
          </a:xfrm>
          <a:prstGeom prst="rect">
            <a:avLst/>
          </a:prstGeom>
          <a:noFill/>
          <a:ln w="9525">
            <a:noFill/>
          </a:ln>
        </p:spPr>
        <p:txBody>
          <a:bodyPr wrap="square">
            <a:spAutoFit/>
          </a:bodyPr>
          <a:p>
            <a:pPr indent="0"/>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【提示】</a:t>
            </a:r>
            <a:r>
              <a:rPr sz="2400" b="1" dirty="0">
                <a:latin typeface="微软雅黑" panose="020B0503020204020204" pitchFamily="34" charset="-122"/>
                <a:ea typeface="微软雅黑" panose="020B0503020204020204" pitchFamily="34" charset="-122"/>
                <a:cs typeface="微软雅黑" panose="020B0503020204020204" pitchFamily="34" charset="-122"/>
              </a:rPr>
              <a:t>此处不需要进项税额转出</a:t>
            </a:r>
            <a:r>
              <a:rPr lang="zh-CN" sz="2400" b="1" dirty="0">
                <a:latin typeface="微软雅黑" panose="020B0503020204020204" pitchFamily="34" charset="-122"/>
                <a:ea typeface="微软雅黑" panose="020B0503020204020204" pitchFamily="34" charset="-122"/>
                <a:cs typeface="微软雅黑" panose="020B0503020204020204" pitchFamily="34" charset="-122"/>
              </a:rPr>
              <a:t>。</a:t>
            </a:r>
            <a:endParaRPr lang="zh-CN"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 calcmode="lin" valueType="num">
                                      <p:cBhvr additive="base">
                                        <p:cTn id="12" dur="500" fill="hold"/>
                                        <p:tgtEl>
                                          <p:spTgt spid="100"/>
                                        </p:tgtEl>
                                        <p:attrNameLst>
                                          <p:attrName>ppt_x</p:attrName>
                                        </p:attrNameLst>
                                      </p:cBhvr>
                                      <p:tavLst>
                                        <p:tav tm="0">
                                          <p:val>
                                            <p:strVal val="1+#ppt_w/2"/>
                                          </p:val>
                                        </p:tav>
                                        <p:tav tm="100000">
                                          <p:val>
                                            <p:strVal val="#ppt_x"/>
                                          </p:val>
                                        </p:tav>
                                      </p:tavLst>
                                    </p:anim>
                                    <p:anim calcmode="lin" valueType="num">
                                      <p:cBhvr additive="base">
                                        <p:cTn id="13"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10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58445" y="481965"/>
            <a:ext cx="3680460"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3100" dirty="0">
                <a:solidFill>
                  <a:schemeClr val="tx1"/>
                </a:solidFill>
                <a:effectLst>
                  <a:outerShdw blurRad="38100" dist="19050" dir="2700000" algn="tl" rotWithShape="0">
                    <a:schemeClr val="dk1">
                      <a:alpha val="40000"/>
                    </a:schemeClr>
                  </a:outerShdw>
                </a:effectLst>
                <a:sym typeface="+mn-ea"/>
              </a:rPr>
              <a:t>C. </a:t>
            </a:r>
            <a:r>
              <a:rPr lang="zh-CN" altLang="en-US" sz="3100" dirty="0">
                <a:solidFill>
                  <a:schemeClr val="tx1"/>
                </a:solidFill>
                <a:effectLst>
                  <a:outerShdw blurRad="38100" dist="19050" dir="2700000" algn="tl" rotWithShape="0">
                    <a:schemeClr val="dk1">
                      <a:alpha val="40000"/>
                    </a:schemeClr>
                  </a:outerShdw>
                </a:effectLst>
                <a:sym typeface="+mn-ea"/>
              </a:rPr>
              <a:t>固定资产</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的清查</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100" name="文本框 99"/>
          <p:cNvSpPr txBox="1"/>
          <p:nvPr/>
        </p:nvSpPr>
        <p:spPr>
          <a:xfrm>
            <a:off x="513715" y="1198880"/>
            <a:ext cx="8192135" cy="2861310"/>
          </a:xfrm>
          <a:prstGeom prst="rect">
            <a:avLst/>
          </a:prstGeom>
          <a:noFill/>
          <a:ln w="9525">
            <a:noFill/>
          </a:ln>
        </p:spPr>
        <p:txBody>
          <a:bodyPr wrap="square">
            <a:spAutoFit/>
          </a:bodyPr>
          <a:p>
            <a:pPr indent="26670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企业应定期或至少于每年年末对固定资产进行清查盘点，以保证固定资产核算的真实性，充分挖掘企业现有固定资产的潜力。在固定资产清查过程中，如果发现盘盈、盘亏的固定资产，应填制固定资产盘盈盘亏报告表。清查固定资产的损溢，应及时查明原因，并按照规定程序报批处理。</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7"/>
          <p:cNvGrpSpPr/>
          <p:nvPr/>
        </p:nvGrpSpPr>
        <p:grpSpPr>
          <a:xfrm>
            <a:off x="539750" y="1810385"/>
            <a:ext cx="8064500" cy="2466975"/>
            <a:chOff x="567" y="1785"/>
            <a:chExt cx="5080" cy="1554"/>
          </a:xfrm>
          <a:solidFill>
            <a:schemeClr val="accent3">
              <a:lumMod val="40000"/>
              <a:lumOff val="60000"/>
            </a:schemeClr>
          </a:solidFill>
        </p:grpSpPr>
        <p:sp>
          <p:nvSpPr>
            <p:cNvPr id="4" name="AutoShape 24"/>
            <p:cNvSpPr/>
            <p:nvPr/>
          </p:nvSpPr>
          <p:spPr>
            <a:xfrm>
              <a:off x="567" y="1785"/>
              <a:ext cx="5080" cy="1554"/>
            </a:xfrm>
            <a:prstGeom prst="wedgeRectCallout">
              <a:avLst>
                <a:gd name="adj1" fmla="val -44468"/>
                <a:gd name="adj2" fmla="val -36745"/>
              </a:avLst>
            </a:prstGeom>
            <a:grpFill/>
            <a:ln w="9525">
              <a:noFill/>
            </a:ln>
          </p:spPr>
          <p:txBody>
            <a:bodyPr anchor="t"/>
            <a:p>
              <a:pPr algn="ct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固定资产                         待处理财产损溢                营业外支出</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盘亏或毁损  盘亏或毁损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净额             净额转销 </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累计折旧</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原提取</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                                                                           折旧额</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Line 25"/>
            <p:cNvSpPr/>
            <p:nvPr/>
          </p:nvSpPr>
          <p:spPr>
            <a:xfrm>
              <a:off x="612" y="2205"/>
              <a:ext cx="1225" cy="0"/>
            </a:xfrm>
            <a:prstGeom prst="line">
              <a:avLst/>
            </a:prstGeom>
            <a:grpFill/>
            <a:ln w="9525" cap="flat" cmpd="sng">
              <a:solidFill>
                <a:schemeClr val="tx1"/>
              </a:solidFill>
              <a:prstDash val="solid"/>
              <a:round/>
              <a:headEnd type="none" w="med" len="med"/>
              <a:tailEnd type="none" w="med" len="med"/>
            </a:ln>
          </p:spPr>
        </p:sp>
        <p:sp>
          <p:nvSpPr>
            <p:cNvPr id="6" name="Line 26"/>
            <p:cNvSpPr/>
            <p:nvPr/>
          </p:nvSpPr>
          <p:spPr>
            <a:xfrm>
              <a:off x="1247" y="2205"/>
              <a:ext cx="0" cy="318"/>
            </a:xfrm>
            <a:prstGeom prst="line">
              <a:avLst/>
            </a:prstGeom>
            <a:grpFill/>
            <a:ln w="9525" cap="flat" cmpd="sng">
              <a:solidFill>
                <a:schemeClr val="tx1"/>
              </a:solidFill>
              <a:prstDash val="solid"/>
              <a:round/>
              <a:headEnd type="none" w="med" len="med"/>
              <a:tailEnd type="none" w="med" len="med"/>
            </a:ln>
          </p:spPr>
        </p:sp>
        <p:sp>
          <p:nvSpPr>
            <p:cNvPr id="7" name="Line 27"/>
            <p:cNvSpPr/>
            <p:nvPr/>
          </p:nvSpPr>
          <p:spPr>
            <a:xfrm>
              <a:off x="2516" y="2205"/>
              <a:ext cx="1407" cy="0"/>
            </a:xfrm>
            <a:prstGeom prst="line">
              <a:avLst/>
            </a:prstGeom>
            <a:grpFill/>
            <a:ln w="9525" cap="flat" cmpd="sng">
              <a:solidFill>
                <a:schemeClr val="tx1"/>
              </a:solidFill>
              <a:prstDash val="solid"/>
              <a:round/>
              <a:headEnd type="none" w="med" len="med"/>
              <a:tailEnd type="none" w="med" len="med"/>
            </a:ln>
          </p:spPr>
        </p:sp>
        <p:sp>
          <p:nvSpPr>
            <p:cNvPr id="8" name="Line 28"/>
            <p:cNvSpPr/>
            <p:nvPr/>
          </p:nvSpPr>
          <p:spPr>
            <a:xfrm>
              <a:off x="3243" y="2205"/>
              <a:ext cx="0" cy="318"/>
            </a:xfrm>
            <a:prstGeom prst="line">
              <a:avLst/>
            </a:prstGeom>
            <a:grpFill/>
            <a:ln w="9525" cap="flat" cmpd="sng">
              <a:solidFill>
                <a:schemeClr val="tx1"/>
              </a:solidFill>
              <a:prstDash val="solid"/>
              <a:round/>
              <a:headEnd type="none" w="med" len="med"/>
              <a:tailEnd type="none" w="med" len="med"/>
            </a:ln>
          </p:spPr>
        </p:sp>
        <p:sp>
          <p:nvSpPr>
            <p:cNvPr id="9" name="Line 29"/>
            <p:cNvSpPr/>
            <p:nvPr/>
          </p:nvSpPr>
          <p:spPr>
            <a:xfrm>
              <a:off x="2516" y="2886"/>
              <a:ext cx="1407" cy="0"/>
            </a:xfrm>
            <a:prstGeom prst="line">
              <a:avLst/>
            </a:prstGeom>
            <a:grpFill/>
            <a:ln w="9525" cap="flat" cmpd="sng">
              <a:solidFill>
                <a:schemeClr val="tx1"/>
              </a:solidFill>
              <a:prstDash val="solid"/>
              <a:round/>
              <a:headEnd type="none" w="med" len="med"/>
              <a:tailEnd type="none" w="med" len="med"/>
            </a:ln>
          </p:spPr>
        </p:sp>
        <p:sp>
          <p:nvSpPr>
            <p:cNvPr id="10" name="Line 30"/>
            <p:cNvSpPr/>
            <p:nvPr/>
          </p:nvSpPr>
          <p:spPr>
            <a:xfrm>
              <a:off x="3243" y="2886"/>
              <a:ext cx="0" cy="318"/>
            </a:xfrm>
            <a:prstGeom prst="line">
              <a:avLst/>
            </a:prstGeom>
            <a:grpFill/>
            <a:ln w="9525" cap="flat" cmpd="sng">
              <a:solidFill>
                <a:schemeClr val="tx1"/>
              </a:solidFill>
              <a:prstDash val="solid"/>
              <a:round/>
              <a:headEnd type="none" w="med" len="med"/>
              <a:tailEnd type="none" w="med" len="med"/>
            </a:ln>
          </p:spPr>
        </p:sp>
        <p:sp>
          <p:nvSpPr>
            <p:cNvPr id="11" name="Line 31"/>
            <p:cNvSpPr/>
            <p:nvPr/>
          </p:nvSpPr>
          <p:spPr>
            <a:xfrm>
              <a:off x="4422" y="2205"/>
              <a:ext cx="1135" cy="0"/>
            </a:xfrm>
            <a:prstGeom prst="line">
              <a:avLst/>
            </a:prstGeom>
            <a:grpFill/>
            <a:ln w="9525" cap="flat" cmpd="sng">
              <a:solidFill>
                <a:schemeClr val="tx1"/>
              </a:solidFill>
              <a:prstDash val="solid"/>
              <a:round/>
              <a:headEnd type="none" w="med" len="med"/>
              <a:tailEnd type="none" w="med" len="med"/>
            </a:ln>
          </p:spPr>
        </p:sp>
        <p:sp>
          <p:nvSpPr>
            <p:cNvPr id="12" name="Line 32"/>
            <p:cNvSpPr/>
            <p:nvPr/>
          </p:nvSpPr>
          <p:spPr>
            <a:xfrm>
              <a:off x="4921" y="2205"/>
              <a:ext cx="0" cy="318"/>
            </a:xfrm>
            <a:prstGeom prst="line">
              <a:avLst/>
            </a:prstGeom>
            <a:grpFill/>
            <a:ln w="9525" cap="flat" cmpd="sng">
              <a:solidFill>
                <a:schemeClr val="tx1"/>
              </a:solidFill>
              <a:prstDash val="solid"/>
              <a:round/>
              <a:headEnd type="none" w="med" len="med"/>
              <a:tailEnd type="none" w="med" len="med"/>
            </a:ln>
          </p:spPr>
        </p:sp>
        <p:sp>
          <p:nvSpPr>
            <p:cNvPr id="13" name="Line 33"/>
            <p:cNvSpPr/>
            <p:nvPr/>
          </p:nvSpPr>
          <p:spPr>
            <a:xfrm>
              <a:off x="1927" y="2296"/>
              <a:ext cx="590" cy="0"/>
            </a:xfrm>
            <a:prstGeom prst="line">
              <a:avLst/>
            </a:prstGeom>
            <a:grpFill/>
            <a:ln w="9525" cap="flat" cmpd="sng">
              <a:solidFill>
                <a:srgbClr val="FF00FF"/>
              </a:solidFill>
              <a:prstDash val="solid"/>
              <a:round/>
              <a:headEnd type="none" w="med" len="med"/>
              <a:tailEnd type="triangle" w="sm" len="lg"/>
            </a:ln>
          </p:spPr>
        </p:sp>
        <p:sp>
          <p:nvSpPr>
            <p:cNvPr id="14" name="Line 34"/>
            <p:cNvSpPr/>
            <p:nvPr/>
          </p:nvSpPr>
          <p:spPr>
            <a:xfrm>
              <a:off x="2200" y="2296"/>
              <a:ext cx="0" cy="680"/>
            </a:xfrm>
            <a:prstGeom prst="line">
              <a:avLst/>
            </a:prstGeom>
            <a:grpFill/>
            <a:ln w="9525" cap="flat" cmpd="sng">
              <a:solidFill>
                <a:srgbClr val="FF00FF"/>
              </a:solidFill>
              <a:prstDash val="solid"/>
              <a:round/>
              <a:headEnd type="none" w="med" len="med"/>
              <a:tailEnd type="none" w="med" len="med"/>
            </a:ln>
          </p:spPr>
        </p:sp>
        <p:sp>
          <p:nvSpPr>
            <p:cNvPr id="15" name="Line 35"/>
            <p:cNvSpPr/>
            <p:nvPr/>
          </p:nvSpPr>
          <p:spPr>
            <a:xfrm>
              <a:off x="2200" y="2976"/>
              <a:ext cx="272" cy="0"/>
            </a:xfrm>
            <a:prstGeom prst="line">
              <a:avLst/>
            </a:prstGeom>
            <a:grpFill/>
            <a:ln w="9525" cap="flat" cmpd="sng">
              <a:solidFill>
                <a:srgbClr val="FF00FF"/>
              </a:solidFill>
              <a:prstDash val="solid"/>
              <a:round/>
              <a:headEnd type="none" w="med" len="med"/>
              <a:tailEnd type="triangle" w="sm" len="lg"/>
            </a:ln>
          </p:spPr>
        </p:sp>
        <p:sp>
          <p:nvSpPr>
            <p:cNvPr id="16" name="Line 36"/>
            <p:cNvSpPr/>
            <p:nvPr/>
          </p:nvSpPr>
          <p:spPr>
            <a:xfrm>
              <a:off x="3969" y="2296"/>
              <a:ext cx="408" cy="0"/>
            </a:xfrm>
            <a:prstGeom prst="line">
              <a:avLst/>
            </a:prstGeom>
            <a:grpFill/>
            <a:ln w="9525" cap="flat" cmpd="sng">
              <a:solidFill>
                <a:srgbClr val="FF00FF"/>
              </a:solidFill>
              <a:prstDash val="solid"/>
              <a:round/>
              <a:headEnd type="none" w="med" len="med"/>
              <a:tailEnd type="triangle" w="sm" len="lg"/>
            </a:ln>
          </p:spPr>
        </p:sp>
      </p:grpSp>
      <p:sp>
        <p:nvSpPr>
          <p:cNvPr id="17" name="AutoShape 38"/>
          <p:cNvSpPr/>
          <p:nvPr/>
        </p:nvSpPr>
        <p:spPr>
          <a:xfrm>
            <a:off x="6084888" y="3105785"/>
            <a:ext cx="2735262" cy="1728788"/>
          </a:xfrm>
          <a:prstGeom prst="wedgeRoundRectCallout">
            <a:avLst>
              <a:gd name="adj1" fmla="val -55454"/>
              <a:gd name="adj2" fmla="val -67449"/>
              <a:gd name="adj3" fmla="val 16667"/>
            </a:avLst>
          </a:prstGeom>
          <a:solidFill>
            <a:srgbClr val="D0DEFC"/>
          </a:solidFill>
          <a:ln w="9525" cap="flat" cmpd="sng">
            <a:solidFill>
              <a:srgbClr val="000000">
                <a:alpha val="0"/>
              </a:srgbClr>
            </a:solidFill>
            <a:prstDash val="sysDot"/>
            <a:miter/>
            <a:headEnd type="none" w="med" len="med"/>
            <a:tailEnd type="none" w="med" len="med"/>
          </a:ln>
        </p:spPr>
        <p:txBody>
          <a:bodyPr anchor="t"/>
          <a:p>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en-US" altLang="zh-CN" sz="2000" dirty="0">
                <a:solidFill>
                  <a:schemeClr val="tx1"/>
                </a:solidFill>
                <a:latin typeface="Arial" panose="020B0604020202020204" pitchFamily="34" charset="0"/>
                <a:ea typeface="微软雅黑" panose="020B0503020204020204" pitchFamily="34" charset="-122"/>
                <a:cs typeface="Arial" panose="020B0604020202020204" pitchFamily="34" charset="0"/>
              </a:rPr>
              <a:t> </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固定资产</a:t>
            </a:r>
            <a:r>
              <a:rPr lang="zh-CN" altLang="en-US" sz="2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盘盈</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不在该账户核算，而应做为</a:t>
            </a:r>
            <a:r>
              <a:rPr lang="zh-CN" altLang="en-US" sz="2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以前年度差错</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进行损益调整，具体方法不做深入探讨。</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AutoShape 39"/>
          <p:cNvSpPr/>
          <p:nvPr/>
        </p:nvSpPr>
        <p:spPr>
          <a:xfrm>
            <a:off x="611188" y="3034348"/>
            <a:ext cx="1873250" cy="792162"/>
          </a:xfrm>
          <a:prstGeom prst="wedgeRoundRectCallout">
            <a:avLst>
              <a:gd name="adj1" fmla="val 36611"/>
              <a:gd name="adj2" fmla="val -83269"/>
              <a:gd name="adj3" fmla="val 16667"/>
            </a:avLst>
          </a:prstGeom>
          <a:solidFill>
            <a:srgbClr val="FFFFCC"/>
          </a:solidFill>
          <a:ln w="9525" cap="flat" cmpd="sng">
            <a:solidFill>
              <a:srgbClr val="000000">
                <a:alpha val="0"/>
              </a:srgbClr>
            </a:solidFill>
            <a:prstDash val="sysDot"/>
            <a:miter/>
            <a:headEnd type="none" w="med" len="med"/>
            <a:tailEnd type="none" w="med" len="med"/>
          </a:ln>
        </p:spPr>
        <p:txBody>
          <a:bodyPr anchor="t"/>
          <a:p>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冲减固定资产账面原值</a:t>
            </a:r>
            <a:endParaRPr lang="zh-CN" altLang="en-US" sz="20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AutoShape 40"/>
          <p:cNvSpPr/>
          <p:nvPr/>
        </p:nvSpPr>
        <p:spPr>
          <a:xfrm>
            <a:off x="2268855" y="4114165"/>
            <a:ext cx="1885950" cy="791845"/>
          </a:xfrm>
          <a:prstGeom prst="wedgeRoundRectCallout">
            <a:avLst>
              <a:gd name="adj1" fmla="val 43977"/>
              <a:gd name="adj2" fmla="val -80861"/>
              <a:gd name="adj3" fmla="val 16667"/>
            </a:avLst>
          </a:prstGeom>
          <a:solidFill>
            <a:srgbClr val="FFFFCC"/>
          </a:solidFill>
          <a:ln w="9525" cap="flat" cmpd="sng">
            <a:solidFill>
              <a:srgbClr val="000000">
                <a:alpha val="0"/>
              </a:srgbClr>
            </a:solidFill>
            <a:prstDash val="sysDot"/>
            <a:miter/>
            <a:headEnd type="none" w="med" len="med"/>
            <a:tailEnd type="none" w="med" len="med"/>
          </a:ln>
        </p:spPr>
        <p:txBody>
          <a:bodyPr anchor="t"/>
          <a:p>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 </a:t>
            </a:r>
            <a:r>
              <a:rPr lang="zh-CN" altLang="en-US" sz="20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冲减固定资产已提折旧</a:t>
            </a:r>
            <a:endParaRPr lang="zh-CN" altLang="en-US" sz="2000" b="1"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318770" y="635635"/>
            <a:ext cx="8598535" cy="1050290"/>
          </a:xfrm>
          <a:prstGeom prst="rect">
            <a:avLst/>
          </a:prstGeom>
          <a:noFill/>
        </p:spPr>
        <p:txBody>
          <a:bodyPr wrap="square" rtlCol="0" anchor="t">
            <a:spAutoFit/>
          </a:bodyPr>
          <a:p>
            <a:pPr marL="285750" indent="-285750" fontAlgn="auto">
              <a:lnSpc>
                <a:spcPct val="130000"/>
              </a:lnSpc>
              <a:buClr>
                <a:srgbClr val="ED823B"/>
              </a:buClr>
              <a:buFont typeface="Wingdings" panose="05000000000000000000" charset="0"/>
              <a:buChar char="Ø"/>
            </a:pPr>
            <a:r>
              <a:rPr lang="zh-CN" altLang="en-US" sz="2400" b="1" dirty="0">
                <a:latin typeface="宋体" panose="02010600030101010101" pitchFamily="2" charset="-122"/>
                <a:sym typeface="+mn-ea"/>
              </a:rPr>
              <a:t>固定资产</a:t>
            </a:r>
            <a:r>
              <a:rPr lang="zh-CN" altLang="en-US" sz="2400" b="1" dirty="0">
                <a:solidFill>
                  <a:srgbClr val="C00000"/>
                </a:solidFill>
                <a:latin typeface="宋体" panose="02010600030101010101" pitchFamily="2" charset="-122"/>
                <a:sym typeface="+mn-ea"/>
              </a:rPr>
              <a:t>盘盈</a:t>
            </a:r>
            <a:r>
              <a:rPr lang="zh-CN" altLang="en-US" sz="2400" b="1" dirty="0">
                <a:latin typeface="宋体" panose="02010600030101010101" pitchFamily="2" charset="-122"/>
                <a:sym typeface="+mn-ea"/>
              </a:rPr>
              <a:t>不经过“待处理财产损溢”账户核算。</a:t>
            </a:r>
            <a:endParaRPr lang="zh-CN" altLang="en-US" sz="2400" b="1" dirty="0">
              <a:latin typeface="宋体" panose="02010600030101010101" pitchFamily="2" charset="-122"/>
              <a:sym typeface="+mn-ea"/>
            </a:endParaRPr>
          </a:p>
          <a:p>
            <a:pPr marL="285750" indent="-285750" fontAlgn="auto">
              <a:lnSpc>
                <a:spcPct val="130000"/>
              </a:lnSpc>
              <a:buClr>
                <a:srgbClr val="ED823B"/>
              </a:buClr>
              <a:buFont typeface="Wingdings" panose="05000000000000000000" charset="0"/>
              <a:buChar char="Ø"/>
            </a:pPr>
            <a:r>
              <a:rPr lang="zh-CN" altLang="en-US" sz="2400" b="1" dirty="0">
                <a:latin typeface="宋体" panose="02010600030101010101" pitchFamily="2" charset="-122"/>
                <a:sym typeface="+mn-ea"/>
              </a:rPr>
              <a:t>固定资产</a:t>
            </a:r>
            <a:r>
              <a:rPr lang="zh-CN" altLang="en-US" sz="2400" b="1" dirty="0">
                <a:solidFill>
                  <a:srgbClr val="C00000"/>
                </a:solidFill>
                <a:latin typeface="宋体" panose="02010600030101010101" pitchFamily="2" charset="-122"/>
                <a:sym typeface="+mn-ea"/>
              </a:rPr>
              <a:t>盘亏</a:t>
            </a:r>
            <a:r>
              <a:rPr lang="zh-CN" altLang="en-US" sz="2400" b="1" dirty="0">
                <a:latin typeface="宋体" panose="02010600030101010101" pitchFamily="2" charset="-122"/>
                <a:sym typeface="+mn-ea"/>
              </a:rPr>
              <a:t>时，其原价和折旧的账面资料应一并进行处理。</a:t>
            </a:r>
            <a:endParaRPr lang="zh-CN" altLang="en-US" sz="2400" b="1" dirty="0">
              <a:latin typeface="宋体" panose="0201060003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slide(fromLeft)">
                                      <p:cBhvr>
                                        <p:cTn id="11" dur="2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slide(fromTop)">
                                      <p:cBhvr>
                                        <p:cTn id="16" dur="2000"/>
                                        <p:tgtEl>
                                          <p:spTgt spid="18"/>
                                        </p:tgtEl>
                                      </p:cBhvr>
                                    </p:animEffect>
                                  </p:childTnLst>
                                </p:cTn>
                              </p:par>
                            </p:childTnLst>
                          </p:cTn>
                        </p:par>
                        <p:par>
                          <p:cTn id="17" fill="hold">
                            <p:stCondLst>
                              <p:cond delay="2000"/>
                            </p:stCondLst>
                            <p:childTnLst>
                              <p:par>
                                <p:cTn id="18" presetID="12" presetClass="entr" presetSubtype="1"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slide(fromTop)">
                                      <p:cBhvr>
                                        <p:cTn id="20"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P spid="19" grpId="0" bldLvl="0" animBg="1"/>
      <p:bldP spid="2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盘亏</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6" name="文本框 5"/>
          <p:cNvSpPr txBox="1"/>
          <p:nvPr/>
        </p:nvSpPr>
        <p:spPr>
          <a:xfrm>
            <a:off x="791845" y="1058545"/>
            <a:ext cx="6634480" cy="2861310"/>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待处理财产损溢（账面价值）</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累计折旧</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固定资产减值准备</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贷：固定资产</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应交税费—应交增值税（进项税额转出）  </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38100"/>
            <a:ext cx="7251065" cy="607695"/>
          </a:xfrm>
          <a:prstGeom prst="rect">
            <a:avLst/>
          </a:prstGeom>
          <a:noFill/>
        </p:spPr>
        <p:txBody>
          <a:bodyPr wrap="square" rtlCol="0" anchor="t">
            <a:spAutoFit/>
            <a:scene3d>
              <a:camera prst="orthographicFront"/>
              <a:lightRig rig="threePt" dir="t"/>
            </a:scene3d>
          </a:bodyPr>
          <a:p>
            <a:pPr marL="342900" indent="-342900" fontAlgn="auto">
              <a:lnSpc>
                <a:spcPct val="140000"/>
              </a:lnSpc>
              <a:buClr>
                <a:srgbClr val="002060"/>
              </a:buClr>
              <a:buFont typeface="Wingdings" panose="05000000000000000000" charset="0"/>
              <a:buChar char="Ø"/>
            </a:pPr>
            <a: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盘亏</a:t>
            </a:r>
            <a:endPar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6" name="文本框 5"/>
          <p:cNvSpPr txBox="1"/>
          <p:nvPr/>
        </p:nvSpPr>
        <p:spPr>
          <a:xfrm>
            <a:off x="1034415" y="1736725"/>
            <a:ext cx="6634480" cy="1753235"/>
          </a:xfrm>
          <a:prstGeom prst="rect">
            <a:avLst/>
          </a:prstGeom>
          <a:noFill/>
        </p:spPr>
        <p:txBody>
          <a:bodyPr wrap="square" rtlCol="0" anchor="t">
            <a:spAutoFit/>
          </a:bodyPr>
          <a:p>
            <a:pPr fontAlgn="auto">
              <a:lnSpc>
                <a:spcPct val="150000"/>
              </a:lnSpc>
              <a:spcBef>
                <a:spcPts val="0"/>
              </a:spcBef>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借：</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其他应收款（保险赔款或过失人赔偿）</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营业外支出</a:t>
            </a:r>
            <a:r>
              <a:rPr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（不影响营业利润）</a:t>
            </a:r>
            <a:endParaRPr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ts val="0"/>
              </a:spcBef>
            </a:pP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a:t>
            </a:r>
            <a:endParaRPr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734060" y="817245"/>
            <a:ext cx="2094230" cy="645160"/>
          </a:xfrm>
          <a:prstGeom prst="rect">
            <a:avLst/>
          </a:prstGeom>
          <a:noFill/>
        </p:spPr>
        <p:txBody>
          <a:bodyPr wrap="square" rtlCol="0" anchor="t">
            <a:spAutoFit/>
          </a:bodyPr>
          <a:p>
            <a:pPr fontAlgn="auto">
              <a:lnSpc>
                <a:spcPct val="150000"/>
              </a:lnSpc>
            </a:pPr>
            <a:r>
              <a:rPr lang="zh-CN" altLang="en-US" sz="2400" b="1"/>
              <a:t>批准处理后：</a:t>
            </a:r>
            <a:endParaRPr lang="zh-CN" altLang="en-US" sz="2400" b="1"/>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4475" y="612140"/>
            <a:ext cx="5064760" cy="661670"/>
          </a:xfrm>
        </p:spPr>
        <p:txBody>
          <a:bodyPr>
            <a:normAutofit fontScale="90000"/>
          </a:bodyPr>
          <a:p>
            <a:pPr marL="342900" indent="-342900" algn="l">
              <a:lnSpc>
                <a:spcPct val="130000"/>
              </a:lnSpc>
              <a:buClr>
                <a:srgbClr val="E76448"/>
              </a:buClr>
              <a:buFont typeface="Wingdings" panose="05000000000000000000" charset="0"/>
              <a:buChar char="l"/>
            </a:pPr>
            <a:r>
              <a:rPr lang="en-US" altLang="zh-CN" sz="3100" dirty="0">
                <a:solidFill>
                  <a:schemeClr val="tx1"/>
                </a:solidFill>
                <a:effectLst>
                  <a:outerShdw blurRad="38100" dist="19050" dir="2700000" algn="tl" rotWithShape="0">
                    <a:schemeClr val="dk1">
                      <a:alpha val="40000"/>
                    </a:schemeClr>
                  </a:outerShdw>
                </a:effectLst>
                <a:sym typeface="+mn-ea"/>
              </a:rPr>
              <a:t>D. </a:t>
            </a:r>
            <a:r>
              <a:rPr lang="zh-CN" altLang="en-US" sz="3100" dirty="0">
                <a:solidFill>
                  <a:schemeClr val="tx1"/>
                </a:solidFill>
                <a:effectLst>
                  <a:outerShdw blurRad="38100" dist="19050" dir="2700000" algn="tl" rotWithShape="0">
                    <a:schemeClr val="dk1">
                      <a:alpha val="40000"/>
                    </a:schemeClr>
                  </a:outerShdw>
                </a:effectLst>
                <a:sym typeface="+mn-ea"/>
              </a:rPr>
              <a:t>应收账款</a:t>
            </a:r>
            <a:r>
              <a:rPr lang="zh-CN" altLang="en-US" sz="3100"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t>的清查结果处理</a:t>
            </a:r>
            <a:br>
              <a:rPr lang="zh-CN" altLang="en-US" sz="2700" b="1" dirty="0">
                <a:solidFill>
                  <a:schemeClr val="tx1"/>
                </a:solidFill>
                <a:effectLst>
                  <a:outerShdw blurRad="38100" dist="19050" dir="2700000" algn="tl" rotWithShape="0">
                    <a:schemeClr val="dk1">
                      <a:alpha val="40000"/>
                    </a:schemeClr>
                  </a:outerShdw>
                </a:effectLst>
                <a:latin typeface="宋体" panose="02010600030101010101" pitchFamily="2" charset="-122"/>
                <a:sym typeface="+mn-ea"/>
              </a:rPr>
            </a:br>
            <a:br>
              <a:rPr lang="zh-CN" altLang="en-US" sz="2400" b="1" dirty="0">
                <a:solidFill>
                  <a:schemeClr val="tx1"/>
                </a:solidFill>
                <a:effectLst>
                  <a:outerShdw blurRad="38100" dist="19050" dir="2700000" algn="tl" rotWithShape="0">
                    <a:schemeClr val="dk1">
                      <a:alpha val="40000"/>
                    </a:schemeClr>
                  </a:outerShdw>
                </a:effectLst>
                <a:latin typeface="宋体" panose="02010600030101010101" pitchFamily="2" charset="-122"/>
              </a:rPr>
            </a:br>
            <a:endParaRPr lang="zh-CN" altLang="en-US" sz="24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
        <p:nvSpPr>
          <p:cNvPr id="4" name="文本框 3"/>
          <p:cNvSpPr txBox="1"/>
          <p:nvPr/>
        </p:nvSpPr>
        <p:spPr>
          <a:xfrm>
            <a:off x="415290" y="1651635"/>
            <a:ext cx="8192135" cy="1753235"/>
          </a:xfrm>
          <a:prstGeom prst="rect">
            <a:avLst/>
          </a:prstGeom>
          <a:noFill/>
          <a:ln w="9525">
            <a:noFill/>
          </a:ln>
        </p:spPr>
        <p:txBody>
          <a:bodyPr wrap="square">
            <a:spAutoFit/>
          </a:bodyPr>
          <a:p>
            <a:pPr indent="26670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企业的各项应收款项，可能会因购货人拒付、破产、死亡等原因而无法收回，这类无法收回的应收款项就是</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坏账</a:t>
            </a:r>
            <a:r>
              <a:rPr lang="zh-CN" sz="2400" b="1">
                <a:latin typeface="微软雅黑" panose="020B0503020204020204" pitchFamily="34" charset="-122"/>
                <a:ea typeface="微软雅黑" panose="020B0503020204020204" pitchFamily="34" charset="-122"/>
                <a:cs typeface="微软雅黑" panose="020B0503020204020204" pitchFamily="34" charset="-122"/>
              </a:rPr>
              <a:t>。企业因坏账而遭受的损失称为坏账损失或减值损失。</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51460" y="342265"/>
            <a:ext cx="8379460" cy="1753235"/>
          </a:xfrm>
          <a:prstGeom prst="rect">
            <a:avLst/>
          </a:prstGeom>
          <a:noFill/>
          <a:ln w="9525">
            <a:noFill/>
          </a:ln>
        </p:spPr>
        <p:txBody>
          <a:bodyPr wrap="square">
            <a:spAutoFit/>
          </a:bodyPr>
          <a:p>
            <a:pPr indent="26670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企业应当在资产负债表日对应收款项的</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账面价值</a:t>
            </a:r>
            <a:r>
              <a:rPr lang="zh-CN" sz="2400" b="1">
                <a:latin typeface="微软雅黑" panose="020B0503020204020204" pitchFamily="34" charset="-122"/>
                <a:ea typeface="微软雅黑" panose="020B0503020204020204" pitchFamily="34" charset="-122"/>
                <a:cs typeface="微软雅黑" panose="020B0503020204020204" pitchFamily="34" charset="-122"/>
              </a:rPr>
              <a:t>进行评估，应收款项发生减值的，应当将减记的金额确认为减值损失，同时计提</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坏账准备</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2147482622" descr="说明: C:\Users\wushuang\Desktop\图片1.png"/>
          <p:cNvPicPr>
            <a:picLocks noChangeAspect="1"/>
          </p:cNvPicPr>
          <p:nvPr/>
        </p:nvPicPr>
        <p:blipFill>
          <a:blip r:embed="rId1"/>
          <a:stretch>
            <a:fillRect/>
          </a:stretch>
        </p:blipFill>
        <p:spPr>
          <a:xfrm>
            <a:off x="1998345" y="1968500"/>
            <a:ext cx="5603875" cy="2005330"/>
          </a:xfrm>
          <a:prstGeom prst="rect">
            <a:avLst/>
          </a:prstGeom>
          <a:noFill/>
          <a:ln w="9525">
            <a:noFill/>
          </a:ln>
        </p:spPr>
      </p:pic>
      <p:sp>
        <p:nvSpPr>
          <p:cNvPr id="6" name="文本框 5"/>
          <p:cNvSpPr txBox="1"/>
          <p:nvPr/>
        </p:nvSpPr>
        <p:spPr>
          <a:xfrm>
            <a:off x="363220" y="4220210"/>
            <a:ext cx="8500745" cy="368300"/>
          </a:xfrm>
          <a:prstGeom prst="rect">
            <a:avLst/>
          </a:prstGeom>
          <a:noFill/>
        </p:spPr>
        <p:txBody>
          <a:bodyPr wrap="square" rtlCol="0" anchor="t">
            <a:spAutoFit/>
          </a:bodyPr>
          <a:p>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我国企业会计准则规定只能采用</a:t>
            </a:r>
            <a:r>
              <a:rPr 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备抵法</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核算应收款项的减值，</a:t>
            </a:r>
            <a:r>
              <a:rPr 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不得</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采用直接转销法。</a:t>
            </a:r>
            <a:endParaRPr lang="zh-CN" altLang="en-US"/>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9"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up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49"/>
          <p:cNvPicPr>
            <a:picLocks noChangeAspect="1"/>
          </p:cNvPicPr>
          <p:nvPr/>
        </p:nvPicPr>
        <p:blipFill>
          <a:blip r:embed="rId1"/>
          <a:stretch>
            <a:fillRect/>
          </a:stretch>
        </p:blipFill>
        <p:spPr>
          <a:xfrm>
            <a:off x="3979545" y="372110"/>
            <a:ext cx="3764280" cy="2379345"/>
          </a:xfrm>
          <a:prstGeom prst="rect">
            <a:avLst/>
          </a:prstGeom>
          <a:noFill/>
          <a:ln w="9525">
            <a:noFill/>
          </a:ln>
        </p:spPr>
      </p:pic>
      <p:sp>
        <p:nvSpPr>
          <p:cNvPr id="225358" name="AutoShape 78"/>
          <p:cNvSpPr/>
          <p:nvPr/>
        </p:nvSpPr>
        <p:spPr>
          <a:xfrm>
            <a:off x="1033145" y="946785"/>
            <a:ext cx="2346960" cy="737235"/>
          </a:xfrm>
          <a:prstGeom prst="wedgeRoundRectCallout">
            <a:avLst>
              <a:gd name="adj1" fmla="val 5384"/>
              <a:gd name="adj2" fmla="val 49843"/>
              <a:gd name="adj3" fmla="val 16667"/>
            </a:avLst>
          </a:prstGeom>
          <a:solidFill>
            <a:srgbClr val="D0DEFC"/>
          </a:solidFill>
          <a:ln w="9525" cap="flat" cmpd="sng">
            <a:noFill/>
            <a:prstDash val="sysDot"/>
            <a:miter/>
            <a:headEnd type="none" w="med" len="med"/>
            <a:tailEnd type="none" w="med" len="med"/>
          </a:ln>
        </p:spPr>
        <p:txBody>
          <a:bodyPr anchor="t"/>
          <a:p>
            <a:pPr algn="l"/>
            <a:r>
              <a:rPr lang="zh-CN" altLang="en-US" b="1" dirty="0">
                <a:solidFill>
                  <a:srgbClr val="0000FF"/>
                </a:solidFill>
                <a:latin typeface="微软雅黑" panose="020B0503020204020204" pitchFamily="34" charset="-122"/>
                <a:ea typeface="微软雅黑" panose="020B0503020204020204" pitchFamily="34" charset="-122"/>
              </a:rPr>
              <a:t>账户性质：</a:t>
            </a:r>
            <a:r>
              <a:rPr lang="zh-CN" altLang="en-US" b="1" dirty="0">
                <a:solidFill>
                  <a:schemeClr val="tx1"/>
                </a:solidFill>
                <a:latin typeface="微软雅黑" panose="020B0503020204020204" pitchFamily="34" charset="-122"/>
                <a:ea typeface="微软雅黑" panose="020B0503020204020204" pitchFamily="34" charset="-122"/>
              </a:rPr>
              <a:t>资产类</a:t>
            </a:r>
            <a:endParaRPr lang="zh-CN" altLang="en-US" b="1" dirty="0">
              <a:solidFill>
                <a:schemeClr val="tx2"/>
              </a:solidFill>
              <a:latin typeface="微软雅黑" panose="020B0503020204020204" pitchFamily="34" charset="-122"/>
              <a:ea typeface="微软雅黑" panose="020B0503020204020204" pitchFamily="34" charset="-122"/>
            </a:endParaRPr>
          </a:p>
          <a:p>
            <a:r>
              <a:rPr lang="zh-CN" altLang="en-US" b="1" dirty="0">
                <a:solidFill>
                  <a:srgbClr val="0000FF"/>
                </a:solidFill>
                <a:latin typeface="微软雅黑" panose="020B0503020204020204" pitchFamily="34" charset="-122"/>
                <a:ea typeface="微软雅黑" panose="020B0503020204020204" pitchFamily="34" charset="-122"/>
              </a:rPr>
              <a:t>账户结构：</a:t>
            </a:r>
            <a:r>
              <a:rPr lang="zh-CN" altLang="en-US" b="1" dirty="0">
                <a:latin typeface="微软雅黑" panose="020B0503020204020204" pitchFamily="34" charset="-122"/>
                <a:ea typeface="微软雅黑" panose="020B0503020204020204" pitchFamily="34" charset="-122"/>
              </a:rPr>
              <a:t>贷增借减</a:t>
            </a:r>
            <a:endParaRPr lang="zh-CN" altLang="en-US" b="1" dirty="0">
              <a:latin typeface="微软雅黑" panose="020B0503020204020204" pitchFamily="34" charset="-122"/>
              <a:ea typeface="微软雅黑" panose="020B0503020204020204" pitchFamily="34" charset="-122"/>
            </a:endParaRPr>
          </a:p>
        </p:txBody>
      </p:sp>
      <p:sp>
        <p:nvSpPr>
          <p:cNvPr id="225435" name="AutoShape 155"/>
          <p:cNvSpPr/>
          <p:nvPr/>
        </p:nvSpPr>
        <p:spPr>
          <a:xfrm>
            <a:off x="1247775" y="454660"/>
            <a:ext cx="1835150" cy="492125"/>
          </a:xfrm>
          <a:prstGeom prst="wedgeEllipseCallout">
            <a:avLst>
              <a:gd name="adj1" fmla="val 3000"/>
              <a:gd name="adj2" fmla="val 32019"/>
            </a:avLst>
          </a:prstGeom>
          <a:solidFill>
            <a:srgbClr val="FFFFCC"/>
          </a:solidFill>
          <a:ln w="9525" cap="flat" cmpd="sng">
            <a:noFill/>
            <a:prstDash val="solid"/>
            <a:miter/>
            <a:headEnd type="none" w="med" len="med"/>
            <a:tailEnd type="none" w="med" len="med"/>
          </a:ln>
        </p:spPr>
        <p:txBody>
          <a:bodyPr anchor="t"/>
          <a:p>
            <a:pPr algn="ctr">
              <a:lnSpc>
                <a:spcPct val="90000"/>
              </a:lnSpc>
            </a:pPr>
            <a:r>
              <a:rPr lang="zh-CN" altLang="en-US" b="1" dirty="0">
                <a:solidFill>
                  <a:srgbClr val="C00000"/>
                </a:solidFill>
                <a:latin typeface="微软雅黑" panose="020B0503020204020204" pitchFamily="34" charset="-122"/>
                <a:ea typeface="微软雅黑" panose="020B0503020204020204" pitchFamily="34" charset="-122"/>
              </a:rPr>
              <a:t>特殊结构</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289560" y="2687320"/>
            <a:ext cx="8512175" cy="1198880"/>
          </a:xfrm>
          <a:prstGeom prst="rect">
            <a:avLst/>
          </a:prstGeom>
          <a:noFill/>
        </p:spPr>
        <p:txBody>
          <a:bodyPr wrap="square" rtlCol="0">
            <a:spAutoFit/>
          </a:bodyPr>
          <a:p>
            <a:pPr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当期</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应计提</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的坏账准备=坏账准备</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应有余额</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-坏账准备</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已有余额</a:t>
            </a:r>
            <a:endPar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结果为</a:t>
            </a:r>
            <a:r>
              <a:rPr 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正数</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，补提；结果为</a:t>
            </a:r>
            <a:r>
              <a:rPr 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负数</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，转回（在原计提金额内）</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289560" y="3848735"/>
            <a:ext cx="8376920" cy="645160"/>
          </a:xfrm>
          <a:prstGeom prst="rect">
            <a:avLst/>
          </a:prstGeom>
          <a:noFill/>
        </p:spPr>
        <p:txBody>
          <a:bodyPr wrap="square" rtlCol="0">
            <a:spAutoFit/>
          </a:bodyPr>
          <a:p>
            <a:pPr indent="0" algn="l" fontAlgn="auto">
              <a:lnSpc>
                <a:spcPct val="150000"/>
              </a:lnSpc>
            </a:pP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坏账准备应有余额</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=应收款项的期末余额×坏账准备计提比例</a:t>
            </a:r>
            <a:endPar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225358"/>
                                        </p:tgtEl>
                                        <p:attrNameLst>
                                          <p:attrName>style.visibility</p:attrName>
                                        </p:attrNameLst>
                                      </p:cBhvr>
                                      <p:to>
                                        <p:strVal val="visible"/>
                                      </p:to>
                                    </p:set>
                                    <p:animEffect transition="in" filter="slide(fromRight)">
                                      <p:cBhvr>
                                        <p:cTn id="7" dur="2000"/>
                                        <p:tgtEl>
                                          <p:spTgt spid="225358"/>
                                        </p:tgtEl>
                                      </p:cBhvr>
                                    </p:animEffect>
                                  </p:childTnLst>
                                </p:cTn>
                              </p:par>
                            </p:childTnLst>
                          </p:cTn>
                        </p:par>
                        <p:par>
                          <p:cTn id="8" fill="hold">
                            <p:stCondLst>
                              <p:cond delay="2000"/>
                            </p:stCondLst>
                            <p:childTnLst>
                              <p:par>
                                <p:cTn id="9" presetID="12" presetClass="entr" presetSubtype="4" fill="hold" grpId="0" nodeType="afterEffect">
                                  <p:stCondLst>
                                    <p:cond delay="0"/>
                                  </p:stCondLst>
                                  <p:childTnLst>
                                    <p:set>
                                      <p:cBhvr>
                                        <p:cTn id="10" dur="1" fill="hold">
                                          <p:stCondLst>
                                            <p:cond delay="0"/>
                                          </p:stCondLst>
                                        </p:cTn>
                                        <p:tgtEl>
                                          <p:spTgt spid="225435"/>
                                        </p:tgtEl>
                                        <p:attrNameLst>
                                          <p:attrName>style.visibility</p:attrName>
                                        </p:attrNameLst>
                                      </p:cBhvr>
                                      <p:to>
                                        <p:strVal val="visible"/>
                                      </p:to>
                                    </p:set>
                                    <p:animEffect transition="in" filter="slide(fromBottom)">
                                      <p:cBhvr>
                                        <p:cTn id="11" dur="2000"/>
                                        <p:tgtEl>
                                          <p:spTgt spid="22543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8" grpId="0" bldLvl="0" animBg="1"/>
      <p:bldP spid="225435" grpId="0" bldLvl="0" animBg="1"/>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22580" y="483870"/>
            <a:ext cx="8415020"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【多选】下列各项中，企业必须进行财产全面清查的有（　）。（2018年）</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6945" y="1788795"/>
            <a:ext cx="5075555"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清产核资前</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股份制改造前</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单位改变隶属关系前</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单位主要领导人离任交接前</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827405" y="4352925"/>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【答案】ABCD</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57480" y="347345"/>
            <a:ext cx="4634230" cy="645160"/>
          </a:xfrm>
          <a:prstGeom prst="rect">
            <a:avLst/>
          </a:prstGeom>
          <a:noFill/>
          <a:ln w="9525">
            <a:noFill/>
          </a:ln>
        </p:spPr>
        <p:txBody>
          <a:bodyPr wrap="square">
            <a:spAutoFit/>
          </a:bodyPr>
          <a:p>
            <a:pPr indent="266700" fontAlgn="auto">
              <a:lnSpc>
                <a:spcPct val="150000"/>
              </a:lnSpc>
            </a:pPr>
            <a:r>
              <a:rPr lang="en-US" altLang="zh-CN" sz="24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1. </a:t>
            </a:r>
            <a:r>
              <a:rPr lang="zh-CN" sz="24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计提坏账准备</a:t>
            </a:r>
            <a:r>
              <a:rPr lang="zh-CN" sz="2400" b="1">
                <a:solidFill>
                  <a:schemeClr val="accent4"/>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chemeClr val="accent4"/>
                </a:solidFill>
                <a:effectLst/>
                <a:latin typeface="微软雅黑" panose="020B0503020204020204" pitchFamily="34" charset="-122"/>
                <a:ea typeface="微软雅黑" panose="020B0503020204020204" pitchFamily="34" charset="-122"/>
                <a:cs typeface="微软雅黑" panose="020B0503020204020204" pitchFamily="34" charset="-122"/>
              </a:rPr>
              <a:t>黄牌警告</a:t>
            </a:r>
            <a:r>
              <a:rPr lang="zh-CN" sz="2400" b="1">
                <a:solidFill>
                  <a:schemeClr val="accent4"/>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solidFill>
                <a:schemeClr val="accent4"/>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1219200" y="945515"/>
            <a:ext cx="37738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借：信用减值损失</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贷：坏账准备</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52120" y="2115185"/>
            <a:ext cx="8259445" cy="1753235"/>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2×1</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8</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年12月31日，甲公司对应收丙公司的账款进行减值测试。应收账款余额合计为1000000元，甲公司根据企业会计准则确定应计提坏账准备的金额为100000元。</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256665" y="3794125"/>
            <a:ext cx="547624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借：信用减值损失         100000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贷：坏账准备                100000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81635" y="726440"/>
            <a:ext cx="8259445"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某企业2019</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应收账款余额为4 000 000元；计提比例为5%。应计提坏账准备为</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214755" y="3158490"/>
            <a:ext cx="547624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借：信用减值损失         200000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贷：坏账准备                200000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043305" y="1925320"/>
            <a:ext cx="599567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应收款项的期末余额×坏账准备计提比例</a:t>
            </a:r>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4 000 000×5%＝200 000（元）</a:t>
            </a:r>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57480" y="347345"/>
            <a:ext cx="4634230" cy="645160"/>
          </a:xfrm>
          <a:prstGeom prst="rect">
            <a:avLst/>
          </a:prstGeom>
          <a:noFill/>
          <a:ln w="9525">
            <a:noFill/>
          </a:ln>
        </p:spPr>
        <p:txBody>
          <a:bodyPr wrap="square">
            <a:spAutoFit/>
          </a:bodyPr>
          <a:p>
            <a:pPr indent="266700" fontAlgn="auto">
              <a:lnSpc>
                <a:spcPct val="150000"/>
              </a:lnSpc>
            </a:pPr>
            <a:r>
              <a:rPr lang="en-US" altLang="zh-CN" sz="24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2. </a:t>
            </a:r>
            <a:r>
              <a:rPr lang="zh-CN" sz="24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转销坏账</a:t>
            </a:r>
            <a:r>
              <a:rPr lang="zh-CN" sz="2400" b="1">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红牌罚下</a:t>
            </a:r>
            <a:r>
              <a:rPr lang="zh-CN" sz="2400" b="1">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995680" y="945515"/>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借：坏账准备</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贷：应收账款、其他应收款等</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52120" y="2115185"/>
            <a:ext cx="8259445" cy="1198880"/>
          </a:xfrm>
          <a:prstGeom prst="rect">
            <a:avLst/>
          </a:prstGeom>
          <a:noFill/>
        </p:spPr>
        <p:txBody>
          <a:bodyPr wrap="square" rtlCol="0" anchor="t">
            <a:spAutoFit/>
          </a:bodyPr>
          <a:p>
            <a:pPr indent="0">
              <a:lnSpc>
                <a:spcPct val="150000"/>
              </a:lnSpc>
            </a:pP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承【例</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】2×19年6月，甲公司应收丙公司的销货款实际发生坏账损失30000元。</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127125" y="3314065"/>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借：坏账准备            30000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贷：应收账款             30000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3" grpId="1"/>
      <p:bldP spid="4" grpId="0"/>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58775" y="452755"/>
            <a:ext cx="8259445" cy="2861310"/>
          </a:xfrm>
          <a:prstGeom prst="rect">
            <a:avLst/>
          </a:prstGeom>
          <a:noFill/>
        </p:spPr>
        <p:txBody>
          <a:bodyPr wrap="square" rtlCol="0" anchor="t">
            <a:spAutoFit/>
          </a:bodyPr>
          <a:p>
            <a:pPr indent="0">
              <a:lnSpc>
                <a:spcPct val="150000"/>
              </a:lnSpc>
            </a:pP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】承【例</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假定甲公司2×19年12月31日应收丙公司的账款余额为1200000元，甲公司对该项应收账款应计提120000元坏账准备。即2×19年12月31日甲公司“坏账准备”科目应保持的贷方余额为120000元。本年末应计提坏账准备</a:t>
            </a:r>
            <a:r>
              <a:rPr kumimoji="1"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为？</a:t>
            </a:r>
            <a:endParaRPr kumimoji="1"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340485" y="3314065"/>
            <a:ext cx="547624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借：信用减值损失         50000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贷：坏账准备                50000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57480" y="347345"/>
            <a:ext cx="5615940" cy="645160"/>
          </a:xfrm>
          <a:prstGeom prst="rect">
            <a:avLst/>
          </a:prstGeom>
          <a:noFill/>
          <a:ln w="9525">
            <a:noFill/>
          </a:ln>
        </p:spPr>
        <p:txBody>
          <a:bodyPr wrap="square">
            <a:spAutoFit/>
          </a:bodyPr>
          <a:p>
            <a:pPr indent="266700" fontAlgn="auto">
              <a:lnSpc>
                <a:spcPct val="150000"/>
              </a:lnSpc>
            </a:pPr>
            <a:r>
              <a:rPr lang="en-US" altLang="zh-CN" sz="24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3. </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收回</a:t>
            </a:r>
            <a:r>
              <a:rPr lang="zh-CN" sz="2400" b="1">
                <a:latin typeface="微软雅黑" panose="020B0503020204020204" pitchFamily="34" charset="-122"/>
                <a:ea typeface="微软雅黑" panose="020B0503020204020204" pitchFamily="34" charset="-122"/>
                <a:cs typeface="微软雅黑" panose="020B0503020204020204" pitchFamily="34" charset="-122"/>
              </a:rPr>
              <a:t>已确认坏账并转销的应收款项</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519430" y="1095375"/>
            <a:ext cx="8276590" cy="1198880"/>
          </a:xfrm>
          <a:prstGeom prst="rect">
            <a:avLst/>
          </a:prstGeom>
          <a:noFill/>
        </p:spPr>
        <p:txBody>
          <a:bodyPr wrap="square" rtlCol="0" anchor="t">
            <a:spAutoFit/>
          </a:bodyPr>
          <a:p>
            <a:pPr indent="0" algn="l">
              <a:lnSpc>
                <a:spcPct val="150000"/>
              </a:lnSpc>
            </a:pPr>
            <a:r>
              <a:rPr lang="en-US" altLang="zh-CN" sz="2400" b="1" dirty="0">
                <a:solidFill>
                  <a:srgbClr val="C00000"/>
                </a:solidFill>
                <a:latin typeface="Arial" panose="020B0604020202020204" pitchFamily="34" charset="0"/>
                <a:ea typeface="宋体" panose="02010600030101010101" pitchFamily="2" charset="-122"/>
                <a:sym typeface="+mn-ea"/>
              </a:rPr>
              <a:t>★</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已确认并转销的应收款项以后又收回的，应当按照实际收到的金额</a:t>
            </a:r>
            <a:r>
              <a:rPr kumimoji="1"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增加坏账准备</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的账面余额</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188720" y="3493135"/>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银行存款</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应收账款、其他应收款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188720" y="2266315"/>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借：应收账款、其他应收款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坏账准备</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6" grpId="0"/>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21030" y="866140"/>
            <a:ext cx="7902575" cy="1198880"/>
          </a:xfrm>
          <a:prstGeom prst="rect">
            <a:avLst/>
          </a:prstGeom>
          <a:noFill/>
        </p:spPr>
        <p:txBody>
          <a:bodyPr wrap="square" rtlCol="0" anchor="t">
            <a:spAutoFit/>
          </a:bodyPr>
          <a:p>
            <a:pPr indent="0" algn="l">
              <a:lnSpc>
                <a:spcPct val="150000"/>
              </a:lnSpc>
            </a:pPr>
            <a:r>
              <a:rPr kumimoji="1"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【提示】</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先恢复客户的信用，然后再正常收款。其实，这两笔分录合并后，则变为：</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482725" y="2505075"/>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银行存款</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坏账准备</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09905" y="647065"/>
            <a:ext cx="827659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【例5】2×20年1月20日，甲公司收回2×19年已作坏账转销的应收账款20000元，已存入银行</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315085" y="3147060"/>
            <a:ext cx="5394960"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银行存款              </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20000</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应收账款                 20000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315085" y="1920240"/>
            <a:ext cx="472630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借：应收账款             20000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坏账准备                </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20000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descr="C:\Users\Kingsoft\Desktop\图片汇总0717\简单\contemporary-decor-home-staging-1434612.jpgcontemporary-decor-home-staging-1434612"/>
          <p:cNvPicPr>
            <a:picLocks noGrp="1" noChangeAspect="1"/>
          </p:cNvPicPr>
          <p:nvPr>
            <p:ph sz="quarter" idx="4294967295"/>
            <p:custDataLst>
              <p:tags r:id="rId1"/>
            </p:custDataLst>
          </p:nvPr>
        </p:nvPicPr>
        <p:blipFill>
          <a:blip r:embed="rId2"/>
          <a:srcRect/>
          <a:stretch>
            <a:fillRect/>
          </a:stretch>
        </p:blipFill>
        <p:spPr>
          <a:xfrm>
            <a:off x="3826587" y="577454"/>
            <a:ext cx="4857914" cy="3815953"/>
          </a:xfrm>
        </p:spPr>
      </p:pic>
      <p:sp>
        <p:nvSpPr>
          <p:cNvPr id="2" name="标题 1"/>
          <p:cNvSpPr>
            <a:spLocks noGrp="1"/>
          </p:cNvSpPr>
          <p:nvPr>
            <p:ph type="title"/>
            <p:custDataLst>
              <p:tags r:id="rId3"/>
            </p:custDataLst>
          </p:nvPr>
        </p:nvSpPr>
        <p:spPr>
          <a:xfrm>
            <a:off x="581025" y="1903095"/>
            <a:ext cx="2381885" cy="716915"/>
          </a:xfrm>
        </p:spPr>
        <p:txBody>
          <a:bodyPr>
            <a:normAutofit fontScale="90000"/>
          </a:bodyPr>
          <a:p>
            <a:pPr marL="0" indent="0" algn="l">
              <a:lnSpc>
                <a:spcPct val="130000"/>
              </a:lnSpc>
              <a:buClr>
                <a:srgbClr val="E76448"/>
              </a:buClr>
              <a:buFont typeface="Wingdings" panose="05000000000000000000" charset="0"/>
            </a:pPr>
            <a:r>
              <a:rPr lang="en-US" altLang="zh-CN" sz="3100" dirty="0">
                <a:solidFill>
                  <a:schemeClr val="tx1"/>
                </a:solidFill>
                <a:effectLst>
                  <a:outerShdw blurRad="38100" dist="19050" dir="2700000" algn="tl" rotWithShape="0">
                    <a:schemeClr val="dk1">
                      <a:alpha val="40000"/>
                    </a:schemeClr>
                  </a:outerShdw>
                </a:effectLst>
                <a:sym typeface="+mn-ea"/>
              </a:rPr>
              <a:t> </a:t>
            </a:r>
            <a:r>
              <a:rPr lang="zh-CN" altLang="en-US" sz="3600" dirty="0">
                <a:solidFill>
                  <a:schemeClr val="tx1"/>
                </a:solidFill>
                <a:effectLst>
                  <a:outerShdw blurRad="38100" dist="19050" dir="2700000" algn="tl" rotWithShape="0">
                    <a:schemeClr val="dk1">
                      <a:alpha val="40000"/>
                    </a:schemeClr>
                  </a:outerShdw>
                </a:effectLst>
                <a:sym typeface="+mn-ea"/>
              </a:rPr>
              <a:t>小结与演练</a:t>
            </a:r>
            <a:endParaRPr lang="zh-CN" altLang="en-US" sz="3600" b="1" dirty="0" smtClean="0">
              <a:solidFill>
                <a:schemeClr val="tx1"/>
              </a:solidFill>
              <a:effectLst>
                <a:outerShdw blurRad="38100" dist="19050" dir="2700000" algn="tl" rotWithShape="0">
                  <a:schemeClr val="dk1">
                    <a:alpha val="40000"/>
                  </a:schemeClr>
                </a:outerShdw>
              </a:effectLst>
              <a:latin typeface="宋体" panose="02010600030101010101" pitchFamily="2" charset="-122"/>
              <a:sym typeface="+mn-ea"/>
            </a:endParaRPr>
          </a:p>
        </p:txBody>
      </p:sp>
    </p:spTree>
    <p:custDataLst>
      <p:tags r:id="rId4"/>
    </p:custData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1228725" y="190500"/>
          <a:ext cx="6698615" cy="4798695"/>
        </p:xfrm>
        <a:graphic>
          <a:graphicData uri="http://schemas.openxmlformats.org/drawingml/2006/table">
            <a:tbl>
              <a:tblPr firstRow="1" bandRow="1">
                <a:tableStyleId>{5940675A-B579-460E-94D1-54222C63F5DA}</a:tableStyleId>
              </a:tblPr>
              <a:tblGrid>
                <a:gridCol w="3411855"/>
                <a:gridCol w="3286760"/>
              </a:tblGrid>
              <a:tr h="353695">
                <a:tc>
                  <a:txBody>
                    <a:bodyPr/>
                    <a:p>
                      <a:pPr indent="0" algn="ctr">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相关会计分录</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对应收账款账面价值的影响</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75665">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（1）计提坏账准备时：</a:t>
                      </a:r>
                      <a:endParaRPr lang="en-US" sz="1600" b="1">
                        <a:solidFill>
                          <a:srgbClr val="333333"/>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借：</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信用减值损失</a:t>
                      </a:r>
                      <a:r>
                        <a:rPr lang="en-US" sz="1600" b="1">
                          <a:solidFill>
                            <a:srgbClr val="333333"/>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1600" b="1">
                        <a:solidFill>
                          <a:srgbClr val="333333"/>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rgbClr val="333333"/>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贷：坏账准备</a:t>
                      </a:r>
                      <a:endParaRPr lang="en-US"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贷方登记坏账准备，坏账准备增加，使应收账款的账面价值减少</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2340">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（2）冲减多计提的坏账准备时： </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借：坏账准备　</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贷：</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信用减值损失</a:t>
                      </a:r>
                      <a:endParaRPr lang="en-US"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借方登记坏账准备，坏账准备减少，使应收账款的账面价值增加</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75030">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（3）实际发生坏账损失时：</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借：坏账准备　</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贷：应收账款</a:t>
                      </a:r>
                      <a:endParaRPr lang="en-US"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坏账准备与应收账款同时减少，不影响应收账款的账面价值</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51965">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（4）已确认并转销的应收又收回：</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借：应收账款　           </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贷：坏账准备</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同时，借：银行存款　</a:t>
                      </a:r>
                      <a:endPar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贷：应收账款</a:t>
                      </a:r>
                      <a:endParaRPr lang="en-US"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第一笔分录借贷方同时影响应收账款的账面价值，相互抵销后不影响应收账款账面价值；</a:t>
                      </a:r>
                      <a:endPar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buNone/>
                      </a:pPr>
                      <a:r>
                        <a:rPr 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第二笔分录贷方登记应收账款，使应收账款的账面价值减少；该项业务使应收账款账面价值减少</a:t>
                      </a:r>
                      <a:endParaRPr lang="en-US" altLang="en-US" sz="16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CJP{PV1K){M@}[QZOK0H`}E"/>
          <p:cNvPicPr>
            <a:picLocks noChangeAspect="1"/>
          </p:cNvPicPr>
          <p:nvPr/>
        </p:nvPicPr>
        <p:blipFill>
          <a:blip r:embed="rId1">
            <a:clrChange>
              <a:clrFrom>
                <a:srgbClr val="FFFFFF">
                  <a:alpha val="100000"/>
                </a:srgbClr>
              </a:clrFrom>
              <a:clrTo>
                <a:srgbClr val="FFFFFF">
                  <a:alpha val="100000"/>
                  <a:alpha val="0"/>
                </a:srgbClr>
              </a:clrTo>
            </a:clrChange>
          </a:blip>
          <a:srcRect t="872" r="469"/>
          <a:stretch>
            <a:fillRect/>
          </a:stretch>
        </p:blipFill>
        <p:spPr>
          <a:xfrm>
            <a:off x="1677670" y="28575"/>
            <a:ext cx="5242560" cy="5086350"/>
          </a:xfrm>
          <a:prstGeom prst="rect">
            <a:avLst/>
          </a:prstGeo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33425" y="657860"/>
            <a:ext cx="3341370" cy="542925"/>
          </a:xfrm>
        </p:spPr>
        <p:txBody>
          <a:bodyPr>
            <a:normAutofit/>
          </a:bodyPr>
          <a:p>
            <a:r>
              <a:rPr lang="zh-CN" altLang="zh-CN" dirty="0" smtClean="0">
                <a:solidFill>
                  <a:schemeClr val="tx1"/>
                </a:solidFill>
                <a:sym typeface="+mn-ea"/>
              </a:rPr>
              <a:t>（二）</a:t>
            </a:r>
            <a:r>
              <a:rPr lang="zh-CN" altLang="en-US" dirty="0">
                <a:solidFill>
                  <a:schemeClr val="tx1"/>
                </a:solidFill>
                <a:latin typeface="宋体" panose="02010600030101010101" pitchFamily="2" charset="-122"/>
                <a:sym typeface="+mn-ea"/>
              </a:rPr>
              <a:t>财产清查的种类</a:t>
            </a:r>
            <a:endParaRPr lang="zh-CN" altLang="en-US" dirty="0" smtClean="0">
              <a:solidFill>
                <a:schemeClr val="tx1"/>
              </a:solidFill>
              <a:latin typeface="宋体" panose="02010600030101010101" pitchFamily="2" charset="-122"/>
              <a:sym typeface="+mn-ea"/>
            </a:endParaRPr>
          </a:p>
        </p:txBody>
      </p:sp>
      <p:pic>
        <p:nvPicPr>
          <p:cNvPr id="10" name="图片 10" descr="http://webupload.admin.dongao.com/biz/handout/img/2018/20181210/201812101749546780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45005" y="1391285"/>
            <a:ext cx="5077460" cy="1941830"/>
          </a:xfrm>
          <a:prstGeom prst="rect">
            <a:avLst/>
          </a:prstGeom>
          <a:noFill/>
          <a:ln>
            <a:noFill/>
          </a:ln>
        </p:spPr>
      </p:pic>
      <p:grpSp>
        <p:nvGrpSpPr>
          <p:cNvPr id="7" name="Group 70"/>
          <p:cNvGrpSpPr/>
          <p:nvPr/>
        </p:nvGrpSpPr>
        <p:grpSpPr>
          <a:xfrm>
            <a:off x="2898140" y="4007485"/>
            <a:ext cx="2528570" cy="631825"/>
            <a:chOff x="2154" y="3440"/>
            <a:chExt cx="1625" cy="398"/>
          </a:xfrm>
        </p:grpSpPr>
        <p:grpSp>
          <p:nvGrpSpPr>
            <p:cNvPr id="9264" name="Group 67"/>
            <p:cNvGrpSpPr/>
            <p:nvPr/>
          </p:nvGrpSpPr>
          <p:grpSpPr>
            <a:xfrm>
              <a:off x="2245" y="3748"/>
              <a:ext cx="1534" cy="90"/>
              <a:chOff x="2245" y="3748"/>
              <a:chExt cx="1497" cy="90"/>
            </a:xfrm>
          </p:grpSpPr>
          <p:sp>
            <p:nvSpPr>
              <p:cNvPr id="9265" name="Line 62"/>
              <p:cNvSpPr/>
              <p:nvPr/>
            </p:nvSpPr>
            <p:spPr>
              <a:xfrm>
                <a:off x="2245" y="3838"/>
                <a:ext cx="1497" cy="0"/>
              </a:xfrm>
              <a:prstGeom prst="line">
                <a:avLst/>
              </a:prstGeom>
              <a:ln w="9525" cap="flat" cmpd="sng">
                <a:solidFill>
                  <a:srgbClr val="0000FF"/>
                </a:solidFill>
                <a:prstDash val="solid"/>
                <a:round/>
                <a:headEnd type="none" w="med" len="med"/>
                <a:tailEnd type="triangle" w="sm" len="lg"/>
              </a:ln>
            </p:spPr>
          </p:sp>
          <p:sp>
            <p:nvSpPr>
              <p:cNvPr id="9266" name="Line 63"/>
              <p:cNvSpPr/>
              <p:nvPr/>
            </p:nvSpPr>
            <p:spPr>
              <a:xfrm flipH="1">
                <a:off x="2426" y="3748"/>
                <a:ext cx="0" cy="90"/>
              </a:xfrm>
              <a:prstGeom prst="line">
                <a:avLst/>
              </a:prstGeom>
              <a:ln w="9525" cap="flat" cmpd="sng">
                <a:solidFill>
                  <a:srgbClr val="0000FF"/>
                </a:solidFill>
                <a:prstDash val="solid"/>
                <a:round/>
                <a:headEnd type="none" w="med" len="med"/>
                <a:tailEnd type="none" w="med" len="med"/>
              </a:ln>
            </p:spPr>
          </p:sp>
          <p:sp>
            <p:nvSpPr>
              <p:cNvPr id="9267" name="Line 64"/>
              <p:cNvSpPr/>
              <p:nvPr/>
            </p:nvSpPr>
            <p:spPr>
              <a:xfrm flipH="1">
                <a:off x="2789" y="3748"/>
                <a:ext cx="0" cy="90"/>
              </a:xfrm>
              <a:prstGeom prst="line">
                <a:avLst/>
              </a:prstGeom>
              <a:ln w="9525" cap="flat" cmpd="sng">
                <a:solidFill>
                  <a:srgbClr val="0000FF"/>
                </a:solidFill>
                <a:prstDash val="solid"/>
                <a:round/>
                <a:headEnd type="none" w="med" len="med"/>
                <a:tailEnd type="none" w="med" len="med"/>
              </a:ln>
            </p:spPr>
          </p:sp>
          <p:sp>
            <p:nvSpPr>
              <p:cNvPr id="9268" name="Line 65"/>
              <p:cNvSpPr/>
              <p:nvPr/>
            </p:nvSpPr>
            <p:spPr>
              <a:xfrm flipH="1">
                <a:off x="3152" y="3748"/>
                <a:ext cx="0" cy="90"/>
              </a:xfrm>
              <a:prstGeom prst="line">
                <a:avLst/>
              </a:prstGeom>
              <a:ln w="9525" cap="flat" cmpd="sng">
                <a:solidFill>
                  <a:srgbClr val="0000FF"/>
                </a:solidFill>
                <a:prstDash val="solid"/>
                <a:round/>
                <a:headEnd type="none" w="med" len="med"/>
                <a:tailEnd type="none" w="med" len="med"/>
              </a:ln>
            </p:spPr>
          </p:sp>
          <p:sp>
            <p:nvSpPr>
              <p:cNvPr id="9269" name="Line 66"/>
              <p:cNvSpPr/>
              <p:nvPr/>
            </p:nvSpPr>
            <p:spPr>
              <a:xfrm flipH="1">
                <a:off x="3515" y="3748"/>
                <a:ext cx="0" cy="90"/>
              </a:xfrm>
              <a:prstGeom prst="line">
                <a:avLst/>
              </a:prstGeom>
              <a:ln w="9525" cap="flat" cmpd="sng">
                <a:solidFill>
                  <a:srgbClr val="0000FF"/>
                </a:solidFill>
                <a:prstDash val="solid"/>
                <a:round/>
                <a:headEnd type="none" w="med" len="med"/>
                <a:tailEnd type="none" w="med" len="med"/>
              </a:ln>
            </p:spPr>
          </p:sp>
        </p:grpSp>
        <p:sp>
          <p:nvSpPr>
            <p:cNvPr id="9270" name="AutoShape 68"/>
            <p:cNvSpPr/>
            <p:nvPr/>
          </p:nvSpPr>
          <p:spPr>
            <a:xfrm>
              <a:off x="2154" y="3612"/>
              <a:ext cx="1497" cy="226"/>
            </a:xfrm>
            <a:prstGeom prst="wedgeRectCallout">
              <a:avLst>
                <a:gd name="adj1" fmla="val -42454"/>
                <a:gd name="adj2" fmla="val 53981"/>
              </a:avLst>
            </a:prstGeom>
            <a:noFill/>
            <a:ln w="9525">
              <a:noFill/>
            </a:ln>
          </p:spPr>
          <p:txBody>
            <a:bodyPr anchor="t"/>
            <a:p>
              <a:r>
                <a:rPr lang="en-US" altLang="zh-CN" sz="1600" b="1" dirty="0">
                  <a:latin typeface="Arial" panose="020B0604020202020204" pitchFamily="34" charset="0"/>
                  <a:ea typeface="宋体" panose="02010600030101010101" pitchFamily="2" charset="-122"/>
                </a:rPr>
                <a:t>…</a:t>
              </a:r>
              <a:r>
                <a:rPr lang="en-US" altLang="zh-CN" sz="2000" b="1" dirty="0">
                  <a:latin typeface="Arial" panose="020B0604020202020204" pitchFamily="34" charset="0"/>
                  <a:ea typeface="宋体" panose="02010600030101010101" pitchFamily="2" charset="-122"/>
                </a:rPr>
                <a:t> </a:t>
              </a:r>
              <a:r>
                <a:rPr lang="en-US" altLang="zh-CN" b="1" dirty="0">
                  <a:latin typeface="Arial" panose="020B0604020202020204" pitchFamily="34" charset="0"/>
                  <a:ea typeface="宋体" panose="02010600030101010101" pitchFamily="2" charset="-122"/>
                </a:rPr>
                <a:t>      </a:t>
              </a:r>
              <a:r>
                <a:rPr lang="en-US" altLang="zh-CN" sz="1600" b="1" dirty="0">
                  <a:latin typeface="Arial" panose="020B0604020202020204" pitchFamily="34" charset="0"/>
                  <a:ea typeface="宋体" panose="02010600030101010101" pitchFamily="2" charset="-122"/>
                </a:rPr>
                <a:t>10      11      12</a:t>
              </a:r>
              <a:endParaRPr lang="en-US" altLang="zh-CN" sz="1600" b="1" dirty="0">
                <a:latin typeface="Arial" panose="020B0604020202020204" pitchFamily="34" charset="0"/>
                <a:ea typeface="宋体" panose="02010600030101010101" pitchFamily="2" charset="-122"/>
              </a:endParaRPr>
            </a:p>
          </p:txBody>
        </p:sp>
        <p:sp>
          <p:nvSpPr>
            <p:cNvPr id="9271" name="AutoShape 69"/>
            <p:cNvSpPr/>
            <p:nvPr/>
          </p:nvSpPr>
          <p:spPr>
            <a:xfrm>
              <a:off x="2292" y="3440"/>
              <a:ext cx="1441" cy="272"/>
            </a:xfrm>
            <a:prstGeom prst="wedgeRoundRectCallout">
              <a:avLst>
                <a:gd name="adj1" fmla="val -29111"/>
                <a:gd name="adj2" fmla="val 50000"/>
                <a:gd name="adj3" fmla="val 16667"/>
              </a:avLst>
            </a:prstGeom>
            <a:noFill/>
            <a:ln w="9525">
              <a:noFill/>
            </a:ln>
          </p:spPr>
          <p:txBody>
            <a:bodyPr anchor="t"/>
            <a:p>
              <a:pPr algn="ctr"/>
              <a:r>
                <a:rPr lang="zh-CN" altLang="en-US" b="1" dirty="0">
                  <a:latin typeface="微软雅黑" panose="020B0503020204020204" pitchFamily="34" charset="-122"/>
                  <a:ea typeface="微软雅黑" panose="020B0503020204020204" pitchFamily="34" charset="-122"/>
                </a:rPr>
                <a:t>月末、年末时进行</a:t>
              </a:r>
              <a:endParaRPr lang="zh-CN" altLang="en-US" b="1" dirty="0">
                <a:latin typeface="微软雅黑" panose="020B0503020204020204" pitchFamily="34" charset="-122"/>
                <a:ea typeface="微软雅黑" panose="020B0503020204020204" pitchFamily="34" charset="-122"/>
              </a:endParaRPr>
            </a:p>
          </p:txBody>
        </p:sp>
      </p:grpSp>
      <p:sp>
        <p:nvSpPr>
          <p:cNvPr id="324679" name="AutoShape 71"/>
          <p:cNvSpPr/>
          <p:nvPr/>
        </p:nvSpPr>
        <p:spPr>
          <a:xfrm>
            <a:off x="3156585" y="3475990"/>
            <a:ext cx="2099945" cy="431800"/>
          </a:xfrm>
          <a:prstGeom prst="wedgeRoundRectCallout">
            <a:avLst>
              <a:gd name="adj1" fmla="val 861"/>
              <a:gd name="adj2" fmla="val -112352"/>
              <a:gd name="adj3" fmla="val 16667"/>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t"/>
          <a:p>
            <a:pPr algn="ctr"/>
            <a:r>
              <a:rPr lang="zh-CN" altLang="en-US" b="1" dirty="0">
                <a:solidFill>
                  <a:schemeClr val="tx1"/>
                </a:solidFill>
                <a:latin typeface="微软雅黑" panose="020B0503020204020204" pitchFamily="34" charset="-122"/>
                <a:ea typeface="微软雅黑" panose="020B0503020204020204" pitchFamily="34" charset="-122"/>
              </a:rPr>
              <a:t>根据需要随时进行</a:t>
            </a:r>
            <a:endParaRPr lang="zh-CN" altLang="en-US" b="1" dirty="0">
              <a:solidFill>
                <a:schemeClr val="tx1"/>
              </a:solidFill>
              <a:latin typeface="微软雅黑" panose="020B0503020204020204" pitchFamily="34" charset="-122"/>
              <a:ea typeface="微软雅黑" panose="020B0503020204020204" pitchFamily="3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Lef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24679"/>
                                        </p:tgtEl>
                                        <p:attrNameLst>
                                          <p:attrName>style.visibility</p:attrName>
                                        </p:attrNameLst>
                                      </p:cBhvr>
                                      <p:to>
                                        <p:strVal val="visible"/>
                                      </p:to>
                                    </p:set>
                                    <p:animEffect transition="in" filter="slide(fromTop)">
                                      <p:cBhvr>
                                        <p:cTn id="12" dur="1000"/>
                                        <p:tgtEl>
                                          <p:spTgt spid="324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79" grpId="0" bldLvl="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1975" y="478790"/>
            <a:ext cx="7937500"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·多选】下列各项中，关于企业现金溢余的会计处理表述正确的有（　　）。（</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2018</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年）</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040765" y="1677670"/>
            <a:ext cx="7062470"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无法查明原因的现金溢余计入营业外收入</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应支付给有关单位的现金溢余计入其他应付款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无法查明原因的现金溢余冲减管理费用</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应支付给有关单位的现金溢余计入应付账款</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61390" y="4128135"/>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B</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73075" y="792480"/>
            <a:ext cx="8044815" cy="286131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某增值税一般纳税企业因暴雨毁损库存原材料一批，其成本为200万元，经确认应转出的增值税税额为32万元；收回残料价值8万元，收到保险公司赔偿款112万元。假定不考虑其他因素，经批准企业确认该材料毁损净损失的会计分录是（　　）。（2011年改编）</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083945" y="310515"/>
            <a:ext cx="6189980" cy="452310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借：营业外支出　　　　　　 112</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112</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借：管理费用　　　　　　　 112</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112</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借：营业外支出　　　　　　 80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80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借：管理费用　　　　　　 　80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贷：待处理财产损溢　　　　　80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63855" y="749300"/>
            <a:ext cx="8336280" cy="286131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【解析】因题目是“经确认应转出的增值税税额为32万元”，所以该材料毁损的净损失=200+32-8-112=112（万元）</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若无此条件，</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因自然灾害（暴雨）造成的材料毁损的增值税进项税额</a:t>
            </a:r>
            <a:r>
              <a:rPr kumimoji="1"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不用转出</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，其毁损净损失应计入营业外支出的金额=200-8-112=80（万元）</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80440" y="3829050"/>
            <a:ext cx="556958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a:t>
            </a:r>
            <a:endPar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99415" y="497840"/>
            <a:ext cx="8240395" cy="286131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某企业为增值税一般纳税人，19年6月20日因管理不善造成一批库存材料毁损。该批材料账面余额为20000元，增值税进项税额为2600元，未计提存货跌价准备，收回残料价值1000元，应由责任人赔偿5000元。不考虑其他因素，该企业应确认的材料毁损净损失为（　　）元。（2019年）</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800100" y="3446145"/>
            <a:ext cx="7007225"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14000   B. 21600   C. 17600   D. 16600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633095" y="4268470"/>
            <a:ext cx="228282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D</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75005" y="493395"/>
            <a:ext cx="7715885" cy="119888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下列各项按管理权限经批准后计入营业外支出的是（　　）</a:t>
            </a:r>
            <a:r>
              <a:rPr kumimoji="1"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（2018年）</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97585" y="4264025"/>
            <a:ext cx="2282825" cy="460375"/>
          </a:xfrm>
          <a:prstGeom prst="rect">
            <a:avLst/>
          </a:prstGeom>
          <a:noFill/>
        </p:spPr>
        <p:txBody>
          <a:bodyPr wrap="square" rtlCol="0">
            <a:spAutoFit/>
          </a:bodyPr>
          <a:p>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【答案】</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B</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176020" y="1725295"/>
            <a:ext cx="6146800" cy="2306955"/>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因管理不善造成的原材料盘亏</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B. 固定资产盘亏净损失</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C. 无法查明原因的现金短缺</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D. 由过失人赔付的库存商品毁损</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6705" y="278130"/>
            <a:ext cx="8361680" cy="2861310"/>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2017年1月1日，“坏账准备—应收账款”明细贷方余额为8万元，当期实际发生坏账损失5万元，经减值测试，12月31日“坏账准备—应收账款”科目应有贷方余额为16万元，当期应计提坏账准备—应收账款的金额是（　　）万元。（2018年）</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823595" y="3078480"/>
            <a:ext cx="5156200"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3   B. 8   C. 13   D. 6</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351790" y="3868420"/>
            <a:ext cx="8244205" cy="706755"/>
          </a:xfrm>
          <a:prstGeom prst="rect">
            <a:avLst/>
          </a:prstGeom>
          <a:noFill/>
        </p:spPr>
        <p:txBody>
          <a:bodyPr wrap="square" rtlCol="0">
            <a:spAutoFit/>
          </a:bodyPr>
          <a:p>
            <a:r>
              <a:rPr kumimoji="1"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【解析】当期应计提的坏账准备=期末按应收账款计算的坏账准备金额-“坏账准备”科目原有的贷方余额=16-（8-5）=13（万元）。</a:t>
            </a:r>
            <a:endParaRPr kumimoji="1"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6705" y="858520"/>
            <a:ext cx="8463915" cy="2306955"/>
          </a:xfrm>
          <a:prstGeom prst="rect">
            <a:avLst/>
          </a:prstGeom>
          <a:noFill/>
        </p:spPr>
        <p:txBody>
          <a:bodyPr wrap="square" rtlCol="0" anchor="t">
            <a:spAutoFit/>
          </a:bodyPr>
          <a:p>
            <a:pPr indent="0">
              <a:lnSpc>
                <a:spcPct val="150000"/>
              </a:lnSpc>
            </a:pP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某企业年初“坏账准备”科目贷方余额为20万元，本年收回上年已确认坏账的应收账款5万元，经评估确定“坏账准备”科目年末贷方余额应为30万元。不考虑其他因素，该企业年末应计提的坏账准备为（　）万元。（201</a:t>
            </a: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9</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年）</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099820" y="3408680"/>
            <a:ext cx="4861560" cy="64516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 5   B. 10   C. 15   D. 30</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598295" y="454660"/>
            <a:ext cx="505396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借：应收账款　　　　　　5</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贷：坏账准备　　　　　　5</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598295" y="1653540"/>
            <a:ext cx="5053965" cy="1198880"/>
          </a:xfrm>
          <a:prstGeom prst="rect">
            <a:avLst/>
          </a:prstGeom>
          <a:noFill/>
        </p:spPr>
        <p:txBody>
          <a:bodyPr wrap="square" rtlCol="0" anchor="t">
            <a:spAutoFit/>
          </a:bodyPr>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借：</a:t>
            </a:r>
            <a:r>
              <a:rPr kumimoji="1"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银行存款</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5</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50000"/>
              </a:lnSpc>
            </a:pP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贷：</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应收账款</a:t>
            </a:r>
            <a:r>
              <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5</a:t>
            </a:r>
            <a:endParaRPr kumimoji="1"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521335" y="3007360"/>
            <a:ext cx="8037195" cy="1753235"/>
          </a:xfrm>
          <a:prstGeom prst="rect">
            <a:avLst/>
          </a:prstGeom>
          <a:noFill/>
        </p:spPr>
        <p:txBody>
          <a:bodyPr wrap="square" rtlCol="0" anchor="t">
            <a:spAutoFit/>
          </a:bodyPr>
          <a:p>
            <a:pPr indent="0">
              <a:lnSpc>
                <a:spcPct val="150000"/>
              </a:lnSpc>
            </a:pPr>
            <a:r>
              <a:rPr kumimoji="1" 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rPr>
              <a:t>此时坏账准备贷方金额=20+5=25（万元），年末坏账准备科目贷方余额为30万元，所以年末应计提坏账准备金额=30-25=5（万元）</a:t>
            </a:r>
            <a:endParaRPr kumimoji="1" sz="2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1"/>
            </p:custDataLst>
          </p:nvPr>
        </p:nvSpPr>
        <p:spPr>
          <a:xfrm>
            <a:off x="561340" y="2252980"/>
            <a:ext cx="2808605" cy="703580"/>
          </a:xfrm>
        </p:spPr>
        <p:txBody>
          <a:bodyPr>
            <a:noAutofit/>
          </a:bodyPr>
          <a:lstStyle/>
          <a:p>
            <a:pPr lvl="0" algn="ctr"/>
            <a:r>
              <a:rPr lang="en-US" altLang="zh-CN" sz="4400" b="1" dirty="0">
                <a:solidFill>
                  <a:schemeClr val="tx1"/>
                </a:solidFill>
                <a:ea typeface="微软雅黑" panose="020B0503020204020204" pitchFamily="34" charset="-122"/>
              </a:rPr>
              <a:t>THANKS</a:t>
            </a:r>
            <a:endParaRPr lang="en-US" altLang="zh-CN" sz="4400" b="1" dirty="0">
              <a:solidFill>
                <a:schemeClr val="tx1"/>
              </a:solidFill>
              <a:ea typeface="微软雅黑" panose="020B0503020204020204" pitchFamily="34" charset="-122"/>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leftRight"/>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3"/>
  <p:tag name="KSO_WM_UNIT_LAYERLEVEL" val="1"/>
  <p:tag name="KSO_WM_TAG_VERSION" val="1.0"/>
  <p:tag name="KSO_WM_BEAUTIFY_FLAG" val="#wm#"/>
  <p:tag name="KSO_WM_UNIT_TYPE" val="i"/>
  <p:tag name="KSO_WM_UNIT_INDEX" val="3"/>
  <p:tag name="KSO_WM_SLIDE_BACKGROUND_TYPE" val="leftRight"/>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3"/>
  <p:tag name="KSO_WM_UNIT_LAYERLEVEL" val="1"/>
  <p:tag name="KSO_WM_TAG_VERSION" val="1.0"/>
  <p:tag name="KSO_WM_BEAUTIFY_FLAG" val="#wm#"/>
  <p:tag name="KSO_WM_UNIT_TYPE" val="i"/>
  <p:tag name="KSO_WM_UNIT_INDEX" val="3"/>
  <p:tag name="KSO_WM_SLIDE_BACKGROUND_TYPE" val="navigation"/>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ottomTop"/>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3"/>
  <p:tag name="KSO_WM_UNIT_LAYERLEVEL" val="1"/>
  <p:tag name="KSO_WM_TAG_VERSION" val="1.0"/>
  <p:tag name="KSO_WM_BEAUTIFY_FLAG" val="#wm#"/>
  <p:tag name="KSO_WM_UNIT_TYPE" val="i"/>
  <p:tag name="KSO_WM_UNIT_INDEX" val="3"/>
  <p:tag name="KSO_WM_SLIDE_BACKGROUND_TYPE" val="bottomTop"/>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3"/>
  <p:tag name="KSO_WM_UNIT_LAYERLEVEL" val="1"/>
  <p:tag name="KSO_WM_TAG_VERSION" val="1.0"/>
  <p:tag name="KSO_WM_BEAUTIFY_FLAG" val="#wm#"/>
  <p:tag name="KSO_WM_UNIT_TYPE" val="i"/>
  <p:tag name="KSO_WM_UNIT_INDEX" val="3"/>
  <p:tag name="KSO_WM_SLIDE_BACKGROUND_TYPE" val="navigation"/>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navigation"/>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3"/>
  <p:tag name="KSO_WM_UNIT_LAYERLEVEL" val="1"/>
  <p:tag name="KSO_WM_TAG_VERSION" val="1.0"/>
  <p:tag name="KSO_WM_BEAUTIFY_FLAG" val="#wm#"/>
  <p:tag name="KSO_WM_UNIT_TYPE" val="i"/>
  <p:tag name="KSO_WM_UNIT_INDEX" val="3"/>
  <p:tag name="KSO_WM_SLIDE_BACKGROUND_TYPE" val="belt"/>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0990"/>
</p:tagLst>
</file>

<file path=ppt/tags/tag15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0990"/>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0990"/>
  <p:tag name="KSO_WM_TEMPLATE_THUMBS_INDEX" val="1、6、7、8、9、10、11、12、13、15"/>
  <p:tag name="KSO_WM_TEMPLATE_MASTER_TYPE" val="1"/>
  <p:tag name="KSO_WM_TEMPLATE_COLOR_TYPE" val="1"/>
  <p:tag name="KSO_WM_TEMPLATE_MASTER_THUMB_INDEX" val="18"/>
</p:tagLst>
</file>

<file path=ppt/tags/tag157.xml><?xml version="1.0" encoding="utf-8"?>
<p:tagLst xmlns:p="http://schemas.openxmlformats.org/presentationml/2006/main">
  <p:tag name="KSO_WM_UNIT_ISCONTENTSTITLE" val="0"/>
  <p:tag name="KSO_WM_UNIT_PRESET_TEXT" val="时光小店"/>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200990_1*a*1"/>
  <p:tag name="KSO_WM_TEMPLATE_CATEGORY" val="custom"/>
  <p:tag name="KSO_WM_TEMPLATE_INDEX" val="20200990"/>
  <p:tag name="KSO_WM_UNIT_LAYERLEVEL" val="1"/>
  <p:tag name="KSO_WM_TAG_VERSION" val="1.0"/>
  <p:tag name="KSO_WM_BEAUTIFY_FLAG" val="#wm#"/>
</p:tagLst>
</file>

<file path=ppt/tags/tag158.xml><?xml version="1.0" encoding="utf-8"?>
<p:tagLst xmlns:p="http://schemas.openxmlformats.org/presentationml/2006/main">
  <p:tag name="KSO_WM_SLIDE_ID" val="custom20200990_1"/>
  <p:tag name="KSO_WM_TEMPLATE_SUBCATEGORY" val="0"/>
  <p:tag name="KSO_WM_SLIDE_ITEM_CNT" val="0"/>
  <p:tag name="KSO_WM_SLIDE_INDEX" val="1"/>
  <p:tag name="KSO_WM_TAG_VERSION" val="1.0"/>
  <p:tag name="KSO_WM_BEAUTIFY_FLAG" val="#wm#"/>
  <p:tag name="KSO_WM_TEMPLATE_CATEGORY" val="custom"/>
  <p:tag name="KSO_WM_TEMPLATE_INDEX" val="20200990"/>
  <p:tag name="KSO_WM_SLIDE_TYPE" val="title"/>
  <p:tag name="KSO_WM_SLIDE_SUBTYPE" val="pureTxt"/>
  <p:tag name="KSO_WM_SLIDE_LAYOUT" val="a_b"/>
  <p:tag name="KSO_WM_SLIDE_LAYOUT_CNT" val="1_1"/>
  <p:tag name="KSO_WM_TEMPLATE_THUMBS_INDEX" val="1、6、7、8、9、10、11、12、13、15"/>
  <p:tag name="KSO_WM_TEMPLATE_MASTER_TYPE" val="1"/>
  <p:tag name="KSO_WM_TEMPLATE_COLOR_TYPE" val="1"/>
  <p:tag name="KSO_WM_TEMPLATE_MASTER_THUMB_INDEX" val="12"/>
  <p:tag name="KSO_WM_SLIDE_MODEL_TYPE" val="cover"/>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custom20200990_5*m_h_i*1_1_1"/>
  <p:tag name="KSO_WM_TEMPLATE_CATEGORY" val="custom"/>
  <p:tag name="KSO_WM_TEMPLATE_INDEX" val="20200990"/>
  <p:tag name="KSO_WM_UNIT_LAYERLEVEL" val="1_1_1"/>
  <p:tag name="KSO_WM_TAG_VERSION" val="1.0"/>
  <p:tag name="KSO_WM_BEAUTIFY_FLAG" val="#wm#"/>
  <p:tag name="KSO_WM_UNIT_FILL_FORE_SCHEMECOLOR_INDEX" val="5"/>
  <p:tag name="KSO_WM_UNIT_FILL_TYPE" val="1"/>
  <p:tag name="KSO_WM_UNIT_USESOURCEFORMAT_APPLY" val="1"/>
  <p:tag name="KSO_WM_UNIT_DIAGRAM_SCHEMECOLOR_ID"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custom20200990_5*m_h_i*1_1_2"/>
  <p:tag name="KSO_WM_TEMPLATE_CATEGORY" val="custom"/>
  <p:tag name="KSO_WM_TEMPLATE_INDEX" val="20200990"/>
  <p:tag name="KSO_WM_UNIT_LAYERLEVEL" val="1_1_1"/>
  <p:tag name="KSO_WM_TAG_VERSION" val="1.0"/>
  <p:tag name="KSO_WM_BEAUTIFY_FLAG" val="#wm#"/>
  <p:tag name="KSO_WM_UNIT_TEXT_FILL_FORE_SCHEMECOLOR_INDEX" val="14"/>
  <p:tag name="KSO_WM_UNIT_TEXT_FILL_TYPE" val="1"/>
  <p:tag name="KSO_WM_UNIT_USESOURCEFORMAT_APPLY" val="1"/>
  <p:tag name="KSO_WM_UNIT_DIAGRAM_SCHEMECOLOR_ID" val="1"/>
</p:tagLst>
</file>

<file path=ppt/tags/tag161.xml><?xml version="1.0" encoding="utf-8"?>
<p:tagLst xmlns:p="http://schemas.openxmlformats.org/presentationml/2006/main">
  <p:tag name="KSO_WM_UNIT_ISCONTENTSTITLE" val="0"/>
  <p:tag name="KSO_WM_UNIT_PRESET_TEXT" val="点击此处添加小标题"/>
  <p:tag name="KSO_WM_UNIT_NOCLEAR" val="0"/>
  <p:tag name="KSO_WM_UNIT_VALUE" val="11"/>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0990_5*m_h_a*1_1_1"/>
  <p:tag name="KSO_WM_TEMPLATE_CATEGORY" val="custom"/>
  <p:tag name="KSO_WM_TEMPLATE_INDEX" val="20200990"/>
  <p:tag name="KSO_WM_UNIT_LAYERLEVEL" val="1_1_1"/>
  <p:tag name="KSO_WM_TAG_VERSION" val="1.0"/>
  <p:tag name="KSO_WM_BEAUTIFY_FLAG" val="#wm#"/>
  <p:tag name="KSO_WM_UNIT_TEXT_FILL_FORE_SCHEMECOLOR_INDEX" val="13"/>
  <p:tag name="KSO_WM_UNIT_TEXT_FILL_TYPE" val="1"/>
  <p:tag name="KSO_WM_UNIT_USESOURCEFORMAT_APPLY" val="1"/>
  <p:tag name="KSO_WM_UNIT_DIAGRAM_SCHEMECOLOR_ID"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custom20200990_5*m_h_i*1_3_1"/>
  <p:tag name="KSO_WM_TEMPLATE_CATEGORY" val="custom"/>
  <p:tag name="KSO_WM_TEMPLATE_INDEX" val="20200990"/>
  <p:tag name="KSO_WM_UNIT_LAYERLEVEL" val="1_1_1"/>
  <p:tag name="KSO_WM_TAG_VERSION" val="1.0"/>
  <p:tag name="KSO_WM_BEAUTIFY_FLAG" val="#wm#"/>
  <p:tag name="KSO_WM_UNIT_FILL_FORE_SCHEMECOLOR_INDEX" val="10"/>
  <p:tag name="KSO_WM_UNIT_FILL_TYPE" val="1"/>
  <p:tag name="KSO_WM_UNIT_USESOURCEFORMAT_APPLY" val="1"/>
  <p:tag name="KSO_WM_UNIT_DIAGRAM_SCHEMECOLOR_ID"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custom20200990_5*m_h_i*1_3_2"/>
  <p:tag name="KSO_WM_TEMPLATE_CATEGORY" val="custom"/>
  <p:tag name="KSO_WM_TEMPLATE_INDEX" val="20200990"/>
  <p:tag name="KSO_WM_UNIT_LAYERLEVEL" val="1_1_1"/>
  <p:tag name="KSO_WM_TAG_VERSION" val="1.0"/>
  <p:tag name="KSO_WM_BEAUTIFY_FLAG" val="#wm#"/>
  <p:tag name="KSO_WM_UNIT_TEXT_FILL_FORE_SCHEMECOLOR_INDEX" val="14"/>
  <p:tag name="KSO_WM_UNIT_TEXT_FILL_TYPE" val="1"/>
  <p:tag name="KSO_WM_UNIT_USESOURCEFORMAT_APPLY" val="1"/>
  <p:tag name="KSO_WM_UNIT_DIAGRAM_SCHEMECOLOR_ID"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1"/>
  <p:tag name="KSO_WM_UNIT_ID" val="custom20200990_5*m_h_i*1_5_1"/>
  <p:tag name="KSO_WM_TEMPLATE_CATEGORY" val="custom"/>
  <p:tag name="KSO_WM_TEMPLATE_INDEX" val="20200990"/>
  <p:tag name="KSO_WM_UNIT_LAYERLEVEL" val="1_1_1"/>
  <p:tag name="KSO_WM_TAG_VERSION" val="1.0"/>
  <p:tag name="KSO_WM_BEAUTIFY_FLAG" val="#wm#"/>
  <p:tag name="KSO_WM_UNIT_FILL_FORE_SCHEMECOLOR_INDEX" val="5"/>
  <p:tag name="KSO_WM_UNIT_FILL_TYPE" val="1"/>
  <p:tag name="KSO_WM_UNIT_USESOURCEFORMAT_APPLY" val="1"/>
  <p:tag name="KSO_WM_UNIT_DIAGRAM_SCHEMECOLOR_ID"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2"/>
  <p:tag name="KSO_WM_UNIT_ID" val="custom20200990_5*m_h_i*1_5_2"/>
  <p:tag name="KSO_WM_TEMPLATE_CATEGORY" val="custom"/>
  <p:tag name="KSO_WM_TEMPLATE_INDEX" val="20200990"/>
  <p:tag name="KSO_WM_UNIT_LAYERLEVEL" val="1_1_1"/>
  <p:tag name="KSO_WM_TAG_VERSION" val="1.0"/>
  <p:tag name="KSO_WM_BEAUTIFY_FLAG" val="#wm#"/>
  <p:tag name="KSO_WM_UNIT_TEXT_FILL_FORE_SCHEMECOLOR_INDEX" val="14"/>
  <p:tag name="KSO_WM_UNIT_TEXT_FILL_TYPE" val="1"/>
  <p:tag name="KSO_WM_UNIT_USESOURCEFORMAT_APPLY" val="1"/>
  <p:tag name="KSO_WM_UNIT_DIAGRAM_SCHEMECOLOR_ID" val="1"/>
</p:tagLst>
</file>

<file path=ppt/tags/tag166.xml><?xml version="1.0" encoding="utf-8"?>
<p:tagLst xmlns:p="http://schemas.openxmlformats.org/presentationml/2006/main">
  <p:tag name="KSO_WM_UNIT_ISCONTENTSTITLE" val="1"/>
  <p:tag name="KSO_WM_UNIT_PRESET_TEXT" val="- CONTENTS -"/>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0990_5*a*1"/>
  <p:tag name="KSO_WM_TEMPLATE_CATEGORY" val="custom"/>
  <p:tag name="KSO_WM_TEMPLATE_INDEX" val="20200990"/>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167.xml><?xml version="1.0" encoding="utf-8"?>
<p:tagLst xmlns:p="http://schemas.openxmlformats.org/presentationml/2006/main">
  <p:tag name="KSO_WM_UNIT_ISCONTENTSTITLE" val="0"/>
  <p:tag name="KSO_WM_UNIT_PRESET_TEXT" val="点击此处添加小标题"/>
  <p:tag name="KSO_WM_UNIT_NOCLEAR" val="0"/>
  <p:tag name="KSO_WM_UNIT_VALUE" val="11"/>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0990_5*m_h_a*1_1_1"/>
  <p:tag name="KSO_WM_TEMPLATE_CATEGORY" val="custom"/>
  <p:tag name="KSO_WM_TEMPLATE_INDEX" val="20200990"/>
  <p:tag name="KSO_WM_UNIT_LAYERLEVEL" val="1_1_1"/>
  <p:tag name="KSO_WM_TAG_VERSION" val="1.0"/>
  <p:tag name="KSO_WM_BEAUTIFY_FLAG" val="#wm#"/>
  <p:tag name="KSO_WM_UNIT_TEXT_FILL_FORE_SCHEMECOLOR_INDEX" val="13"/>
  <p:tag name="KSO_WM_UNIT_TEXT_FILL_TYPE" val="1"/>
  <p:tag name="KSO_WM_UNIT_USESOURCEFORMAT_APPLY" val="1"/>
  <p:tag name="KSO_WM_UNIT_DIAGRAM_SCHEMECOLOR_ID" val="1"/>
</p:tagLst>
</file>

<file path=ppt/tags/tag168.xml><?xml version="1.0" encoding="utf-8"?>
<p:tagLst xmlns:p="http://schemas.openxmlformats.org/presentationml/2006/main">
  <p:tag name="KSO_WM_UNIT_ISCONTENTSTITLE" val="0"/>
  <p:tag name="KSO_WM_UNIT_PRESET_TEXT" val="点击此处添加小标题"/>
  <p:tag name="KSO_WM_UNIT_NOCLEAR" val="0"/>
  <p:tag name="KSO_WM_UNIT_VALUE" val="11"/>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0990_5*m_h_a*1_1_1"/>
  <p:tag name="KSO_WM_TEMPLATE_CATEGORY" val="custom"/>
  <p:tag name="KSO_WM_TEMPLATE_INDEX" val="20200990"/>
  <p:tag name="KSO_WM_UNIT_LAYERLEVEL" val="1_1_1"/>
  <p:tag name="KSO_WM_TAG_VERSION" val="1.0"/>
  <p:tag name="KSO_WM_BEAUTIFY_FLAG" val="#wm#"/>
  <p:tag name="KSO_WM_UNIT_TEXT_FILL_FORE_SCHEMECOLOR_INDEX" val="13"/>
  <p:tag name="KSO_WM_UNIT_TEXT_FILL_TYPE" val="1"/>
  <p:tag name="KSO_WM_UNIT_USESOURCEFORMAT_APPLY" val="1"/>
  <p:tag name="KSO_WM_UNIT_DIAGRAM_SCHEMECOLOR_ID"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custom20200990_5*m_h_i*1_3_1"/>
  <p:tag name="KSO_WM_TEMPLATE_CATEGORY" val="custom"/>
  <p:tag name="KSO_WM_TEMPLATE_INDEX" val="20200990"/>
  <p:tag name="KSO_WM_UNIT_LAYERLEVEL" val="1_1_1"/>
  <p:tag name="KSO_WM_TAG_VERSION" val="1.0"/>
  <p:tag name="KSO_WM_BEAUTIFY_FLAG" val="#wm#"/>
  <p:tag name="KSO_WM_UNIT_FILL_FORE_SCHEMECOLOR_INDEX" val="10"/>
  <p:tag name="KSO_WM_UNIT_FILL_TYPE" val="1"/>
  <p:tag name="KSO_WM_UNIT_USESOURCEFORMAT_APPLY" val="1"/>
  <p:tag name="KSO_WM_UNIT_DIAGRAM_SCHEMECOLOR_ID"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custom20200990_5*m_h_i*1_3_2"/>
  <p:tag name="KSO_WM_TEMPLATE_CATEGORY" val="custom"/>
  <p:tag name="KSO_WM_TEMPLATE_INDEX" val="20200990"/>
  <p:tag name="KSO_WM_UNIT_LAYERLEVEL" val="1_1_1"/>
  <p:tag name="KSO_WM_TAG_VERSION" val="1.0"/>
  <p:tag name="KSO_WM_BEAUTIFY_FLAG" val="#wm#"/>
  <p:tag name="KSO_WM_UNIT_TEXT_FILL_FORE_SCHEMECOLOR_INDEX" val="14"/>
  <p:tag name="KSO_WM_UNIT_TEXT_FILL_TYPE" val="1"/>
  <p:tag name="KSO_WM_UNIT_USESOURCEFORMAT_APPLY" val="1"/>
  <p:tag name="KSO_WM_UNIT_DIAGRAM_SCHEMECOLOR_ID" val="1"/>
</p:tagLst>
</file>

<file path=ppt/tags/tag171.xml><?xml version="1.0" encoding="utf-8"?>
<p:tagLst xmlns:p="http://schemas.openxmlformats.org/presentationml/2006/main">
  <p:tag name="KSO_WM_UNIT_ISCONTENTSTITLE" val="0"/>
  <p:tag name="KSO_WM_UNIT_PRESET_TEXT" val="点击此处添加小标题"/>
  <p:tag name="KSO_WM_UNIT_NOCLEAR" val="0"/>
  <p:tag name="KSO_WM_UNIT_VALUE" val="11"/>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0990_5*m_h_a*1_1_1"/>
  <p:tag name="KSO_WM_TEMPLATE_CATEGORY" val="custom"/>
  <p:tag name="KSO_WM_TEMPLATE_INDEX" val="20200990"/>
  <p:tag name="KSO_WM_UNIT_LAYERLEVEL" val="1_1_1"/>
  <p:tag name="KSO_WM_TAG_VERSION" val="1.0"/>
  <p:tag name="KSO_WM_BEAUTIFY_FLAG" val="#wm#"/>
  <p:tag name="KSO_WM_UNIT_TEXT_FILL_FORE_SCHEMECOLOR_INDEX" val="13"/>
  <p:tag name="KSO_WM_UNIT_TEXT_FILL_TYPE" val="1"/>
  <p:tag name="KSO_WM_UNIT_USESOURCEFORMAT_APPLY" val="1"/>
  <p:tag name="KSO_WM_UNIT_DIAGRAM_SCHEMECOLOR_ID" val="1"/>
</p:tagLst>
</file>

<file path=ppt/tags/tag172.xml><?xml version="1.0" encoding="utf-8"?>
<p:tagLst xmlns:p="http://schemas.openxmlformats.org/presentationml/2006/main">
  <p:tag name="KSO_WM_SLIDE_ID" val="custom20200990_5"/>
  <p:tag name="KSO_WM_TEMPLATE_SUBCATEGORY" val="0"/>
  <p:tag name="KSO_WM_SLIDE_ITEM_CNT" val="5"/>
  <p:tag name="KSO_WM_SLIDE_INDEX" val="5"/>
  <p:tag name="KSO_WM_DIAGRAM_GROUP_CODE" val="m1-1"/>
  <p:tag name="KSO_WM_SLIDE_DIAGTYPE" val="m"/>
  <p:tag name="KSO_WM_TAG_VERSION" val="1.0"/>
  <p:tag name="KSO_WM_BEAUTIFY_FLAG" val="#wm#"/>
  <p:tag name="KSO_WM_TEMPLATE_CATEGORY" val="custom"/>
  <p:tag name="KSO_WM_TEMPLATE_INDEX" val="20200990"/>
  <p:tag name="KSO_WM_SLIDE_LAYOUT" val="a_m"/>
  <p:tag name="KSO_WM_SLIDE_LAYOUT_CNT" val="1_1"/>
  <p:tag name="KSO_WM_SLIDE_TYPE" val="contents"/>
  <p:tag name="KSO_WM_SLIDE_SUBTYPE" val="diag"/>
  <p:tag name="KSO_WM_TEMPLATE_MASTER_TYPE" val="1"/>
  <p:tag name="KSO_WM_TEMPLATE_COLOR_TYPE" val="1"/>
</p:tagLst>
</file>

<file path=ppt/tags/tag173.xml><?xml version="1.0" encoding="utf-8"?>
<p:tagLst xmlns:p="http://schemas.openxmlformats.org/presentationml/2006/main">
  <p:tag name="KSO_WM_UNIT_ISCONTENTSTITLE" val="0"/>
  <p:tag name="KSO_WM_UNIT_PRESET_TEXT" val="单击此处添加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0990_8*a*1"/>
  <p:tag name="KSO_WM_TEMPLATE_CATEGORY" val="custom"/>
  <p:tag name="KSO_WM_TEMPLATE_INDEX" val="20200990"/>
  <p:tag name="KSO_WM_UNIT_LAYERLEVEL" val="1"/>
  <p:tag name="KSO_WM_TAG_VERSION" val="1.0"/>
  <p:tag name="KSO_WM_BEAUTIFY_FLAG" val="#wm#"/>
</p:tagLst>
</file>

<file path=ppt/tags/tag174.xml><?xml version="1.0" encoding="utf-8"?>
<p:tagLst xmlns:p="http://schemas.openxmlformats.org/presentationml/2006/main">
  <p:tag name="KSO_WM_UNIT_VALUE" val="1012*3045"/>
  <p:tag name="KSO_WM_UNIT_HIGHLIGHT" val="0"/>
  <p:tag name="KSO_WM_UNIT_COMPATIBLE" val="0"/>
  <p:tag name="KSO_WM_UNIT_DIAGRAM_ISNUMVISUAL" val="0"/>
  <p:tag name="KSO_WM_UNIT_DIAGRAM_ISREFERUNIT" val="0"/>
  <p:tag name="KSO_WM_UNIT_TYPE" val="d"/>
  <p:tag name="KSO_WM_UNIT_INDEX" val="1"/>
  <p:tag name="KSO_WM_UNIT_ID" val="custom20200990_8*d*1"/>
  <p:tag name="KSO_WM_TEMPLATE_CATEGORY" val="custom"/>
  <p:tag name="KSO_WM_TEMPLATE_INDEX" val="20200990"/>
  <p:tag name="KSO_WM_UNIT_LAYERLEVEL" val="1"/>
  <p:tag name="KSO_WM_TAG_VERSION" val="1.0"/>
  <p:tag name="KSO_WM_BEAUTIFY_FLAG" val="#wm#"/>
  <p:tag name="KSO_WM_UNIT_SUPPORT_UNIT_TYPE" val="[&quot;all&quot;]"/>
</p:tagLst>
</file>

<file path=ppt/tags/tag175.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77.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79.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81.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82.xml><?xml version="1.0" encoding="utf-8"?>
<p:tagLst xmlns:p="http://schemas.openxmlformats.org/presentationml/2006/main">
  <p:tag name="KSO_WM_UNIT_TABLE_BEAUTIFY" val="smartTable{979342e7-d858-48ff-8f75-f44bb807ab51}"/>
</p:tagLst>
</file>

<file path=ppt/tags/tag183.xml><?xml version="1.0" encoding="utf-8"?>
<p:tagLst xmlns:p="http://schemas.openxmlformats.org/presentationml/2006/main">
  <p:tag name="KSO_WM_BEAUTIFY_FLAG" val="#wm#"/>
  <p:tag name="KSO_WM_TEMPLATE_CATEGORY" val="custom"/>
  <p:tag name="KSO_WM_TEMPLATE_INDEX" val="20200990"/>
</p:tagLst>
</file>

<file path=ppt/tags/tag184.xml><?xml version="1.0" encoding="utf-8"?>
<p:tagLst xmlns:p="http://schemas.openxmlformats.org/presentationml/2006/main">
  <p:tag name="KSO_WM_BEAUTIFY_FLAG" val="#wm#"/>
  <p:tag name="KSO_WM_TEMPLATE_CATEGORY" val="custom"/>
  <p:tag name="KSO_WM_TEMPLATE_INDEX" val="20200990"/>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86.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87.xml><?xml version="1.0" encoding="utf-8"?>
<p:tagLst xmlns:p="http://schemas.openxmlformats.org/presentationml/2006/main">
  <p:tag name="KSO_WM_UNIT_TABLE_BEAUTIFY" val="smartTable{979342e7-d858-48ff-8f75-f44bb807ab51}"/>
</p:tagLst>
</file>

<file path=ppt/tags/tag188.xml><?xml version="1.0" encoding="utf-8"?>
<p:tagLst xmlns:p="http://schemas.openxmlformats.org/presentationml/2006/main">
  <p:tag name="KSO_WM_BEAUTIFY_FLAG" val="#wm#"/>
  <p:tag name="KSO_WM_TEMPLATE_CATEGORY" val="custom"/>
  <p:tag name="KSO_WM_TEMPLATE_INDEX" val="20200990"/>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1.xml><?xml version="1.0" encoding="utf-8"?>
<p:tagLst xmlns:p="http://schemas.openxmlformats.org/presentationml/2006/main">
  <p:tag name="KSO_WM_BEAUTIFY_FLAG" val="#wm#"/>
  <p:tag name="KSO_WM_TEMPLATE_CATEGORY" val="custom"/>
  <p:tag name="KSO_WM_TEMPLATE_INDEX" val="20200990"/>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93.xml><?xml version="1.0" encoding="utf-8"?>
<p:tagLst xmlns:p="http://schemas.openxmlformats.org/presentationml/2006/main">
  <p:tag name="KSO_WM_SLIDE_ID" val="custom20200990_9"/>
  <p:tag name="KSO_WM_TEMPLATE_SUBCATEGORY" val="0"/>
  <p:tag name="KSO_WM_SLIDE_ITEM_CNT" val="0"/>
  <p:tag name="KSO_WM_SLIDE_INDEX" val="9"/>
  <p:tag name="KSO_WM_TAG_VERSION" val="1.0"/>
  <p:tag name="KSO_WM_BEAUTIFY_FLAG" val="#wm#"/>
  <p:tag name="KSO_WM_TEMPLATE_CATEGORY" val="custom"/>
  <p:tag name="KSO_WM_TEMPLATE_INDEX" val="2020099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4.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195.xml><?xml version="1.0" encoding="utf-8"?>
<p:tagLst xmlns:p="http://schemas.openxmlformats.org/presentationml/2006/main">
  <p:tag name="KSO_WM_UNIT_ISCONTENTSTITLE" val="0"/>
  <p:tag name="KSO_WM_UNIT_PRESET_TEXT" val="单击此处添加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0990_8*a*1"/>
  <p:tag name="KSO_WM_TEMPLATE_CATEGORY" val="custom"/>
  <p:tag name="KSO_WM_TEMPLATE_INDEX" val="20200990"/>
  <p:tag name="KSO_WM_UNIT_LAYERLEVEL" val="1"/>
  <p:tag name="KSO_WM_TAG_VERSION" val="1.0"/>
  <p:tag name="KSO_WM_BEAUTIFY_FLAG" val="#wm#"/>
</p:tagLst>
</file>

<file path=ppt/tags/tag196.xml><?xml version="1.0" encoding="utf-8"?>
<p:tagLst xmlns:p="http://schemas.openxmlformats.org/presentationml/2006/main">
  <p:tag name="KSO_WM_UNIT_VALUE" val="889*3050"/>
  <p:tag name="KSO_WM_UNIT_HIGHLIGHT" val="0"/>
  <p:tag name="KSO_WM_UNIT_COMPATIBLE" val="0"/>
  <p:tag name="KSO_WM_UNIT_DIAGRAM_ISNUMVISUAL" val="0"/>
  <p:tag name="KSO_WM_UNIT_DIAGRAM_ISREFERUNIT" val="0"/>
  <p:tag name="KSO_WM_UNIT_TYPE" val="d"/>
  <p:tag name="KSO_WM_UNIT_INDEX" val="1"/>
  <p:tag name="KSO_WM_UNIT_ID" val="custom20200990_12*d*1"/>
  <p:tag name="KSO_WM_TEMPLATE_CATEGORY" val="custom"/>
  <p:tag name="KSO_WM_TEMPLATE_INDEX" val="20200990"/>
  <p:tag name="KSO_WM_UNIT_LAYERLEVEL" val="1"/>
  <p:tag name="KSO_WM_TAG_VERSION" val="1.0"/>
  <p:tag name="KSO_WM_BEAUTIFY_FLAG" val="#wm#"/>
  <p:tag name="KSO_WM_UNIT_SUPPORT_UNIT_TYPE" val="[&quot;all&quot;]"/>
</p:tagLst>
</file>

<file path=ppt/tags/tag197.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3*f*2"/>
  <p:tag name="KSO_WM_TEMPLATE_CATEGORY" val="custom"/>
  <p:tag name="KSO_WM_TEMPLATE_INDEX" val="20200990"/>
  <p:tag name="KSO_WM_UNIT_LAYERLEVEL" val="1"/>
  <p:tag name="KSO_WM_TAG_VERSION" val="1.0"/>
  <p:tag name="KSO_WM_BEAUTIFY_FLAG" val="#wm#"/>
  <p:tag name="KSO_WM_UNIT_PRESET_TEXT" val="点击此处添加正文，文字是您思想的提炼，为了演示发布的良好效果，请言简意赅的阐述您的观点。"/>
  <p:tag name="KSO_WM_UNIT_NOCLEAR" val="0"/>
  <p:tag name="KSO_WM_UNIT_VALUE" val="50"/>
  <p:tag name="KSO_WM_UNIT_TYPE" val="f"/>
  <p:tag name="KSO_WM_UNIT_INDEX"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BEAUTIFY_FLAG" val="#wm#"/>
  <p:tag name="KSO_WM_TEMPLATE_CATEGORY" val="custom"/>
  <p:tag name="KSO_WM_TEMPLATE_INDEX" val="20200990"/>
</p:tagLst>
</file>

<file path=ppt/tags/tag201.xml><?xml version="1.0" encoding="utf-8"?>
<p:tagLst xmlns:p="http://schemas.openxmlformats.org/presentationml/2006/main">
  <p:tag name="KSO_WM_BEAUTIFY_FLAG" val="#wm#"/>
  <p:tag name="KSO_WM_TEMPLATE_CATEGORY" val="custom"/>
  <p:tag name="KSO_WM_TEMPLATE_INDEX" val="20200990"/>
</p:tagLst>
</file>

<file path=ppt/tags/tag202.xml><?xml version="1.0" encoding="utf-8"?>
<p:tagLst xmlns:p="http://schemas.openxmlformats.org/presentationml/2006/main">
  <p:tag name="KSO_WM_UNIT_TABLE_BEAUTIFY" val="smartTable{c2034f22-85d6-4c7c-99c2-3f8aea98ed15}"/>
</p:tagLst>
</file>

<file path=ppt/tags/tag203.xml><?xml version="1.0" encoding="utf-8"?>
<p:tagLst xmlns:p="http://schemas.openxmlformats.org/presentationml/2006/main">
  <p:tag name="KSO_WM_BEAUTIFY_FLAG" val="#wm#"/>
  <p:tag name="KSO_WM_TEMPLATE_CATEGORY" val="custom"/>
  <p:tag name="KSO_WM_TEMPLATE_INDEX" val="20200990"/>
</p:tagLst>
</file>

<file path=ppt/tags/tag204.xml><?xml version="1.0" encoding="utf-8"?>
<p:tagLst xmlns:p="http://schemas.openxmlformats.org/presentationml/2006/main">
  <p:tag name="KSO_WM_BEAUTIFY_FLAG" val="#wm#"/>
  <p:tag name="KSO_WM_TEMPLATE_CATEGORY" val="custom"/>
  <p:tag name="KSO_WM_TEMPLATE_INDEX" val="20200990"/>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3*f*2"/>
  <p:tag name="KSO_WM_TEMPLATE_CATEGORY" val="custom"/>
  <p:tag name="KSO_WM_TEMPLATE_INDEX" val="20200990"/>
  <p:tag name="KSO_WM_UNIT_LAYERLEVEL" val="1"/>
  <p:tag name="KSO_WM_TAG_VERSION" val="1.0"/>
  <p:tag name="KSO_WM_BEAUTIFY_FLAG" val="#wm#"/>
  <p:tag name="KSO_WM_UNIT_PRESET_TEXT" val="点击此处添加正文，文字是您思想的提炼，为了演示发布的良好效果，请言简意赅的阐述您的观点。"/>
  <p:tag name="KSO_WM_UNIT_NOCLEAR" val="0"/>
  <p:tag name="KSO_WM_UNIT_VALUE" val="50"/>
  <p:tag name="KSO_WM_UNIT_TYPE" val="f"/>
  <p:tag name="KSO_WM_UNIT_INDEX" val="2"/>
</p:tagLst>
</file>

<file path=ppt/tags/tag207.xml><?xml version="1.0" encoding="utf-8"?>
<p:tagLst xmlns:p="http://schemas.openxmlformats.org/presentationml/2006/main">
  <p:tag name="KSO_WM_BEAUTIFY_FLAG" val="#wm#"/>
  <p:tag name="KSO_WM_TEMPLATE_CATEGORY" val="custom"/>
  <p:tag name="KSO_WM_TEMPLATE_INDEX" val="20200990"/>
</p:tagLst>
</file>

<file path=ppt/tags/tag208.xml><?xml version="1.0" encoding="utf-8"?>
<p:tagLst xmlns:p="http://schemas.openxmlformats.org/presentationml/2006/main">
  <p:tag name="KSO_WM_BEAUTIFY_FLAG" val="#wm#"/>
  <p:tag name="KSO_WM_TEMPLATE_CATEGORY" val="custom"/>
  <p:tag name="KSO_WM_TEMPLATE_INDEX" val="20200990"/>
</p:tagLst>
</file>

<file path=ppt/tags/tag209.xml><?xml version="1.0" encoding="utf-8"?>
<p:tagLst xmlns:p="http://schemas.openxmlformats.org/presentationml/2006/main">
  <p:tag name="KSO_WM_BEAUTIFY_FLAG" val="#wm#"/>
  <p:tag name="KSO_WM_TEMPLATE_CATEGORY" val="custom"/>
  <p:tag name="KSO_WM_TEMPLATE_INDEX" val="20200990"/>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SLIDE_ID" val="custom20200990_14"/>
  <p:tag name="KSO_WM_TEMPLATE_SUBCATEGORY" val="0"/>
  <p:tag name="KSO_WM_SLIDE_ITEM_CNT" val="0"/>
  <p:tag name="KSO_WM_SLIDE_INDEX" val="14"/>
  <p:tag name="KSO_WM_TAG_VERSION" val="1.0"/>
  <p:tag name="KSO_WM_BEAUTIFY_FLAG" val="#wm#"/>
  <p:tag name="KSO_WM_TEMPLATE_CATEGORY" val="custom"/>
  <p:tag name="KSO_WM_TEMPLATE_INDEX" val="20200990"/>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211.xml><?xml version="1.0" encoding="utf-8"?>
<p:tagLst xmlns:p="http://schemas.openxmlformats.org/presentationml/2006/main">
  <p:tag name="KSO_WM_SLIDE_ID" val="custom20200990_14"/>
  <p:tag name="KSO_WM_TEMPLATE_SUBCATEGORY" val="0"/>
  <p:tag name="KSO_WM_SLIDE_ITEM_CNT" val="0"/>
  <p:tag name="KSO_WM_SLIDE_INDEX" val="14"/>
  <p:tag name="KSO_WM_TAG_VERSION" val="1.0"/>
  <p:tag name="KSO_WM_BEAUTIFY_FLAG" val="#wm#"/>
  <p:tag name="KSO_WM_TEMPLATE_CATEGORY" val="custom"/>
  <p:tag name="KSO_WM_TEMPLATE_INDEX" val="20200990"/>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212.xml><?xml version="1.0" encoding="utf-8"?>
<p:tagLst xmlns:p="http://schemas.openxmlformats.org/presentationml/2006/main">
  <p:tag name="KSO_WM_BEAUTIFY_FLAG" val="#wm#"/>
  <p:tag name="KSO_WM_TEMPLATE_CATEGORY" val="custom"/>
  <p:tag name="KSO_WM_TEMPLATE_INDEX" val="20200990"/>
</p:tagLst>
</file>

<file path=ppt/tags/tag213.xml><?xml version="1.0" encoding="utf-8"?>
<p:tagLst xmlns:p="http://schemas.openxmlformats.org/presentationml/2006/main">
  <p:tag name="KSO_WM_SLIDE_ID" val="custom20200990_14"/>
  <p:tag name="KSO_WM_TEMPLATE_SUBCATEGORY" val="0"/>
  <p:tag name="KSO_WM_SLIDE_ITEM_CNT" val="0"/>
  <p:tag name="KSO_WM_SLIDE_INDEX" val="14"/>
  <p:tag name="KSO_WM_TAG_VERSION" val="1.0"/>
  <p:tag name="KSO_WM_BEAUTIFY_FLAG" val="#wm#"/>
  <p:tag name="KSO_WM_TEMPLATE_CATEGORY" val="custom"/>
  <p:tag name="KSO_WM_TEMPLATE_INDEX" val="20200990"/>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214.xml><?xml version="1.0" encoding="utf-8"?>
<p:tagLst xmlns:p="http://schemas.openxmlformats.org/presentationml/2006/main">
  <p:tag name="KSO_WM_SLIDE_ID" val="custom20200990_14"/>
  <p:tag name="KSO_WM_TEMPLATE_SUBCATEGORY" val="0"/>
  <p:tag name="KSO_WM_SLIDE_ITEM_CNT" val="0"/>
  <p:tag name="KSO_WM_SLIDE_INDEX" val="14"/>
  <p:tag name="KSO_WM_TAG_VERSION" val="1.0"/>
  <p:tag name="KSO_WM_BEAUTIFY_FLAG" val="#wm#"/>
  <p:tag name="KSO_WM_TEMPLATE_CATEGORY" val="custom"/>
  <p:tag name="KSO_WM_TEMPLATE_INDEX" val="20200990"/>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215.xml><?xml version="1.0" encoding="utf-8"?>
<p:tagLst xmlns:p="http://schemas.openxmlformats.org/presentationml/2006/main">
  <p:tag name="KSO_WM_UNIT_TABLE_BEAUTIFY" val="smartTable{5c08f1c5-226b-4bc8-b3c8-69adc7c71ba4}"/>
</p:tagLst>
</file>

<file path=ppt/tags/tag216.xml><?xml version="1.0" encoding="utf-8"?>
<p:tagLst xmlns:p="http://schemas.openxmlformats.org/presentationml/2006/main">
  <p:tag name="KSO_WM_SLIDE_ID" val="custom20200990_14"/>
  <p:tag name="KSO_WM_TEMPLATE_SUBCATEGORY" val="0"/>
  <p:tag name="KSO_WM_SLIDE_ITEM_CNT" val="0"/>
  <p:tag name="KSO_WM_SLIDE_INDEX" val="14"/>
  <p:tag name="KSO_WM_TAG_VERSION" val="1.0"/>
  <p:tag name="KSO_WM_BEAUTIFY_FLAG" val="#wm#"/>
  <p:tag name="KSO_WM_TEMPLATE_CATEGORY" val="custom"/>
  <p:tag name="KSO_WM_TEMPLATE_INDEX" val="20200990"/>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217.xml><?xml version="1.0" encoding="utf-8"?>
<p:tagLst xmlns:p="http://schemas.openxmlformats.org/presentationml/2006/main">
  <p:tag name="KSO_WM_BEAUTIFY_FLAG" val="#wm#"/>
  <p:tag name="KSO_WM_TEMPLATE_CATEGORY" val="custom"/>
  <p:tag name="KSO_WM_TEMPLATE_INDEX" val="20200990"/>
</p:tagLst>
</file>

<file path=ppt/tags/tag218.xml><?xml version="1.0" encoding="utf-8"?>
<p:tagLst xmlns:p="http://schemas.openxmlformats.org/presentationml/2006/main">
  <p:tag name="KSO_WM_BEAUTIFY_FLAG" val="#wm#"/>
  <p:tag name="KSO_WM_TEMPLATE_CATEGORY" val="custom"/>
  <p:tag name="KSO_WM_TEMPLATE_INDEX" val="20200990"/>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BEAUTIFY_FLAG" val="#wm#"/>
  <p:tag name="KSO_WM_TEMPLATE_CATEGORY" val="custom"/>
  <p:tag name="KSO_WM_TEMPLATE_INDEX" val="20200990"/>
</p:tagLst>
</file>

<file path=ppt/tags/tag221.xml><?xml version="1.0" encoding="utf-8"?>
<p:tagLst xmlns:p="http://schemas.openxmlformats.org/presentationml/2006/main">
  <p:tag name="KSO_WM_BEAUTIFY_FLAG" val="#wm#"/>
  <p:tag name="KSO_WM_TEMPLATE_CATEGORY" val="custom"/>
  <p:tag name="KSO_WM_TEMPLATE_INDEX" val="20200990"/>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23.xml><?xml version="1.0" encoding="utf-8"?>
<p:tagLst xmlns:p="http://schemas.openxmlformats.org/presentationml/2006/main">
  <p:tag name="KSO_WM_BEAUTIFY_FLAG" val="#wm#"/>
  <p:tag name="KSO_WM_TEMPLATE_CATEGORY" val="custom"/>
  <p:tag name="KSO_WM_TEMPLATE_INDEX" val="20200990"/>
</p:tagLst>
</file>

<file path=ppt/tags/tag224.xml><?xml version="1.0" encoding="utf-8"?>
<p:tagLst xmlns:p="http://schemas.openxmlformats.org/presentationml/2006/main">
  <p:tag name="KSO_WM_BEAUTIFY_FLAG" val="#wm#"/>
  <p:tag name="KSO_WM_TEMPLATE_CATEGORY" val="custom"/>
  <p:tag name="KSO_WM_TEMPLATE_INDEX" val="20200990"/>
</p:tagLst>
</file>

<file path=ppt/tags/tag225.xml><?xml version="1.0" encoding="utf-8"?>
<p:tagLst xmlns:p="http://schemas.openxmlformats.org/presentationml/2006/main">
  <p:tag name="KSO_WM_BEAUTIFY_FLAG" val="#wm#"/>
  <p:tag name="KSO_WM_TEMPLATE_CATEGORY" val="custom"/>
  <p:tag name="KSO_WM_TEMPLATE_INDEX" val="20200990"/>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1*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30"/>
  <p:tag name="KSO_WM_UNIT_TYPE" val="a"/>
  <p:tag name="KSO_WM_UNIT_INDEX" val="1"/>
</p:tagLst>
</file>

<file path=ppt/tags/tag227.xml><?xml version="1.0" encoding="utf-8"?>
<p:tagLst xmlns:p="http://schemas.openxmlformats.org/presentationml/2006/main">
  <p:tag name="KSO_WM_UNIT_VALUE" val="951*3043"/>
  <p:tag name="KSO_WM_UNIT_HIGHLIGHT" val="0"/>
  <p:tag name="KSO_WM_UNIT_COMPATIBLE" val="0"/>
  <p:tag name="KSO_WM_UNIT_DIAGRAM_ISNUMVISUAL" val="0"/>
  <p:tag name="KSO_WM_UNIT_DIAGRAM_ISREFERUNIT" val="0"/>
  <p:tag name="KSO_WM_UNIT_TYPE" val="d"/>
  <p:tag name="KSO_WM_UNIT_INDEX" val="1"/>
  <p:tag name="KSO_WM_UNIT_ID" val="custom20200990_11*d*1"/>
  <p:tag name="KSO_WM_TEMPLATE_CATEGORY" val="custom"/>
  <p:tag name="KSO_WM_TEMPLATE_INDEX" val="20200990"/>
  <p:tag name="KSO_WM_UNIT_LAYERLEVEL" val="1"/>
  <p:tag name="KSO_WM_TAG_VERSION" val="1.0"/>
  <p:tag name="KSO_WM_BEAUTIFY_FLAG" val="#wm#"/>
  <p:tag name="KSO_WM_UNIT_SUPPORT_UNIT_TYPE" val="[&quot;all&quot;]"/>
</p:tagLst>
</file>

<file path=ppt/tags/tag228.xml><?xml version="1.0" encoding="utf-8"?>
<p:tagLst xmlns:p="http://schemas.openxmlformats.org/presentationml/2006/main">
  <p:tag name="KSO_WM_SLIDE_ID" val="custom20200990_11"/>
  <p:tag name="KSO_WM_TEMPLATE_SUBCATEGORY" val="0"/>
  <p:tag name="KSO_WM_SLIDE_ITEM_CNT" val="0"/>
  <p:tag name="KSO_WM_SLIDE_INDEX" val="11"/>
  <p:tag name="KSO_WM_TAG_VERSION" val="1.0"/>
  <p:tag name="KSO_WM_BEAUTIFY_FLAG" val="#wm#"/>
  <p:tag name="KSO_WM_TEMPLATE_CATEGORY" val="custom"/>
  <p:tag name="KSO_WM_TEMPLATE_INDEX" val="20200990"/>
  <p:tag name="KSO_WM_SLIDE_TYPE" val="text"/>
  <p:tag name="KSO_WM_SLIDE_SUBTYPE" val="picTxt"/>
  <p:tag name="KSO_WM_SLIDE_SIZE" val="864*430"/>
  <p:tag name="KSO_WM_SLIDE_POSITION" val="48*61"/>
  <p:tag name="KSO_WM_SLIDE_LAYOUT" val="a_d_f"/>
  <p:tag name="KSO_WM_SLIDE_LAYOUT_CNT" val="1_1_1"/>
  <p:tag name="KSO_WM_TEMPLATE_MASTER_TYPE" val="1"/>
  <p:tag name="KSO_WM_TEMPLATE_COLOR_TYPE" val="1"/>
</p:tagLst>
</file>

<file path=ppt/tags/tag229.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1.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2.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3.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4.xml><?xml version="1.0" encoding="utf-8"?>
<p:tagLst xmlns:p="http://schemas.openxmlformats.org/presentationml/2006/main">
  <p:tag name="KSO_WM_BEAUTIFY_FLAG" val="#wm#"/>
  <p:tag name="KSO_WM_TEMPLATE_CATEGORY" val="custom"/>
  <p:tag name="KSO_WM_TEMPLATE_INDEX" val="20200990"/>
</p:tagLst>
</file>

<file path=ppt/tags/tag235.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6.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3*f*2"/>
  <p:tag name="KSO_WM_TEMPLATE_CATEGORY" val="custom"/>
  <p:tag name="KSO_WM_TEMPLATE_INDEX" val="20200990"/>
  <p:tag name="KSO_WM_UNIT_LAYERLEVEL" val="1"/>
  <p:tag name="KSO_WM_TAG_VERSION" val="1.0"/>
  <p:tag name="KSO_WM_BEAUTIFY_FLAG" val="#wm#"/>
  <p:tag name="KSO_WM_UNIT_PRESET_TEXT" val="点击此处添加正文，文字是您思想的提炼，为了演示发布的良好效果，请言简意赅的阐述您的观点。"/>
  <p:tag name="KSO_WM_UNIT_NOCLEAR" val="0"/>
  <p:tag name="KSO_WM_UNIT_VALUE" val="50"/>
  <p:tag name="KSO_WM_UNIT_TYPE" val="f"/>
  <p:tag name="KSO_WM_UNIT_INDEX" val="2"/>
</p:tagLst>
</file>

<file path=ppt/tags/tag238.xml><?xml version="1.0" encoding="utf-8"?>
<p:tagLst xmlns:p="http://schemas.openxmlformats.org/presentationml/2006/main">
  <p:tag name="KSO_WM_DECORATE_SHAPE_ID" val="234"/>
</p:tagLst>
</file>

<file path=ppt/tags/tag239.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ID" val="custom2020099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990"/>
  <p:tag name="KSO_WM_SLIDE_LAYOUT" val="a_d_f"/>
  <p:tag name="KSO_WM_SLIDE_LAYOUT_CNT" val="1_1_1"/>
  <p:tag name="KSO_WM_TEMPLATE_MASTER_TYPE" val="1"/>
  <p:tag name="KSO_WM_TEMPLATE_COLOR_TYPE"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42.xml><?xml version="1.0" encoding="utf-8"?>
<p:tagLst xmlns:p="http://schemas.openxmlformats.org/presentationml/2006/main">
  <p:tag name="KSO_WM_UNIT_TABLE_BEAUTIFY" val="smartTable{6cf3015e-e0c8-4dfd-a720-d44994eaf07f}"/>
</p:tagLst>
</file>

<file path=ppt/tags/tag243.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45.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47.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48.xml><?xml version="1.0" encoding="utf-8"?>
<p:tagLst xmlns:p="http://schemas.openxmlformats.org/presentationml/2006/main">
  <p:tag name="KSO_WM_UNIT_TABLE_BEAUTIFY" val="smartTable{6cf3015e-e0c8-4dfd-a720-d44994eaf07f}"/>
</p:tagLst>
</file>

<file path=ppt/tags/tag249.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SLIDE_ID" val="custom20200990_6"/>
  <p:tag name="KSO_WM_TEMPLATE_SUBCATEGORY" val="0"/>
  <p:tag name="KSO_WM_SLIDE_ITEM_CNT" val="6"/>
  <p:tag name="KSO_WM_SLIDE_INDEX" val="6"/>
  <p:tag name="KSO_WM_DIAGRAM_GROUP_CODE" val="m1-1"/>
  <p:tag name="KSO_WM_SLIDE_DIAGTYPE" val="m"/>
  <p:tag name="KSO_WM_TAG_VERSION" val="1.0"/>
  <p:tag name="KSO_WM_BEAUTIFY_FLAG" val="#wm#"/>
  <p:tag name="KSO_WM_TEMPLATE_CATEGORY" val="custom"/>
  <p:tag name="KSO_WM_TEMPLATE_INDEX" val="20200990"/>
  <p:tag name="KSO_WM_SLIDE_LAYOUT" val="a_m"/>
  <p:tag name="KSO_WM_SLIDE_LAYOUT_CNT" val="1_1"/>
  <p:tag name="KSO_WM_SLIDE_TYPE" val="contents"/>
  <p:tag name="KSO_WM_SLIDE_SUBTYPE" val="diag"/>
  <p:tag name="KSO_WM_TEMPLATE_MASTER_TYPE" val="1"/>
  <p:tag name="KSO_WM_TEMPLATE_COLOR_TYPE" val="1"/>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3*f*2"/>
  <p:tag name="KSO_WM_TEMPLATE_CATEGORY" val="custom"/>
  <p:tag name="KSO_WM_TEMPLATE_INDEX" val="20200990"/>
  <p:tag name="KSO_WM_UNIT_LAYERLEVEL" val="1"/>
  <p:tag name="KSO_WM_TAG_VERSION" val="1.0"/>
  <p:tag name="KSO_WM_BEAUTIFY_FLAG" val="#wm#"/>
  <p:tag name="KSO_WM_UNIT_PRESET_TEXT" val="点击此处添加正文，文字是您思想的提炼，为了演示发布的良好效果，请言简意赅的阐述您的观点。"/>
  <p:tag name="KSO_WM_UNIT_NOCLEAR" val="0"/>
  <p:tag name="KSO_WM_UNIT_VALUE" val="50"/>
  <p:tag name="KSO_WM_UNIT_TYPE" val="f"/>
  <p:tag name="KSO_WM_UNIT_INDEX" val="2"/>
</p:tagLst>
</file>

<file path=ppt/tags/tag253.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11*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30"/>
  <p:tag name="KSO_WM_UNIT_TYPE" val="a"/>
  <p:tag name="KSO_WM_UNIT_INDEX" val="1"/>
</p:tagLst>
</file>

<file path=ppt/tags/tag255.xml><?xml version="1.0" encoding="utf-8"?>
<p:tagLst xmlns:p="http://schemas.openxmlformats.org/presentationml/2006/main">
  <p:tag name="KSO_WM_UNIT_VALUE" val="1012*3045"/>
  <p:tag name="KSO_WM_UNIT_HIGHLIGHT" val="0"/>
  <p:tag name="KSO_WM_UNIT_COMPATIBLE" val="0"/>
  <p:tag name="KSO_WM_UNIT_DIAGRAM_ISNUMVISUAL" val="0"/>
  <p:tag name="KSO_WM_UNIT_DIAGRAM_ISREFERUNIT" val="0"/>
  <p:tag name="KSO_WM_UNIT_TYPE" val="d"/>
  <p:tag name="KSO_WM_UNIT_INDEX" val="1"/>
  <p:tag name="KSO_WM_UNIT_ID" val="custom20200990_8*d*1"/>
  <p:tag name="KSO_WM_TEMPLATE_CATEGORY" val="custom"/>
  <p:tag name="KSO_WM_TEMPLATE_INDEX" val="20200990"/>
  <p:tag name="KSO_WM_UNIT_LAYERLEVEL" val="1"/>
  <p:tag name="KSO_WM_TAG_VERSION" val="1.0"/>
  <p:tag name="KSO_WM_BEAUTIFY_FLAG" val="#wm#"/>
  <p:tag name="KSO_WM_UNIT_SUPPORT_UNIT_TYPE" val="[&quot;all&quot;]"/>
</p:tagLst>
</file>

<file path=ppt/tags/tag256.xml><?xml version="1.0" encoding="utf-8"?>
<p:tagLst xmlns:p="http://schemas.openxmlformats.org/presentationml/2006/main">
  <p:tag name="KSO_WM_SLIDE_ID" val="custom20200990_11"/>
  <p:tag name="KSO_WM_TEMPLATE_SUBCATEGORY" val="0"/>
  <p:tag name="KSO_WM_SLIDE_ITEM_CNT" val="0"/>
  <p:tag name="KSO_WM_SLIDE_INDEX" val="11"/>
  <p:tag name="KSO_WM_TAG_VERSION" val="1.0"/>
  <p:tag name="KSO_WM_BEAUTIFY_FLAG" val="#wm#"/>
  <p:tag name="KSO_WM_TEMPLATE_CATEGORY" val="custom"/>
  <p:tag name="KSO_WM_TEMPLATE_INDEX" val="20200990"/>
  <p:tag name="KSO_WM_SLIDE_TYPE" val="text"/>
  <p:tag name="KSO_WM_SLIDE_SUBTYPE" val="picTxt"/>
  <p:tag name="KSO_WM_SLIDE_SIZE" val="864*430"/>
  <p:tag name="KSO_WM_SLIDE_POSITION" val="48*61"/>
  <p:tag name="KSO_WM_SLIDE_LAYOUT" val="a_d_f"/>
  <p:tag name="KSO_WM_SLIDE_LAYOUT_CNT" val="1_1_1"/>
  <p:tag name="KSO_WM_TEMPLATE_MASTER_TYPE" val="1"/>
  <p:tag name="KSO_WM_TEMPLATE_COLOR_TYPE" val="1"/>
</p:tagLst>
</file>

<file path=ppt/tags/tag257.xml><?xml version="1.0" encoding="utf-8"?>
<p:tagLst xmlns:p="http://schemas.openxmlformats.org/presentationml/2006/main">
  <p:tag name="KSO_WM_BEAUTIFY_FLAG" val="#wm#"/>
  <p:tag name="KSO_WM_TEMPLATE_CATEGORY" val="custom"/>
  <p:tag name="KSO_WM_TEMPLATE_INDEX" val="20200990"/>
</p:tagLst>
</file>

<file path=ppt/tags/tag258.xml><?xml version="1.0" encoding="utf-8"?>
<p:tagLst xmlns:p="http://schemas.openxmlformats.org/presentationml/2006/main">
  <p:tag name="KSO_WM_BEAUTIFY_FLAG" val="#wm#"/>
  <p:tag name="KSO_WM_TEMPLATE_CATEGORY" val="custom"/>
  <p:tag name="KSO_WM_TEMPLATE_INDEX" val="20200990"/>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BEAUTIFY_FLAG" val="#wm#"/>
  <p:tag name="KSO_WM_TEMPLATE_CATEGORY" val="custom"/>
  <p:tag name="KSO_WM_TEMPLATE_INDEX" val="20200990"/>
</p:tagLst>
</file>

<file path=ppt/tags/tag261.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62.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63.xml><?xml version="1.0" encoding="utf-8"?>
<p:tagLst xmlns:p="http://schemas.openxmlformats.org/presentationml/2006/main">
  <p:tag name="KSO_WM_BEAUTIFY_FLAG" val="#wm#"/>
  <p:tag name="KSO_WM_TEMPLATE_CATEGORY" val="custom"/>
  <p:tag name="KSO_WM_TEMPLATE_INDEX" val="20200990"/>
</p:tagLst>
</file>

<file path=ppt/tags/tag264.xml><?xml version="1.0" encoding="utf-8"?>
<p:tagLst xmlns:p="http://schemas.openxmlformats.org/presentationml/2006/main">
  <p:tag name="KSO_WM_BEAUTIFY_FLAG" val="#wm#"/>
  <p:tag name="KSO_WM_TEMPLATE_CATEGORY" val="custom"/>
  <p:tag name="KSO_WM_TEMPLATE_INDEX" val="20200990"/>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66.xml><?xml version="1.0" encoding="utf-8"?>
<p:tagLst xmlns:p="http://schemas.openxmlformats.org/presentationml/2006/main">
  <p:tag name="KSO_WM_BEAUTIFY_FLAG" val="#wm#"/>
  <p:tag name="KSO_WM_TEMPLATE_CATEGORY" val="custom"/>
  <p:tag name="KSO_WM_TEMPLATE_INDEX" val="20200990"/>
</p:tagLst>
</file>

<file path=ppt/tags/tag267.xml><?xml version="1.0" encoding="utf-8"?>
<p:tagLst xmlns:p="http://schemas.openxmlformats.org/presentationml/2006/main">
  <p:tag name="KSO_WM_BEAUTIFY_FLAG" val="#wm#"/>
  <p:tag name="KSO_WM_TEMPLATE_CATEGORY" val="custom"/>
  <p:tag name="KSO_WM_TEMPLATE_INDEX" val="20200990"/>
</p:tagLst>
</file>

<file path=ppt/tags/tag268.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69.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71.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72.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73.xml><?xml version="1.0" encoding="utf-8"?>
<p:tagLst xmlns:p="http://schemas.openxmlformats.org/presentationml/2006/main">
  <p:tag name="KSO_WM_BEAUTIFY_FLAG" val="#wm#"/>
  <p:tag name="KSO_WM_TEMPLATE_CATEGORY" val="custom"/>
  <p:tag name="KSO_WM_TEMPLATE_INDEX" val="20200990"/>
</p:tagLst>
</file>

<file path=ppt/tags/tag274.xml><?xml version="1.0" encoding="utf-8"?>
<p:tagLst xmlns:p="http://schemas.openxmlformats.org/presentationml/2006/main">
  <p:tag name="KSO_WM_BEAUTIFY_FLAG" val="#wm#"/>
  <p:tag name="KSO_WM_TEMPLATE_CATEGORY" val="custom"/>
  <p:tag name="KSO_WM_TEMPLATE_INDEX" val="20200990"/>
</p:tagLst>
</file>

<file path=ppt/tags/tag275.xml><?xml version="1.0" encoding="utf-8"?>
<p:tagLst xmlns:p="http://schemas.openxmlformats.org/presentationml/2006/main">
  <p:tag name="KSO_WM_BEAUTIFY_FLAG" val="#wm#"/>
  <p:tag name="KSO_WM_TEMPLATE_CATEGORY" val="custom"/>
  <p:tag name="KSO_WM_TEMPLATE_INDEX" val="20200990"/>
</p:tagLst>
</file>

<file path=ppt/tags/tag276.xml><?xml version="1.0" encoding="utf-8"?>
<p:tagLst xmlns:p="http://schemas.openxmlformats.org/presentationml/2006/main">
  <p:tag name="KSO_WM_BEAUTIFY_FLAG" val="#wm#"/>
  <p:tag name="KSO_WM_TEMPLATE_CATEGORY" val="custom"/>
  <p:tag name="KSO_WM_TEMPLATE_INDEX" val="20200990"/>
</p:tagLst>
</file>

<file path=ppt/tags/tag277.xml><?xml version="1.0" encoding="utf-8"?>
<p:tagLst xmlns:p="http://schemas.openxmlformats.org/presentationml/2006/main">
  <p:tag name="KSO_WM_BEAUTIFY_FLAG" val="#wm#"/>
  <p:tag name="KSO_WM_TEMPLATE_CATEGORY" val="custom"/>
  <p:tag name="KSO_WM_TEMPLATE_INDEX" val="20200990"/>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79.xml><?xml version="1.0" encoding="utf-8"?>
<p:tagLst xmlns:p="http://schemas.openxmlformats.org/presentationml/2006/main">
  <p:tag name="KSO_WM_BEAUTIFY_FLAG" val="#wm#"/>
  <p:tag name="KSO_WM_TEMPLATE_CATEGORY" val="custom"/>
  <p:tag name="KSO_WM_TEMPLATE_INDEX" val="20200990"/>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81.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82.xml><?xml version="1.0" encoding="utf-8"?>
<p:tagLst xmlns:p="http://schemas.openxmlformats.org/presentationml/2006/main">
  <p:tag name="KSO_WM_SLIDE_ID" val="custom20200990_13"/>
  <p:tag name="KSO_WM_TEMPLATE_SUBCATEGORY" val="0"/>
  <p:tag name="KSO_WM_SLIDE_ITEM_CNT" val="0"/>
  <p:tag name="KSO_WM_SLIDE_INDEX" val="13"/>
  <p:tag name="KSO_WM_TAG_VERSION" val="1.0"/>
  <p:tag name="KSO_WM_BEAUTIFY_FLAG" val="#wm#"/>
  <p:tag name="KSO_WM_TEMPLATE_CATEGORY" val="custom"/>
  <p:tag name="KSO_WM_TEMPLATE_INDEX" val="20200990"/>
  <p:tag name="KSO_WM_SLIDE_TYPE" val="text"/>
  <p:tag name="KSO_WM_SLIDE_SUBTYPE" val="picTxt"/>
  <p:tag name="KSO_WM_SLIDE_SIZE" val="869*422"/>
  <p:tag name="KSO_WM_SLIDE_POSITION" val="45*18"/>
  <p:tag name="KSO_WM_SLIDE_LAYOUT" val="a_d_f"/>
  <p:tag name="KSO_WM_SLIDE_LAYOUT_CNT" val="1_2_2"/>
  <p:tag name="KSO_WM_TEMPLATE_MASTER_TYPE" val="1"/>
  <p:tag name="KSO_WM_TEMPLATE_COLOR_TYPE" val="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84.xml><?xml version="1.0" encoding="utf-8"?>
<p:tagLst xmlns:p="http://schemas.openxmlformats.org/presentationml/2006/main">
  <p:tag name="KSO_WM_BEAUTIFY_FLAG" val="#wm#"/>
  <p:tag name="KSO_WM_TEMPLATE_CATEGORY" val="custom"/>
  <p:tag name="KSO_WM_TEMPLATE_INDEX" val="20200990"/>
</p:tagLst>
</file>

<file path=ppt/tags/tag285.xml><?xml version="1.0" encoding="utf-8"?>
<p:tagLst xmlns:p="http://schemas.openxmlformats.org/presentationml/2006/main">
  <p:tag name="KSO_WM_BEAUTIFY_FLAG" val="#wm#"/>
  <p:tag name="KSO_WM_TEMPLATE_CATEGORY" val="custom"/>
  <p:tag name="KSO_WM_TEMPLATE_INDEX" val="20200990"/>
</p:tagLst>
</file>

<file path=ppt/tags/tag286.xml><?xml version="1.0" encoding="utf-8"?>
<p:tagLst xmlns:p="http://schemas.openxmlformats.org/presentationml/2006/main">
  <p:tag name="KSO_WM_BEAUTIFY_FLAG" val="#wm#"/>
  <p:tag name="KSO_WM_TEMPLATE_CATEGORY" val="custom"/>
  <p:tag name="KSO_WM_TEMPLATE_INDEX" val="20200990"/>
</p:tagLst>
</file>

<file path=ppt/tags/tag287.xml><?xml version="1.0" encoding="utf-8"?>
<p:tagLst xmlns:p="http://schemas.openxmlformats.org/presentationml/2006/main">
  <p:tag name="KSO_WM_BEAUTIFY_FLAG" val="#wm#"/>
  <p:tag name="KSO_WM_TEMPLATE_CATEGORY" val="custom"/>
  <p:tag name="KSO_WM_TEMPLATE_INDEX" val="20200990"/>
</p:tagLst>
</file>

<file path=ppt/tags/tag288.xml><?xml version="1.0" encoding="utf-8"?>
<p:tagLst xmlns:p="http://schemas.openxmlformats.org/presentationml/2006/main">
  <p:tag name="KSO_WM_BEAUTIFY_FLAG" val="#wm#"/>
  <p:tag name="KSO_WM_TEMPLATE_CATEGORY" val="custom"/>
  <p:tag name="KSO_WM_TEMPLATE_INDEX" val="20200990"/>
</p:tagLst>
</file>

<file path=ppt/tags/tag289.xml><?xml version="1.0" encoding="utf-8"?>
<p:tagLst xmlns:p="http://schemas.openxmlformats.org/presentationml/2006/main">
  <p:tag name="KSO_WM_BEAUTIFY_FLAG" val="#wm#"/>
  <p:tag name="KSO_WM_TEMPLATE_CATEGORY" val="custom"/>
  <p:tag name="KSO_WM_TEMPLATE_INDEX" val="20200990"/>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BEAUTIFY_FLAG" val="#wm#"/>
  <p:tag name="KSO_WM_TEMPLATE_CATEGORY" val="custom"/>
  <p:tag name="KSO_WM_TEMPLATE_INDEX" val="20200990"/>
</p:tagLst>
</file>

<file path=ppt/tags/tag291.xml><?xml version="1.0" encoding="utf-8"?>
<p:tagLst xmlns:p="http://schemas.openxmlformats.org/presentationml/2006/main">
  <p:tag name="KSO_WM_BEAUTIFY_FLAG" val="#wm#"/>
  <p:tag name="KSO_WM_TEMPLATE_CATEGORY" val="custom"/>
  <p:tag name="KSO_WM_TEMPLATE_INDEX" val="20200990"/>
</p:tagLst>
</file>

<file path=ppt/tags/tag292.xml><?xml version="1.0" encoding="utf-8"?>
<p:tagLst xmlns:p="http://schemas.openxmlformats.org/presentationml/2006/main">
  <p:tag name="KSO_WM_BEAUTIFY_FLAG" val="#wm#"/>
  <p:tag name="KSO_WM_TEMPLATE_CATEGORY" val="custom"/>
  <p:tag name="KSO_WM_TEMPLATE_INDEX" val="20200990"/>
</p:tagLst>
</file>

<file path=ppt/tags/tag293.xml><?xml version="1.0" encoding="utf-8"?>
<p:tagLst xmlns:p="http://schemas.openxmlformats.org/presentationml/2006/main">
  <p:tag name="KSO_WM_BEAUTIFY_FLAG" val="#wm#"/>
  <p:tag name="KSO_WM_TEMPLATE_CATEGORY" val="custom"/>
  <p:tag name="KSO_WM_TEMPLATE_INDEX" val="20200990"/>
</p:tagLst>
</file>

<file path=ppt/tags/tag294.xml><?xml version="1.0" encoding="utf-8"?>
<p:tagLst xmlns:p="http://schemas.openxmlformats.org/presentationml/2006/main">
  <p:tag name="KSO_WM_UNIT_VALUE" val="1412*1798"/>
  <p:tag name="KSO_WM_UNIT_HIGHLIGHT" val="0"/>
  <p:tag name="KSO_WM_UNIT_COMPATIBLE" val="0"/>
  <p:tag name="KSO_WM_UNIT_DIAGRAM_ISNUMVISUAL" val="0"/>
  <p:tag name="KSO_WM_UNIT_DIAGRAM_ISREFERUNIT" val="0"/>
  <p:tag name="KSO_WM_UNIT_TYPE" val="d"/>
  <p:tag name="KSO_WM_UNIT_INDEX" val="1"/>
  <p:tag name="KSO_WM_UNIT_ID" val="custom20200990_10*d*1"/>
  <p:tag name="KSO_WM_TEMPLATE_CATEGORY" val="custom"/>
  <p:tag name="KSO_WM_TEMPLATE_INDEX" val="20200990"/>
  <p:tag name="KSO_WM_UNIT_LAYERLEVEL" val="1"/>
  <p:tag name="KSO_WM_TAG_VERSION" val="1.0"/>
  <p:tag name="KSO_WM_BEAUTIFY_FLAG" val="#wm#"/>
  <p:tag name="KSO_WM_UNIT_SUPPORT_UNIT_TYPE" val="[&quot;all&quot;]"/>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9*a*1"/>
  <p:tag name="KSO_WM_TEMPLATE_CATEGORY" val="custom"/>
  <p:tag name="KSO_WM_TEMPLATE_INDEX" val="20200990"/>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296.xml><?xml version="1.0" encoding="utf-8"?>
<p:tagLst xmlns:p="http://schemas.openxmlformats.org/presentationml/2006/main">
  <p:tag name="KSO_WM_SLIDE_ID" val="custom20200990_10"/>
  <p:tag name="KSO_WM_TEMPLATE_SUBCATEGORY" val="0"/>
  <p:tag name="KSO_WM_SLIDE_ITEM_CNT" val="0"/>
  <p:tag name="KSO_WM_SLIDE_INDEX" val="10"/>
  <p:tag name="KSO_WM_TAG_VERSION" val="1.0"/>
  <p:tag name="KSO_WM_BEAUTIFY_FLAG" val="#wm#"/>
  <p:tag name="KSO_WM_TEMPLATE_CATEGORY" val="custom"/>
  <p:tag name="KSO_WM_TEMPLATE_INDEX" val="20200990"/>
  <p:tag name="KSO_WM_SLIDE_TYPE" val="text"/>
  <p:tag name="KSO_WM_SLIDE_SUBTYPE" val="picTxt"/>
  <p:tag name="KSO_WM_SLIDE_SIZE" val="866*400"/>
  <p:tag name="KSO_WM_SLIDE_POSITION" val="45*60"/>
  <p:tag name="KSO_WM_SLIDE_LAYOUT" val="a_d_f"/>
  <p:tag name="KSO_WM_SLIDE_LAYOUT_CNT" val="1_1_1"/>
  <p:tag name="KSO_WM_TEMPLATE_MASTER_TYPE" val="1"/>
  <p:tag name="KSO_WM_TEMPLATE_COLOR_TYPE" val="1"/>
</p:tagLst>
</file>

<file path=ppt/tags/tag297.xml><?xml version="1.0" encoding="utf-8"?>
<p:tagLst xmlns:p="http://schemas.openxmlformats.org/presentationml/2006/main">
  <p:tag name="KSO_WM_UNIT_TABLE_BEAUTIFY" val="smartTable{125b11ca-199d-404f-951e-53796d1c2d3c}"/>
</p:tagLst>
</file>

<file path=ppt/tags/tag298.xml><?xml version="1.0" encoding="utf-8"?>
<p:tagLst xmlns:p="http://schemas.openxmlformats.org/presentationml/2006/main">
  <p:tag name="KSO_WM_BEAUTIFY_FLAG" val="#wm#"/>
  <p:tag name="KSO_WM_TEMPLATE_CATEGORY" val="custom"/>
  <p:tag name="KSO_WM_TEMPLATE_INDEX" val="20200990"/>
</p:tagLst>
</file>

<file path=ppt/tags/tag299.xml><?xml version="1.0" encoding="utf-8"?>
<p:tagLst xmlns:p="http://schemas.openxmlformats.org/presentationml/2006/main">
  <p:tag name="KSO_WM_BEAUTIFY_FLAG" val="#wm#"/>
  <p:tag name="KSO_WM_TEMPLATE_CATEGORY" val="custom"/>
  <p:tag name="KSO_WM_TEMPLATE_INDEX" val="20200990"/>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BEAUTIFY_FLAG" val="#wm#"/>
  <p:tag name="KSO_WM_TEMPLATE_CATEGORY" val="custom"/>
  <p:tag name="KSO_WM_TEMPLATE_INDEX" val="20200990"/>
</p:tagLst>
</file>

<file path=ppt/tags/tag301.xml><?xml version="1.0" encoding="utf-8"?>
<p:tagLst xmlns:p="http://schemas.openxmlformats.org/presentationml/2006/main">
  <p:tag name="KSO_WM_BEAUTIFY_FLAG" val="#wm#"/>
  <p:tag name="KSO_WM_TEMPLATE_CATEGORY" val="custom"/>
  <p:tag name="KSO_WM_TEMPLATE_INDEX" val="20200990"/>
</p:tagLst>
</file>

<file path=ppt/tags/tag302.xml><?xml version="1.0" encoding="utf-8"?>
<p:tagLst xmlns:p="http://schemas.openxmlformats.org/presentationml/2006/main">
  <p:tag name="KSO_WM_BEAUTIFY_FLAG" val="#wm#"/>
  <p:tag name="KSO_WM_TEMPLATE_CATEGORY" val="custom"/>
  <p:tag name="KSO_WM_TEMPLATE_INDEX" val="20200990"/>
</p:tagLst>
</file>

<file path=ppt/tags/tag303.xml><?xml version="1.0" encoding="utf-8"?>
<p:tagLst xmlns:p="http://schemas.openxmlformats.org/presentationml/2006/main">
  <p:tag name="KSO_WM_BEAUTIFY_FLAG" val="#wm#"/>
  <p:tag name="KSO_WM_TEMPLATE_CATEGORY" val="custom"/>
  <p:tag name="KSO_WM_TEMPLATE_INDEX" val="20200990"/>
</p:tagLst>
</file>

<file path=ppt/tags/tag304.xml><?xml version="1.0" encoding="utf-8"?>
<p:tagLst xmlns:p="http://schemas.openxmlformats.org/presentationml/2006/main">
  <p:tag name="KSO_WM_BEAUTIFY_FLAG" val="#wm#"/>
  <p:tag name="KSO_WM_TEMPLATE_CATEGORY" val="custom"/>
  <p:tag name="KSO_WM_TEMPLATE_INDEX" val="20200990"/>
</p:tagLst>
</file>

<file path=ppt/tags/tag305.xml><?xml version="1.0" encoding="utf-8"?>
<p:tagLst xmlns:p="http://schemas.openxmlformats.org/presentationml/2006/main">
  <p:tag name="KSO_WM_BEAUTIFY_FLAG" val="#wm#"/>
  <p:tag name="KSO_WM_TEMPLATE_CATEGORY" val="custom"/>
  <p:tag name="KSO_WM_TEMPLATE_INDEX" val="20200990"/>
</p:tagLst>
</file>

<file path=ppt/tags/tag306.xml><?xml version="1.0" encoding="utf-8"?>
<p:tagLst xmlns:p="http://schemas.openxmlformats.org/presentationml/2006/main">
  <p:tag name="KSO_WM_BEAUTIFY_FLAG" val="#wm#"/>
  <p:tag name="KSO_WM_TEMPLATE_CATEGORY" val="custom"/>
  <p:tag name="KSO_WM_TEMPLATE_INDEX" val="20200990"/>
</p:tagLst>
</file>

<file path=ppt/tags/tag307.xml><?xml version="1.0" encoding="utf-8"?>
<p:tagLst xmlns:p="http://schemas.openxmlformats.org/presentationml/2006/main">
  <p:tag name="KSO_WM_BEAUTIFY_FLAG" val="#wm#"/>
  <p:tag name="KSO_WM_TEMPLATE_CATEGORY" val="custom"/>
  <p:tag name="KSO_WM_TEMPLATE_INDEX" val="20200990"/>
</p:tagLst>
</file>

<file path=ppt/tags/tag308.xml><?xml version="1.0" encoding="utf-8"?>
<p:tagLst xmlns:p="http://schemas.openxmlformats.org/presentationml/2006/main">
  <p:tag name="KSO_WM_BEAUTIFY_FLAG" val="#wm#"/>
  <p:tag name="KSO_WM_TEMPLATE_CATEGORY" val="custom"/>
  <p:tag name="KSO_WM_TEMPLATE_INDEX" val="20200990"/>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0_7*e*1"/>
  <p:tag name="KSO_WM_TEMPLATE_CATEGORY" val="custom"/>
  <p:tag name="KSO_WM_TEMPLATE_INDEX" val="20200990"/>
  <p:tag name="KSO_WM_UNIT_LAYERLEVEL" val="1"/>
  <p:tag name="KSO_WM_TAG_VERSION" val="1.0"/>
  <p:tag name="KSO_WM_BEAUTIFY_FLAG" val="#wm#"/>
  <p:tag name="KSO_WM_UNIT_ISCONTENTSTITLE" val="0"/>
  <p:tag name="KSO_WM_UNIT_PRESET_TEXT" val="PART 01"/>
  <p:tag name="KSO_WM_UNIT_NOCLEAR" val="0"/>
  <p:tag name="KSO_WM_UNIT_VALUE" val="5"/>
  <p:tag name="KSO_WM_UNIT_TYPE" val="e"/>
  <p:tag name="KSO_WM_UNIT_INDEX"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KSO_WM_SLIDE_ID" val="custom20200990_7"/>
  <p:tag name="KSO_WM_TEMPLATE_SUBCATEGORY" val="0"/>
  <p:tag name="KSO_WM_SLIDE_ITEM_CNT" val="0"/>
  <p:tag name="KSO_WM_SLIDE_INDEX" val="7"/>
  <p:tag name="KSO_WM_TAG_VERSION" val="1.0"/>
  <p:tag name="KSO_WM_BEAUTIFY_FLAG" val="#wm#"/>
  <p:tag name="KSO_WM_TEMPLATE_CATEGORY" val="custom"/>
  <p:tag name="KSO_WM_TEMPLATE_INDEX" val="20200990"/>
  <p:tag name="KSO_WM_SLIDE_TYPE" val="sectionTitle"/>
  <p:tag name="KSO_WM_SLIDE_SUBTYPE" val="pureTxt"/>
  <p:tag name="KSO_WM_SLIDE_LAYOUT" val="a_e"/>
  <p:tag name="KSO_WM_SLIDE_LAYOUT_CNT" val="1_1"/>
  <p:tag name="KSO_WM_TEMPLATE_MASTER_TYPE" val="1"/>
  <p:tag name="KSO_WM_TEMPLATE_COLOR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 name="KSO_WM_UNIT_SUBTYPE" val="h"/>
  <p:tag name="KSO_WM_UNIT_BK_DARK_LIGHT" val="2"/>
  <p:tag name="KSO_WM_SLIDE_BACKGROUND_TYPE" val="frame"/>
  <p:tag name="KSO_WM_SLIDE_BK_DARK_LIGHT"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navigation"/>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 name="KSO_WM_UNIT_SUBTYPE" val="h"/>
  <p:tag name="KSO_WM_UNIT_BK_DARK_LIGHT" val="2"/>
  <p:tag name="KSO_WM_SLIDE_BACKGROUND_TYPE" val="frame"/>
  <p:tag name="KSO_WM_SLIDE_BK_DARK_LIGHT"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navigation"/>
  <p:tag name="KSO_WM_SLIDE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UNIT_SUBTYPE" val="h"/>
  <p:tag name="KSO_WM_UNIT_BK_DARK_LIGHT" val="2"/>
  <p:tag name="KSO_WM_SLIDE_BACKGROUND_TYPE" val="general"/>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i*3"/>
  <p:tag name="KSO_WM_UNIT_LAYERLEVEL" val="1"/>
  <p:tag name="KSO_WM_TAG_VERSION" val="1.0"/>
  <p:tag name="KSO_WM_BEAUTIFY_FLAG" val="#wm#"/>
  <p:tag name="KSO_WM_UNIT_TYPE" val="i"/>
  <p:tag name="KSO_WM_UNIT_INDEX" val="3"/>
  <p:tag name="KSO_WM_SLIDE_BACKGROUND_TYPE" val="general"/>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UNIT_BK_DARK_LIGHT" val="2"/>
  <p:tag name="KSO_WM_SLIDE_BACKGROUND_TYPE" val="frame"/>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i*3"/>
  <p:tag name="KSO_WM_UNIT_LAYERLEVEL" val="1"/>
  <p:tag name="KSO_WM_TAG_VERSION" val="1.0"/>
  <p:tag name="KSO_WM_BEAUTIFY_FLAG" val="#wm#"/>
  <p:tag name="KSO_WM_UNIT_TYPE" val="i"/>
  <p:tag name="KSO_WM_UNIT_INDEX" val="3"/>
  <p:tag name="KSO_WM_SLIDE_BACKGROUND_TYPE" val="frame"/>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heme/theme1.xml><?xml version="1.0" encoding="utf-8"?>
<a:theme xmlns:a="http://schemas.openxmlformats.org/drawingml/2006/main" name="1_Office 主题​​">
  <a:themeElements>
    <a:clrScheme name="自定义 128">
      <a:dk1>
        <a:srgbClr val="000000"/>
      </a:dk1>
      <a:lt1>
        <a:srgbClr val="FFFFFF"/>
      </a:lt1>
      <a:dk2>
        <a:srgbClr val="ABB6C8"/>
      </a:dk2>
      <a:lt2>
        <a:srgbClr val="FFFFFF"/>
      </a:lt2>
      <a:accent1>
        <a:srgbClr val="94E5EC"/>
      </a:accent1>
      <a:accent2>
        <a:srgbClr val="8FE7C6"/>
      </a:accent2>
      <a:accent3>
        <a:srgbClr val="B5E092"/>
      </a:accent3>
      <a:accent4>
        <a:srgbClr val="D7CD7E"/>
      </a:accent4>
      <a:accent5>
        <a:srgbClr val="DFBE84"/>
      </a:accent5>
      <a:accent6>
        <a:srgbClr val="DEB08E"/>
      </a:accent6>
      <a:hlink>
        <a:srgbClr val="658BD5"/>
      </a:hlink>
      <a:folHlink>
        <a:srgbClr val="9F69A3"/>
      </a:folHlink>
    </a:clrScheme>
    <a:fontScheme name="自定义 1">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28">
    <a:dk1>
      <a:srgbClr val="000000"/>
    </a:dk1>
    <a:lt1>
      <a:srgbClr val="FFFFFF"/>
    </a:lt1>
    <a:dk2>
      <a:srgbClr val="ABB6C8"/>
    </a:dk2>
    <a:lt2>
      <a:srgbClr val="FFFFFF"/>
    </a:lt2>
    <a:accent1>
      <a:srgbClr val="94E5EC"/>
    </a:accent1>
    <a:accent2>
      <a:srgbClr val="8FE7C6"/>
    </a:accent2>
    <a:accent3>
      <a:srgbClr val="B5E092"/>
    </a:accent3>
    <a:accent4>
      <a:srgbClr val="D7CD7E"/>
    </a:accent4>
    <a:accent5>
      <a:srgbClr val="DFBE84"/>
    </a:accent5>
    <a:accent6>
      <a:srgbClr val="DEB08E"/>
    </a:accent6>
    <a:hlink>
      <a:srgbClr val="658BD5"/>
    </a:hlink>
    <a:folHlink>
      <a:srgbClr val="9F69A3"/>
    </a:folHlink>
  </a:clrScheme>
</a:themeOverride>
</file>

<file path=ppt/theme/themeOverride2.xml><?xml version="1.0" encoding="utf-8"?>
<a:themeOverride xmlns:a="http://schemas.openxmlformats.org/drawingml/2006/main">
  <a:clrScheme name="自定义 128">
    <a:dk1>
      <a:srgbClr val="000000"/>
    </a:dk1>
    <a:lt1>
      <a:srgbClr val="FFFFFF"/>
    </a:lt1>
    <a:dk2>
      <a:srgbClr val="ABB6C8"/>
    </a:dk2>
    <a:lt2>
      <a:srgbClr val="FFFFFF"/>
    </a:lt2>
    <a:accent1>
      <a:srgbClr val="94E5EC"/>
    </a:accent1>
    <a:accent2>
      <a:srgbClr val="8FE7C6"/>
    </a:accent2>
    <a:accent3>
      <a:srgbClr val="B5E092"/>
    </a:accent3>
    <a:accent4>
      <a:srgbClr val="D7CD7E"/>
    </a:accent4>
    <a:accent5>
      <a:srgbClr val="DFBE84"/>
    </a:accent5>
    <a:accent6>
      <a:srgbClr val="DEB08E"/>
    </a:accent6>
    <a:hlink>
      <a:srgbClr val="658BD5"/>
    </a:hlink>
    <a:folHlink>
      <a:srgbClr val="9F69A3"/>
    </a:folHlink>
  </a:clrScheme>
</a:themeOverride>
</file>

<file path=ppt/theme/themeOverride3.xml><?xml version="1.0" encoding="utf-8"?>
<a:themeOverride xmlns:a="http://schemas.openxmlformats.org/drawingml/2006/main">
  <a:clrScheme name="自定义 128">
    <a:dk1>
      <a:srgbClr val="000000"/>
    </a:dk1>
    <a:lt1>
      <a:srgbClr val="FFFFFF"/>
    </a:lt1>
    <a:dk2>
      <a:srgbClr val="ABB6C8"/>
    </a:dk2>
    <a:lt2>
      <a:srgbClr val="FFFFFF"/>
    </a:lt2>
    <a:accent1>
      <a:srgbClr val="94E5EC"/>
    </a:accent1>
    <a:accent2>
      <a:srgbClr val="8FE7C6"/>
    </a:accent2>
    <a:accent3>
      <a:srgbClr val="B5E092"/>
    </a:accent3>
    <a:accent4>
      <a:srgbClr val="D7CD7E"/>
    </a:accent4>
    <a:accent5>
      <a:srgbClr val="DFBE84"/>
    </a:accent5>
    <a:accent6>
      <a:srgbClr val="DEB08E"/>
    </a:accent6>
    <a:hlink>
      <a:srgbClr val="658BD5"/>
    </a:hlink>
    <a:folHlink>
      <a:srgbClr val="9F69A3"/>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11582</Words>
  <Application>WPS 演示</Application>
  <PresentationFormat>全屏显示(16:9)</PresentationFormat>
  <Paragraphs>1177</Paragraphs>
  <Slides>99</Slides>
  <Notes>2</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2</vt:i4>
      </vt:variant>
      <vt:variant>
        <vt:lpstr>幻灯片标题</vt:lpstr>
      </vt:variant>
      <vt:variant>
        <vt:i4>99</vt:i4>
      </vt:variant>
    </vt:vector>
  </HeadingPairs>
  <TitlesOfParts>
    <vt:vector size="113" baseType="lpstr">
      <vt:lpstr>Arial</vt:lpstr>
      <vt:lpstr>宋体</vt:lpstr>
      <vt:lpstr>Wingdings</vt:lpstr>
      <vt:lpstr>微软雅黑</vt:lpstr>
      <vt:lpstr>汉仪旗黑-85S</vt:lpstr>
      <vt:lpstr>等线</vt:lpstr>
      <vt:lpstr>Segoe UI</vt:lpstr>
      <vt:lpstr>Times New Roman</vt:lpstr>
      <vt:lpstr>Calibri</vt:lpstr>
      <vt:lpstr>Arial Unicode MS</vt:lpstr>
      <vt:lpstr>Wingdings</vt:lpstr>
      <vt:lpstr>1_Office 主题​​</vt:lpstr>
      <vt:lpstr>Paint.Picture</vt:lpstr>
      <vt:lpstr>Paint.Picture</vt:lpstr>
      <vt:lpstr>财产清查</vt:lpstr>
      <vt:lpstr>PowerPoint 演示文稿</vt:lpstr>
      <vt:lpstr>PowerPoint 演示文稿</vt:lpstr>
      <vt:lpstr>（一）财产清查的含义</vt:lpstr>
      <vt:lpstr>清查的意义：</vt:lpstr>
      <vt:lpstr>（二）财产清查的种类</vt:lpstr>
      <vt:lpstr>PowerPoint 演示文稿</vt:lpstr>
      <vt:lpstr>PowerPoint 演示文稿</vt:lpstr>
      <vt:lpstr>（二）财产清查的种类</vt:lpstr>
      <vt:lpstr>PowerPoint 演示文稿</vt:lpstr>
      <vt:lpstr>（二）财产清查的种类</vt:lpstr>
      <vt:lpstr>PowerPoint 演示文稿</vt:lpstr>
      <vt:lpstr>（三）财产清查前的准备工作</vt:lpstr>
      <vt:lpstr>PowerPoint 演示文稿</vt:lpstr>
      <vt:lpstr>PowerPoint 演示文稿</vt:lpstr>
      <vt:lpstr> 货币资金的清查  </vt:lpstr>
      <vt:lpstr>PowerPoint 演示文稿</vt:lpstr>
      <vt:lpstr>PowerPoint 演示文稿</vt:lpstr>
      <vt:lpstr>PowerPoint 演示文稿</vt:lpstr>
      <vt:lpstr> 货币资金的清查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往来款项的清查  </vt:lpstr>
      <vt:lpstr>PowerPoint 演示文稿</vt:lpstr>
      <vt:lpstr> 实物资产的清查  </vt:lpstr>
      <vt:lpstr>PowerPoint 演示文稿</vt:lpstr>
      <vt:lpstr>PowerPoint 演示文稿</vt:lpstr>
      <vt:lpstr>三、存货的盘存制度</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实地盘存制的一般程序</vt:lpstr>
      <vt:lpstr>（一） 期末结存存货数量的确定</vt:lpstr>
      <vt:lpstr>（二）期末存货的计算和本期发出存货成本的计算 </vt:lpstr>
      <vt:lpstr>PowerPoint 演示文稿</vt:lpstr>
      <vt:lpstr>PowerPoint 演示文稿</vt:lpstr>
      <vt:lpstr>（三）实地盘存制的优缺点、适用范围  </vt:lpstr>
      <vt:lpstr>四、财产清查结果的处理</vt:lpstr>
      <vt:lpstr>PowerPoint 演示文稿</vt:lpstr>
      <vt:lpstr>PowerPoint 演示文稿</vt:lpstr>
      <vt:lpstr>A. 现金的清查  </vt:lpstr>
      <vt:lpstr>PowerPoint 演示文稿</vt:lpstr>
      <vt:lpstr>PowerPoint 演示文稿</vt:lpstr>
      <vt:lpstr>PowerPoint 演示文稿</vt:lpstr>
      <vt:lpstr>PowerPoint 演示文稿</vt:lpstr>
      <vt:lpstr>B. 存货的清查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 固定资产的清查  </vt:lpstr>
      <vt:lpstr>PowerPoint 演示文稿</vt:lpstr>
      <vt:lpstr>PowerPoint 演示文稿</vt:lpstr>
      <vt:lpstr>PowerPoint 演示文稿</vt:lpstr>
      <vt:lpstr>D. 应收账款的清查结果处理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小结与演练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熊猫 哒哒</dc:creator>
  <cp:lastModifiedBy>Administrator</cp:lastModifiedBy>
  <cp:revision>442</cp:revision>
  <dcterms:created xsi:type="dcterms:W3CDTF">2018-06-01T01:11:00Z</dcterms:created>
  <dcterms:modified xsi:type="dcterms:W3CDTF">2020-11-23T06:39:34Z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