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8"/>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j-lt"/>
        <a:ea typeface="+mj-ea"/>
        <a:cs typeface="+mj-cs"/>
        <a:sym typeface="Calibri" panose="020F0502020204030204"/>
      </a:defRPr>
    </a:lvl1pPr>
    <a:lvl2pPr marL="0" marR="0" indent="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j-lt"/>
        <a:ea typeface="+mj-ea"/>
        <a:cs typeface="+mj-cs"/>
        <a:sym typeface="Calibri" panose="020F0502020204030204"/>
      </a:defRPr>
    </a:lvl2pPr>
    <a:lvl3pPr marL="0" marR="0" indent="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j-lt"/>
        <a:ea typeface="+mj-ea"/>
        <a:cs typeface="+mj-cs"/>
        <a:sym typeface="Calibri" panose="020F0502020204030204"/>
      </a:defRPr>
    </a:lvl3pPr>
    <a:lvl4pPr marL="0" marR="0" indent="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j-lt"/>
        <a:ea typeface="+mj-ea"/>
        <a:cs typeface="+mj-cs"/>
        <a:sym typeface="Calibri" panose="020F0502020204030204"/>
      </a:defRPr>
    </a:lvl4pPr>
    <a:lvl5pPr marL="0" marR="0" indent="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j-lt"/>
        <a:ea typeface="+mj-ea"/>
        <a:cs typeface="+mj-cs"/>
        <a:sym typeface="Calibri" panose="020F0502020204030204"/>
      </a:defRPr>
    </a:lvl5pPr>
    <a:lvl6pPr marL="0" marR="0" indent="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j-lt"/>
        <a:ea typeface="+mj-ea"/>
        <a:cs typeface="+mj-cs"/>
        <a:sym typeface="Calibri" panose="020F0502020204030204"/>
      </a:defRPr>
    </a:lvl6pPr>
    <a:lvl7pPr marL="0" marR="0" indent="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j-lt"/>
        <a:ea typeface="+mj-ea"/>
        <a:cs typeface="+mj-cs"/>
        <a:sym typeface="Calibri" panose="020F0502020204030204"/>
      </a:defRPr>
    </a:lvl7pPr>
    <a:lvl8pPr marL="0" marR="0" indent="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j-lt"/>
        <a:ea typeface="+mj-ea"/>
        <a:cs typeface="+mj-cs"/>
        <a:sym typeface="Calibri" panose="020F0502020204030204"/>
      </a:defRPr>
    </a:lvl8pPr>
    <a:lvl9pPr marL="0" marR="0" indent="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j-lt"/>
        <a:ea typeface="+mj-ea"/>
        <a:cs typeface="+mj-cs"/>
        <a:sym typeface="Calibri" panose="020F0502020204030204"/>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940675A-B579-460E-94D1-54222C63F5D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1" Type="http://schemas.openxmlformats.org/officeDocument/2006/relationships/tableStyles" Target="tableStyles.xml"/><Relationship Id="rId20" Type="http://schemas.openxmlformats.org/officeDocument/2006/relationships/viewProps" Target="viewProps.xml"/><Relationship Id="rId2" Type="http://schemas.openxmlformats.org/officeDocument/2006/relationships/theme" Target="theme/theme1.xml"/><Relationship Id="rId19" Type="http://schemas.openxmlformats.org/officeDocument/2006/relationships/presProps" Target="presProps.xml"/><Relationship Id="rId18" Type="http://schemas.openxmlformats.org/officeDocument/2006/relationships/notesMaster" Target="notesMasters/notesMaster1.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5" name="Shape 45"/>
          <p:cNvSpPr/>
          <p:nvPr>
            <p:ph type="sldImg"/>
          </p:nvPr>
        </p:nvSpPr>
        <p:spPr>
          <a:xfrm>
            <a:off x="1143000" y="685800"/>
            <a:ext cx="4572000" cy="3429000"/>
          </a:xfrm>
          <a:prstGeom prst="rect">
            <a:avLst/>
          </a:prstGeom>
        </p:spPr>
        <p:txBody>
          <a:bodyPr/>
          <a:lstStyle/>
          <a:p/>
        </p:txBody>
      </p:sp>
      <p:sp>
        <p:nvSpPr>
          <p:cNvPr id="46" name="Shape 46"/>
          <p:cNvSpPr/>
          <p:nvPr>
            <p:ph type="body" sz="quarter" idx="1"/>
          </p:nvPr>
        </p:nvSpPr>
        <p:spPr>
          <a:xfrm>
            <a:off x="914400" y="4343400"/>
            <a:ext cx="5029200" cy="4114800"/>
          </a:xfrm>
          <a:prstGeom prst="rect">
            <a:avLst/>
          </a:prstGeom>
        </p:spPr>
        <p:txBody>
          <a:bodyPr/>
          <a:lstStyle/>
          <a:p/>
        </p:txBody>
      </p:sp>
    </p:spTree>
  </p:cSld>
  <p:clrMap bg1="lt1" tx1="dk1" bg2="lt2" tx2="dk2" accent1="accent1" accent2="accent2" accent3="accent3" accent4="accent4" accent5="accent5" accent6="accent6" hlink="hlink" folHlink="folHlink"/>
  <p:notesStyle>
    <a:lvl1pPr latinLnBrk="0">
      <a:defRPr sz="1200">
        <a:latin typeface="+mj-lt"/>
        <a:ea typeface="+mj-ea"/>
        <a:cs typeface="+mj-cs"/>
        <a:sym typeface="Calibri" panose="020F0502020204030204"/>
      </a:defRPr>
    </a:lvl1pPr>
    <a:lvl2pPr indent="228600" latinLnBrk="0">
      <a:defRPr sz="1200">
        <a:latin typeface="+mj-lt"/>
        <a:ea typeface="+mj-ea"/>
        <a:cs typeface="+mj-cs"/>
        <a:sym typeface="Calibri" panose="020F0502020204030204"/>
      </a:defRPr>
    </a:lvl2pPr>
    <a:lvl3pPr indent="457200" latinLnBrk="0">
      <a:defRPr sz="1200">
        <a:latin typeface="+mj-lt"/>
        <a:ea typeface="+mj-ea"/>
        <a:cs typeface="+mj-cs"/>
        <a:sym typeface="Calibri" panose="020F0502020204030204"/>
      </a:defRPr>
    </a:lvl3pPr>
    <a:lvl4pPr indent="685800" latinLnBrk="0">
      <a:defRPr sz="1200">
        <a:latin typeface="+mj-lt"/>
        <a:ea typeface="+mj-ea"/>
        <a:cs typeface="+mj-cs"/>
        <a:sym typeface="Calibri" panose="020F0502020204030204"/>
      </a:defRPr>
    </a:lvl4pPr>
    <a:lvl5pPr indent="914400" latinLnBrk="0">
      <a:defRPr sz="1200">
        <a:latin typeface="+mj-lt"/>
        <a:ea typeface="+mj-ea"/>
        <a:cs typeface="+mj-cs"/>
        <a:sym typeface="Calibri" panose="020F0502020204030204"/>
      </a:defRPr>
    </a:lvl5pPr>
    <a:lvl6pPr indent="1143000" latinLnBrk="0">
      <a:defRPr sz="1200">
        <a:latin typeface="+mj-lt"/>
        <a:ea typeface="+mj-ea"/>
        <a:cs typeface="+mj-cs"/>
        <a:sym typeface="Calibri" panose="020F0502020204030204"/>
      </a:defRPr>
    </a:lvl6pPr>
    <a:lvl7pPr indent="1371600" latinLnBrk="0">
      <a:defRPr sz="1200">
        <a:latin typeface="+mj-lt"/>
        <a:ea typeface="+mj-ea"/>
        <a:cs typeface="+mj-cs"/>
        <a:sym typeface="Calibri" panose="020F0502020204030204"/>
      </a:defRPr>
    </a:lvl7pPr>
    <a:lvl8pPr indent="1600200" latinLnBrk="0">
      <a:defRPr sz="1200">
        <a:latin typeface="+mj-lt"/>
        <a:ea typeface="+mj-ea"/>
        <a:cs typeface="+mj-cs"/>
        <a:sym typeface="Calibri" panose="020F0502020204030204"/>
      </a:defRPr>
    </a:lvl8pPr>
    <a:lvl9pPr indent="1828800" latinLnBrk="0">
      <a:defRPr sz="1200">
        <a:latin typeface="+mj-lt"/>
        <a:ea typeface="+mj-ea"/>
        <a:cs typeface="+mj-cs"/>
        <a:sym typeface="Calibri" panose="020F0502020204030204"/>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Default">
    <p:spTree>
      <p:nvGrpSpPr>
        <p:cNvPr id="1" name=""/>
        <p:cNvGrpSpPr/>
        <p:nvPr/>
      </p:nvGrpSpPr>
      <p:grpSpPr>
        <a:xfrm>
          <a:off x="0" y="0"/>
          <a:ext cx="0" cy="0"/>
          <a:chOff x="0" y="0"/>
          <a:chExt cx="0" cy="0"/>
        </a:xfrm>
      </p:grpSpPr>
      <p:sp>
        <p:nvSpPr>
          <p:cNvPr id="11" name="Shape 11"/>
          <p:cNvSpPr/>
          <p:nvPr>
            <p:ph type="sldNum" sz="quarter" idx="2"/>
          </p:nvPr>
        </p:nvSpPr>
        <p:spPr>
          <a:prstGeom prst="rect">
            <a:avLst/>
          </a:prstGeom>
        </p:spPr>
        <p:txBody>
          <a:bodyPr/>
          <a:lstStyle/>
          <a:p>
            <a:fld id="{86CB4B4D-7CA3-9044-876B-883B54F8677D}" type="slidenum">
              <a:rPr/>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Default">
    <p:spTree>
      <p:nvGrpSpPr>
        <p:cNvPr id="1" name=""/>
        <p:cNvGrpSpPr/>
        <p:nvPr/>
      </p:nvGrpSpPr>
      <p:grpSpPr>
        <a:xfrm>
          <a:off x="0" y="0"/>
          <a:ext cx="0" cy="0"/>
          <a:chOff x="0" y="0"/>
          <a:chExt cx="0" cy="0"/>
        </a:xfrm>
      </p:grpSpPr>
      <p:sp>
        <p:nvSpPr>
          <p:cNvPr id="18" name="Shape 18"/>
          <p:cNvSpPr/>
          <p:nvPr>
            <p:ph type="sldNum" sz="quarter" idx="2"/>
          </p:nvPr>
        </p:nvSpPr>
        <p:spPr>
          <a:prstGeom prst="rect">
            <a:avLst/>
          </a:prstGeom>
        </p:spPr>
        <p:txBody>
          <a:bodyPr/>
          <a:lstStyle/>
          <a:p>
            <a:fld id="{86CB4B4D-7CA3-9044-876B-883B54F8677D}" type="slidenum">
              <a:rPr/>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Default">
    <p:spTree>
      <p:nvGrpSpPr>
        <p:cNvPr id="1" name=""/>
        <p:cNvGrpSpPr/>
        <p:nvPr/>
      </p:nvGrpSpPr>
      <p:grpSpPr>
        <a:xfrm>
          <a:off x="0" y="0"/>
          <a:ext cx="0" cy="0"/>
          <a:chOff x="0" y="0"/>
          <a:chExt cx="0" cy="0"/>
        </a:xfrm>
      </p:grpSpPr>
      <p:sp>
        <p:nvSpPr>
          <p:cNvPr id="25" name="Shape 25"/>
          <p:cNvSpPr/>
          <p:nvPr>
            <p:ph type="sldNum" sz="quarter" idx="2"/>
          </p:nvPr>
        </p:nvSpPr>
        <p:spPr>
          <a:prstGeom prst="rect">
            <a:avLst/>
          </a:prstGeom>
        </p:spPr>
        <p:txBody>
          <a:bodyPr/>
          <a:lstStyle/>
          <a:p>
            <a:fld id="{86CB4B4D-7CA3-9044-876B-883B54F8677D}" type="slidenum">
              <a:rPr/>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Default">
    <p:spTree>
      <p:nvGrpSpPr>
        <p:cNvPr id="1" name=""/>
        <p:cNvGrpSpPr/>
        <p:nvPr/>
      </p:nvGrpSpPr>
      <p:grpSpPr>
        <a:xfrm>
          <a:off x="0" y="0"/>
          <a:ext cx="0" cy="0"/>
          <a:chOff x="0" y="0"/>
          <a:chExt cx="0" cy="0"/>
        </a:xfrm>
      </p:grpSpPr>
      <p:sp>
        <p:nvSpPr>
          <p:cNvPr id="32" name="Shape 32"/>
          <p:cNvSpPr/>
          <p:nvPr>
            <p:ph type="sldNum" sz="quarter" idx="2"/>
          </p:nvPr>
        </p:nvSpPr>
        <p:spPr>
          <a:prstGeom prst="rect">
            <a:avLst/>
          </a:prstGeom>
        </p:spPr>
        <p:txBody>
          <a:bodyPr/>
          <a:lstStyle/>
          <a:p>
            <a:fld id="{86CB4B4D-7CA3-9044-876B-883B54F8677D}" type="slidenum">
              <a:rPr/>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Default">
    <p:spTree>
      <p:nvGrpSpPr>
        <p:cNvPr id="1" name=""/>
        <p:cNvGrpSpPr/>
        <p:nvPr/>
      </p:nvGrpSpPr>
      <p:grpSpPr>
        <a:xfrm>
          <a:off x="0" y="0"/>
          <a:ext cx="0" cy="0"/>
          <a:chOff x="0" y="0"/>
          <a:chExt cx="0" cy="0"/>
        </a:xfrm>
      </p:grpSpPr>
      <p:sp>
        <p:nvSpPr>
          <p:cNvPr id="39" name="Shape 39"/>
          <p:cNvSpPr/>
          <p:nvPr>
            <p:ph type="sldNum" sz="quarter" idx="2"/>
          </p:nvPr>
        </p:nvSpPr>
        <p:spPr>
          <a:prstGeom prst="rect">
            <a:avLst/>
          </a:prstGeom>
        </p:spPr>
        <p:txBody>
          <a:bodyPr/>
          <a:lstStyle/>
          <a:p>
            <a:fld id="{86CB4B4D-7CA3-9044-876B-883B54F8677D}" type="slidenum">
              <a:rPr/>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2"/>
          <p:cNvSpPr/>
          <p:nvPr>
            <p:ph type="title"/>
          </p:nvPr>
        </p:nvSpPr>
        <p:spPr>
          <a:xfrm>
            <a:off x="1370012" y="769937"/>
            <a:ext cx="7315201" cy="1668463"/>
          </a:xfrm>
          <a:prstGeom prst="rect">
            <a:avLst/>
          </a:prstGeom>
          <a:ln w="12700">
            <a:miter lim="400000"/>
          </a:ln>
        </p:spPr>
        <p:txBody>
          <a:bodyPr lIns="45718" tIns="45718" rIns="45718" bIns="45718" anchor="ctr"/>
          <a:lstStyle/>
          <a:p/>
        </p:txBody>
      </p:sp>
      <p:sp>
        <p:nvSpPr>
          <p:cNvPr id="3" name="Shape 3"/>
          <p:cNvSpPr/>
          <p:nvPr>
            <p:ph type="body" idx="1"/>
          </p:nvPr>
        </p:nvSpPr>
        <p:spPr>
          <a:xfrm>
            <a:off x="5103812" y="2438400"/>
            <a:ext cx="3581401" cy="4419600"/>
          </a:xfrm>
          <a:prstGeom prst="rect">
            <a:avLst/>
          </a:prstGeom>
          <a:ln w="12700">
            <a:miter lim="400000"/>
          </a:ln>
        </p:spPr>
        <p:txBody>
          <a:bodyPr lIns="45718" tIns="45718" rIns="45718" bIns="45718"/>
          <a:lstStyle/>
          <a:p/>
        </p:txBody>
      </p:sp>
      <p:sp>
        <p:nvSpPr>
          <p:cNvPr id="4" name="Shape 4"/>
          <p:cNvSpPr/>
          <p:nvPr>
            <p:ph type="sldNum" sz="quarter" idx="2"/>
          </p:nvPr>
        </p:nvSpPr>
        <p:spPr>
          <a:xfrm>
            <a:off x="8384895" y="6245225"/>
            <a:ext cx="301907" cy="288822"/>
          </a:xfrm>
          <a:prstGeom prst="rect">
            <a:avLst/>
          </a:prstGeom>
          <a:ln w="12700">
            <a:miter lim="400000"/>
          </a:ln>
        </p:spPr>
        <p:txBody>
          <a:bodyPr wrap="none" lIns="45718" tIns="45718" rIns="45718" bIns="45718">
            <a:spAutoFit/>
          </a:bodyPr>
          <a:lstStyle>
            <a:lvl1pPr algn="r">
              <a:defRPr sz="1400">
                <a:latin typeface="Arial" panose="020B0604020202020204"/>
                <a:ea typeface="Arial" panose="020B0604020202020204"/>
                <a:cs typeface="Arial" panose="020B0604020202020204"/>
                <a:sym typeface="Arial" panose="020B0604020202020204"/>
              </a:defRPr>
            </a:lvl1pPr>
          </a:lstStyle>
          <a:p>
            <a:fld id="{86CB4B4D-7CA3-9044-876B-883B54F8677D}" type="slidenum">
              <a:rPr/>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p:transition spd="med"/>
  <p:txStyles>
    <p:titleStyle>
      <a:lvl1pPr marL="0" marR="0" indent="0" algn="ctr" defTabSz="914400" rtl="0" latinLnBrk="0">
        <a:lnSpc>
          <a:spcPct val="100000"/>
        </a:lnSpc>
        <a:spcBef>
          <a:spcPts val="0"/>
        </a:spcBef>
        <a:spcAft>
          <a:spcPts val="0"/>
        </a:spcAft>
        <a:buClrTx/>
        <a:buSzTx/>
        <a:buFontTx/>
        <a:buNone/>
        <a:defRPr sz="4400" b="0" i="0" u="none" strike="noStrike" cap="none" spc="0" baseline="0">
          <a:ln>
            <a:noFill/>
          </a:ln>
          <a:solidFill>
            <a:srgbClr val="000000"/>
          </a:solidFill>
          <a:uFillTx/>
          <a:latin typeface="Arial" panose="020B0604020202020204"/>
          <a:ea typeface="Arial" panose="020B0604020202020204"/>
          <a:cs typeface="Arial" panose="020B0604020202020204"/>
          <a:sym typeface="Arial" panose="020B0604020202020204"/>
        </a:defRPr>
      </a:lvl1pPr>
      <a:lvl2pPr marL="0" marR="0" indent="0" algn="ctr" defTabSz="914400" rtl="0" latinLnBrk="0">
        <a:lnSpc>
          <a:spcPct val="100000"/>
        </a:lnSpc>
        <a:spcBef>
          <a:spcPts val="0"/>
        </a:spcBef>
        <a:spcAft>
          <a:spcPts val="0"/>
        </a:spcAft>
        <a:buClrTx/>
        <a:buSzTx/>
        <a:buFontTx/>
        <a:buNone/>
        <a:defRPr sz="4400" b="0" i="0" u="none" strike="noStrike" cap="none" spc="0" baseline="0">
          <a:ln>
            <a:noFill/>
          </a:ln>
          <a:solidFill>
            <a:srgbClr val="000000"/>
          </a:solidFill>
          <a:uFillTx/>
          <a:latin typeface="Arial" panose="020B0604020202020204"/>
          <a:ea typeface="Arial" panose="020B0604020202020204"/>
          <a:cs typeface="Arial" panose="020B0604020202020204"/>
          <a:sym typeface="Arial" panose="020B0604020202020204"/>
        </a:defRPr>
      </a:lvl2pPr>
      <a:lvl3pPr marL="0" marR="0" indent="0" algn="ctr" defTabSz="914400" rtl="0" latinLnBrk="0">
        <a:lnSpc>
          <a:spcPct val="100000"/>
        </a:lnSpc>
        <a:spcBef>
          <a:spcPts val="0"/>
        </a:spcBef>
        <a:spcAft>
          <a:spcPts val="0"/>
        </a:spcAft>
        <a:buClrTx/>
        <a:buSzTx/>
        <a:buFontTx/>
        <a:buNone/>
        <a:defRPr sz="4400" b="0" i="0" u="none" strike="noStrike" cap="none" spc="0" baseline="0">
          <a:ln>
            <a:noFill/>
          </a:ln>
          <a:solidFill>
            <a:srgbClr val="000000"/>
          </a:solidFill>
          <a:uFillTx/>
          <a:latin typeface="Arial" panose="020B0604020202020204"/>
          <a:ea typeface="Arial" panose="020B0604020202020204"/>
          <a:cs typeface="Arial" panose="020B0604020202020204"/>
          <a:sym typeface="Arial" panose="020B0604020202020204"/>
        </a:defRPr>
      </a:lvl3pPr>
      <a:lvl4pPr marL="0" marR="0" indent="0" algn="ctr" defTabSz="914400" rtl="0" latinLnBrk="0">
        <a:lnSpc>
          <a:spcPct val="100000"/>
        </a:lnSpc>
        <a:spcBef>
          <a:spcPts val="0"/>
        </a:spcBef>
        <a:spcAft>
          <a:spcPts val="0"/>
        </a:spcAft>
        <a:buClrTx/>
        <a:buSzTx/>
        <a:buFontTx/>
        <a:buNone/>
        <a:defRPr sz="4400" b="0" i="0" u="none" strike="noStrike" cap="none" spc="0" baseline="0">
          <a:ln>
            <a:noFill/>
          </a:ln>
          <a:solidFill>
            <a:srgbClr val="000000"/>
          </a:solidFill>
          <a:uFillTx/>
          <a:latin typeface="Arial" panose="020B0604020202020204"/>
          <a:ea typeface="Arial" panose="020B0604020202020204"/>
          <a:cs typeface="Arial" panose="020B0604020202020204"/>
          <a:sym typeface="Arial" panose="020B0604020202020204"/>
        </a:defRPr>
      </a:lvl4pPr>
      <a:lvl5pPr marL="0" marR="0" indent="0" algn="ctr" defTabSz="914400" rtl="0" latinLnBrk="0">
        <a:lnSpc>
          <a:spcPct val="100000"/>
        </a:lnSpc>
        <a:spcBef>
          <a:spcPts val="0"/>
        </a:spcBef>
        <a:spcAft>
          <a:spcPts val="0"/>
        </a:spcAft>
        <a:buClrTx/>
        <a:buSzTx/>
        <a:buFontTx/>
        <a:buNone/>
        <a:defRPr sz="4400" b="0" i="0" u="none" strike="noStrike" cap="none" spc="0" baseline="0">
          <a:ln>
            <a:noFill/>
          </a:ln>
          <a:solidFill>
            <a:srgbClr val="000000"/>
          </a:solidFill>
          <a:uFillTx/>
          <a:latin typeface="Arial" panose="020B0604020202020204"/>
          <a:ea typeface="Arial" panose="020B0604020202020204"/>
          <a:cs typeface="Arial" panose="020B0604020202020204"/>
          <a:sym typeface="Arial" panose="020B0604020202020204"/>
        </a:defRPr>
      </a:lvl5pPr>
      <a:lvl6pPr marL="0" marR="0" indent="0" algn="ctr" defTabSz="914400" rtl="0" latinLnBrk="0">
        <a:lnSpc>
          <a:spcPct val="100000"/>
        </a:lnSpc>
        <a:spcBef>
          <a:spcPts val="0"/>
        </a:spcBef>
        <a:spcAft>
          <a:spcPts val="0"/>
        </a:spcAft>
        <a:buClrTx/>
        <a:buSzTx/>
        <a:buFontTx/>
        <a:buNone/>
        <a:defRPr sz="4400" b="0" i="0" u="none" strike="noStrike" cap="none" spc="0" baseline="0">
          <a:ln>
            <a:noFill/>
          </a:ln>
          <a:solidFill>
            <a:srgbClr val="000000"/>
          </a:solidFill>
          <a:uFillTx/>
          <a:latin typeface="Arial" panose="020B0604020202020204"/>
          <a:ea typeface="Arial" panose="020B0604020202020204"/>
          <a:cs typeface="Arial" panose="020B0604020202020204"/>
          <a:sym typeface="Arial" panose="020B0604020202020204"/>
        </a:defRPr>
      </a:lvl6pPr>
      <a:lvl7pPr marL="0" marR="0" indent="0" algn="ctr" defTabSz="914400" rtl="0" latinLnBrk="0">
        <a:lnSpc>
          <a:spcPct val="100000"/>
        </a:lnSpc>
        <a:spcBef>
          <a:spcPts val="0"/>
        </a:spcBef>
        <a:spcAft>
          <a:spcPts val="0"/>
        </a:spcAft>
        <a:buClrTx/>
        <a:buSzTx/>
        <a:buFontTx/>
        <a:buNone/>
        <a:defRPr sz="4400" b="0" i="0" u="none" strike="noStrike" cap="none" spc="0" baseline="0">
          <a:ln>
            <a:noFill/>
          </a:ln>
          <a:solidFill>
            <a:srgbClr val="000000"/>
          </a:solidFill>
          <a:uFillTx/>
          <a:latin typeface="Arial" panose="020B0604020202020204"/>
          <a:ea typeface="Arial" panose="020B0604020202020204"/>
          <a:cs typeface="Arial" panose="020B0604020202020204"/>
          <a:sym typeface="Arial" panose="020B0604020202020204"/>
        </a:defRPr>
      </a:lvl7pPr>
      <a:lvl8pPr marL="0" marR="0" indent="0" algn="ctr" defTabSz="914400" rtl="0" latinLnBrk="0">
        <a:lnSpc>
          <a:spcPct val="100000"/>
        </a:lnSpc>
        <a:spcBef>
          <a:spcPts val="0"/>
        </a:spcBef>
        <a:spcAft>
          <a:spcPts val="0"/>
        </a:spcAft>
        <a:buClrTx/>
        <a:buSzTx/>
        <a:buFontTx/>
        <a:buNone/>
        <a:defRPr sz="4400" b="0" i="0" u="none" strike="noStrike" cap="none" spc="0" baseline="0">
          <a:ln>
            <a:noFill/>
          </a:ln>
          <a:solidFill>
            <a:srgbClr val="000000"/>
          </a:solidFill>
          <a:uFillTx/>
          <a:latin typeface="Arial" panose="020B0604020202020204"/>
          <a:ea typeface="Arial" panose="020B0604020202020204"/>
          <a:cs typeface="Arial" panose="020B0604020202020204"/>
          <a:sym typeface="Arial" panose="020B0604020202020204"/>
        </a:defRPr>
      </a:lvl8pPr>
      <a:lvl9pPr marL="0" marR="0" indent="0" algn="ctr" defTabSz="914400" rtl="0" latinLnBrk="0">
        <a:lnSpc>
          <a:spcPct val="100000"/>
        </a:lnSpc>
        <a:spcBef>
          <a:spcPts val="0"/>
        </a:spcBef>
        <a:spcAft>
          <a:spcPts val="0"/>
        </a:spcAft>
        <a:buClrTx/>
        <a:buSzTx/>
        <a:buFontTx/>
        <a:buNone/>
        <a:defRPr sz="4400" b="0" i="0" u="none" strike="noStrike" cap="none" spc="0" baseline="0">
          <a:ln>
            <a:noFill/>
          </a:ln>
          <a:solidFill>
            <a:srgbClr val="000000"/>
          </a:solidFill>
          <a:uFillTx/>
          <a:latin typeface="Arial" panose="020B0604020202020204"/>
          <a:ea typeface="Arial" panose="020B0604020202020204"/>
          <a:cs typeface="Arial" panose="020B0604020202020204"/>
          <a:sym typeface="Arial" panose="020B0604020202020204"/>
        </a:defRPr>
      </a:lvl9pPr>
    </p:titleStyle>
    <p:bodyStyle>
      <a:lvl1pPr marL="342900" marR="0" indent="-342900" algn="l" defTabSz="914400" rtl="0" latinLnBrk="0">
        <a:lnSpc>
          <a:spcPct val="100000"/>
        </a:lnSpc>
        <a:spcBef>
          <a:spcPts val="700"/>
        </a:spcBef>
        <a:spcAft>
          <a:spcPts val="0"/>
        </a:spcAft>
        <a:buClrTx/>
        <a:buSzPct val="100000"/>
        <a:buFontTx/>
        <a:buChar char="»"/>
        <a:defRPr sz="3200" b="0" i="0" u="none" strike="noStrike" cap="none" spc="0" baseline="0">
          <a:ln>
            <a:noFill/>
          </a:ln>
          <a:solidFill>
            <a:srgbClr val="000000"/>
          </a:solidFill>
          <a:uFillTx/>
          <a:latin typeface="Arial" panose="020B0604020202020204"/>
          <a:ea typeface="Arial" panose="020B0604020202020204"/>
          <a:cs typeface="Arial" panose="020B0604020202020204"/>
          <a:sym typeface="Arial" panose="020B0604020202020204"/>
        </a:defRPr>
      </a:lvl1pPr>
      <a:lvl2pPr marL="783590" marR="0" indent="-326390" algn="l" defTabSz="914400" rtl="0" latinLnBrk="0">
        <a:lnSpc>
          <a:spcPct val="100000"/>
        </a:lnSpc>
        <a:spcBef>
          <a:spcPts val="700"/>
        </a:spcBef>
        <a:spcAft>
          <a:spcPts val="0"/>
        </a:spcAft>
        <a:buClrTx/>
        <a:buSzPct val="100000"/>
        <a:buFontTx/>
        <a:buChar char="–"/>
        <a:defRPr sz="3200" b="0" i="0" u="none" strike="noStrike" cap="none" spc="0" baseline="0">
          <a:ln>
            <a:noFill/>
          </a:ln>
          <a:solidFill>
            <a:srgbClr val="000000"/>
          </a:solidFill>
          <a:uFillTx/>
          <a:latin typeface="Arial" panose="020B0604020202020204"/>
          <a:ea typeface="Arial" panose="020B0604020202020204"/>
          <a:cs typeface="Arial" panose="020B0604020202020204"/>
          <a:sym typeface="Arial" panose="020B0604020202020204"/>
        </a:defRPr>
      </a:lvl2pPr>
      <a:lvl3pPr marL="1219200" marR="0" indent="-304800" algn="l" defTabSz="914400" rtl="0" latinLnBrk="0">
        <a:lnSpc>
          <a:spcPct val="100000"/>
        </a:lnSpc>
        <a:spcBef>
          <a:spcPts val="700"/>
        </a:spcBef>
        <a:spcAft>
          <a:spcPts val="0"/>
        </a:spcAft>
        <a:buClrTx/>
        <a:buSzPct val="100000"/>
        <a:buFontTx/>
        <a:buChar char="•"/>
        <a:defRPr sz="3200" b="0" i="0" u="none" strike="noStrike" cap="none" spc="0" baseline="0">
          <a:ln>
            <a:noFill/>
          </a:ln>
          <a:solidFill>
            <a:srgbClr val="000000"/>
          </a:solidFill>
          <a:uFillTx/>
          <a:latin typeface="Arial" panose="020B0604020202020204"/>
          <a:ea typeface="Arial" panose="020B0604020202020204"/>
          <a:cs typeface="Arial" panose="020B0604020202020204"/>
          <a:sym typeface="Arial" panose="020B0604020202020204"/>
        </a:defRPr>
      </a:lvl3pPr>
      <a:lvl4pPr marL="1737360" marR="0" indent="-365760" algn="l" defTabSz="914400" rtl="0" latinLnBrk="0">
        <a:lnSpc>
          <a:spcPct val="100000"/>
        </a:lnSpc>
        <a:spcBef>
          <a:spcPts val="700"/>
        </a:spcBef>
        <a:spcAft>
          <a:spcPts val="0"/>
        </a:spcAft>
        <a:buClrTx/>
        <a:buSzPct val="100000"/>
        <a:buFontTx/>
        <a:buChar char="–"/>
        <a:defRPr sz="3200" b="0" i="0" u="none" strike="noStrike" cap="none" spc="0" baseline="0">
          <a:ln>
            <a:noFill/>
          </a:ln>
          <a:solidFill>
            <a:srgbClr val="000000"/>
          </a:solidFill>
          <a:uFillTx/>
          <a:latin typeface="Arial" panose="020B0604020202020204"/>
          <a:ea typeface="Arial" panose="020B0604020202020204"/>
          <a:cs typeface="Arial" panose="020B0604020202020204"/>
          <a:sym typeface="Arial" panose="020B0604020202020204"/>
        </a:defRPr>
      </a:lvl4pPr>
      <a:lvl5pPr marL="2235200" marR="0" indent="-406400" algn="l" defTabSz="914400" rtl="0" latinLnBrk="0">
        <a:lnSpc>
          <a:spcPct val="100000"/>
        </a:lnSpc>
        <a:spcBef>
          <a:spcPts val="700"/>
        </a:spcBef>
        <a:spcAft>
          <a:spcPts val="0"/>
        </a:spcAft>
        <a:buClrTx/>
        <a:buSzPct val="100000"/>
        <a:buFontTx/>
        <a:buChar char="»"/>
        <a:defRPr sz="3200" b="0" i="0" u="none" strike="noStrike" cap="none" spc="0" baseline="0">
          <a:ln>
            <a:noFill/>
          </a:ln>
          <a:solidFill>
            <a:srgbClr val="000000"/>
          </a:solidFill>
          <a:uFillTx/>
          <a:latin typeface="Arial" panose="020B0604020202020204"/>
          <a:ea typeface="Arial" panose="020B0604020202020204"/>
          <a:cs typeface="Arial" panose="020B0604020202020204"/>
          <a:sym typeface="Arial" panose="020B0604020202020204"/>
        </a:defRPr>
      </a:lvl5pPr>
      <a:lvl6pPr marL="2692400" marR="0" indent="-406400" algn="l" defTabSz="914400" rtl="0" latinLnBrk="0">
        <a:lnSpc>
          <a:spcPct val="100000"/>
        </a:lnSpc>
        <a:spcBef>
          <a:spcPts val="700"/>
        </a:spcBef>
        <a:spcAft>
          <a:spcPts val="0"/>
        </a:spcAft>
        <a:buClrTx/>
        <a:buSzPct val="100000"/>
        <a:buFontTx/>
        <a:buChar char="•"/>
        <a:defRPr sz="3200" b="0" i="0" u="none" strike="noStrike" cap="none" spc="0" baseline="0">
          <a:ln>
            <a:noFill/>
          </a:ln>
          <a:solidFill>
            <a:srgbClr val="000000"/>
          </a:solidFill>
          <a:uFillTx/>
          <a:latin typeface="Arial" panose="020B0604020202020204"/>
          <a:ea typeface="Arial" panose="020B0604020202020204"/>
          <a:cs typeface="Arial" panose="020B0604020202020204"/>
          <a:sym typeface="Arial" panose="020B0604020202020204"/>
        </a:defRPr>
      </a:lvl6pPr>
      <a:lvl7pPr marL="3149600" marR="0" indent="-406400" algn="l" defTabSz="914400" rtl="0" latinLnBrk="0">
        <a:lnSpc>
          <a:spcPct val="100000"/>
        </a:lnSpc>
        <a:spcBef>
          <a:spcPts val="700"/>
        </a:spcBef>
        <a:spcAft>
          <a:spcPts val="0"/>
        </a:spcAft>
        <a:buClrTx/>
        <a:buSzPct val="100000"/>
        <a:buFontTx/>
        <a:buChar char="•"/>
        <a:defRPr sz="3200" b="0" i="0" u="none" strike="noStrike" cap="none" spc="0" baseline="0">
          <a:ln>
            <a:noFill/>
          </a:ln>
          <a:solidFill>
            <a:srgbClr val="000000"/>
          </a:solidFill>
          <a:uFillTx/>
          <a:latin typeface="Arial" panose="020B0604020202020204"/>
          <a:ea typeface="Arial" panose="020B0604020202020204"/>
          <a:cs typeface="Arial" panose="020B0604020202020204"/>
          <a:sym typeface="Arial" panose="020B0604020202020204"/>
        </a:defRPr>
      </a:lvl7pPr>
      <a:lvl8pPr marL="3606800" marR="0" indent="-406400" algn="l" defTabSz="914400" rtl="0" latinLnBrk="0">
        <a:lnSpc>
          <a:spcPct val="100000"/>
        </a:lnSpc>
        <a:spcBef>
          <a:spcPts val="700"/>
        </a:spcBef>
        <a:spcAft>
          <a:spcPts val="0"/>
        </a:spcAft>
        <a:buClrTx/>
        <a:buSzPct val="100000"/>
        <a:buFontTx/>
        <a:buChar char="•"/>
        <a:defRPr sz="3200" b="0" i="0" u="none" strike="noStrike" cap="none" spc="0" baseline="0">
          <a:ln>
            <a:noFill/>
          </a:ln>
          <a:solidFill>
            <a:srgbClr val="000000"/>
          </a:solidFill>
          <a:uFillTx/>
          <a:latin typeface="Arial" panose="020B0604020202020204"/>
          <a:ea typeface="Arial" panose="020B0604020202020204"/>
          <a:cs typeface="Arial" panose="020B0604020202020204"/>
          <a:sym typeface="Arial" panose="020B0604020202020204"/>
        </a:defRPr>
      </a:lvl8pPr>
      <a:lvl9pPr marL="4064000" marR="0" indent="-406400" algn="l" defTabSz="914400" rtl="0" latinLnBrk="0">
        <a:lnSpc>
          <a:spcPct val="100000"/>
        </a:lnSpc>
        <a:spcBef>
          <a:spcPts val="700"/>
        </a:spcBef>
        <a:spcAft>
          <a:spcPts val="0"/>
        </a:spcAft>
        <a:buClrTx/>
        <a:buSzPct val="100000"/>
        <a:buFontTx/>
        <a:buChar char="•"/>
        <a:defRPr sz="3200" b="0" i="0" u="none" strike="noStrike" cap="none" spc="0" baseline="0">
          <a:ln>
            <a:noFill/>
          </a:ln>
          <a:solidFill>
            <a:srgbClr val="000000"/>
          </a:solidFill>
          <a:uFillTx/>
          <a:latin typeface="Arial" panose="020B0604020202020204"/>
          <a:ea typeface="Arial" panose="020B0604020202020204"/>
          <a:cs typeface="Arial" panose="020B0604020202020204"/>
          <a:sym typeface="Arial" panose="020B0604020202020204"/>
        </a:defRPr>
      </a:lvl9pPr>
    </p:bodyStyle>
    <p:otherStyle>
      <a:lvl1pPr marL="0" marR="0" indent="0" algn="r" defTabSz="914400" rtl="0" latinLnBrk="0">
        <a:lnSpc>
          <a:spcPct val="100000"/>
        </a:lnSpc>
        <a:spcBef>
          <a:spcPts val="0"/>
        </a:spcBef>
        <a:spcAft>
          <a:spcPts val="0"/>
        </a:spcAft>
        <a:buClrTx/>
        <a:buSzTx/>
        <a:buFontTx/>
        <a:buNone/>
        <a:defRPr sz="1400" b="0" i="0" u="none" strike="noStrike" cap="none" spc="0" baseline="0">
          <a:ln>
            <a:noFill/>
          </a:ln>
          <a:solidFill>
            <a:schemeClr val="tx1"/>
          </a:solidFill>
          <a:uFillTx/>
          <a:latin typeface="+mn-lt"/>
          <a:ea typeface="+mn-ea"/>
          <a:cs typeface="+mn-cs"/>
          <a:sym typeface="Arial" panose="020B0604020202020204"/>
        </a:defRPr>
      </a:lvl1pPr>
      <a:lvl2pPr marL="0" marR="0" indent="0" algn="r" defTabSz="914400" rtl="0" latinLnBrk="0">
        <a:lnSpc>
          <a:spcPct val="100000"/>
        </a:lnSpc>
        <a:spcBef>
          <a:spcPts val="0"/>
        </a:spcBef>
        <a:spcAft>
          <a:spcPts val="0"/>
        </a:spcAft>
        <a:buClrTx/>
        <a:buSzTx/>
        <a:buFontTx/>
        <a:buNone/>
        <a:defRPr sz="1400" b="0" i="0" u="none" strike="noStrike" cap="none" spc="0" baseline="0">
          <a:ln>
            <a:noFill/>
          </a:ln>
          <a:solidFill>
            <a:schemeClr val="tx1"/>
          </a:solidFill>
          <a:uFillTx/>
          <a:latin typeface="+mn-lt"/>
          <a:ea typeface="+mn-ea"/>
          <a:cs typeface="+mn-cs"/>
          <a:sym typeface="Arial" panose="020B0604020202020204"/>
        </a:defRPr>
      </a:lvl2pPr>
      <a:lvl3pPr marL="0" marR="0" indent="0" algn="r" defTabSz="914400" rtl="0" latinLnBrk="0">
        <a:lnSpc>
          <a:spcPct val="100000"/>
        </a:lnSpc>
        <a:spcBef>
          <a:spcPts val="0"/>
        </a:spcBef>
        <a:spcAft>
          <a:spcPts val="0"/>
        </a:spcAft>
        <a:buClrTx/>
        <a:buSzTx/>
        <a:buFontTx/>
        <a:buNone/>
        <a:defRPr sz="1400" b="0" i="0" u="none" strike="noStrike" cap="none" spc="0" baseline="0">
          <a:ln>
            <a:noFill/>
          </a:ln>
          <a:solidFill>
            <a:schemeClr val="tx1"/>
          </a:solidFill>
          <a:uFillTx/>
          <a:latin typeface="+mn-lt"/>
          <a:ea typeface="+mn-ea"/>
          <a:cs typeface="+mn-cs"/>
          <a:sym typeface="Arial" panose="020B0604020202020204"/>
        </a:defRPr>
      </a:lvl3pPr>
      <a:lvl4pPr marL="0" marR="0" indent="0" algn="r" defTabSz="914400" rtl="0" latinLnBrk="0">
        <a:lnSpc>
          <a:spcPct val="100000"/>
        </a:lnSpc>
        <a:spcBef>
          <a:spcPts val="0"/>
        </a:spcBef>
        <a:spcAft>
          <a:spcPts val="0"/>
        </a:spcAft>
        <a:buClrTx/>
        <a:buSzTx/>
        <a:buFontTx/>
        <a:buNone/>
        <a:defRPr sz="1400" b="0" i="0" u="none" strike="noStrike" cap="none" spc="0" baseline="0">
          <a:ln>
            <a:noFill/>
          </a:ln>
          <a:solidFill>
            <a:schemeClr val="tx1"/>
          </a:solidFill>
          <a:uFillTx/>
          <a:latin typeface="+mn-lt"/>
          <a:ea typeface="+mn-ea"/>
          <a:cs typeface="+mn-cs"/>
          <a:sym typeface="Arial" panose="020B0604020202020204"/>
        </a:defRPr>
      </a:lvl4pPr>
      <a:lvl5pPr marL="0" marR="0" indent="0" algn="r" defTabSz="914400" rtl="0" latinLnBrk="0">
        <a:lnSpc>
          <a:spcPct val="100000"/>
        </a:lnSpc>
        <a:spcBef>
          <a:spcPts val="0"/>
        </a:spcBef>
        <a:spcAft>
          <a:spcPts val="0"/>
        </a:spcAft>
        <a:buClrTx/>
        <a:buSzTx/>
        <a:buFontTx/>
        <a:buNone/>
        <a:defRPr sz="1400" b="0" i="0" u="none" strike="noStrike" cap="none" spc="0" baseline="0">
          <a:ln>
            <a:noFill/>
          </a:ln>
          <a:solidFill>
            <a:schemeClr val="tx1"/>
          </a:solidFill>
          <a:uFillTx/>
          <a:latin typeface="+mn-lt"/>
          <a:ea typeface="+mn-ea"/>
          <a:cs typeface="+mn-cs"/>
          <a:sym typeface="Arial" panose="020B0604020202020204"/>
        </a:defRPr>
      </a:lvl5pPr>
      <a:lvl6pPr marL="0" marR="0" indent="0" algn="r" defTabSz="914400" rtl="0" latinLnBrk="0">
        <a:lnSpc>
          <a:spcPct val="100000"/>
        </a:lnSpc>
        <a:spcBef>
          <a:spcPts val="0"/>
        </a:spcBef>
        <a:spcAft>
          <a:spcPts val="0"/>
        </a:spcAft>
        <a:buClrTx/>
        <a:buSzTx/>
        <a:buFontTx/>
        <a:buNone/>
        <a:defRPr sz="1400" b="0" i="0" u="none" strike="noStrike" cap="none" spc="0" baseline="0">
          <a:ln>
            <a:noFill/>
          </a:ln>
          <a:solidFill>
            <a:schemeClr val="tx1"/>
          </a:solidFill>
          <a:uFillTx/>
          <a:latin typeface="+mn-lt"/>
          <a:ea typeface="+mn-ea"/>
          <a:cs typeface="+mn-cs"/>
          <a:sym typeface="Arial" panose="020B0604020202020204"/>
        </a:defRPr>
      </a:lvl6pPr>
      <a:lvl7pPr marL="0" marR="0" indent="0" algn="r" defTabSz="914400" rtl="0" latinLnBrk="0">
        <a:lnSpc>
          <a:spcPct val="100000"/>
        </a:lnSpc>
        <a:spcBef>
          <a:spcPts val="0"/>
        </a:spcBef>
        <a:spcAft>
          <a:spcPts val="0"/>
        </a:spcAft>
        <a:buClrTx/>
        <a:buSzTx/>
        <a:buFontTx/>
        <a:buNone/>
        <a:defRPr sz="1400" b="0" i="0" u="none" strike="noStrike" cap="none" spc="0" baseline="0">
          <a:ln>
            <a:noFill/>
          </a:ln>
          <a:solidFill>
            <a:schemeClr val="tx1"/>
          </a:solidFill>
          <a:uFillTx/>
          <a:latin typeface="+mn-lt"/>
          <a:ea typeface="+mn-ea"/>
          <a:cs typeface="+mn-cs"/>
          <a:sym typeface="Arial" panose="020B0604020202020204"/>
        </a:defRPr>
      </a:lvl7pPr>
      <a:lvl8pPr marL="0" marR="0" indent="0" algn="r" defTabSz="914400" rtl="0" latinLnBrk="0">
        <a:lnSpc>
          <a:spcPct val="100000"/>
        </a:lnSpc>
        <a:spcBef>
          <a:spcPts val="0"/>
        </a:spcBef>
        <a:spcAft>
          <a:spcPts val="0"/>
        </a:spcAft>
        <a:buClrTx/>
        <a:buSzTx/>
        <a:buFontTx/>
        <a:buNone/>
        <a:defRPr sz="1400" b="0" i="0" u="none" strike="noStrike" cap="none" spc="0" baseline="0">
          <a:ln>
            <a:noFill/>
          </a:ln>
          <a:solidFill>
            <a:schemeClr val="tx1"/>
          </a:solidFill>
          <a:uFillTx/>
          <a:latin typeface="+mn-lt"/>
          <a:ea typeface="+mn-ea"/>
          <a:cs typeface="+mn-cs"/>
          <a:sym typeface="Arial" panose="020B0604020202020204"/>
        </a:defRPr>
      </a:lvl8pPr>
      <a:lvl9pPr marL="0" marR="0" indent="0" algn="r" defTabSz="914400" rtl="0" latinLnBrk="0">
        <a:lnSpc>
          <a:spcPct val="100000"/>
        </a:lnSpc>
        <a:spcBef>
          <a:spcPts val="0"/>
        </a:spcBef>
        <a:spcAft>
          <a:spcPts val="0"/>
        </a:spcAft>
        <a:buClrTx/>
        <a:buSzTx/>
        <a:buFontTx/>
        <a:buNone/>
        <a:defRPr sz="1400" b="0" i="0" u="none" strike="noStrike" cap="none" spc="0" baseline="0">
          <a:ln>
            <a:noFill/>
          </a:ln>
          <a:solidFill>
            <a:schemeClr val="tx1"/>
          </a:solidFill>
          <a:uFillTx/>
          <a:latin typeface="+mn-lt"/>
          <a:ea typeface="+mn-ea"/>
          <a:cs typeface="+mn-cs"/>
          <a:sym typeface="Arial" panose="020B0604020202020204"/>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2.png"/></Relationships>
</file>

<file path=ppt/slides/_rels/slide11.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3.png"/><Relationship Id="rId1" Type="http://schemas.openxmlformats.org/officeDocument/2006/relationships/image" Target="../media/image2.png"/></Relationships>
</file>

<file path=ppt/slides/_rels/slide13.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6.png"/><Relationship Id="rId1"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7.png"/><Relationship Id="rId1" Type="http://schemas.openxmlformats.org/officeDocument/2006/relationships/image" Target="../media/image2.png"/></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2.png"/></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2.png"/></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2.png"/></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2.png"/></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2.png"/></Relationships>
</file>

<file path=ppt/slides/_rels/slide7.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image" Target="../media/image5.png"/><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6.png"/><Relationship Id="rId1"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7.png"/><Relationship Id="rId1"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1" cstate="print">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48" name="Shape 48"/>
          <p:cNvSpPr/>
          <p:nvPr/>
        </p:nvSpPr>
        <p:spPr>
          <a:xfrm>
            <a:off x="1143000" y="1455420"/>
            <a:ext cx="6664960" cy="922655"/>
          </a:xfrm>
          <a:prstGeom prst="rect">
            <a:avLst/>
          </a:prstGeom>
          <a:ln w="12700">
            <a:miter lim="400000"/>
          </a:ln>
        </p:spPr>
        <p:txBody>
          <a:bodyPr vert="horz" wrap="square" lIns="45720" tIns="45720" rIns="45720" bIns="45720" numCol="1" anchor="t">
            <a:spAutoFit/>
          </a:bodyPr>
          <a:lstStyle/>
          <a:p>
            <a:pPr marL="0" indent="0" algn="l" defTabSz="914400" fontAlgn="auto" latinLnBrk="0" hangingPunct="0">
              <a:lnSpc>
                <a:spcPct val="100000"/>
              </a:lnSpc>
              <a:spcBef>
                <a:spcPts val="0"/>
              </a:spcBef>
              <a:spcAft>
                <a:spcPts val="0"/>
              </a:spcAft>
              <a:buFontTx/>
              <a:buNone/>
              <a:defRPr sz="4400">
                <a:solidFill>
                  <a:srgbClr val="CC0000"/>
                </a:solidFill>
                <a:latin typeface="宋体" panose="02010600030101010101" pitchFamily="2" charset="-122"/>
                <a:ea typeface="宋体" panose="02010600030101010101" pitchFamily="2" charset="-122"/>
                <a:cs typeface="宋体" panose="02010600030101010101" pitchFamily="2" charset="-122"/>
              </a:defRPr>
            </a:pPr>
            <a:r>
              <a:rPr sz="4400" b="0" i="0" strike="noStrike" cap="none">
                <a:ln w="9525" cap="flat" cmpd="sng">
                  <a:noFill/>
                </a:ln>
                <a:solidFill>
                  <a:srgbClr val="000000"/>
                </a:solidFill>
                <a:latin typeface="Calibri" panose="020F0502020204030204" charset="0"/>
                <a:ea typeface="Calibri" panose="020F0502020204030204" charset="0"/>
                <a:cs typeface="+mj-cs"/>
              </a:rPr>
              <a:t>   </a:t>
            </a:r>
            <a:r>
              <a:rPr sz="4400" b="0" i="0" strike="noStrike" cap="none">
                <a:ln w="9525" cap="flat" cmpd="sng">
                  <a:noFill/>
                </a:ln>
                <a:solidFill>
                  <a:srgbClr val="000000"/>
                </a:solidFill>
                <a:latin typeface="Calibri" panose="020F0502020204030204" charset="0"/>
                <a:ea typeface="Calibri" panose="020F0502020204030204" charset="0"/>
                <a:cs typeface="+mj-cs"/>
              </a:rPr>
              <a:t>  </a:t>
            </a:r>
            <a:r>
              <a:rPr sz="5400" b="0" i="0" strike="noStrike" cap="none">
                <a:ln w="9525" cap="flat" cmpd="sng">
                  <a:noFill/>
                </a:ln>
                <a:solidFill>
                  <a:srgbClr val="000000"/>
                </a:solidFill>
                <a:latin typeface="黑体" panose="02010609060101010101" charset="-122"/>
                <a:ea typeface="黑体" panose="02010609060101010101" charset="-122"/>
                <a:cs typeface="黑体" panose="02010609060101010101" charset="-122"/>
              </a:rPr>
              <a:t>随机变量及其分布</a:t>
            </a:r>
            <a:endParaRPr lang="ko-KR" altLang="en-US" sz="5400" b="0" i="0" strike="noStrike" cap="none">
              <a:ln w="9525" cap="flat" cmpd="sng">
                <a:noFill/>
              </a:ln>
              <a:solidFill>
                <a:srgbClr val="000000"/>
              </a:solidFill>
              <a:latin typeface="黑体" panose="02010609060101010101" charset="-122"/>
              <a:ea typeface="黑体" panose="02010609060101010101" charset="-122"/>
              <a:cs typeface="黑体" panose="02010609060101010101" charset="-122"/>
            </a:endParaRPr>
          </a:p>
        </p:txBody>
      </p:sp>
      <p:sp>
        <p:nvSpPr>
          <p:cNvPr id="49" name="Shape 49"/>
          <p:cNvSpPr/>
          <p:nvPr/>
        </p:nvSpPr>
        <p:spPr>
          <a:xfrm>
            <a:off x="762000" y="3071495"/>
            <a:ext cx="8706485" cy="707390"/>
          </a:xfrm>
          <a:prstGeom prst="rect">
            <a:avLst/>
          </a:prstGeom>
          <a:ln w="12700">
            <a:miter lim="400000"/>
          </a:ln>
        </p:spPr>
        <p:txBody>
          <a:bodyPr vert="horz" wrap="square" lIns="45720" tIns="45720" rIns="45720" bIns="45720" numCol="1" anchor="t">
            <a:spAutoFit/>
          </a:bodyPr>
          <a:lstStyle>
            <a:lvl1pPr marL="0" indent="0" defTabSz="508000">
              <a:lnSpc>
                <a:spcPct val="100000"/>
              </a:lnSpc>
              <a:spcBef>
                <a:spcPts val="0"/>
              </a:spcBef>
              <a:spcAft>
                <a:spcPts val="0"/>
              </a:spcAft>
              <a:buFontTx/>
              <a:buNone/>
              <a:defRPr lang="en-GB" altLang="en-US" sz="4000">
                <a:solidFill>
                  <a:schemeClr val="accent2"/>
                </a:solidFill>
                <a:latin typeface="黑体" panose="02010609060101010101" charset="-122"/>
                <a:ea typeface="黑体" panose="02010609060101010101" charset="-122"/>
                <a:cs typeface="黑体" panose="02010609060101010101" charset="-122"/>
              </a:defRPr>
            </a:lvl1pPr>
          </a:lstStyle>
          <a:p>
            <a:pPr marL="0" indent="0" algn="l" defTabSz="914400" fontAlgn="auto" latinLnBrk="0" hangingPunct="0">
              <a:lnSpc>
                <a:spcPct val="100000"/>
              </a:lnSpc>
              <a:spcBef>
                <a:spcPts val="0"/>
              </a:spcBef>
              <a:spcAft>
                <a:spcPts val="0"/>
              </a:spcAft>
              <a:buFontTx/>
              <a:buNone/>
            </a:pPr>
            <a:r>
              <a:rPr sz="4000" b="0" i="0" strike="noStrike" cap="none">
                <a:ln w="9525" cap="flat" cmpd="sng">
                  <a:noFill/>
                </a:ln>
                <a:solidFill>
                  <a:srgbClr val="000000"/>
                </a:solidFill>
                <a:latin typeface="Calibri" panose="020F0502020204030204" charset="0"/>
                <a:ea typeface="Calibri" panose="020F0502020204030204" charset="0"/>
                <a:cs typeface="+mj-cs"/>
              </a:rPr>
              <a:t>                  </a:t>
            </a:r>
            <a:r>
              <a:rPr sz="4000" b="0" i="0" strike="noStrike" cap="none">
                <a:ln w="9525" cap="flat" cmpd="sng">
                  <a:noFill/>
                </a:ln>
                <a:solidFill>
                  <a:srgbClr val="000000"/>
                </a:solidFill>
                <a:latin typeface="Calibri" panose="020F0502020204030204" charset="0"/>
                <a:ea typeface="Calibri" panose="020F0502020204030204" charset="0"/>
                <a:cs typeface="+mj-cs"/>
              </a:rPr>
              <a:t>       </a:t>
            </a:r>
            <a:r>
              <a:rPr sz="4000" b="0" i="0" strike="noStrike" cap="none">
                <a:ln w="9525" cap="flat" cmpd="sng">
                  <a:noFill/>
                </a:ln>
                <a:solidFill>
                  <a:srgbClr val="000000"/>
                </a:solidFill>
                <a:latin typeface="Calibri" panose="020F0502020204030204" charset="0"/>
                <a:ea typeface="Calibri" panose="020F0502020204030204" charset="0"/>
                <a:cs typeface="+mj-cs"/>
              </a:rPr>
              <a:t>肖志强</a:t>
            </a:r>
            <a:endParaRPr lang="ko-KR" altLang="en-US" sz="4000" b="0" i="0" strike="noStrike" cap="none">
              <a:ln w="9525" cap="flat" cmpd="sng">
                <a:noFill/>
              </a:ln>
              <a:solidFill>
                <a:srgbClr val="000000"/>
              </a:solidFill>
              <a:latin typeface="Calibri" panose="020F0502020204030204" charset="0"/>
              <a:ea typeface="Calibri" panose="020F0502020204030204" charset="0"/>
              <a:cs typeface="+mj-cs"/>
            </a:endParaRPr>
          </a:p>
        </p:txBody>
      </p:sp>
      <p:sp>
        <p:nvSpPr>
          <p:cNvPr id="50" name="Shape 50"/>
          <p:cNvSpPr/>
          <p:nvPr/>
        </p:nvSpPr>
        <p:spPr>
          <a:xfrm>
            <a:off x="3962400" y="3966845"/>
            <a:ext cx="217170" cy="705485"/>
          </a:xfrm>
          <a:prstGeom prst="rect">
            <a:avLst/>
          </a:prstGeom>
          <a:ln w="12700">
            <a:miter lim="400000"/>
          </a:ln>
        </p:spPr>
        <p:txBody>
          <a:bodyPr wrap="none" lIns="45718" tIns="45718" rIns="45718" bIns="45718">
            <a:spAutoFit/>
          </a:bodyPr>
          <a:lstStyle/>
          <a:p>
            <a:pPr algn="ctr">
              <a:defRPr sz="4000">
                <a:solidFill>
                  <a:schemeClr val="accent2"/>
                </a:solidFill>
                <a:latin typeface="黑体" panose="02010609060101010101" charset="-122"/>
                <a:ea typeface="黑体" panose="02010609060101010101" charset="-122"/>
                <a:cs typeface="黑体" panose="02010609060101010101" charset="-122"/>
                <a:sym typeface="黑体" panose="02010609060101010101" charset="-122"/>
              </a:defRPr>
            </a:pPr>
            <a:r>
              <a:t>     </a:t>
            </a:r>
          </a:p>
        </p:txBody>
      </p:sp>
    </p:spTree>
  </p:cSld>
  <p:clrMapOvr>
    <a:masterClrMapping/>
  </p:clrMapOvr>
  <mc:AlternateContent xmlns:mc="http://schemas.openxmlformats.org/markup-compatibility/2006">
    <mc:Choice xmlns:p14="http://schemas.microsoft.com/office/powerpoint/2010/main" Requires="p14">
      <p:transition spd="slow" p14:dur="750"/>
    </mc:Choice>
    <mc:Fallback>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rotWithShape="1">
          <a:blip r:embed="rId1"/>
          <a:srcRect/>
          <a:stretch>
            <a:fillRect/>
          </a:stretch>
        </a:blipFill>
        <a:effectLst/>
      </p:bgPr>
    </p:bg>
    <p:spTree>
      <p:nvGrpSpPr>
        <p:cNvPr id="1" name=""/>
        <p:cNvGrpSpPr/>
        <p:nvPr/>
      </p:nvGrpSpPr>
      <p:grpSpPr>
        <a:xfrm>
          <a:off x="0" y="0"/>
          <a:ext cx="0" cy="0"/>
          <a:chOff x="0" y="0"/>
          <a:chExt cx="0" cy="0"/>
        </a:xfrm>
      </p:grpSpPr>
      <p:sp>
        <p:nvSpPr>
          <p:cNvPr id="146" name="Shape 146"/>
          <p:cNvSpPr/>
          <p:nvPr/>
        </p:nvSpPr>
        <p:spPr>
          <a:xfrm>
            <a:off x="407192" y="970546"/>
            <a:ext cx="8329616" cy="1747252"/>
          </a:xfrm>
          <a:prstGeom prst="rect">
            <a:avLst/>
          </a:prstGeom>
          <a:ln w="12700">
            <a:miter lim="400000"/>
          </a:ln>
        </p:spPr>
        <p:txBody>
          <a:bodyPr lIns="45718" tIns="45718" rIns="45718" bIns="45718">
            <a:spAutoFit/>
          </a:bodyPr>
          <a:lstStyle/>
          <a:p>
            <a:pPr>
              <a:lnSpc>
                <a:spcPct val="110000"/>
              </a:lnSpc>
              <a:spcBef>
                <a:spcPts val="1600"/>
              </a:spcBef>
              <a:defRPr sz="2800">
                <a:solidFill>
                  <a:srgbClr val="0000FF"/>
                </a:solidFill>
                <a:latin typeface="黑体" panose="02010609060101010101" charset="-122"/>
                <a:ea typeface="黑体" panose="02010609060101010101" charset="-122"/>
                <a:cs typeface="黑体" panose="02010609060101010101" charset="-122"/>
                <a:sym typeface="黑体" panose="02010609060101010101" charset="-122"/>
              </a:defRPr>
            </a:pPr>
            <a:r>
              <a:t>例</a:t>
            </a:r>
            <a:r>
              <a:rPr b="1">
                <a:latin typeface="Times New Roman" panose="02020603050405020304"/>
                <a:ea typeface="Times New Roman" panose="02020603050405020304"/>
                <a:cs typeface="Times New Roman" panose="02020603050405020304"/>
                <a:sym typeface="Times New Roman" panose="02020603050405020304"/>
              </a:rPr>
              <a:t>2</a:t>
            </a:r>
            <a:r>
              <a:rPr>
                <a:solidFill>
                  <a:srgbClr val="000000"/>
                </a:solidFill>
                <a:latin typeface="宋体" panose="02010600030101010101" pitchFamily="2" charset="-122"/>
                <a:ea typeface="宋体" panose="02010600030101010101" pitchFamily="2" charset="-122"/>
                <a:cs typeface="宋体" panose="02010600030101010101" pitchFamily="2" charset="-122"/>
                <a:sym typeface="宋体" panose="02010600030101010101" pitchFamily="2" charset="-122"/>
              </a:rPr>
              <a:t>一袋中有</a:t>
            </a:r>
            <a:r>
              <a:rPr b="1">
                <a:solidFill>
                  <a:srgbClr val="000000"/>
                </a:solidFill>
                <a:latin typeface="Times New Roman" panose="02020603050405020304"/>
                <a:ea typeface="Times New Roman" panose="02020603050405020304"/>
                <a:cs typeface="Times New Roman" panose="02020603050405020304"/>
                <a:sym typeface="Times New Roman" panose="02020603050405020304"/>
              </a:rPr>
              <a:t>6</a:t>
            </a:r>
            <a:r>
              <a:rPr>
                <a:solidFill>
                  <a:srgbClr val="000000"/>
                </a:solidFill>
                <a:latin typeface="宋体" panose="02010600030101010101" pitchFamily="2" charset="-122"/>
                <a:ea typeface="宋体" panose="02010600030101010101" pitchFamily="2" charset="-122"/>
                <a:cs typeface="宋体" panose="02010600030101010101" pitchFamily="2" charset="-122"/>
                <a:sym typeface="宋体" panose="02010600030101010101" pitchFamily="2" charset="-122"/>
              </a:rPr>
              <a:t>个球</a:t>
            </a:r>
            <a:r>
              <a:rPr b="1">
                <a:solidFill>
                  <a:srgbClr val="000000"/>
                </a:solidFill>
                <a:latin typeface="Times New Roman" panose="02020603050405020304"/>
                <a:ea typeface="Times New Roman" panose="02020603050405020304"/>
                <a:cs typeface="Times New Roman" panose="02020603050405020304"/>
                <a:sym typeface="Times New Roman" panose="02020603050405020304"/>
              </a:rPr>
              <a:t>,</a:t>
            </a:r>
            <a:r>
              <a:rPr>
                <a:solidFill>
                  <a:srgbClr val="000000"/>
                </a:solidFill>
                <a:latin typeface="宋体" panose="02010600030101010101" pitchFamily="2" charset="-122"/>
                <a:ea typeface="宋体" panose="02010600030101010101" pitchFamily="2" charset="-122"/>
                <a:cs typeface="宋体" panose="02010600030101010101" pitchFamily="2" charset="-122"/>
                <a:sym typeface="宋体" panose="02010600030101010101" pitchFamily="2" charset="-122"/>
              </a:rPr>
              <a:t>其中</a:t>
            </a:r>
            <a:r>
              <a:rPr b="1">
                <a:solidFill>
                  <a:srgbClr val="000000"/>
                </a:solidFill>
                <a:latin typeface="Times New Roman" panose="02020603050405020304"/>
                <a:ea typeface="Times New Roman" panose="02020603050405020304"/>
                <a:cs typeface="Times New Roman" panose="02020603050405020304"/>
                <a:sym typeface="Times New Roman" panose="02020603050405020304"/>
              </a:rPr>
              <a:t>2</a:t>
            </a:r>
            <a:r>
              <a:rPr>
                <a:solidFill>
                  <a:srgbClr val="000000"/>
                </a:solidFill>
                <a:latin typeface="宋体" panose="02010600030101010101" pitchFamily="2" charset="-122"/>
                <a:ea typeface="宋体" panose="02010600030101010101" pitchFamily="2" charset="-122"/>
                <a:cs typeface="宋体" panose="02010600030101010101" pitchFamily="2" charset="-122"/>
                <a:sym typeface="宋体" panose="02010600030101010101" pitchFamily="2" charset="-122"/>
              </a:rPr>
              <a:t>个标号为</a:t>
            </a:r>
            <a:r>
              <a:rPr b="1">
                <a:solidFill>
                  <a:srgbClr val="000000"/>
                </a:solidFill>
                <a:latin typeface="Times New Roman" panose="02020603050405020304"/>
                <a:ea typeface="Times New Roman" panose="02020603050405020304"/>
                <a:cs typeface="Times New Roman" panose="02020603050405020304"/>
                <a:sym typeface="Times New Roman" panose="02020603050405020304"/>
              </a:rPr>
              <a:t>1, 3</a:t>
            </a:r>
            <a:r>
              <a:rPr>
                <a:solidFill>
                  <a:srgbClr val="000000"/>
                </a:solidFill>
                <a:latin typeface="宋体" panose="02010600030101010101" pitchFamily="2" charset="-122"/>
                <a:ea typeface="宋体" panose="02010600030101010101" pitchFamily="2" charset="-122"/>
                <a:cs typeface="宋体" panose="02010600030101010101" pitchFamily="2" charset="-122"/>
                <a:sym typeface="宋体" panose="02010600030101010101" pitchFamily="2" charset="-122"/>
              </a:rPr>
              <a:t>个标号为</a:t>
            </a:r>
            <a:r>
              <a:rPr b="1">
                <a:solidFill>
                  <a:srgbClr val="000000"/>
                </a:solidFill>
                <a:latin typeface="Times New Roman" panose="02020603050405020304"/>
                <a:ea typeface="Times New Roman" panose="02020603050405020304"/>
                <a:cs typeface="Times New Roman" panose="02020603050405020304"/>
                <a:sym typeface="Times New Roman" panose="02020603050405020304"/>
              </a:rPr>
              <a:t>2, 1</a:t>
            </a:r>
            <a:r>
              <a:rPr>
                <a:solidFill>
                  <a:srgbClr val="000000"/>
                </a:solidFill>
                <a:latin typeface="宋体" panose="02010600030101010101" pitchFamily="2" charset="-122"/>
                <a:ea typeface="宋体" panose="02010600030101010101" pitchFamily="2" charset="-122"/>
                <a:cs typeface="宋体" panose="02010600030101010101" pitchFamily="2" charset="-122"/>
                <a:sym typeface="宋体" panose="02010600030101010101" pitchFamily="2" charset="-122"/>
              </a:rPr>
              <a:t>个标号为</a:t>
            </a:r>
            <a:r>
              <a:rPr b="1">
                <a:solidFill>
                  <a:srgbClr val="000000"/>
                </a:solidFill>
                <a:latin typeface="Times New Roman" panose="02020603050405020304"/>
                <a:ea typeface="Times New Roman" panose="02020603050405020304"/>
                <a:cs typeface="Times New Roman" panose="02020603050405020304"/>
                <a:sym typeface="Times New Roman" panose="02020603050405020304"/>
              </a:rPr>
              <a:t>3, </a:t>
            </a:r>
            <a:r>
              <a:rPr>
                <a:solidFill>
                  <a:srgbClr val="000000"/>
                </a:solidFill>
                <a:latin typeface="宋体" panose="02010600030101010101" pitchFamily="2" charset="-122"/>
                <a:ea typeface="宋体" panose="02010600030101010101" pitchFamily="2" charset="-122"/>
                <a:cs typeface="宋体" panose="02010600030101010101" pitchFamily="2" charset="-122"/>
                <a:sym typeface="宋体" panose="02010600030101010101" pitchFamily="2" charset="-122"/>
              </a:rPr>
              <a:t>任取</a:t>
            </a:r>
            <a:r>
              <a:rPr b="1">
                <a:solidFill>
                  <a:srgbClr val="000000"/>
                </a:solidFill>
                <a:latin typeface="Times New Roman" panose="02020603050405020304"/>
                <a:ea typeface="Times New Roman" panose="02020603050405020304"/>
                <a:cs typeface="Times New Roman" panose="02020603050405020304"/>
                <a:sym typeface="Times New Roman" panose="02020603050405020304"/>
              </a:rPr>
              <a:t>1</a:t>
            </a:r>
            <a:r>
              <a:rPr>
                <a:solidFill>
                  <a:srgbClr val="000000"/>
                </a:solidFill>
                <a:latin typeface="宋体" panose="02010600030101010101" pitchFamily="2" charset="-122"/>
                <a:ea typeface="宋体" panose="02010600030101010101" pitchFamily="2" charset="-122"/>
                <a:cs typeface="宋体" panose="02010600030101010101" pitchFamily="2" charset="-122"/>
                <a:sym typeface="宋体" panose="02010600030101010101" pitchFamily="2" charset="-122"/>
              </a:rPr>
              <a:t>个球，以</a:t>
            </a:r>
            <a:r>
              <a:rPr b="1" i="1">
                <a:solidFill>
                  <a:srgbClr val="000000"/>
                </a:solidFill>
                <a:latin typeface="Times New Roman" panose="02020603050405020304"/>
                <a:ea typeface="Times New Roman" panose="02020603050405020304"/>
                <a:cs typeface="Times New Roman" panose="02020603050405020304"/>
                <a:sym typeface="Times New Roman" panose="02020603050405020304"/>
              </a:rPr>
              <a:t>X </a:t>
            </a:r>
            <a:r>
              <a:rPr>
                <a:solidFill>
                  <a:srgbClr val="000000"/>
                </a:solidFill>
                <a:latin typeface="宋体" panose="02010600030101010101" pitchFamily="2" charset="-122"/>
                <a:ea typeface="宋体" panose="02010600030101010101" pitchFamily="2" charset="-122"/>
                <a:cs typeface="宋体" panose="02010600030101010101" pitchFamily="2" charset="-122"/>
                <a:sym typeface="宋体" panose="02010600030101010101" pitchFamily="2" charset="-122"/>
              </a:rPr>
              <a:t>表示取出的球的标号</a:t>
            </a:r>
            <a:r>
              <a:rPr b="1">
                <a:solidFill>
                  <a:srgbClr val="000000"/>
                </a:solidFill>
                <a:latin typeface="Times New Roman" panose="02020603050405020304"/>
                <a:ea typeface="Times New Roman" panose="02020603050405020304"/>
                <a:cs typeface="Times New Roman" panose="02020603050405020304"/>
                <a:sym typeface="Times New Roman" panose="02020603050405020304"/>
              </a:rPr>
              <a:t>,  (1)</a:t>
            </a:r>
            <a:r>
              <a:rPr>
                <a:solidFill>
                  <a:srgbClr val="000000"/>
                </a:solidFill>
                <a:latin typeface="宋体" panose="02010600030101010101" pitchFamily="2" charset="-122"/>
                <a:ea typeface="宋体" panose="02010600030101010101" pitchFamily="2" charset="-122"/>
                <a:cs typeface="宋体" panose="02010600030101010101" pitchFamily="2" charset="-122"/>
                <a:sym typeface="宋体" panose="02010600030101010101" pitchFamily="2" charset="-122"/>
              </a:rPr>
              <a:t>求</a:t>
            </a:r>
            <a:r>
              <a:rPr b="1" i="1">
                <a:solidFill>
                  <a:srgbClr val="000000"/>
                </a:solidFill>
                <a:latin typeface="Times New Roman" panose="02020603050405020304"/>
                <a:ea typeface="Times New Roman" panose="02020603050405020304"/>
                <a:cs typeface="Times New Roman" panose="02020603050405020304"/>
                <a:sym typeface="Times New Roman" panose="02020603050405020304"/>
              </a:rPr>
              <a:t>X </a:t>
            </a:r>
            <a:r>
              <a:rPr>
                <a:solidFill>
                  <a:srgbClr val="000000"/>
                </a:solidFill>
                <a:latin typeface="宋体" panose="02010600030101010101" pitchFamily="2" charset="-122"/>
                <a:ea typeface="宋体" panose="02010600030101010101" pitchFamily="2" charset="-122"/>
                <a:cs typeface="宋体" panose="02010600030101010101" pitchFamily="2" charset="-122"/>
                <a:sym typeface="宋体" panose="02010600030101010101" pitchFamily="2" charset="-122"/>
              </a:rPr>
              <a:t>的分布律；</a:t>
            </a:r>
            <a:r>
              <a:rPr b="1">
                <a:solidFill>
                  <a:srgbClr val="000000"/>
                </a:solidFill>
                <a:latin typeface="Times New Roman" panose="02020603050405020304"/>
                <a:ea typeface="Times New Roman" panose="02020603050405020304"/>
                <a:cs typeface="Times New Roman" panose="02020603050405020304"/>
                <a:sym typeface="Times New Roman" panose="02020603050405020304"/>
              </a:rPr>
              <a:t> (2)</a:t>
            </a:r>
            <a:r>
              <a:rPr>
                <a:solidFill>
                  <a:srgbClr val="000000"/>
                </a:solidFill>
                <a:latin typeface="宋体" panose="02010600030101010101" pitchFamily="2" charset="-122"/>
                <a:ea typeface="宋体" panose="02010600030101010101" pitchFamily="2" charset="-122"/>
                <a:cs typeface="宋体" panose="02010600030101010101" pitchFamily="2" charset="-122"/>
                <a:sym typeface="宋体" panose="02010600030101010101" pitchFamily="2" charset="-122"/>
              </a:rPr>
              <a:t>求</a:t>
            </a:r>
            <a:r>
              <a:rPr b="1" i="1">
                <a:solidFill>
                  <a:srgbClr val="000000"/>
                </a:solidFill>
                <a:latin typeface="Times New Roman" panose="02020603050405020304"/>
                <a:ea typeface="Times New Roman" panose="02020603050405020304"/>
                <a:cs typeface="Times New Roman" panose="02020603050405020304"/>
                <a:sym typeface="Times New Roman" panose="02020603050405020304"/>
              </a:rPr>
              <a:t>X </a:t>
            </a:r>
            <a:r>
              <a:rPr>
                <a:solidFill>
                  <a:srgbClr val="000000"/>
                </a:solidFill>
                <a:latin typeface="宋体" panose="02010600030101010101" pitchFamily="2" charset="-122"/>
                <a:ea typeface="宋体" panose="02010600030101010101" pitchFamily="2" charset="-122"/>
                <a:cs typeface="宋体" panose="02010600030101010101" pitchFamily="2" charset="-122"/>
                <a:sym typeface="宋体" panose="02010600030101010101" pitchFamily="2" charset="-122"/>
              </a:rPr>
              <a:t>的分布函数；</a:t>
            </a:r>
            <a:r>
              <a:rPr b="1">
                <a:solidFill>
                  <a:srgbClr val="000000"/>
                </a:solidFill>
                <a:latin typeface="Times New Roman" panose="02020603050405020304"/>
                <a:ea typeface="Times New Roman" panose="02020603050405020304"/>
                <a:cs typeface="Times New Roman" panose="02020603050405020304"/>
                <a:sym typeface="Times New Roman" panose="02020603050405020304"/>
              </a:rPr>
              <a:t>(2)</a:t>
            </a:r>
            <a:r>
              <a:rPr>
                <a:solidFill>
                  <a:srgbClr val="000000"/>
                </a:solidFill>
                <a:latin typeface="宋体" panose="02010600030101010101" pitchFamily="2" charset="-122"/>
                <a:ea typeface="宋体" panose="02010600030101010101" pitchFamily="2" charset="-122"/>
                <a:cs typeface="宋体" panose="02010600030101010101" pitchFamily="2" charset="-122"/>
                <a:sym typeface="宋体" panose="02010600030101010101" pitchFamily="2" charset="-122"/>
              </a:rPr>
              <a:t>求 </a:t>
            </a:r>
            <a:r>
              <a:rPr b="1" i="1">
                <a:solidFill>
                  <a:srgbClr val="000000"/>
                </a:solidFill>
                <a:latin typeface="Times New Roman" panose="02020603050405020304"/>
                <a:ea typeface="Times New Roman" panose="02020603050405020304"/>
                <a:cs typeface="Times New Roman" panose="02020603050405020304"/>
                <a:sym typeface="Times New Roman" panose="02020603050405020304"/>
              </a:rPr>
              <a:t>P</a:t>
            </a:r>
            <a:r>
              <a:rPr b="1">
                <a:solidFill>
                  <a:srgbClr val="000000"/>
                </a:solidFill>
                <a:latin typeface="Times New Roman" panose="02020603050405020304"/>
                <a:ea typeface="Times New Roman" panose="02020603050405020304"/>
                <a:cs typeface="Times New Roman" panose="02020603050405020304"/>
                <a:sym typeface="Times New Roman" panose="02020603050405020304"/>
              </a:rPr>
              <a:t>{2≤</a:t>
            </a:r>
            <a:r>
              <a:rPr b="1" i="1">
                <a:solidFill>
                  <a:srgbClr val="000000"/>
                </a:solidFill>
                <a:latin typeface="Times New Roman" panose="02020603050405020304"/>
                <a:ea typeface="Times New Roman" panose="02020603050405020304"/>
                <a:cs typeface="Times New Roman" panose="02020603050405020304"/>
                <a:sym typeface="Times New Roman" panose="02020603050405020304"/>
              </a:rPr>
              <a:t>X</a:t>
            </a:r>
            <a:r>
              <a:rPr b="1">
                <a:solidFill>
                  <a:srgbClr val="000000"/>
                </a:solidFill>
                <a:latin typeface="Times New Roman" panose="02020603050405020304"/>
                <a:ea typeface="Times New Roman" panose="02020603050405020304"/>
                <a:cs typeface="Times New Roman" panose="02020603050405020304"/>
                <a:sym typeface="Times New Roman" panose="02020603050405020304"/>
              </a:rPr>
              <a:t>≤3}.</a:t>
            </a:r>
            <a:endParaRPr b="1">
              <a:solidFill>
                <a:srgbClr val="000000"/>
              </a:solidFill>
              <a:latin typeface="Times New Roman" panose="02020603050405020304"/>
              <a:ea typeface="Times New Roman" panose="02020603050405020304"/>
              <a:cs typeface="Times New Roman" panose="02020603050405020304"/>
              <a:sym typeface="Times New Roman" panose="02020603050405020304"/>
            </a:endParaRPr>
          </a:p>
        </p:txBody>
      </p:sp>
      <p:sp>
        <p:nvSpPr>
          <p:cNvPr id="147" name="Shape 147"/>
          <p:cNvSpPr/>
          <p:nvPr/>
        </p:nvSpPr>
        <p:spPr>
          <a:xfrm>
            <a:off x="3939380" y="2928142"/>
            <a:ext cx="4465639" cy="2954340"/>
          </a:xfrm>
          <a:prstGeom prst="rect">
            <a:avLst/>
          </a:prstGeom>
          <a:solidFill>
            <a:srgbClr val="009999"/>
          </a:solidFill>
          <a:ln w="12700">
            <a:miter lim="400000"/>
          </a:ln>
        </p:spPr>
        <p:txBody>
          <a:bodyPr lIns="45718" tIns="45718" rIns="45718" bIns="45718"/>
          <a:lstStyle/>
          <a:p>
            <a:pPr>
              <a:defRPr>
                <a:latin typeface="Arial" panose="020B0604020202020204"/>
                <a:ea typeface="Arial" panose="020B0604020202020204"/>
                <a:cs typeface="Arial" panose="020B0604020202020204"/>
                <a:sym typeface="Arial" panose="020B0604020202020204"/>
              </a:defRPr>
            </a:pPr>
          </a:p>
        </p:txBody>
      </p:sp>
      <p:sp>
        <p:nvSpPr>
          <p:cNvPr id="148" name="Shape 148"/>
          <p:cNvSpPr/>
          <p:nvPr/>
        </p:nvSpPr>
        <p:spPr>
          <a:xfrm flipV="1">
            <a:off x="5960745" y="4676774"/>
            <a:ext cx="2" cy="133351"/>
          </a:xfrm>
          <a:prstGeom prst="line">
            <a:avLst/>
          </a:prstGeom>
          <a:ln>
            <a:solidFill>
              <a:srgbClr val="000000"/>
            </a:solidFill>
          </a:ln>
        </p:spPr>
        <p:txBody>
          <a:bodyPr lIns="45718" tIns="45718" rIns="45718" bIns="45718"/>
          <a:lstStyle/>
          <a:p/>
        </p:txBody>
      </p:sp>
      <p:sp>
        <p:nvSpPr>
          <p:cNvPr id="149" name="Shape 149"/>
          <p:cNvSpPr/>
          <p:nvPr/>
        </p:nvSpPr>
        <p:spPr>
          <a:xfrm flipV="1">
            <a:off x="6562725" y="4651374"/>
            <a:ext cx="0" cy="144464"/>
          </a:xfrm>
          <a:prstGeom prst="line">
            <a:avLst/>
          </a:prstGeom>
          <a:ln>
            <a:solidFill>
              <a:srgbClr val="000000"/>
            </a:solidFill>
          </a:ln>
        </p:spPr>
        <p:txBody>
          <a:bodyPr lIns="45718" tIns="45718" rIns="45718" bIns="45718"/>
          <a:lstStyle/>
          <a:p/>
        </p:txBody>
      </p:sp>
      <p:sp>
        <p:nvSpPr>
          <p:cNvPr id="150" name="Shape 150"/>
          <p:cNvSpPr/>
          <p:nvPr/>
        </p:nvSpPr>
        <p:spPr>
          <a:xfrm flipV="1">
            <a:off x="7091361" y="4676774"/>
            <a:ext cx="2" cy="133351"/>
          </a:xfrm>
          <a:prstGeom prst="line">
            <a:avLst/>
          </a:prstGeom>
          <a:ln>
            <a:solidFill>
              <a:srgbClr val="000000"/>
            </a:solidFill>
          </a:ln>
        </p:spPr>
        <p:txBody>
          <a:bodyPr lIns="45718" tIns="45718" rIns="45718" bIns="45718"/>
          <a:lstStyle/>
          <a:p/>
        </p:txBody>
      </p:sp>
      <p:sp>
        <p:nvSpPr>
          <p:cNvPr id="151" name="Shape 151"/>
          <p:cNvSpPr/>
          <p:nvPr/>
        </p:nvSpPr>
        <p:spPr>
          <a:xfrm>
            <a:off x="5083174" y="4776787"/>
            <a:ext cx="3224215" cy="348428"/>
          </a:xfrm>
          <a:prstGeom prst="rect">
            <a:avLst/>
          </a:prstGeom>
          <a:ln w="12700">
            <a:miter lim="400000"/>
          </a:ln>
        </p:spPr>
        <p:txBody>
          <a:bodyPr lIns="45718" tIns="45718" rIns="45718" bIns="45718">
            <a:spAutoFit/>
          </a:bodyPr>
          <a:lstStyle>
            <a:lvl1pPr>
              <a:spcBef>
                <a:spcPts val="1000"/>
              </a:spcBef>
              <a:defRPr b="1">
                <a:latin typeface="Times New Roman" panose="02020603050405020304"/>
                <a:ea typeface="Times New Roman" panose="02020603050405020304"/>
                <a:cs typeface="Times New Roman" panose="02020603050405020304"/>
                <a:sym typeface="Times New Roman" panose="02020603050405020304"/>
              </a:defRPr>
            </a:lvl1pPr>
          </a:lstStyle>
          <a:p>
            <a:r>
              <a:t>  0         1        2        3</a:t>
            </a:r>
          </a:p>
        </p:txBody>
      </p:sp>
      <p:sp>
        <p:nvSpPr>
          <p:cNvPr id="152" name="Shape 152"/>
          <p:cNvSpPr/>
          <p:nvPr/>
        </p:nvSpPr>
        <p:spPr>
          <a:xfrm>
            <a:off x="5557837" y="3013075"/>
            <a:ext cx="871539" cy="348427"/>
          </a:xfrm>
          <a:prstGeom prst="rect">
            <a:avLst/>
          </a:prstGeom>
          <a:ln w="12700">
            <a:miter lim="400000"/>
          </a:ln>
        </p:spPr>
        <p:txBody>
          <a:bodyPr lIns="45718" tIns="45718" rIns="45718" bIns="45718">
            <a:spAutoFit/>
          </a:bodyPr>
          <a:lstStyle/>
          <a:p>
            <a:pPr>
              <a:spcBef>
                <a:spcPts val="1000"/>
              </a:spcBef>
              <a:defRPr b="1" i="1">
                <a:latin typeface="Times New Roman" panose="02020603050405020304"/>
                <a:ea typeface="Times New Roman" panose="02020603050405020304"/>
                <a:cs typeface="Times New Roman" panose="02020603050405020304"/>
                <a:sym typeface="Times New Roman" panose="02020603050405020304"/>
              </a:defRPr>
            </a:pPr>
            <a:r>
              <a:t>F</a:t>
            </a:r>
            <a:r>
              <a:rPr i="0"/>
              <a:t>(</a:t>
            </a:r>
            <a:r>
              <a:t>x</a:t>
            </a:r>
            <a:r>
              <a:rPr i="0"/>
              <a:t>)</a:t>
            </a:r>
            <a:endParaRPr i="0"/>
          </a:p>
        </p:txBody>
      </p:sp>
      <p:sp>
        <p:nvSpPr>
          <p:cNvPr id="153" name="Shape 153"/>
          <p:cNvSpPr/>
          <p:nvPr/>
        </p:nvSpPr>
        <p:spPr>
          <a:xfrm>
            <a:off x="8170861" y="4743450"/>
            <a:ext cx="469902" cy="348427"/>
          </a:xfrm>
          <a:prstGeom prst="rect">
            <a:avLst/>
          </a:prstGeom>
          <a:ln w="12700">
            <a:miter lim="400000"/>
          </a:ln>
        </p:spPr>
        <p:txBody>
          <a:bodyPr lIns="45718" tIns="45718" rIns="45718" bIns="45718">
            <a:spAutoFit/>
          </a:bodyPr>
          <a:lstStyle>
            <a:lvl1pPr>
              <a:spcBef>
                <a:spcPts val="1000"/>
              </a:spcBef>
              <a:defRPr i="1">
                <a:latin typeface="Times New Roman" panose="02020603050405020304"/>
                <a:ea typeface="Times New Roman" panose="02020603050405020304"/>
                <a:cs typeface="Times New Roman" panose="02020603050405020304"/>
                <a:sym typeface="Times New Roman" panose="02020603050405020304"/>
              </a:defRPr>
            </a:lvl1pPr>
          </a:lstStyle>
          <a:p>
            <a:r>
              <a:t>x</a:t>
            </a:r>
          </a:p>
        </p:txBody>
      </p:sp>
      <p:sp>
        <p:nvSpPr>
          <p:cNvPr id="154" name="Shape 154"/>
          <p:cNvSpPr/>
          <p:nvPr/>
        </p:nvSpPr>
        <p:spPr>
          <a:xfrm>
            <a:off x="4486275" y="4810125"/>
            <a:ext cx="3886201" cy="0"/>
          </a:xfrm>
          <a:prstGeom prst="line">
            <a:avLst/>
          </a:prstGeom>
          <a:ln>
            <a:solidFill>
              <a:srgbClr val="000000"/>
            </a:solidFill>
            <a:tailEnd type="triangle"/>
          </a:ln>
        </p:spPr>
        <p:txBody>
          <a:bodyPr lIns="45718" tIns="45718" rIns="45718" bIns="45718"/>
          <a:lstStyle/>
          <a:p/>
        </p:txBody>
      </p:sp>
      <p:sp>
        <p:nvSpPr>
          <p:cNvPr id="155" name="Shape 155"/>
          <p:cNvSpPr/>
          <p:nvPr/>
        </p:nvSpPr>
        <p:spPr>
          <a:xfrm flipV="1">
            <a:off x="5435598" y="3079749"/>
            <a:ext cx="2" cy="2330451"/>
          </a:xfrm>
          <a:prstGeom prst="line">
            <a:avLst/>
          </a:prstGeom>
          <a:ln>
            <a:solidFill>
              <a:srgbClr val="000000"/>
            </a:solidFill>
            <a:tailEnd type="triangle"/>
          </a:ln>
        </p:spPr>
        <p:txBody>
          <a:bodyPr lIns="45718" tIns="45718" rIns="45718" bIns="45718"/>
          <a:lstStyle/>
          <a:p/>
        </p:txBody>
      </p:sp>
      <p:sp>
        <p:nvSpPr>
          <p:cNvPr id="156" name="Shape 156"/>
          <p:cNvSpPr/>
          <p:nvPr/>
        </p:nvSpPr>
        <p:spPr>
          <a:xfrm>
            <a:off x="4552950" y="4810125"/>
            <a:ext cx="1406526" cy="0"/>
          </a:xfrm>
          <a:prstGeom prst="line">
            <a:avLst/>
          </a:prstGeom>
          <a:ln w="38100">
            <a:solidFill>
              <a:srgbClr val="0000FF"/>
            </a:solidFill>
          </a:ln>
        </p:spPr>
        <p:txBody>
          <a:bodyPr lIns="45718" tIns="45718" rIns="45718" bIns="45718"/>
          <a:lstStyle/>
          <a:p/>
        </p:txBody>
      </p:sp>
      <p:sp>
        <p:nvSpPr>
          <p:cNvPr id="157" name="Shape 157"/>
          <p:cNvSpPr/>
          <p:nvPr/>
        </p:nvSpPr>
        <p:spPr>
          <a:xfrm>
            <a:off x="5926137" y="4776787"/>
            <a:ext cx="85727" cy="92077"/>
          </a:xfrm>
          <a:prstGeom prst="ellipse">
            <a:avLst/>
          </a:prstGeom>
          <a:solidFill>
            <a:srgbClr val="FFFFFF"/>
          </a:solidFill>
          <a:ln>
            <a:solidFill>
              <a:srgbClr val="000000"/>
            </a:solidFill>
          </a:ln>
        </p:spPr>
        <p:txBody>
          <a:bodyPr lIns="45718" tIns="45718" rIns="45718" bIns="45718"/>
          <a:lstStyle/>
          <a:p>
            <a:pPr>
              <a:defRPr>
                <a:latin typeface="Arial" panose="020B0604020202020204"/>
                <a:ea typeface="Arial" panose="020B0604020202020204"/>
                <a:cs typeface="Arial" panose="020B0604020202020204"/>
                <a:sym typeface="Arial" panose="020B0604020202020204"/>
              </a:defRPr>
            </a:pPr>
          </a:p>
        </p:txBody>
      </p:sp>
      <p:sp>
        <p:nvSpPr>
          <p:cNvPr id="158" name="Shape 158"/>
          <p:cNvSpPr/>
          <p:nvPr/>
        </p:nvSpPr>
        <p:spPr>
          <a:xfrm>
            <a:off x="5959475" y="4545012"/>
            <a:ext cx="628651" cy="2"/>
          </a:xfrm>
          <a:prstGeom prst="line">
            <a:avLst/>
          </a:prstGeom>
          <a:ln w="38100">
            <a:solidFill>
              <a:srgbClr val="0000FF"/>
            </a:solidFill>
          </a:ln>
        </p:spPr>
        <p:txBody>
          <a:bodyPr lIns="45718" tIns="45718" rIns="45718" bIns="45718"/>
          <a:lstStyle/>
          <a:p/>
        </p:txBody>
      </p:sp>
      <p:sp>
        <p:nvSpPr>
          <p:cNvPr id="159" name="Shape 159"/>
          <p:cNvSpPr/>
          <p:nvPr/>
        </p:nvSpPr>
        <p:spPr>
          <a:xfrm>
            <a:off x="6507161" y="4494212"/>
            <a:ext cx="80965" cy="85727"/>
          </a:xfrm>
          <a:prstGeom prst="ellipse">
            <a:avLst/>
          </a:prstGeom>
          <a:solidFill>
            <a:srgbClr val="FFFFFF"/>
          </a:solidFill>
          <a:ln>
            <a:solidFill>
              <a:srgbClr val="000000"/>
            </a:solidFill>
          </a:ln>
        </p:spPr>
        <p:txBody>
          <a:bodyPr lIns="45718" tIns="45718" rIns="45718" bIns="45718"/>
          <a:lstStyle/>
          <a:p>
            <a:pPr>
              <a:defRPr>
                <a:latin typeface="Arial" panose="020B0604020202020204"/>
                <a:ea typeface="Arial" panose="020B0604020202020204"/>
                <a:cs typeface="Arial" panose="020B0604020202020204"/>
                <a:sym typeface="Arial" panose="020B0604020202020204"/>
              </a:defRPr>
            </a:pPr>
          </a:p>
        </p:txBody>
      </p:sp>
      <p:sp>
        <p:nvSpPr>
          <p:cNvPr id="160" name="Shape 160"/>
          <p:cNvSpPr/>
          <p:nvPr/>
        </p:nvSpPr>
        <p:spPr>
          <a:xfrm>
            <a:off x="6524625" y="4110037"/>
            <a:ext cx="512764" cy="14290"/>
          </a:xfrm>
          <a:prstGeom prst="line">
            <a:avLst/>
          </a:prstGeom>
          <a:ln w="38100">
            <a:solidFill>
              <a:srgbClr val="0000FF"/>
            </a:solidFill>
          </a:ln>
        </p:spPr>
        <p:txBody>
          <a:bodyPr lIns="45718" tIns="45718" rIns="45718" bIns="45718"/>
          <a:lstStyle/>
          <a:p/>
        </p:txBody>
      </p:sp>
      <p:sp>
        <p:nvSpPr>
          <p:cNvPr id="161" name="Shape 161"/>
          <p:cNvSpPr/>
          <p:nvPr/>
        </p:nvSpPr>
        <p:spPr>
          <a:xfrm>
            <a:off x="7053261" y="4076700"/>
            <a:ext cx="82553" cy="85726"/>
          </a:xfrm>
          <a:prstGeom prst="ellipse">
            <a:avLst/>
          </a:prstGeom>
          <a:solidFill>
            <a:srgbClr val="FFFFFF"/>
          </a:solidFill>
          <a:ln>
            <a:solidFill>
              <a:srgbClr val="000000"/>
            </a:solidFill>
          </a:ln>
        </p:spPr>
        <p:txBody>
          <a:bodyPr lIns="45718" tIns="45718" rIns="45718" bIns="45718"/>
          <a:lstStyle/>
          <a:p>
            <a:pPr>
              <a:defRPr>
                <a:latin typeface="Arial" panose="020B0604020202020204"/>
                <a:ea typeface="Arial" panose="020B0604020202020204"/>
                <a:cs typeface="Arial" panose="020B0604020202020204"/>
                <a:sym typeface="Arial" panose="020B0604020202020204"/>
              </a:defRPr>
            </a:pPr>
          </a:p>
        </p:txBody>
      </p:sp>
      <p:sp>
        <p:nvSpPr>
          <p:cNvPr id="162" name="Shape 162"/>
          <p:cNvSpPr/>
          <p:nvPr/>
        </p:nvSpPr>
        <p:spPr>
          <a:xfrm>
            <a:off x="7167561" y="3887787"/>
            <a:ext cx="1139827" cy="2"/>
          </a:xfrm>
          <a:prstGeom prst="line">
            <a:avLst/>
          </a:prstGeom>
          <a:ln w="38100">
            <a:solidFill>
              <a:srgbClr val="0000FF"/>
            </a:solidFill>
          </a:ln>
        </p:spPr>
        <p:txBody>
          <a:bodyPr lIns="45718" tIns="45718" rIns="45718" bIns="45718"/>
          <a:lstStyle/>
          <a:p/>
        </p:txBody>
      </p:sp>
      <p:sp>
        <p:nvSpPr>
          <p:cNvPr id="163" name="Shape 163"/>
          <p:cNvSpPr/>
          <p:nvPr/>
        </p:nvSpPr>
        <p:spPr>
          <a:xfrm>
            <a:off x="5900737" y="4487862"/>
            <a:ext cx="85727" cy="92077"/>
          </a:xfrm>
          <a:prstGeom prst="ellipse">
            <a:avLst/>
          </a:prstGeom>
          <a:solidFill>
            <a:srgbClr val="FF0000"/>
          </a:solidFill>
          <a:ln>
            <a:solidFill>
              <a:srgbClr val="000000"/>
            </a:solidFill>
          </a:ln>
        </p:spPr>
        <p:txBody>
          <a:bodyPr lIns="45718" tIns="45718" rIns="45718" bIns="45718"/>
          <a:lstStyle/>
          <a:p>
            <a:pPr>
              <a:defRPr>
                <a:latin typeface="Arial" panose="020B0604020202020204"/>
                <a:ea typeface="Arial" panose="020B0604020202020204"/>
                <a:cs typeface="Arial" panose="020B0604020202020204"/>
                <a:sym typeface="Arial" panose="020B0604020202020204"/>
              </a:defRPr>
            </a:pPr>
          </a:p>
        </p:txBody>
      </p:sp>
      <p:sp>
        <p:nvSpPr>
          <p:cNvPr id="164" name="Shape 164"/>
          <p:cNvSpPr/>
          <p:nvPr/>
        </p:nvSpPr>
        <p:spPr>
          <a:xfrm>
            <a:off x="6481762" y="4054475"/>
            <a:ext cx="80965" cy="85726"/>
          </a:xfrm>
          <a:prstGeom prst="ellipse">
            <a:avLst/>
          </a:prstGeom>
          <a:solidFill>
            <a:srgbClr val="FF0000"/>
          </a:solidFill>
          <a:ln>
            <a:solidFill>
              <a:srgbClr val="000000"/>
            </a:solidFill>
          </a:ln>
        </p:spPr>
        <p:txBody>
          <a:bodyPr lIns="45718" tIns="45718" rIns="45718" bIns="45718"/>
          <a:lstStyle/>
          <a:p>
            <a:pPr>
              <a:defRPr>
                <a:latin typeface="Arial" panose="020B0604020202020204"/>
                <a:ea typeface="Arial" panose="020B0604020202020204"/>
                <a:cs typeface="Arial" panose="020B0604020202020204"/>
                <a:sym typeface="Arial" panose="020B0604020202020204"/>
              </a:defRPr>
            </a:pPr>
          </a:p>
        </p:txBody>
      </p:sp>
      <p:sp>
        <p:nvSpPr>
          <p:cNvPr id="165" name="Shape 165"/>
          <p:cNvSpPr/>
          <p:nvPr/>
        </p:nvSpPr>
        <p:spPr>
          <a:xfrm>
            <a:off x="7091361" y="3832225"/>
            <a:ext cx="82553" cy="85726"/>
          </a:xfrm>
          <a:prstGeom prst="ellipse">
            <a:avLst/>
          </a:prstGeom>
          <a:solidFill>
            <a:srgbClr val="FF0000"/>
          </a:solidFill>
          <a:ln>
            <a:solidFill>
              <a:srgbClr val="000000"/>
            </a:solidFill>
          </a:ln>
        </p:spPr>
        <p:txBody>
          <a:bodyPr lIns="45718" tIns="45718" rIns="45718" bIns="45718"/>
          <a:lstStyle/>
          <a:p>
            <a:pPr>
              <a:defRPr>
                <a:latin typeface="Arial" panose="020B0604020202020204"/>
                <a:ea typeface="Arial" panose="020B0604020202020204"/>
                <a:cs typeface="Arial" panose="020B0604020202020204"/>
                <a:sym typeface="Arial" panose="020B0604020202020204"/>
              </a:defRPr>
            </a:pPr>
          </a:p>
        </p:txBody>
      </p:sp>
      <p:sp>
        <p:nvSpPr>
          <p:cNvPr id="166" name="Shape 166"/>
          <p:cNvSpPr/>
          <p:nvPr/>
        </p:nvSpPr>
        <p:spPr>
          <a:xfrm>
            <a:off x="5002212" y="3571875"/>
            <a:ext cx="433389" cy="348427"/>
          </a:xfrm>
          <a:prstGeom prst="rect">
            <a:avLst/>
          </a:prstGeom>
          <a:ln w="12700">
            <a:miter lim="400000"/>
          </a:ln>
        </p:spPr>
        <p:txBody>
          <a:bodyPr lIns="45718" tIns="45718" rIns="45718" bIns="45718">
            <a:spAutoFit/>
          </a:bodyPr>
          <a:lstStyle>
            <a:lvl1pPr>
              <a:spcBef>
                <a:spcPts val="1000"/>
              </a:spcBef>
              <a:defRPr b="1">
                <a:latin typeface="Times New Roman" panose="02020603050405020304"/>
                <a:ea typeface="Times New Roman" panose="02020603050405020304"/>
                <a:cs typeface="Times New Roman" panose="02020603050405020304"/>
                <a:sym typeface="Times New Roman" panose="02020603050405020304"/>
              </a:defRPr>
            </a:lvl1pPr>
          </a:lstStyle>
          <a:p>
            <a:r>
              <a:t>1</a:t>
            </a:r>
          </a:p>
        </p:txBody>
      </p:sp>
      <p:sp>
        <p:nvSpPr>
          <p:cNvPr id="167" name="Shape 167"/>
          <p:cNvSpPr/>
          <p:nvPr/>
        </p:nvSpPr>
        <p:spPr>
          <a:xfrm>
            <a:off x="5435599" y="3787775"/>
            <a:ext cx="71439" cy="0"/>
          </a:xfrm>
          <a:prstGeom prst="line">
            <a:avLst/>
          </a:prstGeom>
          <a:ln w="19050">
            <a:solidFill>
              <a:srgbClr val="000000"/>
            </a:solidFill>
          </a:ln>
        </p:spPr>
        <p:txBody>
          <a:bodyPr lIns="45718" tIns="45718" rIns="45718" bIns="45718"/>
          <a:lstStyle/>
          <a:p/>
        </p:txBody>
      </p:sp>
    </p:spTree>
  </p:cSld>
  <p:clrMapOvr>
    <a:masterClrMapping/>
  </p:clrMapOvr>
  <mc:AlternateContent xmlns:mc="http://schemas.openxmlformats.org/markup-compatibility/2006">
    <mc:Choice xmlns:p14="http://schemas.microsoft.com/office/powerpoint/2010/main" Requires="p14">
      <p:transition spd="med" p14:dur="1000"/>
    </mc:Choice>
    <mc:Fallback>
      <p:transition spd="med"/>
    </mc:Fallback>
  </mc:AlternateContent>
  <p:timing>
    <p:tnLst>
      <p:par>
        <p:cTn id="1" dur="indefinite" restart="never" fill="hold" nodeType="tmRoot">
          <p:childTnLst>
            <p:seq concurrent="1"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iterate type="el">
                                    <p:tmAbs val="0"/>
                                  </p:iterate>
                                  <p:childTnLst>
                                    <p:set>
                                      <p:cBhvr>
                                        <p:cTn id="6" dur="indefinite" fill="hold"/>
                                        <p:tgtEl>
                                          <p:spTgt spid="14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2" nodeType="clickEffect">
                                  <p:stCondLst>
                                    <p:cond delay="0"/>
                                  </p:stCondLst>
                                  <p:iterate type="el">
                                    <p:tmAbs val="0"/>
                                  </p:iterate>
                                  <p:childTnLst>
                                    <p:set>
                                      <p:cBhvr>
                                        <p:cTn id="10" dur="indefinite" fill="hold"/>
                                        <p:tgtEl>
                                          <p:spTgt spid="147"/>
                                        </p:tgtEl>
                                        <p:attrNameLst>
                                          <p:attrName>style.visibility</p:attrName>
                                        </p:attrNameLst>
                                      </p:cBhvr>
                                      <p:to>
                                        <p:strVal val="visible"/>
                                      </p:to>
                                    </p:set>
                                    <p:animEffect transition="in" filter="wipe(left)">
                                      <p:cBhvr>
                                        <p:cTn id="11" dur="500"/>
                                        <p:tgtEl>
                                          <p:spTgt spid="147"/>
                                        </p:tgtEl>
                                      </p:cBhvr>
                                    </p:animEffect>
                                  </p:childTnLst>
                                </p:cTn>
                              </p:par>
                            </p:childTnLst>
                          </p:cTn>
                        </p:par>
                        <p:par>
                          <p:cTn id="12" fill="hold">
                            <p:stCondLst>
                              <p:cond delay="500"/>
                            </p:stCondLst>
                            <p:childTnLst>
                              <p:par>
                                <p:cTn id="13" presetID="22" presetClass="entr" presetSubtype="8" fill="hold" grpId="3" nodeType="afterEffect">
                                  <p:stCondLst>
                                    <p:cond delay="0"/>
                                  </p:stCondLst>
                                  <p:iterate type="el">
                                    <p:tmAbs val="0"/>
                                  </p:iterate>
                                  <p:childTnLst>
                                    <p:set>
                                      <p:cBhvr>
                                        <p:cTn id="14" dur="indefinite" fill="hold"/>
                                        <p:tgtEl>
                                          <p:spTgt spid="152"/>
                                        </p:tgtEl>
                                        <p:attrNameLst>
                                          <p:attrName>style.visibility</p:attrName>
                                        </p:attrNameLst>
                                      </p:cBhvr>
                                      <p:to>
                                        <p:strVal val="visible"/>
                                      </p:to>
                                    </p:set>
                                    <p:animEffect transition="in" filter="wipe(left)">
                                      <p:cBhvr>
                                        <p:cTn id="15" dur="500"/>
                                        <p:tgtEl>
                                          <p:spTgt spid="152"/>
                                        </p:tgtEl>
                                      </p:cBhvr>
                                    </p:animEffect>
                                  </p:childTnLst>
                                </p:cTn>
                              </p:par>
                            </p:childTnLst>
                          </p:cTn>
                        </p:par>
                        <p:par>
                          <p:cTn id="16" fill="hold">
                            <p:stCondLst>
                              <p:cond delay="1000"/>
                            </p:stCondLst>
                            <p:childTnLst>
                              <p:par>
                                <p:cTn id="17" presetID="22" presetClass="entr" presetSubtype="8" fill="hold" grpId="4" nodeType="afterEffect">
                                  <p:stCondLst>
                                    <p:cond delay="0"/>
                                  </p:stCondLst>
                                  <p:iterate type="el">
                                    <p:tmAbs val="0"/>
                                  </p:iterate>
                                  <p:childTnLst>
                                    <p:set>
                                      <p:cBhvr>
                                        <p:cTn id="18" dur="indefinite" fill="hold"/>
                                        <p:tgtEl>
                                          <p:spTgt spid="153"/>
                                        </p:tgtEl>
                                        <p:attrNameLst>
                                          <p:attrName>style.visibility</p:attrName>
                                        </p:attrNameLst>
                                      </p:cBhvr>
                                      <p:to>
                                        <p:strVal val="visible"/>
                                      </p:to>
                                    </p:set>
                                    <p:animEffect transition="in" filter="wipe(left)">
                                      <p:cBhvr>
                                        <p:cTn id="19" dur="500"/>
                                        <p:tgtEl>
                                          <p:spTgt spid="153"/>
                                        </p:tgtEl>
                                      </p:cBhvr>
                                    </p:animEffect>
                                  </p:childTnLst>
                                </p:cTn>
                              </p:par>
                            </p:childTnLst>
                          </p:cTn>
                        </p:par>
                        <p:par>
                          <p:cTn id="20" fill="hold">
                            <p:stCondLst>
                              <p:cond delay="1500"/>
                            </p:stCondLst>
                            <p:childTnLst>
                              <p:par>
                                <p:cTn id="21" presetID="22" presetClass="entr" presetSubtype="8" fill="hold" grpId="5" nodeType="afterEffect">
                                  <p:stCondLst>
                                    <p:cond delay="0"/>
                                  </p:stCondLst>
                                  <p:iterate type="el">
                                    <p:tmAbs val="0"/>
                                  </p:iterate>
                                  <p:childTnLst>
                                    <p:set>
                                      <p:cBhvr>
                                        <p:cTn id="22" dur="indefinite" fill="hold"/>
                                        <p:tgtEl>
                                          <p:spTgt spid="154"/>
                                        </p:tgtEl>
                                        <p:attrNameLst>
                                          <p:attrName>style.visibility</p:attrName>
                                        </p:attrNameLst>
                                      </p:cBhvr>
                                      <p:to>
                                        <p:strVal val="visible"/>
                                      </p:to>
                                    </p:set>
                                    <p:animEffect transition="in" filter="wipe(left)">
                                      <p:cBhvr>
                                        <p:cTn id="23" dur="500"/>
                                        <p:tgtEl>
                                          <p:spTgt spid="154"/>
                                        </p:tgtEl>
                                      </p:cBhvr>
                                    </p:animEffect>
                                  </p:childTnLst>
                                </p:cTn>
                              </p:par>
                            </p:childTnLst>
                          </p:cTn>
                        </p:par>
                        <p:par>
                          <p:cTn id="24" fill="hold">
                            <p:stCondLst>
                              <p:cond delay="2000"/>
                            </p:stCondLst>
                            <p:childTnLst>
                              <p:par>
                                <p:cTn id="25" presetID="22" presetClass="entr" presetSubtype="8" fill="hold" grpId="6" nodeType="afterEffect">
                                  <p:stCondLst>
                                    <p:cond delay="0"/>
                                  </p:stCondLst>
                                  <p:iterate type="el">
                                    <p:tmAbs val="0"/>
                                  </p:iterate>
                                  <p:childTnLst>
                                    <p:set>
                                      <p:cBhvr>
                                        <p:cTn id="26" dur="indefinite" fill="hold"/>
                                        <p:tgtEl>
                                          <p:spTgt spid="155"/>
                                        </p:tgtEl>
                                        <p:attrNameLst>
                                          <p:attrName>style.visibility</p:attrName>
                                        </p:attrNameLst>
                                      </p:cBhvr>
                                      <p:to>
                                        <p:strVal val="visible"/>
                                      </p:to>
                                    </p:set>
                                    <p:animEffect transition="in" filter="wipe(left)">
                                      <p:cBhvr>
                                        <p:cTn id="27" dur="500"/>
                                        <p:tgtEl>
                                          <p:spTgt spid="155"/>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7" nodeType="clickEffect">
                                  <p:stCondLst>
                                    <p:cond delay="0"/>
                                  </p:stCondLst>
                                  <p:iterate type="el">
                                    <p:tmAbs val="0"/>
                                  </p:iterate>
                                  <p:childTnLst>
                                    <p:set>
                                      <p:cBhvr>
                                        <p:cTn id="31" dur="indefinite" fill="hold"/>
                                        <p:tgtEl>
                                          <p:spTgt spid="148"/>
                                        </p:tgtEl>
                                        <p:attrNameLst>
                                          <p:attrName>style.visibility</p:attrName>
                                        </p:attrNameLst>
                                      </p:cBhvr>
                                      <p:to>
                                        <p:strVal val="visible"/>
                                      </p:to>
                                    </p:set>
                                    <p:animEffect transition="in" filter="wipe(left)">
                                      <p:cBhvr>
                                        <p:cTn id="32" dur="500"/>
                                        <p:tgtEl>
                                          <p:spTgt spid="148"/>
                                        </p:tgtEl>
                                      </p:cBhvr>
                                    </p:animEffect>
                                  </p:childTnLst>
                                </p:cTn>
                              </p:par>
                            </p:childTnLst>
                          </p:cTn>
                        </p:par>
                        <p:par>
                          <p:cTn id="33" fill="hold">
                            <p:stCondLst>
                              <p:cond delay="500"/>
                            </p:stCondLst>
                            <p:childTnLst>
                              <p:par>
                                <p:cTn id="34" presetID="22" presetClass="entr" presetSubtype="8" fill="hold" grpId="8" nodeType="afterEffect">
                                  <p:stCondLst>
                                    <p:cond delay="0"/>
                                  </p:stCondLst>
                                  <p:iterate type="el">
                                    <p:tmAbs val="0"/>
                                  </p:iterate>
                                  <p:childTnLst>
                                    <p:set>
                                      <p:cBhvr>
                                        <p:cTn id="35" dur="indefinite" fill="hold"/>
                                        <p:tgtEl>
                                          <p:spTgt spid="149"/>
                                        </p:tgtEl>
                                        <p:attrNameLst>
                                          <p:attrName>style.visibility</p:attrName>
                                        </p:attrNameLst>
                                      </p:cBhvr>
                                      <p:to>
                                        <p:strVal val="visible"/>
                                      </p:to>
                                    </p:set>
                                    <p:animEffect transition="in" filter="wipe(left)">
                                      <p:cBhvr>
                                        <p:cTn id="36" dur="500"/>
                                        <p:tgtEl>
                                          <p:spTgt spid="149"/>
                                        </p:tgtEl>
                                      </p:cBhvr>
                                    </p:animEffect>
                                  </p:childTnLst>
                                </p:cTn>
                              </p:par>
                            </p:childTnLst>
                          </p:cTn>
                        </p:par>
                        <p:par>
                          <p:cTn id="37" fill="hold">
                            <p:stCondLst>
                              <p:cond delay="1000"/>
                            </p:stCondLst>
                            <p:childTnLst>
                              <p:par>
                                <p:cTn id="38" presetID="22" presetClass="entr" presetSubtype="8" fill="hold" grpId="9" nodeType="afterEffect">
                                  <p:stCondLst>
                                    <p:cond delay="0"/>
                                  </p:stCondLst>
                                  <p:iterate type="el">
                                    <p:tmAbs val="0"/>
                                  </p:iterate>
                                  <p:childTnLst>
                                    <p:set>
                                      <p:cBhvr>
                                        <p:cTn id="39" dur="indefinite" fill="hold"/>
                                        <p:tgtEl>
                                          <p:spTgt spid="150"/>
                                        </p:tgtEl>
                                        <p:attrNameLst>
                                          <p:attrName>style.visibility</p:attrName>
                                        </p:attrNameLst>
                                      </p:cBhvr>
                                      <p:to>
                                        <p:strVal val="visible"/>
                                      </p:to>
                                    </p:set>
                                    <p:animEffect transition="in" filter="wipe(left)">
                                      <p:cBhvr>
                                        <p:cTn id="40" dur="500"/>
                                        <p:tgtEl>
                                          <p:spTgt spid="150"/>
                                        </p:tgtEl>
                                      </p:cBhvr>
                                    </p:animEffect>
                                  </p:childTnLst>
                                </p:cTn>
                              </p:par>
                            </p:childTnLst>
                          </p:cTn>
                        </p:par>
                        <p:par>
                          <p:cTn id="41" fill="hold">
                            <p:stCondLst>
                              <p:cond delay="1500"/>
                            </p:stCondLst>
                            <p:childTnLst>
                              <p:par>
                                <p:cTn id="42" presetID="22" presetClass="entr" presetSubtype="8" fill="hold" grpId="10" nodeType="afterEffect">
                                  <p:stCondLst>
                                    <p:cond delay="0"/>
                                  </p:stCondLst>
                                  <p:iterate type="el">
                                    <p:tmAbs val="0"/>
                                  </p:iterate>
                                  <p:childTnLst>
                                    <p:set>
                                      <p:cBhvr>
                                        <p:cTn id="43" dur="indefinite" fill="hold"/>
                                        <p:tgtEl>
                                          <p:spTgt spid="151"/>
                                        </p:tgtEl>
                                        <p:attrNameLst>
                                          <p:attrName>style.visibility</p:attrName>
                                        </p:attrNameLst>
                                      </p:cBhvr>
                                      <p:to>
                                        <p:strVal val="visible"/>
                                      </p:to>
                                    </p:set>
                                    <p:animEffect transition="in" filter="wipe(left)">
                                      <p:cBhvr>
                                        <p:cTn id="44" dur="500"/>
                                        <p:tgtEl>
                                          <p:spTgt spid="151"/>
                                        </p:tgtEl>
                                      </p:cBhvr>
                                    </p:animEffect>
                                  </p:childTnLst>
                                </p:cTn>
                              </p:par>
                            </p:childTnLst>
                          </p:cTn>
                        </p:par>
                        <p:par>
                          <p:cTn id="45" fill="hold">
                            <p:stCondLst>
                              <p:cond delay="2000"/>
                            </p:stCondLst>
                            <p:childTnLst>
                              <p:par>
                                <p:cTn id="46" presetID="22" presetClass="entr" presetSubtype="8" fill="hold" grpId="11" nodeType="afterEffect">
                                  <p:stCondLst>
                                    <p:cond delay="0"/>
                                  </p:stCondLst>
                                  <p:iterate type="el">
                                    <p:tmAbs val="0"/>
                                  </p:iterate>
                                  <p:childTnLst>
                                    <p:set>
                                      <p:cBhvr>
                                        <p:cTn id="47" dur="indefinite" fill="hold"/>
                                        <p:tgtEl>
                                          <p:spTgt spid="166"/>
                                        </p:tgtEl>
                                        <p:attrNameLst>
                                          <p:attrName>style.visibility</p:attrName>
                                        </p:attrNameLst>
                                      </p:cBhvr>
                                      <p:to>
                                        <p:strVal val="visible"/>
                                      </p:to>
                                    </p:set>
                                    <p:animEffect transition="in" filter="wipe(left)">
                                      <p:cBhvr>
                                        <p:cTn id="48" dur="500"/>
                                        <p:tgtEl>
                                          <p:spTgt spid="166"/>
                                        </p:tgtEl>
                                      </p:cBhvr>
                                    </p:animEffect>
                                  </p:childTnLst>
                                </p:cTn>
                              </p:par>
                            </p:childTnLst>
                          </p:cTn>
                        </p:par>
                        <p:par>
                          <p:cTn id="49" fill="hold">
                            <p:stCondLst>
                              <p:cond delay="2500"/>
                            </p:stCondLst>
                            <p:childTnLst>
                              <p:par>
                                <p:cTn id="50" presetID="22" presetClass="entr" presetSubtype="8" fill="hold" grpId="12" nodeType="afterEffect">
                                  <p:stCondLst>
                                    <p:cond delay="0"/>
                                  </p:stCondLst>
                                  <p:iterate type="el">
                                    <p:tmAbs val="0"/>
                                  </p:iterate>
                                  <p:childTnLst>
                                    <p:set>
                                      <p:cBhvr>
                                        <p:cTn id="51" dur="indefinite" fill="hold"/>
                                        <p:tgtEl>
                                          <p:spTgt spid="167"/>
                                        </p:tgtEl>
                                        <p:attrNameLst>
                                          <p:attrName>style.visibility</p:attrName>
                                        </p:attrNameLst>
                                      </p:cBhvr>
                                      <p:to>
                                        <p:strVal val="visible"/>
                                      </p:to>
                                    </p:set>
                                    <p:animEffect transition="in" filter="wipe(left)">
                                      <p:cBhvr>
                                        <p:cTn id="52" dur="500"/>
                                        <p:tgtEl>
                                          <p:spTgt spid="167"/>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grpId="13" nodeType="clickEffect">
                                  <p:stCondLst>
                                    <p:cond delay="0"/>
                                  </p:stCondLst>
                                  <p:iterate type="el">
                                    <p:tmAbs val="0"/>
                                  </p:iterate>
                                  <p:childTnLst>
                                    <p:set>
                                      <p:cBhvr>
                                        <p:cTn id="56" dur="indefinite" fill="hold"/>
                                        <p:tgtEl>
                                          <p:spTgt spid="156"/>
                                        </p:tgtEl>
                                        <p:attrNameLst>
                                          <p:attrName>style.visibility</p:attrName>
                                        </p:attrNameLst>
                                      </p:cBhvr>
                                      <p:to>
                                        <p:strVal val="visible"/>
                                      </p:to>
                                    </p:set>
                                    <p:animEffect transition="in" filter="wipe(left)">
                                      <p:cBhvr>
                                        <p:cTn id="57" dur="500"/>
                                        <p:tgtEl>
                                          <p:spTgt spid="156"/>
                                        </p:tgtEl>
                                      </p:cBhvr>
                                    </p:animEffect>
                                  </p:childTnLst>
                                </p:cTn>
                              </p:par>
                            </p:childTnLst>
                          </p:cTn>
                        </p:par>
                        <p:par>
                          <p:cTn id="58" fill="hold">
                            <p:stCondLst>
                              <p:cond delay="500"/>
                            </p:stCondLst>
                            <p:childTnLst>
                              <p:par>
                                <p:cTn id="59" presetID="22" presetClass="entr" presetSubtype="8" fill="hold" grpId="14" nodeType="afterEffect">
                                  <p:stCondLst>
                                    <p:cond delay="0"/>
                                  </p:stCondLst>
                                  <p:iterate type="el">
                                    <p:tmAbs val="0"/>
                                  </p:iterate>
                                  <p:childTnLst>
                                    <p:set>
                                      <p:cBhvr>
                                        <p:cTn id="60" dur="indefinite" fill="hold"/>
                                        <p:tgtEl>
                                          <p:spTgt spid="157"/>
                                        </p:tgtEl>
                                        <p:attrNameLst>
                                          <p:attrName>style.visibility</p:attrName>
                                        </p:attrNameLst>
                                      </p:cBhvr>
                                      <p:to>
                                        <p:strVal val="visible"/>
                                      </p:to>
                                    </p:set>
                                    <p:animEffect transition="in" filter="wipe(left)">
                                      <p:cBhvr>
                                        <p:cTn id="61" dur="500"/>
                                        <p:tgtEl>
                                          <p:spTgt spid="157"/>
                                        </p:tgtEl>
                                      </p:cBhvr>
                                    </p:animEffect>
                                  </p:childTnLst>
                                </p:cTn>
                              </p:par>
                            </p:childTnLst>
                          </p:cTn>
                        </p:par>
                      </p:childTnLst>
                    </p:cTn>
                  </p:par>
                  <p:par>
                    <p:cTn id="62" fill="hold">
                      <p:stCondLst>
                        <p:cond delay="indefinite"/>
                      </p:stCondLst>
                      <p:childTnLst>
                        <p:par>
                          <p:cTn id="63" fill="hold">
                            <p:stCondLst>
                              <p:cond delay="0"/>
                            </p:stCondLst>
                            <p:childTnLst>
                              <p:par>
                                <p:cTn id="64" presetID="22" presetClass="entr" presetSubtype="8" fill="hold" grpId="15" nodeType="clickEffect">
                                  <p:stCondLst>
                                    <p:cond delay="0"/>
                                  </p:stCondLst>
                                  <p:iterate type="el">
                                    <p:tmAbs val="0"/>
                                  </p:iterate>
                                  <p:childTnLst>
                                    <p:set>
                                      <p:cBhvr>
                                        <p:cTn id="65" dur="indefinite" fill="hold"/>
                                        <p:tgtEl>
                                          <p:spTgt spid="163"/>
                                        </p:tgtEl>
                                        <p:attrNameLst>
                                          <p:attrName>style.visibility</p:attrName>
                                        </p:attrNameLst>
                                      </p:cBhvr>
                                      <p:to>
                                        <p:strVal val="visible"/>
                                      </p:to>
                                    </p:set>
                                    <p:animEffect transition="in" filter="wipe(left)">
                                      <p:cBhvr>
                                        <p:cTn id="66" dur="500"/>
                                        <p:tgtEl>
                                          <p:spTgt spid="163"/>
                                        </p:tgtEl>
                                      </p:cBhvr>
                                    </p:animEffect>
                                  </p:childTnLst>
                                </p:cTn>
                              </p:par>
                            </p:childTnLst>
                          </p:cTn>
                        </p:par>
                        <p:par>
                          <p:cTn id="67" fill="hold">
                            <p:stCondLst>
                              <p:cond delay="500"/>
                            </p:stCondLst>
                            <p:childTnLst>
                              <p:par>
                                <p:cTn id="68" presetID="22" presetClass="entr" presetSubtype="8" fill="hold" grpId="16" nodeType="afterEffect">
                                  <p:stCondLst>
                                    <p:cond delay="0"/>
                                  </p:stCondLst>
                                  <p:iterate type="el">
                                    <p:tmAbs val="0"/>
                                  </p:iterate>
                                  <p:childTnLst>
                                    <p:set>
                                      <p:cBhvr>
                                        <p:cTn id="69" dur="indefinite" fill="hold"/>
                                        <p:tgtEl>
                                          <p:spTgt spid="158"/>
                                        </p:tgtEl>
                                        <p:attrNameLst>
                                          <p:attrName>style.visibility</p:attrName>
                                        </p:attrNameLst>
                                      </p:cBhvr>
                                      <p:to>
                                        <p:strVal val="visible"/>
                                      </p:to>
                                    </p:set>
                                    <p:animEffect transition="in" filter="wipe(left)">
                                      <p:cBhvr>
                                        <p:cTn id="70" dur="500"/>
                                        <p:tgtEl>
                                          <p:spTgt spid="158"/>
                                        </p:tgtEl>
                                      </p:cBhvr>
                                    </p:animEffect>
                                  </p:childTnLst>
                                </p:cTn>
                              </p:par>
                            </p:childTnLst>
                          </p:cTn>
                        </p:par>
                        <p:par>
                          <p:cTn id="71" fill="hold">
                            <p:stCondLst>
                              <p:cond delay="1000"/>
                            </p:stCondLst>
                            <p:childTnLst>
                              <p:par>
                                <p:cTn id="72" presetID="22" presetClass="entr" presetSubtype="8" fill="hold" grpId="17" nodeType="afterEffect">
                                  <p:stCondLst>
                                    <p:cond delay="0"/>
                                  </p:stCondLst>
                                  <p:iterate type="el">
                                    <p:tmAbs val="0"/>
                                  </p:iterate>
                                  <p:childTnLst>
                                    <p:set>
                                      <p:cBhvr>
                                        <p:cTn id="73" dur="indefinite" fill="hold"/>
                                        <p:tgtEl>
                                          <p:spTgt spid="159"/>
                                        </p:tgtEl>
                                        <p:attrNameLst>
                                          <p:attrName>style.visibility</p:attrName>
                                        </p:attrNameLst>
                                      </p:cBhvr>
                                      <p:to>
                                        <p:strVal val="visible"/>
                                      </p:to>
                                    </p:set>
                                    <p:animEffect transition="in" filter="wipe(left)">
                                      <p:cBhvr>
                                        <p:cTn id="74" dur="500"/>
                                        <p:tgtEl>
                                          <p:spTgt spid="159"/>
                                        </p:tgtEl>
                                      </p:cBhvr>
                                    </p:animEffect>
                                  </p:childTnLst>
                                </p:cTn>
                              </p:par>
                            </p:childTnLst>
                          </p:cTn>
                        </p:par>
                      </p:childTnLst>
                    </p:cTn>
                  </p:par>
                  <p:par>
                    <p:cTn id="75" fill="hold">
                      <p:stCondLst>
                        <p:cond delay="indefinite"/>
                      </p:stCondLst>
                      <p:childTnLst>
                        <p:par>
                          <p:cTn id="76" fill="hold">
                            <p:stCondLst>
                              <p:cond delay="0"/>
                            </p:stCondLst>
                            <p:childTnLst>
                              <p:par>
                                <p:cTn id="77" presetID="22" presetClass="entr" presetSubtype="8" fill="hold" grpId="18" nodeType="clickEffect">
                                  <p:stCondLst>
                                    <p:cond delay="0"/>
                                  </p:stCondLst>
                                  <p:iterate type="el">
                                    <p:tmAbs val="0"/>
                                  </p:iterate>
                                  <p:childTnLst>
                                    <p:set>
                                      <p:cBhvr>
                                        <p:cTn id="78" dur="indefinite" fill="hold"/>
                                        <p:tgtEl>
                                          <p:spTgt spid="164"/>
                                        </p:tgtEl>
                                        <p:attrNameLst>
                                          <p:attrName>style.visibility</p:attrName>
                                        </p:attrNameLst>
                                      </p:cBhvr>
                                      <p:to>
                                        <p:strVal val="visible"/>
                                      </p:to>
                                    </p:set>
                                    <p:animEffect transition="in" filter="wipe(left)">
                                      <p:cBhvr>
                                        <p:cTn id="79" dur="500"/>
                                        <p:tgtEl>
                                          <p:spTgt spid="164"/>
                                        </p:tgtEl>
                                      </p:cBhvr>
                                    </p:animEffect>
                                  </p:childTnLst>
                                </p:cTn>
                              </p:par>
                            </p:childTnLst>
                          </p:cTn>
                        </p:par>
                        <p:par>
                          <p:cTn id="80" fill="hold">
                            <p:stCondLst>
                              <p:cond delay="500"/>
                            </p:stCondLst>
                            <p:childTnLst>
                              <p:par>
                                <p:cTn id="81" presetID="22" presetClass="entr" presetSubtype="8" fill="hold" grpId="19" nodeType="afterEffect">
                                  <p:stCondLst>
                                    <p:cond delay="0"/>
                                  </p:stCondLst>
                                  <p:iterate type="el">
                                    <p:tmAbs val="0"/>
                                  </p:iterate>
                                  <p:childTnLst>
                                    <p:set>
                                      <p:cBhvr>
                                        <p:cTn id="82" dur="indefinite" fill="hold"/>
                                        <p:tgtEl>
                                          <p:spTgt spid="160"/>
                                        </p:tgtEl>
                                        <p:attrNameLst>
                                          <p:attrName>style.visibility</p:attrName>
                                        </p:attrNameLst>
                                      </p:cBhvr>
                                      <p:to>
                                        <p:strVal val="visible"/>
                                      </p:to>
                                    </p:set>
                                    <p:animEffect transition="in" filter="wipe(left)">
                                      <p:cBhvr>
                                        <p:cTn id="83" dur="500"/>
                                        <p:tgtEl>
                                          <p:spTgt spid="160"/>
                                        </p:tgtEl>
                                      </p:cBhvr>
                                    </p:animEffect>
                                  </p:childTnLst>
                                </p:cTn>
                              </p:par>
                            </p:childTnLst>
                          </p:cTn>
                        </p:par>
                        <p:par>
                          <p:cTn id="84" fill="hold">
                            <p:stCondLst>
                              <p:cond delay="1000"/>
                            </p:stCondLst>
                            <p:childTnLst>
                              <p:par>
                                <p:cTn id="85" presetID="22" presetClass="entr" presetSubtype="8" fill="hold" grpId="20" nodeType="afterEffect">
                                  <p:stCondLst>
                                    <p:cond delay="0"/>
                                  </p:stCondLst>
                                  <p:iterate type="el">
                                    <p:tmAbs val="0"/>
                                  </p:iterate>
                                  <p:childTnLst>
                                    <p:set>
                                      <p:cBhvr>
                                        <p:cTn id="86" dur="indefinite" fill="hold"/>
                                        <p:tgtEl>
                                          <p:spTgt spid="161"/>
                                        </p:tgtEl>
                                        <p:attrNameLst>
                                          <p:attrName>style.visibility</p:attrName>
                                        </p:attrNameLst>
                                      </p:cBhvr>
                                      <p:to>
                                        <p:strVal val="visible"/>
                                      </p:to>
                                    </p:set>
                                    <p:animEffect transition="in" filter="wipe(left)">
                                      <p:cBhvr>
                                        <p:cTn id="87" dur="500"/>
                                        <p:tgtEl>
                                          <p:spTgt spid="161"/>
                                        </p:tgtEl>
                                      </p:cBhvr>
                                    </p:animEffect>
                                  </p:childTnLst>
                                </p:cTn>
                              </p:par>
                            </p:childTnLst>
                          </p:cTn>
                        </p:par>
                      </p:childTnLst>
                    </p:cTn>
                  </p:par>
                  <p:par>
                    <p:cTn id="88" fill="hold">
                      <p:stCondLst>
                        <p:cond delay="indefinite"/>
                      </p:stCondLst>
                      <p:childTnLst>
                        <p:par>
                          <p:cTn id="89" fill="hold">
                            <p:stCondLst>
                              <p:cond delay="0"/>
                            </p:stCondLst>
                            <p:childTnLst>
                              <p:par>
                                <p:cTn id="90" presetID="22" presetClass="entr" presetSubtype="8" fill="hold" grpId="21" nodeType="clickEffect">
                                  <p:stCondLst>
                                    <p:cond delay="0"/>
                                  </p:stCondLst>
                                  <p:iterate type="el">
                                    <p:tmAbs val="0"/>
                                  </p:iterate>
                                  <p:childTnLst>
                                    <p:set>
                                      <p:cBhvr>
                                        <p:cTn id="91" dur="indefinite" fill="hold"/>
                                        <p:tgtEl>
                                          <p:spTgt spid="165"/>
                                        </p:tgtEl>
                                        <p:attrNameLst>
                                          <p:attrName>style.visibility</p:attrName>
                                        </p:attrNameLst>
                                      </p:cBhvr>
                                      <p:to>
                                        <p:strVal val="visible"/>
                                      </p:to>
                                    </p:set>
                                    <p:animEffect transition="in" filter="wipe(left)">
                                      <p:cBhvr>
                                        <p:cTn id="92" dur="500"/>
                                        <p:tgtEl>
                                          <p:spTgt spid="165"/>
                                        </p:tgtEl>
                                      </p:cBhvr>
                                    </p:animEffect>
                                  </p:childTnLst>
                                </p:cTn>
                              </p:par>
                            </p:childTnLst>
                          </p:cTn>
                        </p:par>
                        <p:par>
                          <p:cTn id="93" fill="hold">
                            <p:stCondLst>
                              <p:cond delay="500"/>
                            </p:stCondLst>
                            <p:childTnLst>
                              <p:par>
                                <p:cTn id="94" presetID="22" presetClass="entr" presetSubtype="8" fill="hold" grpId="22" nodeType="afterEffect">
                                  <p:stCondLst>
                                    <p:cond delay="0"/>
                                  </p:stCondLst>
                                  <p:iterate type="el">
                                    <p:tmAbs val="0"/>
                                  </p:iterate>
                                  <p:childTnLst>
                                    <p:set>
                                      <p:cBhvr>
                                        <p:cTn id="95" dur="indefinite" fill="hold"/>
                                        <p:tgtEl>
                                          <p:spTgt spid="162"/>
                                        </p:tgtEl>
                                        <p:attrNameLst>
                                          <p:attrName>style.visibility</p:attrName>
                                        </p:attrNameLst>
                                      </p:cBhvr>
                                      <p:to>
                                        <p:strVal val="visible"/>
                                      </p:to>
                                    </p:set>
                                    <p:animEffect transition="in" filter="wipe(left)">
                                      <p:cBhvr>
                                        <p:cTn id="96" dur="500"/>
                                        <p:tgtEl>
                                          <p:spTgt spid="16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spid="167" grpId="12" animBg="1" advAuto="0"/>
      <p:bldP spid="158" grpId="16" animBg="1" advAuto="0"/>
      <p:bldP spid="151" grpId="10" animBg="1" advAuto="0"/>
      <p:bldP spid="155" grpId="6" animBg="1" advAuto="0"/>
      <p:bldP spid="159" grpId="17" animBg="1" advAuto="0"/>
      <p:bldP spid="146" grpId="1" animBg="1" advAuto="0"/>
      <p:bldP spid="166" grpId="11" animBg="1" advAuto="0"/>
      <p:bldP spid="149" grpId="8" animBg="1" advAuto="0"/>
      <p:bldP spid="154" grpId="5" animBg="1" advAuto="0"/>
      <p:bldP spid="148" grpId="7" animBg="1" advAuto="0"/>
      <p:bldP spid="153" grpId="4" animBg="1" advAuto="0"/>
      <p:bldP spid="157" grpId="14" animBg="1" advAuto="0"/>
      <p:bldP spid="162" grpId="22" animBg="1" advAuto="0"/>
      <p:bldP spid="147" grpId="2" animBg="1" advAuto="0"/>
      <p:bldP spid="150" grpId="9" animBg="1" advAuto="0"/>
      <p:bldP spid="164" grpId="18" animBg="1" advAuto="0"/>
      <p:bldP spid="160" grpId="19" animBg="1" advAuto="0"/>
      <p:bldP spid="156" grpId="13" animBg="1" advAuto="0"/>
      <p:bldP spid="152" grpId="3" animBg="1" advAuto="0"/>
      <p:bldP spid="163" grpId="15" animBg="1" advAuto="0"/>
      <p:bldP spid="161" grpId="20" animBg="1" advAuto="0"/>
      <p:bldP spid="165" grpId="21" animBg="1" advAuto="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rotWithShape="1">
          <a:blip r:embed="rId1" cstate="hqprint"/>
          <a:srcRect/>
          <a:stretch>
            <a:fillRect/>
          </a:stretch>
        </a:blipFill>
        <a:effectLst/>
      </p:bgPr>
    </p:bg>
    <p:spTree>
      <p:nvGrpSpPr>
        <p:cNvPr id="1" name=""/>
        <p:cNvGrpSpPr/>
        <p:nvPr/>
      </p:nvGrpSpPr>
      <p:grpSpPr>
        <a:xfrm>
          <a:off x="0" y="0"/>
          <a:ext cx="0" cy="0"/>
          <a:chOff x="0" y="0"/>
          <a:chExt cx="0" cy="0"/>
        </a:xfrm>
      </p:grpSpPr>
      <p:sp>
        <p:nvSpPr>
          <p:cNvPr id="169" name="Shape 169"/>
          <p:cNvSpPr/>
          <p:nvPr/>
        </p:nvSpPr>
        <p:spPr>
          <a:xfrm>
            <a:off x="527050" y="1098550"/>
            <a:ext cx="7553325" cy="547370"/>
          </a:xfrm>
          <a:prstGeom prst="rect">
            <a:avLst/>
          </a:prstGeom>
          <a:ln w="12700">
            <a:miter lim="400000"/>
          </a:ln>
        </p:spPr>
        <p:txBody>
          <a:bodyPr lIns="45718" tIns="45718" rIns="45718" bIns="45718">
            <a:spAutoFit/>
          </a:bodyPr>
          <a:lstStyle>
            <a:lvl1pPr>
              <a:defRPr sz="3600">
                <a:latin typeface="黑体" panose="02010609060101010101" charset="-122"/>
                <a:ea typeface="黑体" panose="02010609060101010101" charset="-122"/>
                <a:cs typeface="黑体" panose="02010609060101010101" charset="-122"/>
                <a:sym typeface="黑体" panose="02010609060101010101" charset="-122"/>
              </a:defRPr>
            </a:lvl1pPr>
          </a:lstStyle>
          <a:p>
            <a:r>
              <a:t>四、连续型随机变量的概率密度</a:t>
            </a:r>
          </a:p>
        </p:txBody>
      </p:sp>
      <p:sp>
        <p:nvSpPr>
          <p:cNvPr id="170" name="Shape 170"/>
          <p:cNvSpPr/>
          <p:nvPr/>
        </p:nvSpPr>
        <p:spPr>
          <a:xfrm>
            <a:off x="556895" y="1510030"/>
            <a:ext cx="8382000" cy="1118235"/>
          </a:xfrm>
          <a:prstGeom prst="rect">
            <a:avLst/>
          </a:prstGeom>
          <a:ln w="12700">
            <a:miter lim="400000"/>
          </a:ln>
        </p:spPr>
        <p:txBody>
          <a:bodyPr lIns="45718" tIns="45718" rIns="45718" bIns="45718">
            <a:spAutoFit/>
          </a:bodyPr>
          <a:lstStyle/>
          <a:p>
            <a:pPr>
              <a:defRPr sz="2800" u="sng">
                <a:solidFill>
                  <a:srgbClr val="FF0066"/>
                </a:solidFill>
                <a:effectLst>
                  <a:outerShdw blurRad="12700" dist="25400" dir="2700000" rotWithShape="0">
                    <a:srgbClr val="000000"/>
                  </a:outerShdw>
                </a:effectLst>
                <a:latin typeface="黑体" panose="02010609060101010101" charset="-122"/>
                <a:ea typeface="黑体" panose="02010609060101010101" charset="-122"/>
                <a:cs typeface="黑体" panose="02010609060101010101" charset="-122"/>
                <a:sym typeface="黑体" panose="02010609060101010101" charset="-122"/>
              </a:defRPr>
            </a:pPr>
            <a:r>
              <a:t>1.定义</a:t>
            </a:r>
            <a:r>
              <a:rPr u="none">
                <a:latin typeface="宋体" panose="02010600030101010101" pitchFamily="2" charset="-122"/>
                <a:ea typeface="宋体" panose="02010600030101010101" pitchFamily="2" charset="-122"/>
                <a:cs typeface="宋体" panose="02010600030101010101" pitchFamily="2" charset="-122"/>
                <a:sym typeface="宋体" panose="02010600030101010101" pitchFamily="2" charset="-122"/>
              </a:rPr>
              <a:t> </a:t>
            </a:r>
            <a:r>
              <a:rPr u="none">
                <a:solidFill>
                  <a:srgbClr val="000000"/>
                </a:solidFill>
                <a:effectLst>
                  <a:outerShdw blurRad="12700" dist="25400" dir="2700000" rotWithShape="0">
                    <a:srgbClr val="FFFFFF"/>
                  </a:outerShdw>
                </a:effectLst>
                <a:latin typeface="宋体" panose="02010600030101010101" pitchFamily="2" charset="-122"/>
                <a:ea typeface="宋体" panose="02010600030101010101" pitchFamily="2" charset="-122"/>
                <a:cs typeface="宋体" panose="02010600030101010101" pitchFamily="2" charset="-122"/>
                <a:sym typeface="宋体" panose="02010600030101010101" pitchFamily="2" charset="-122"/>
              </a:rPr>
              <a:t>设随机变量X的分布函数为F(x),如果存在实数轴上的一个非负可积函数f(x),使得对任意实数x,有</a:t>
            </a:r>
            <a:r>
              <a:rPr u="none">
                <a:solidFill>
                  <a:srgbClr val="000000"/>
                </a:solidFill>
                <a:latin typeface="宋体" panose="02010600030101010101" pitchFamily="2" charset="-122"/>
                <a:ea typeface="宋体" panose="02010600030101010101" pitchFamily="2" charset="-122"/>
                <a:cs typeface="宋体" panose="02010600030101010101" pitchFamily="2" charset="-122"/>
                <a:sym typeface="宋体" panose="02010600030101010101" pitchFamily="2" charset="-122"/>
              </a:rPr>
              <a:t>                                                               </a:t>
            </a:r>
            <a:endParaRPr u="none">
              <a:solidFill>
                <a:srgbClr val="000000"/>
              </a:solidFill>
              <a:latin typeface="宋体" panose="02010600030101010101" pitchFamily="2" charset="-122"/>
              <a:ea typeface="宋体" panose="02010600030101010101" pitchFamily="2" charset="-122"/>
              <a:cs typeface="宋体" panose="02010600030101010101" pitchFamily="2" charset="-122"/>
              <a:sym typeface="宋体" panose="02010600030101010101" pitchFamily="2" charset="-122"/>
            </a:endParaRPr>
          </a:p>
        </p:txBody>
      </p:sp>
      <p:grpSp>
        <p:nvGrpSpPr>
          <p:cNvPr id="173" name="Group 173"/>
          <p:cNvGrpSpPr/>
          <p:nvPr/>
        </p:nvGrpSpPr>
        <p:grpSpPr>
          <a:xfrm>
            <a:off x="2682875" y="2411095"/>
            <a:ext cx="3241675" cy="919480"/>
            <a:chOff x="2682875" y="2411095"/>
            <a:chExt cx="3241675" cy="919480"/>
          </a:xfrm>
        </p:grpSpPr>
        <p:sp>
          <p:nvSpPr>
            <p:cNvPr id="171" name="Shape 171"/>
            <p:cNvSpPr/>
            <p:nvPr/>
          </p:nvSpPr>
          <p:spPr>
            <a:xfrm>
              <a:off x="2682875" y="2411095"/>
              <a:ext cx="3242310" cy="920115"/>
            </a:xfrm>
            <a:prstGeom prst="rect">
              <a:avLst/>
            </a:prstGeom>
            <a:solidFill>
              <a:srgbClr val="FFFF99"/>
            </a:solidFill>
            <a:ln w="0">
              <a:noFill/>
            </a:ln>
          </p:spPr>
          <p:txBody>
            <a:bodyPr vert="horz" wrap="square" lIns="45720" tIns="45720" rIns="45720" bIns="45720" numCol="1" anchor="t">
              <a:noAutofit/>
            </a:bodyPr>
            <a:lstStyle/>
            <a:p>
              <a:pPr marL="0" indent="0" algn="l" defTabSz="914400" fontAlgn="auto" latinLnBrk="0" hangingPunct="0">
                <a:lnSpc>
                  <a:spcPct val="100000"/>
                </a:lnSpc>
                <a:spcBef>
                  <a:spcPts val="0"/>
                </a:spcBef>
                <a:spcAft>
                  <a:spcPts val="0"/>
                </a:spcAft>
                <a:buFontTx/>
                <a:buNone/>
                <a:defRPr sz="1800">
                  <a:latin typeface="Arial" panose="020B0604020202020204" pitchFamily="34" charset="0"/>
                  <a:ea typeface="Arial" panose="020B0604020202020204" pitchFamily="34" charset="0"/>
                  <a:cs typeface="Arial" panose="020B0604020202020204" pitchFamily="34" charset="0"/>
                </a:defRPr>
              </a:pPr>
              <a:endParaRPr lang="ko-KR" altLang="en-US" sz="1800" b="0" i="0" strike="noStrike" cap="none">
                <a:ln w="9525" cap="flat" cmpd="sng">
                  <a:noFill/>
                </a:ln>
                <a:solidFill>
                  <a:srgbClr val="000000"/>
                </a:solidFill>
                <a:latin typeface="Calibri" panose="020F0502020204030204" charset="0"/>
                <a:ea typeface="Calibri" panose="020F0502020204030204" charset="0"/>
                <a:cs typeface="+mj-cs"/>
              </a:endParaRPr>
            </a:p>
          </p:txBody>
        </p:sp>
        <p:pic>
          <p:nvPicPr>
            <p:cNvPr id="172" name="image10.png"/>
            <p:cNvPicPr>
              <a:picLocks noChangeAspect="1"/>
            </p:cNvPicPr>
            <p:nvPr/>
          </p:nvPicPr>
          <p:blipFill rotWithShape="1">
            <a:blip r:embed="rId2" cstate="print">
              <a:extLst>
                <a:ext uri="{28A0092B-C50C-407E-A947-70E740481C1C}">
                  <a14:useLocalDpi xmlns:a14="http://schemas.microsoft.com/office/drawing/2010/main" val="0"/>
                </a:ext>
              </a:extLst>
            </a:blip>
            <a:srcRect/>
            <a:stretch>
              <a:fillRect/>
            </a:stretch>
          </p:blipFill>
          <p:spPr>
            <a:xfrm>
              <a:off x="2682875" y="2411095"/>
              <a:ext cx="3242310" cy="920115"/>
            </a:xfrm>
            <a:prstGeom prst="rect">
              <a:avLst/>
            </a:prstGeom>
            <a:noFill/>
            <a:ln w="9525" cap="flat" cmpd="sng">
              <a:solidFill>
                <a:srgbClr val="FF0000">
                  <a:alpha val="100000"/>
                </a:srgbClr>
              </a:solidFill>
              <a:prstDash val="solid"/>
              <a:miter lim="800000"/>
              <a:headEnd/>
              <a:tailEnd/>
            </a:ln>
          </p:spPr>
        </p:pic>
      </p:grpSp>
      <p:sp>
        <p:nvSpPr>
          <p:cNvPr id="174" name="Shape 174"/>
          <p:cNvSpPr/>
          <p:nvPr/>
        </p:nvSpPr>
        <p:spPr>
          <a:xfrm>
            <a:off x="633095" y="3362325"/>
            <a:ext cx="8229600" cy="599440"/>
          </a:xfrm>
          <a:prstGeom prst="rect">
            <a:avLst/>
          </a:prstGeom>
          <a:ln w="12700">
            <a:miter lim="400000"/>
          </a:ln>
        </p:spPr>
        <p:txBody>
          <a:bodyPr lIns="45718" tIns="45718" rIns="45718" bIns="45718">
            <a:spAutoFit/>
          </a:bodyPr>
          <a:lstStyle/>
          <a:p>
            <a:pPr>
              <a:lnSpc>
                <a:spcPct val="70000"/>
              </a:lnSpc>
              <a:spcBef>
                <a:spcPts val="1600"/>
              </a:spcBef>
              <a:defRPr sz="2800">
                <a:latin typeface="宋体" panose="02010600030101010101" pitchFamily="2" charset="-122"/>
                <a:ea typeface="宋体" panose="02010600030101010101" pitchFamily="2" charset="-122"/>
                <a:cs typeface="宋体" panose="02010600030101010101" pitchFamily="2" charset="-122"/>
                <a:sym typeface="宋体" panose="02010600030101010101" pitchFamily="2" charset="-122"/>
              </a:defRPr>
            </a:pPr>
            <a:r>
              <a:t>称</a:t>
            </a:r>
            <a:r>
              <a:rPr b="1" i="1">
                <a:latin typeface="Times New Roman" panose="02020603050405020304"/>
                <a:ea typeface="Times New Roman" panose="02020603050405020304"/>
                <a:cs typeface="Times New Roman" panose="02020603050405020304"/>
                <a:sym typeface="Times New Roman" panose="02020603050405020304"/>
              </a:rPr>
              <a:t>X </a:t>
            </a:r>
            <a:r>
              <a:t>为</a:t>
            </a:r>
            <a:r>
              <a:rPr u="sng">
                <a:solidFill>
                  <a:schemeClr val="accent2"/>
                </a:solidFill>
                <a:latin typeface="黑体" panose="02010609060101010101" charset="-122"/>
                <a:ea typeface="黑体" panose="02010609060101010101" charset="-122"/>
                <a:cs typeface="黑体" panose="02010609060101010101" charset="-122"/>
                <a:sym typeface="黑体" panose="02010609060101010101" charset="-122"/>
              </a:rPr>
              <a:t>连续型随机变量</a:t>
            </a:r>
            <a:r>
              <a:t>，f (x)为X的</a:t>
            </a:r>
            <a:r>
              <a:rPr>
                <a:solidFill>
                  <a:schemeClr val="accent2"/>
                </a:solidFill>
                <a:latin typeface="黑体" panose="02010609060101010101" charset="-122"/>
                <a:ea typeface="黑体" panose="02010609060101010101" charset="-122"/>
                <a:cs typeface="黑体" panose="02010609060101010101" charset="-122"/>
                <a:sym typeface="黑体" panose="02010609060101010101" charset="-122"/>
              </a:rPr>
              <a:t>概率密度函数</a:t>
            </a:r>
            <a:r>
              <a:t>． </a:t>
            </a:r>
          </a:p>
        </p:txBody>
      </p:sp>
      <p:sp>
        <p:nvSpPr>
          <p:cNvPr id="175" name="Shape 175"/>
          <p:cNvSpPr/>
          <p:nvPr/>
        </p:nvSpPr>
        <p:spPr>
          <a:xfrm>
            <a:off x="7366000" y="2622550"/>
            <a:ext cx="519430" cy="523875"/>
          </a:xfrm>
          <a:prstGeom prst="rect">
            <a:avLst/>
          </a:prstGeom>
          <a:ln w="12700" cap="flat" cmpd="sng">
            <a:miter lim="800000"/>
          </a:ln>
        </p:spPr>
        <p:txBody>
          <a:bodyPr vert="horz" wrap="none" lIns="45720" tIns="45720" rIns="45720" bIns="45720" numCol="1" anchor="t">
            <a:spAutoFit/>
          </a:bodyPr>
          <a:lstStyle>
            <a:lvl1pPr marL="0" indent="0" defTabSz="508000">
              <a:lnSpc>
                <a:spcPct val="100000"/>
              </a:lnSpc>
              <a:spcBef>
                <a:spcPts val="1600"/>
              </a:spcBef>
              <a:spcAft>
                <a:spcPts val="0"/>
              </a:spcAft>
              <a:buFontTx/>
              <a:buNone/>
              <a:defRPr lang="en-GB" altLang="en-US" sz="2800">
                <a:latin typeface="宋体" panose="02010600030101010101" pitchFamily="2" charset="-122"/>
                <a:ea typeface="宋体" panose="02010600030101010101" pitchFamily="2" charset="-122"/>
                <a:cs typeface="宋体" panose="02010600030101010101" pitchFamily="2" charset="-122"/>
              </a:defRPr>
            </a:lvl1pPr>
          </a:lstStyle>
          <a:p>
            <a:pPr marL="0" indent="0" algn="l" defTabSz="914400" fontAlgn="auto" latinLnBrk="0" hangingPunct="0">
              <a:lnSpc>
                <a:spcPct val="100000"/>
              </a:lnSpc>
              <a:spcBef>
                <a:spcPts val="1600"/>
              </a:spcBef>
              <a:spcAft>
                <a:spcPts val="0"/>
              </a:spcAft>
              <a:buFontTx/>
              <a:buNone/>
            </a:pPr>
            <a:r>
              <a:rPr sz="2800" b="0" i="0" strike="noStrike" cap="none">
                <a:ln w="9525" cap="flat" cmpd="sng">
                  <a:noFill/>
                </a:ln>
                <a:solidFill>
                  <a:srgbClr val="000000"/>
                </a:solidFill>
                <a:latin typeface="Calibri" panose="020F0502020204030204" charset="0"/>
                <a:ea typeface="Calibri" panose="020F0502020204030204" charset="0"/>
                <a:cs typeface="+mj-cs"/>
              </a:rPr>
              <a:t>(*)</a:t>
            </a:r>
            <a:endParaRPr lang="ko-KR" altLang="en-US" sz="2800" b="0" i="0" strike="noStrike" cap="none">
              <a:ln w="9525" cap="flat" cmpd="sng">
                <a:noFill/>
              </a:ln>
              <a:solidFill>
                <a:srgbClr val="000000"/>
              </a:solidFill>
              <a:latin typeface="Calibri" panose="020F0502020204030204" charset="0"/>
              <a:ea typeface="Calibri" panose="020F0502020204030204" charset="0"/>
              <a:cs typeface="+mj-cs"/>
            </a:endParaRPr>
          </a:p>
        </p:txBody>
      </p:sp>
      <p:sp>
        <p:nvSpPr>
          <p:cNvPr id="177" name="Shape 177"/>
          <p:cNvSpPr/>
          <p:nvPr/>
        </p:nvSpPr>
        <p:spPr>
          <a:xfrm>
            <a:off x="619125" y="3975100"/>
            <a:ext cx="4367530" cy="499745"/>
          </a:xfrm>
          <a:prstGeom prst="rect">
            <a:avLst/>
          </a:prstGeom>
          <a:ln w="12700">
            <a:miter lim="400000"/>
          </a:ln>
        </p:spPr>
        <p:txBody>
          <a:bodyPr lIns="45718" tIns="45718" rIns="45718" bIns="45718">
            <a:spAutoFit/>
          </a:bodyPr>
          <a:lstStyle/>
          <a:p>
            <a:pPr>
              <a:spcBef>
                <a:spcPts val="1600"/>
              </a:spcBef>
              <a:defRPr sz="2800" b="1" u="sng">
                <a:solidFill>
                  <a:srgbClr val="FF0066"/>
                </a:solidFill>
                <a:effectLst>
                  <a:outerShdw blurRad="12700" dist="25400" dir="2700000" rotWithShape="0">
                    <a:srgbClr val="000000"/>
                  </a:outerShdw>
                </a:effectLst>
                <a:latin typeface="Times New Roman" panose="02020603050405020304"/>
                <a:ea typeface="Times New Roman" panose="02020603050405020304"/>
                <a:cs typeface="Times New Roman" panose="02020603050405020304"/>
                <a:sym typeface="Times New Roman" panose="02020603050405020304"/>
              </a:defRPr>
            </a:pPr>
            <a:r>
              <a:t>2.  </a:t>
            </a:r>
            <a:r>
              <a:rPr b="0">
                <a:latin typeface="黑体" panose="02010609060101010101" charset="-122"/>
                <a:ea typeface="黑体" panose="02010609060101010101" charset="-122"/>
                <a:cs typeface="黑体" panose="02010609060101010101" charset="-122"/>
                <a:sym typeface="黑体" panose="02010609060101010101" charset="-122"/>
              </a:rPr>
              <a:t>概率密度</a:t>
            </a:r>
            <a:r>
              <a:rPr i="1"/>
              <a:t>f</a:t>
            </a:r>
            <a:r>
              <a:t>(</a:t>
            </a:r>
            <a:r>
              <a:rPr i="1"/>
              <a:t>x</a:t>
            </a:r>
            <a:r>
              <a:t>)</a:t>
            </a:r>
            <a:r>
              <a:rPr b="0">
                <a:latin typeface="黑体" panose="02010609060101010101" charset="-122"/>
                <a:ea typeface="黑体" panose="02010609060101010101" charset="-122"/>
                <a:cs typeface="黑体" panose="02010609060101010101" charset="-122"/>
                <a:sym typeface="黑体" panose="02010609060101010101" charset="-122"/>
              </a:rPr>
              <a:t>的性质</a:t>
            </a:r>
            <a:r>
              <a:rPr b="0" u="none">
                <a:latin typeface="黑体" panose="02010609060101010101" charset="-122"/>
                <a:ea typeface="黑体" panose="02010609060101010101" charset="-122"/>
                <a:cs typeface="黑体" panose="02010609060101010101" charset="-122"/>
                <a:sym typeface="黑体" panose="02010609060101010101" charset="-122"/>
              </a:rPr>
              <a:t>：</a:t>
            </a:r>
            <a:endParaRPr b="0" u="none">
              <a:latin typeface="黑体" panose="02010609060101010101" charset="-122"/>
              <a:ea typeface="黑体" panose="02010609060101010101" charset="-122"/>
              <a:cs typeface="黑体" panose="02010609060101010101" charset="-122"/>
              <a:sym typeface="黑体" panose="02010609060101010101" charset="-122"/>
            </a:endParaRPr>
          </a:p>
        </p:txBody>
      </p:sp>
      <p:pic>
        <p:nvPicPr>
          <p:cNvPr id="178" name="image11.png"/>
          <p:cNvPicPr>
            <a:picLocks noChangeAspect="1"/>
          </p:cNvPicPr>
          <p:nvPr/>
        </p:nvPicPr>
        <p:blipFill>
          <a:blip r:embed="rId3"/>
          <a:stretch>
            <a:fillRect/>
          </a:stretch>
        </p:blipFill>
        <p:spPr>
          <a:xfrm>
            <a:off x="3293745" y="4318000"/>
            <a:ext cx="2765425" cy="828675"/>
          </a:xfrm>
          <a:prstGeom prst="rect">
            <a:avLst/>
          </a:prstGeom>
          <a:ln w="12700">
            <a:miter lim="400000"/>
            <a:headEnd/>
            <a:tailEnd/>
          </a:ln>
        </p:spPr>
      </p:pic>
      <p:pic>
        <p:nvPicPr>
          <p:cNvPr id="179" name="image12.png"/>
          <p:cNvPicPr>
            <a:picLocks noChangeAspect="1"/>
          </p:cNvPicPr>
          <p:nvPr/>
        </p:nvPicPr>
        <p:blipFill>
          <a:blip r:embed="rId4"/>
          <a:stretch>
            <a:fillRect/>
          </a:stretch>
        </p:blipFill>
        <p:spPr>
          <a:xfrm>
            <a:off x="730250" y="4595495"/>
            <a:ext cx="1927225" cy="503555"/>
          </a:xfrm>
          <a:prstGeom prst="rect">
            <a:avLst/>
          </a:prstGeom>
          <a:ln w="12700">
            <a:miter lim="400000"/>
            <a:headEnd/>
            <a:tailEnd/>
          </a:ln>
        </p:spPr>
      </p:pic>
      <p:pic>
        <p:nvPicPr>
          <p:cNvPr id="180" name="image13.png"/>
          <p:cNvPicPr>
            <a:picLocks noChangeAspect="1"/>
          </p:cNvPicPr>
          <p:nvPr/>
        </p:nvPicPr>
        <p:blipFill>
          <a:blip r:embed="rId5"/>
          <a:stretch>
            <a:fillRect/>
          </a:stretch>
        </p:blipFill>
        <p:spPr>
          <a:xfrm>
            <a:off x="826770" y="5020945"/>
            <a:ext cx="7489825" cy="922655"/>
          </a:xfrm>
          <a:prstGeom prst="rect">
            <a:avLst/>
          </a:prstGeom>
          <a:ln w="12700">
            <a:miter lim="400000"/>
            <a:headEnd/>
            <a:tailEnd/>
          </a:ln>
        </p:spPr>
      </p:pic>
      <p:sp>
        <p:nvSpPr>
          <p:cNvPr id="181" name="Shape 181"/>
          <p:cNvSpPr/>
          <p:nvPr/>
        </p:nvSpPr>
        <p:spPr>
          <a:xfrm>
            <a:off x="785495" y="5879465"/>
            <a:ext cx="7924800" cy="599440"/>
          </a:xfrm>
          <a:prstGeom prst="rect">
            <a:avLst/>
          </a:prstGeom>
          <a:ln w="12700">
            <a:miter lim="400000"/>
          </a:ln>
        </p:spPr>
        <p:txBody>
          <a:bodyPr lIns="45718" tIns="45718" rIns="45718" bIns="45718">
            <a:spAutoFit/>
          </a:bodyPr>
          <a:lstStyle/>
          <a:p>
            <a:pPr>
              <a:defRPr sz="2800" b="1">
                <a:latin typeface="Times New Roman" panose="02020603050405020304"/>
                <a:ea typeface="Times New Roman" panose="02020603050405020304"/>
                <a:cs typeface="Times New Roman" panose="02020603050405020304"/>
                <a:sym typeface="Times New Roman" panose="02020603050405020304"/>
              </a:defRPr>
            </a:pPr>
            <a:r>
              <a:t>(4)</a:t>
            </a:r>
            <a:r>
              <a:rPr b="0">
                <a:latin typeface="宋体" panose="02010600030101010101" pitchFamily="2" charset="-122"/>
                <a:ea typeface="宋体" panose="02010600030101010101" pitchFamily="2" charset="-122"/>
                <a:cs typeface="宋体" panose="02010600030101010101" pitchFamily="2" charset="-122"/>
                <a:sym typeface="宋体" panose="02010600030101010101" pitchFamily="2" charset="-122"/>
              </a:rPr>
              <a:t>若</a:t>
            </a:r>
            <a:r>
              <a:rPr i="1"/>
              <a:t>f</a:t>
            </a:r>
            <a:r>
              <a:t>(</a:t>
            </a:r>
            <a:r>
              <a:rPr i="1"/>
              <a:t>x</a:t>
            </a:r>
            <a:r>
              <a:t>)</a:t>
            </a:r>
            <a:r>
              <a:rPr b="0">
                <a:latin typeface="宋体" panose="02010600030101010101" pitchFamily="2" charset="-122"/>
                <a:ea typeface="宋体" panose="02010600030101010101" pitchFamily="2" charset="-122"/>
                <a:cs typeface="宋体" panose="02010600030101010101" pitchFamily="2" charset="-122"/>
                <a:sym typeface="宋体" panose="02010600030101010101" pitchFamily="2" charset="-122"/>
              </a:rPr>
              <a:t>在点 </a:t>
            </a:r>
            <a:r>
              <a:rPr i="1"/>
              <a:t>x</a:t>
            </a:r>
            <a:r>
              <a:rPr b="0">
                <a:latin typeface="宋体" panose="02010600030101010101" pitchFamily="2" charset="-122"/>
                <a:ea typeface="宋体" panose="02010600030101010101" pitchFamily="2" charset="-122"/>
                <a:cs typeface="宋体" panose="02010600030101010101" pitchFamily="2" charset="-122"/>
                <a:sym typeface="宋体" panose="02010600030101010101" pitchFamily="2" charset="-122"/>
              </a:rPr>
              <a:t> 处连续</a:t>
            </a:r>
            <a:r>
              <a:t>,   </a:t>
            </a:r>
            <a:r>
              <a:rPr b="0">
                <a:latin typeface="宋体" panose="02010600030101010101" pitchFamily="2" charset="-122"/>
                <a:ea typeface="宋体" panose="02010600030101010101" pitchFamily="2" charset="-122"/>
                <a:cs typeface="宋体" panose="02010600030101010101" pitchFamily="2" charset="-122"/>
                <a:sym typeface="宋体" panose="02010600030101010101" pitchFamily="2" charset="-122"/>
              </a:rPr>
              <a:t>则</a:t>
            </a:r>
            <a:endParaRPr b="0">
              <a:latin typeface="宋体" panose="02010600030101010101" pitchFamily="2" charset="-122"/>
              <a:ea typeface="宋体" panose="02010600030101010101" pitchFamily="2" charset="-122"/>
              <a:cs typeface="宋体" panose="02010600030101010101" pitchFamily="2" charset="-122"/>
              <a:sym typeface="宋体" panose="02010600030101010101" pitchFamily="2" charset="-122"/>
            </a:endParaRPr>
          </a:p>
        </p:txBody>
      </p:sp>
      <p:grpSp>
        <p:nvGrpSpPr>
          <p:cNvPr id="184" name="Group 184"/>
          <p:cNvGrpSpPr/>
          <p:nvPr/>
        </p:nvGrpSpPr>
        <p:grpSpPr>
          <a:xfrm>
            <a:off x="5216525" y="5905500"/>
            <a:ext cx="1871980" cy="548005"/>
            <a:chOff x="5216525" y="5905500"/>
            <a:chExt cx="1871980" cy="548005"/>
          </a:xfrm>
        </p:grpSpPr>
        <p:sp>
          <p:nvSpPr>
            <p:cNvPr id="182" name="Shape 182"/>
            <p:cNvSpPr/>
            <p:nvPr/>
          </p:nvSpPr>
          <p:spPr>
            <a:xfrm>
              <a:off x="5216525" y="5905500"/>
              <a:ext cx="1871980" cy="548005"/>
            </a:xfrm>
            <a:prstGeom prst="rect">
              <a:avLst/>
            </a:prstGeom>
            <a:solidFill>
              <a:srgbClr val="FFFF99"/>
            </a:solidFill>
            <a:ln w="12700" cap="flat">
              <a:noFill/>
              <a:miter lim="400000"/>
            </a:ln>
            <a:effectLst/>
          </p:spPr>
          <p:txBody>
            <a:bodyPr wrap="square" lIns="45718" tIns="45718" rIns="45718" bIns="45718" numCol="1" anchor="t">
              <a:noAutofit/>
            </a:bodyPr>
            <a:lstStyle/>
            <a:p>
              <a:pPr>
                <a:defRPr>
                  <a:latin typeface="Arial" panose="020B0604020202020204"/>
                  <a:ea typeface="Arial" panose="020B0604020202020204"/>
                  <a:cs typeface="Arial" panose="020B0604020202020204"/>
                  <a:sym typeface="Arial" panose="020B0604020202020204"/>
                </a:defRPr>
              </a:pPr>
            </a:p>
          </p:txBody>
        </p:sp>
        <p:pic>
          <p:nvPicPr>
            <p:cNvPr id="183" name="image14.png"/>
            <p:cNvPicPr>
              <a:picLocks noChangeAspect="1"/>
            </p:cNvPicPr>
            <p:nvPr/>
          </p:nvPicPr>
          <p:blipFill>
            <a:blip r:embed="rId6"/>
            <a:stretch>
              <a:fillRect/>
            </a:stretch>
          </p:blipFill>
          <p:spPr>
            <a:xfrm>
              <a:off x="5216525" y="5905500"/>
              <a:ext cx="1871980" cy="548005"/>
            </a:xfrm>
            <a:prstGeom prst="rect">
              <a:avLst/>
            </a:prstGeom>
            <a:ln w="12700" cap="flat">
              <a:noFill/>
              <a:miter lim="400000"/>
              <a:headEnd/>
              <a:tailEnd/>
            </a:ln>
            <a:effectLst/>
          </p:spPr>
        </p:pic>
      </p:grpSp>
    </p:spTree>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timing>
    <p:tnLst>
      <p:par>
        <p:cTn id="1" dur="indefinite" restart="never" fill="hold" nodeType="tmRoot">
          <p:childTnLst>
            <p:seq concurrent="1" nextAc="seek">
              <p:cTn id="2" dur="indefinite" fill="hold"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type="el">
                                    <p:tmAbs val="0"/>
                                  </p:iterate>
                                  <p:childTnLst>
                                    <p:set>
                                      <p:cBhvr>
                                        <p:cTn id="6" dur="indefinite" fill="hold"/>
                                        <p:tgtEl>
                                          <p:spTgt spid="169"/>
                                        </p:tgtEl>
                                        <p:attrNameLst>
                                          <p:attrName>style.visibility</p:attrName>
                                        </p:attrNameLst>
                                      </p:cBhvr>
                                      <p:to>
                                        <p:strVal val="visible"/>
                                      </p:to>
                                    </p:set>
                                    <p:animEffect transition="in" filter="wipe(left)">
                                      <p:cBhvr>
                                        <p:cTn id="7" dur="300"/>
                                        <p:tgtEl>
                                          <p:spTgt spid="16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1" nodeType="clickEffect">
                                  <p:stCondLst>
                                    <p:cond delay="0"/>
                                  </p:stCondLst>
                                  <p:iterate type="el">
                                    <p:tmAbs val="0"/>
                                  </p:iterate>
                                  <p:childTnLst>
                                    <p:set>
                                      <p:cBhvr>
                                        <p:cTn id="11" dur="indefinite" fill="hold"/>
                                        <p:tgtEl>
                                          <p:spTgt spid="170"/>
                                        </p:tgtEl>
                                        <p:attrNameLst>
                                          <p:attrName>style.visibility</p:attrName>
                                        </p:attrNameLst>
                                      </p:cBhvr>
                                      <p:to>
                                        <p:strVal val="visible"/>
                                      </p:to>
                                    </p:set>
                                    <p:animEffect transition="in" filter="wipe(left)">
                                      <p:cBhvr>
                                        <p:cTn id="12" dur="300"/>
                                        <p:tgtEl>
                                          <p:spTgt spid="17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2" nodeType="clickEffect">
                                  <p:stCondLst>
                                    <p:cond delay="0"/>
                                  </p:stCondLst>
                                  <p:iterate type="el">
                                    <p:tmAbs val="0"/>
                                  </p:iterate>
                                  <p:childTnLst>
                                    <p:set>
                                      <p:cBhvr>
                                        <p:cTn id="16" dur="indefinite" fill="hold"/>
                                        <p:tgtEl>
                                          <p:spTgt spid="173"/>
                                        </p:tgtEl>
                                        <p:attrNameLst>
                                          <p:attrName>style.visibility</p:attrName>
                                        </p:attrNameLst>
                                      </p:cBhvr>
                                      <p:to>
                                        <p:strVal val="visible"/>
                                      </p:to>
                                    </p:set>
                                    <p:animEffect transition="in" filter="wipe(left)">
                                      <p:cBhvr>
                                        <p:cTn id="17" dur="500"/>
                                        <p:tgtEl>
                                          <p:spTgt spid="17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3" nodeType="clickEffect">
                                  <p:stCondLst>
                                    <p:cond delay="0"/>
                                  </p:stCondLst>
                                  <p:iterate type="el">
                                    <p:tmAbs val="0"/>
                                  </p:iterate>
                                  <p:childTnLst>
                                    <p:set>
                                      <p:cBhvr>
                                        <p:cTn id="21" dur="indefinite" fill="hold"/>
                                        <p:tgtEl>
                                          <p:spTgt spid="175"/>
                                        </p:tgtEl>
                                        <p:attrNameLst>
                                          <p:attrName>style.visibility</p:attrName>
                                        </p:attrNameLst>
                                      </p:cBhvr>
                                      <p:to>
                                        <p:strVal val="visible"/>
                                      </p:to>
                                    </p:set>
                                    <p:animEffect transition="in" filter="wipe(left)">
                                      <p:cBhvr>
                                        <p:cTn id="22" dur="500"/>
                                        <p:tgtEl>
                                          <p:spTgt spid="175"/>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4" nodeType="clickEffect">
                                  <p:stCondLst>
                                    <p:cond delay="0"/>
                                  </p:stCondLst>
                                  <p:iterate type="el">
                                    <p:tmAbs val="0"/>
                                  </p:iterate>
                                  <p:childTnLst>
                                    <p:set>
                                      <p:cBhvr>
                                        <p:cTn id="26" dur="indefinite" fill="hold"/>
                                        <p:tgtEl>
                                          <p:spTgt spid="174"/>
                                        </p:tgtEl>
                                        <p:attrNameLst>
                                          <p:attrName>style.visibility</p:attrName>
                                        </p:attrNameLst>
                                      </p:cBhvr>
                                      <p:to>
                                        <p:strVal val="visible"/>
                                      </p:to>
                                    </p:set>
                                    <p:animEffect transition="in" filter="wipe(left)">
                                      <p:cBhvr>
                                        <p:cTn id="27" dur="500"/>
                                        <p:tgtEl>
                                          <p:spTgt spid="174"/>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5" nodeType="clickEffect">
                                  <p:stCondLst>
                                    <p:cond delay="0"/>
                                  </p:stCondLst>
                                  <p:iterate type="el">
                                    <p:tmAbs val="0"/>
                                  </p:iterate>
                                  <p:childTnLst>
                                    <p:set>
                                      <p:cBhvr>
                                        <p:cTn id="31" dur="indefinite" fill="hold"/>
                                        <p:tgtEl>
                                          <p:spTgt spid="177"/>
                                        </p:tgtEl>
                                        <p:attrNameLst>
                                          <p:attrName>style.visibility</p:attrName>
                                        </p:attrNameLst>
                                      </p:cBhvr>
                                      <p:to>
                                        <p:strVal val="visible"/>
                                      </p:to>
                                    </p:set>
                                    <p:animEffect transition="in" filter="wipe(left)">
                                      <p:cBhvr>
                                        <p:cTn id="32" dur="300"/>
                                        <p:tgtEl>
                                          <p:spTgt spid="177"/>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6" nodeType="clickEffect">
                                  <p:stCondLst>
                                    <p:cond delay="0"/>
                                  </p:stCondLst>
                                  <p:iterate type="el">
                                    <p:tmAbs val="0"/>
                                  </p:iterate>
                                  <p:childTnLst>
                                    <p:set>
                                      <p:cBhvr>
                                        <p:cTn id="36" dur="indefinite" fill="hold"/>
                                        <p:tgtEl>
                                          <p:spTgt spid="179"/>
                                        </p:tgtEl>
                                        <p:attrNameLst>
                                          <p:attrName>style.visibility</p:attrName>
                                        </p:attrNameLst>
                                      </p:cBhvr>
                                      <p:to>
                                        <p:strVal val="visible"/>
                                      </p:to>
                                    </p:set>
                                    <p:animEffect transition="in" filter="wipe(left)">
                                      <p:cBhvr>
                                        <p:cTn id="37" dur="500"/>
                                        <p:tgtEl>
                                          <p:spTgt spid="179"/>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7" nodeType="clickEffect">
                                  <p:stCondLst>
                                    <p:cond delay="0"/>
                                  </p:stCondLst>
                                  <p:iterate type="el">
                                    <p:tmAbs val="0"/>
                                  </p:iterate>
                                  <p:childTnLst>
                                    <p:set>
                                      <p:cBhvr>
                                        <p:cTn id="41" dur="indefinite" fill="hold"/>
                                        <p:tgtEl>
                                          <p:spTgt spid="178"/>
                                        </p:tgtEl>
                                        <p:attrNameLst>
                                          <p:attrName>style.visibility</p:attrName>
                                        </p:attrNameLst>
                                      </p:cBhvr>
                                      <p:to>
                                        <p:strVal val="visible"/>
                                      </p:to>
                                    </p:set>
                                    <p:animEffect transition="in" filter="wipe(left)">
                                      <p:cBhvr>
                                        <p:cTn id="42" dur="500"/>
                                        <p:tgtEl>
                                          <p:spTgt spid="178"/>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8" nodeType="clickEffect">
                                  <p:stCondLst>
                                    <p:cond delay="0"/>
                                  </p:stCondLst>
                                  <p:iterate type="el">
                                    <p:tmAbs val="0"/>
                                  </p:iterate>
                                  <p:childTnLst>
                                    <p:set>
                                      <p:cBhvr>
                                        <p:cTn id="46" dur="indefinite" fill="hold"/>
                                        <p:tgtEl>
                                          <p:spTgt spid="180"/>
                                        </p:tgtEl>
                                        <p:attrNameLst>
                                          <p:attrName>style.visibility</p:attrName>
                                        </p:attrNameLst>
                                      </p:cBhvr>
                                      <p:to>
                                        <p:strVal val="visible"/>
                                      </p:to>
                                    </p:set>
                                    <p:animEffect transition="in" filter="wipe(left)">
                                      <p:cBhvr>
                                        <p:cTn id="47" dur="500"/>
                                        <p:tgtEl>
                                          <p:spTgt spid="180"/>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9" nodeType="clickEffect">
                                  <p:stCondLst>
                                    <p:cond delay="0"/>
                                  </p:stCondLst>
                                  <p:iterate type="el">
                                    <p:tmAbs val="0"/>
                                  </p:iterate>
                                  <p:childTnLst>
                                    <p:set>
                                      <p:cBhvr>
                                        <p:cTn id="51" dur="indefinite" fill="hold"/>
                                        <p:tgtEl>
                                          <p:spTgt spid="181"/>
                                        </p:tgtEl>
                                        <p:attrNameLst>
                                          <p:attrName>style.visibility</p:attrName>
                                        </p:attrNameLst>
                                      </p:cBhvr>
                                      <p:to>
                                        <p:strVal val="visible"/>
                                      </p:to>
                                    </p:set>
                                    <p:animEffect transition="in" filter="wipe(left)">
                                      <p:cBhvr>
                                        <p:cTn id="52" dur="500"/>
                                        <p:tgtEl>
                                          <p:spTgt spid="181"/>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grpId="10" nodeType="clickEffect">
                                  <p:stCondLst>
                                    <p:cond delay="0"/>
                                  </p:stCondLst>
                                  <p:iterate type="el">
                                    <p:tmAbs val="0"/>
                                  </p:iterate>
                                  <p:childTnLst>
                                    <p:set>
                                      <p:cBhvr>
                                        <p:cTn id="56" dur="indefinite" fill="hold"/>
                                        <p:tgtEl>
                                          <p:spTgt spid="184"/>
                                        </p:tgtEl>
                                        <p:attrNameLst>
                                          <p:attrName>style.visibility</p:attrName>
                                        </p:attrNameLst>
                                      </p:cBhvr>
                                      <p:to>
                                        <p:strVal val="visible"/>
                                      </p:to>
                                    </p:set>
                                    <p:animEffect transition="in" filter="wipe(left)">
                                      <p:cBhvr>
                                        <p:cTn id="57" dur="500"/>
                                        <p:tgtEl>
                                          <p:spTgt spid="1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9" grpId="0" animBg="1"/>
      <p:bldP spid="170" grpId="1" animBg="1"/>
      <p:bldP spid="173" grpId="2" animBg="1"/>
      <p:bldP spid="175" grpId="3" animBg="1"/>
      <p:bldP spid="174" grpId="4" animBg="1"/>
      <p:bldP spid="177" grpId="5" animBg="1"/>
      <p:bldP spid="179" grpId="6" animBg="1"/>
      <p:bldP spid="178" grpId="7" animBg="1"/>
      <p:bldP spid="180" grpId="8" animBg="1"/>
      <p:bldP spid="181" grpId="9" animBg="1"/>
      <p:bldP spid="184" grpId="1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rotWithShape="1">
          <a:blip r:embed="rId1"/>
          <a:srcRect/>
          <a:stretch>
            <a:fillRect/>
          </a:stretch>
        </a:blipFill>
        <a:effectLst/>
      </p:bgPr>
    </p:bg>
    <p:spTree>
      <p:nvGrpSpPr>
        <p:cNvPr id="1" name=""/>
        <p:cNvGrpSpPr/>
        <p:nvPr/>
      </p:nvGrpSpPr>
      <p:grpSpPr>
        <a:xfrm>
          <a:off x="0" y="0"/>
          <a:ext cx="0" cy="0"/>
          <a:chOff x="0" y="0"/>
          <a:chExt cx="0" cy="0"/>
        </a:xfrm>
      </p:grpSpPr>
      <p:sp>
        <p:nvSpPr>
          <p:cNvPr id="186" name="Shape 186"/>
          <p:cNvSpPr/>
          <p:nvPr/>
        </p:nvSpPr>
        <p:spPr>
          <a:xfrm>
            <a:off x="3741737" y="5100637"/>
            <a:ext cx="2286002" cy="391862"/>
          </a:xfrm>
          <a:prstGeom prst="rect">
            <a:avLst/>
          </a:prstGeom>
          <a:ln w="12700">
            <a:miter lim="400000"/>
          </a:ln>
        </p:spPr>
        <p:txBody>
          <a:bodyPr lIns="45718" tIns="45718" rIns="45718" bIns="45718">
            <a:spAutoFit/>
          </a:bodyPr>
          <a:lstStyle/>
          <a:p>
            <a:pPr>
              <a:spcBef>
                <a:spcPts val="1000"/>
              </a:spcBef>
              <a:defRPr b="1">
                <a:latin typeface="Times New Roman" panose="02020603050405020304"/>
                <a:ea typeface="Times New Roman" panose="02020603050405020304"/>
                <a:cs typeface="Times New Roman" panose="02020603050405020304"/>
                <a:sym typeface="Times New Roman" panose="02020603050405020304"/>
              </a:defRPr>
            </a:pPr>
            <a:r>
              <a:t>   </a:t>
            </a:r>
            <a:r>
              <a:rPr i="1"/>
              <a:t>x</a:t>
            </a:r>
            <a:r>
              <a:rPr baseline="-25000"/>
              <a:t>1   </a:t>
            </a:r>
            <a:r>
              <a:rPr i="1"/>
              <a:t> x</a:t>
            </a:r>
            <a:r>
              <a:rPr baseline="-25000"/>
              <a:t>2</a:t>
            </a:r>
            <a:r>
              <a:rPr i="1"/>
              <a:t> </a:t>
            </a:r>
            <a:endParaRPr i="1"/>
          </a:p>
        </p:txBody>
      </p:sp>
      <p:pic>
        <p:nvPicPr>
          <p:cNvPr id="187" name="image15.png"/>
          <p:cNvPicPr>
            <a:picLocks noChangeAspect="1"/>
          </p:cNvPicPr>
          <p:nvPr/>
        </p:nvPicPr>
        <p:blipFill>
          <a:blip r:embed="rId2"/>
          <a:stretch>
            <a:fillRect/>
          </a:stretch>
        </p:blipFill>
        <p:spPr>
          <a:xfrm>
            <a:off x="6732586" y="3429000"/>
            <a:ext cx="1598614" cy="598488"/>
          </a:xfrm>
          <a:prstGeom prst="rect">
            <a:avLst/>
          </a:prstGeom>
          <a:ln w="12700">
            <a:miter lim="400000"/>
            <a:headEnd/>
            <a:tailEnd/>
          </a:ln>
        </p:spPr>
      </p:pic>
      <p:sp>
        <p:nvSpPr>
          <p:cNvPr id="188" name="Shape 188"/>
          <p:cNvSpPr/>
          <p:nvPr/>
        </p:nvSpPr>
        <p:spPr>
          <a:xfrm>
            <a:off x="1011237" y="2235978"/>
            <a:ext cx="2743202" cy="686611"/>
          </a:xfrm>
          <a:custGeom>
            <a:avLst/>
            <a:gdLst/>
            <a:ahLst/>
            <a:cxnLst>
              <a:cxn ang="0">
                <a:pos x="wd2" y="hd2"/>
              </a:cxn>
              <a:cxn ang="5400000">
                <a:pos x="wd2" y="hd2"/>
              </a:cxn>
              <a:cxn ang="10800000">
                <a:pos x="wd2" y="hd2"/>
              </a:cxn>
              <a:cxn ang="16200000">
                <a:pos x="wd2" y="hd2"/>
              </a:cxn>
            </a:cxnLst>
            <a:rect l="0" t="0" r="r" b="b"/>
            <a:pathLst>
              <a:path w="21600" h="21232" extrusionOk="0">
                <a:moveTo>
                  <a:pt x="0" y="21232"/>
                </a:moveTo>
                <a:cubicBezTo>
                  <a:pt x="1300" y="21232"/>
                  <a:pt x="2600" y="21232"/>
                  <a:pt x="3600" y="18876"/>
                </a:cubicBezTo>
                <a:cubicBezTo>
                  <a:pt x="4600" y="16519"/>
                  <a:pt x="5000" y="10236"/>
                  <a:pt x="6000" y="7094"/>
                </a:cubicBezTo>
                <a:cubicBezTo>
                  <a:pt x="7000" y="3952"/>
                  <a:pt x="8200" y="-368"/>
                  <a:pt x="9600" y="25"/>
                </a:cubicBezTo>
                <a:cubicBezTo>
                  <a:pt x="11000" y="417"/>
                  <a:pt x="13400" y="7487"/>
                  <a:pt x="14400" y="9450"/>
                </a:cubicBezTo>
                <a:cubicBezTo>
                  <a:pt x="15400" y="11414"/>
                  <a:pt x="14900" y="10236"/>
                  <a:pt x="15600" y="11807"/>
                </a:cubicBezTo>
                <a:cubicBezTo>
                  <a:pt x="16300" y="13377"/>
                  <a:pt x="17600" y="17305"/>
                  <a:pt x="18600" y="18876"/>
                </a:cubicBezTo>
                <a:cubicBezTo>
                  <a:pt x="19600" y="20447"/>
                  <a:pt x="21100" y="20839"/>
                  <a:pt x="21600" y="21232"/>
                </a:cubicBezTo>
              </a:path>
            </a:pathLst>
          </a:custGeom>
          <a:ln w="38100">
            <a:solidFill>
              <a:srgbClr val="0000FF"/>
            </a:solidFill>
          </a:ln>
        </p:spPr>
        <p:txBody>
          <a:bodyPr lIns="45718" tIns="45718" rIns="45718" bIns="45718"/>
          <a:lstStyle/>
          <a:p>
            <a:pPr>
              <a:defRPr>
                <a:latin typeface="Arial" panose="020B0604020202020204"/>
                <a:ea typeface="Arial" panose="020B0604020202020204"/>
                <a:cs typeface="Arial" panose="020B0604020202020204"/>
                <a:sym typeface="Arial" panose="020B0604020202020204"/>
              </a:defRPr>
            </a:pPr>
          </a:p>
        </p:txBody>
      </p:sp>
      <p:sp>
        <p:nvSpPr>
          <p:cNvPr id="189" name="Shape 189"/>
          <p:cNvSpPr/>
          <p:nvPr/>
        </p:nvSpPr>
        <p:spPr>
          <a:xfrm>
            <a:off x="2992436" y="2605086"/>
            <a:ext cx="2" cy="533402"/>
          </a:xfrm>
          <a:prstGeom prst="line">
            <a:avLst/>
          </a:prstGeom>
          <a:ln w="38100">
            <a:solidFill>
              <a:srgbClr val="FF0000"/>
            </a:solidFill>
          </a:ln>
        </p:spPr>
        <p:txBody>
          <a:bodyPr lIns="45718" tIns="45718" rIns="45718" bIns="45718"/>
          <a:lstStyle/>
          <a:p/>
        </p:txBody>
      </p:sp>
      <p:sp>
        <p:nvSpPr>
          <p:cNvPr id="190" name="Shape 190"/>
          <p:cNvSpPr/>
          <p:nvPr/>
        </p:nvSpPr>
        <p:spPr>
          <a:xfrm>
            <a:off x="5416549" y="2235978"/>
            <a:ext cx="3043240" cy="686611"/>
          </a:xfrm>
          <a:custGeom>
            <a:avLst/>
            <a:gdLst/>
            <a:ahLst/>
            <a:cxnLst>
              <a:cxn ang="0">
                <a:pos x="wd2" y="hd2"/>
              </a:cxn>
              <a:cxn ang="5400000">
                <a:pos x="wd2" y="hd2"/>
              </a:cxn>
              <a:cxn ang="10800000">
                <a:pos x="wd2" y="hd2"/>
              </a:cxn>
              <a:cxn ang="16200000">
                <a:pos x="wd2" y="hd2"/>
              </a:cxn>
            </a:cxnLst>
            <a:rect l="0" t="0" r="r" b="b"/>
            <a:pathLst>
              <a:path w="21600" h="21232" extrusionOk="0">
                <a:moveTo>
                  <a:pt x="0" y="21232"/>
                </a:moveTo>
                <a:cubicBezTo>
                  <a:pt x="1300" y="21232"/>
                  <a:pt x="2600" y="21232"/>
                  <a:pt x="3600" y="18876"/>
                </a:cubicBezTo>
                <a:cubicBezTo>
                  <a:pt x="4600" y="16519"/>
                  <a:pt x="5000" y="10236"/>
                  <a:pt x="6000" y="7094"/>
                </a:cubicBezTo>
                <a:cubicBezTo>
                  <a:pt x="7000" y="3952"/>
                  <a:pt x="8200" y="-368"/>
                  <a:pt x="9600" y="25"/>
                </a:cubicBezTo>
                <a:cubicBezTo>
                  <a:pt x="11000" y="417"/>
                  <a:pt x="13400" y="7487"/>
                  <a:pt x="14400" y="9450"/>
                </a:cubicBezTo>
                <a:cubicBezTo>
                  <a:pt x="15400" y="11414"/>
                  <a:pt x="14900" y="10236"/>
                  <a:pt x="15600" y="11807"/>
                </a:cubicBezTo>
                <a:cubicBezTo>
                  <a:pt x="16300" y="13377"/>
                  <a:pt x="17600" y="17305"/>
                  <a:pt x="18600" y="18876"/>
                </a:cubicBezTo>
                <a:cubicBezTo>
                  <a:pt x="19600" y="20447"/>
                  <a:pt x="21100" y="20839"/>
                  <a:pt x="21600" y="21232"/>
                </a:cubicBezTo>
              </a:path>
            </a:pathLst>
          </a:custGeom>
          <a:ln w="38100">
            <a:solidFill>
              <a:srgbClr val="0000FF"/>
            </a:solidFill>
          </a:ln>
        </p:spPr>
        <p:txBody>
          <a:bodyPr lIns="45718" tIns="45718" rIns="45718" bIns="45718"/>
          <a:lstStyle/>
          <a:p>
            <a:pPr>
              <a:defRPr>
                <a:latin typeface="Arial" panose="020B0604020202020204"/>
                <a:ea typeface="Arial" panose="020B0604020202020204"/>
                <a:cs typeface="Arial" panose="020B0604020202020204"/>
                <a:sym typeface="Arial" panose="020B0604020202020204"/>
              </a:defRPr>
            </a:pPr>
          </a:p>
        </p:txBody>
      </p:sp>
      <p:sp>
        <p:nvSpPr>
          <p:cNvPr id="191" name="Shape 191"/>
          <p:cNvSpPr/>
          <p:nvPr/>
        </p:nvSpPr>
        <p:spPr>
          <a:xfrm>
            <a:off x="1692275" y="2528886"/>
            <a:ext cx="838200" cy="348428"/>
          </a:xfrm>
          <a:prstGeom prst="rect">
            <a:avLst/>
          </a:prstGeom>
          <a:ln w="12700">
            <a:miter lim="400000"/>
          </a:ln>
        </p:spPr>
        <p:txBody>
          <a:bodyPr lIns="45718" tIns="45718" rIns="45718" bIns="45718">
            <a:spAutoFit/>
          </a:bodyPr>
          <a:lstStyle/>
          <a:p>
            <a:pPr>
              <a:spcBef>
                <a:spcPts val="1000"/>
              </a:spcBef>
              <a:defRPr b="1" i="1">
                <a:latin typeface="Times New Roman" panose="02020603050405020304"/>
                <a:ea typeface="Times New Roman" panose="02020603050405020304"/>
                <a:cs typeface="Times New Roman" panose="02020603050405020304"/>
                <a:sym typeface="Times New Roman" panose="02020603050405020304"/>
              </a:defRPr>
            </a:pPr>
            <a:r>
              <a:t>F</a:t>
            </a:r>
            <a:r>
              <a:rPr b="0" i="0"/>
              <a:t>(</a:t>
            </a:r>
            <a:r>
              <a:t>x</a:t>
            </a:r>
            <a:r>
              <a:rPr b="0" i="0"/>
              <a:t>)</a:t>
            </a:r>
            <a:endParaRPr b="0" i="0"/>
          </a:p>
        </p:txBody>
      </p:sp>
      <p:grpSp>
        <p:nvGrpSpPr>
          <p:cNvPr id="197" name="Group 197"/>
          <p:cNvGrpSpPr/>
          <p:nvPr/>
        </p:nvGrpSpPr>
        <p:grpSpPr>
          <a:xfrm>
            <a:off x="827087" y="1690686"/>
            <a:ext cx="3533777" cy="1720030"/>
            <a:chOff x="0" y="0"/>
            <a:chExt cx="3533776" cy="1720028"/>
          </a:xfrm>
        </p:grpSpPr>
        <p:sp>
          <p:nvSpPr>
            <p:cNvPr id="192" name="Shape 192"/>
            <p:cNvSpPr/>
            <p:nvPr/>
          </p:nvSpPr>
          <p:spPr>
            <a:xfrm>
              <a:off x="3136901" y="1219201"/>
              <a:ext cx="396876" cy="348428"/>
            </a:xfrm>
            <a:prstGeom prst="rect">
              <a:avLst/>
            </a:prstGeom>
            <a:noFill/>
            <a:ln w="12700" cap="flat">
              <a:noFill/>
              <a:miter lim="400000"/>
            </a:ln>
            <a:effectLst/>
          </p:spPr>
          <p:txBody>
            <a:bodyPr wrap="square" lIns="45718" tIns="45718" rIns="45718" bIns="45718" numCol="1" anchor="t">
              <a:spAutoFit/>
            </a:bodyPr>
            <a:lstStyle>
              <a:lvl1pPr>
                <a:spcBef>
                  <a:spcPts val="1000"/>
                </a:spcBef>
                <a:defRPr b="1" i="1">
                  <a:latin typeface="Times New Roman" panose="02020603050405020304"/>
                  <a:ea typeface="Times New Roman" panose="02020603050405020304"/>
                  <a:cs typeface="Times New Roman" panose="02020603050405020304"/>
                  <a:sym typeface="Times New Roman" panose="02020603050405020304"/>
                </a:defRPr>
              </a:lvl1pPr>
            </a:lstStyle>
            <a:p>
              <a:r>
                <a:t>x</a:t>
              </a:r>
            </a:p>
          </p:txBody>
        </p:sp>
        <p:sp>
          <p:nvSpPr>
            <p:cNvPr id="193" name="Shape 193"/>
            <p:cNvSpPr/>
            <p:nvPr/>
          </p:nvSpPr>
          <p:spPr>
            <a:xfrm>
              <a:off x="1022350" y="1371601"/>
              <a:ext cx="490539" cy="348428"/>
            </a:xfrm>
            <a:prstGeom prst="rect">
              <a:avLst/>
            </a:prstGeom>
            <a:noFill/>
            <a:ln w="12700" cap="flat">
              <a:noFill/>
              <a:miter lim="400000"/>
            </a:ln>
            <a:effectLst/>
          </p:spPr>
          <p:txBody>
            <a:bodyPr wrap="square" lIns="45718" tIns="45718" rIns="45718" bIns="45718" numCol="1" anchor="t">
              <a:spAutoFit/>
            </a:bodyPr>
            <a:lstStyle>
              <a:lvl1pPr>
                <a:spcBef>
                  <a:spcPts val="1000"/>
                </a:spcBef>
                <a:defRPr b="1" i="1">
                  <a:latin typeface="Times New Roman" panose="02020603050405020304"/>
                  <a:ea typeface="Times New Roman" panose="02020603050405020304"/>
                  <a:cs typeface="Times New Roman" panose="02020603050405020304"/>
                  <a:sym typeface="Times New Roman" panose="02020603050405020304"/>
                </a:defRPr>
              </a:lvl1pPr>
            </a:lstStyle>
            <a:p>
              <a:r>
                <a:t>o</a:t>
              </a:r>
            </a:p>
          </p:txBody>
        </p:sp>
        <p:sp>
          <p:nvSpPr>
            <p:cNvPr id="194" name="Shape 194"/>
            <p:cNvSpPr/>
            <p:nvPr/>
          </p:nvSpPr>
          <p:spPr>
            <a:xfrm flipV="1">
              <a:off x="0" y="1447801"/>
              <a:ext cx="3155952" cy="3176"/>
            </a:xfrm>
            <a:prstGeom prst="line">
              <a:avLst/>
            </a:prstGeom>
            <a:noFill/>
            <a:ln w="9525" cap="flat">
              <a:solidFill>
                <a:srgbClr val="000000"/>
              </a:solidFill>
              <a:prstDash val="solid"/>
              <a:round/>
              <a:tailEnd type="triangle" w="med" len="med"/>
            </a:ln>
            <a:effectLst/>
          </p:spPr>
          <p:txBody>
            <a:bodyPr wrap="square" lIns="45718" tIns="45718" rIns="45718" bIns="45718" numCol="1" anchor="t">
              <a:noAutofit/>
            </a:bodyPr>
            <a:lstStyle/>
            <a:p/>
          </p:txBody>
        </p:sp>
        <p:sp>
          <p:nvSpPr>
            <p:cNvPr id="195" name="Shape 195"/>
            <p:cNvSpPr/>
            <p:nvPr/>
          </p:nvSpPr>
          <p:spPr>
            <a:xfrm flipH="1" flipV="1">
              <a:off x="1152525" y="9525"/>
              <a:ext cx="22226" cy="1438277"/>
            </a:xfrm>
            <a:prstGeom prst="line">
              <a:avLst/>
            </a:prstGeom>
            <a:noFill/>
            <a:ln w="9525" cap="flat">
              <a:solidFill>
                <a:srgbClr val="000000"/>
              </a:solidFill>
              <a:prstDash val="solid"/>
              <a:round/>
              <a:tailEnd type="triangle" w="med" len="med"/>
            </a:ln>
            <a:effectLst/>
          </p:spPr>
          <p:txBody>
            <a:bodyPr wrap="square" lIns="45718" tIns="45718" rIns="45718" bIns="45718" numCol="1" anchor="t">
              <a:noAutofit/>
            </a:bodyPr>
            <a:lstStyle/>
            <a:p/>
          </p:txBody>
        </p:sp>
        <p:sp>
          <p:nvSpPr>
            <p:cNvPr id="196" name="Shape 196"/>
            <p:cNvSpPr/>
            <p:nvPr/>
          </p:nvSpPr>
          <p:spPr>
            <a:xfrm>
              <a:off x="1282700" y="-1"/>
              <a:ext cx="838201" cy="348428"/>
            </a:xfrm>
            <a:prstGeom prst="rect">
              <a:avLst/>
            </a:prstGeom>
            <a:noFill/>
            <a:ln w="12700" cap="flat">
              <a:noFill/>
              <a:miter lim="400000"/>
            </a:ln>
            <a:effectLst/>
          </p:spPr>
          <p:txBody>
            <a:bodyPr wrap="square" lIns="45718" tIns="45718" rIns="45718" bIns="45718" numCol="1" anchor="t">
              <a:spAutoFit/>
            </a:bodyPr>
            <a:lstStyle/>
            <a:p>
              <a:pPr>
                <a:spcBef>
                  <a:spcPts val="1000"/>
                </a:spcBef>
                <a:defRPr b="1" i="1">
                  <a:latin typeface="Times New Roman" panose="02020603050405020304"/>
                  <a:ea typeface="Times New Roman" panose="02020603050405020304"/>
                  <a:cs typeface="Times New Roman" panose="02020603050405020304"/>
                  <a:sym typeface="Times New Roman" panose="02020603050405020304"/>
                </a:defRPr>
              </a:pPr>
              <a:r>
                <a:t>f</a:t>
              </a:r>
              <a:r>
                <a:rPr b="0" i="0"/>
                <a:t>(</a:t>
              </a:r>
              <a:r>
                <a:rPr b="0"/>
                <a:t>x</a:t>
              </a:r>
              <a:r>
                <a:rPr b="0" i="0"/>
                <a:t>)</a:t>
              </a:r>
              <a:endParaRPr b="0" i="0"/>
            </a:p>
          </p:txBody>
        </p:sp>
      </p:grpSp>
      <p:sp>
        <p:nvSpPr>
          <p:cNvPr id="198" name="Shape 198"/>
          <p:cNvSpPr/>
          <p:nvPr/>
        </p:nvSpPr>
        <p:spPr>
          <a:xfrm>
            <a:off x="6524625" y="2605086"/>
            <a:ext cx="533400" cy="348428"/>
          </a:xfrm>
          <a:prstGeom prst="rect">
            <a:avLst/>
          </a:prstGeom>
          <a:ln w="12700">
            <a:miter lim="400000"/>
          </a:ln>
        </p:spPr>
        <p:txBody>
          <a:bodyPr lIns="45718" tIns="45718" rIns="45718" bIns="45718">
            <a:spAutoFit/>
          </a:bodyPr>
          <a:lstStyle>
            <a:lvl1pPr>
              <a:spcBef>
                <a:spcPts val="1000"/>
              </a:spcBef>
              <a:defRPr b="1">
                <a:latin typeface="Times New Roman" panose="02020603050405020304"/>
                <a:ea typeface="Times New Roman" panose="02020603050405020304"/>
                <a:cs typeface="Times New Roman" panose="02020603050405020304"/>
                <a:sym typeface="Times New Roman" panose="02020603050405020304"/>
              </a:defRPr>
            </a:lvl1pPr>
          </a:lstStyle>
          <a:p>
            <a:r>
              <a:t>1</a:t>
            </a:r>
          </a:p>
        </p:txBody>
      </p:sp>
      <p:sp>
        <p:nvSpPr>
          <p:cNvPr id="199" name="Shape 199"/>
          <p:cNvSpPr/>
          <p:nvPr/>
        </p:nvSpPr>
        <p:spPr>
          <a:xfrm>
            <a:off x="3371850" y="5661025"/>
            <a:ext cx="3576638" cy="550296"/>
          </a:xfrm>
          <a:prstGeom prst="rect">
            <a:avLst/>
          </a:prstGeom>
          <a:ln w="12700">
            <a:miter lim="400000"/>
          </a:ln>
        </p:spPr>
        <p:txBody>
          <a:bodyPr lIns="45718" tIns="45718" rIns="45718" bIns="45718">
            <a:spAutoFit/>
          </a:bodyPr>
          <a:lstStyle/>
          <a:p>
            <a:pPr>
              <a:spcBef>
                <a:spcPts val="1600"/>
              </a:spcBef>
              <a:defRPr sz="2800" b="1">
                <a:latin typeface="Times New Roman" panose="02020603050405020304"/>
                <a:ea typeface="Times New Roman" panose="02020603050405020304"/>
                <a:cs typeface="Times New Roman" panose="02020603050405020304"/>
                <a:sym typeface="Times New Roman" panose="02020603050405020304"/>
              </a:defRPr>
            </a:pPr>
            <a:r>
              <a:t>P{ </a:t>
            </a:r>
            <a:r>
              <a:rPr i="1"/>
              <a:t>x</a:t>
            </a:r>
            <a:r>
              <a:rPr baseline="-25000"/>
              <a:t>1</a:t>
            </a:r>
            <a:r>
              <a:t>&lt;</a:t>
            </a:r>
            <a:r>
              <a:rPr i="1"/>
              <a:t>X</a:t>
            </a:r>
            <a:r>
              <a:t>≤ </a:t>
            </a:r>
            <a:r>
              <a:rPr i="1"/>
              <a:t>x</a:t>
            </a:r>
            <a:r>
              <a:rPr baseline="-25000"/>
              <a:t>2</a:t>
            </a:r>
            <a:r>
              <a:t> }</a:t>
            </a:r>
          </a:p>
        </p:txBody>
      </p:sp>
      <p:sp>
        <p:nvSpPr>
          <p:cNvPr id="200" name="Shape 200"/>
          <p:cNvSpPr/>
          <p:nvPr/>
        </p:nvSpPr>
        <p:spPr>
          <a:xfrm>
            <a:off x="257175" y="1025338"/>
            <a:ext cx="8886825" cy="599439"/>
          </a:xfrm>
          <a:prstGeom prst="rect">
            <a:avLst/>
          </a:prstGeom>
          <a:ln w="12700">
            <a:miter lim="400000"/>
          </a:ln>
        </p:spPr>
        <p:txBody>
          <a:bodyPr lIns="45718" tIns="45718" rIns="45718" bIns="45718">
            <a:spAutoFit/>
          </a:bodyPr>
          <a:lstStyle>
            <a:lvl1pPr>
              <a:spcBef>
                <a:spcPts val="1600"/>
              </a:spcBef>
              <a:buSzPct val="100000"/>
              <a:buChar char="•"/>
              <a:defRPr sz="2800">
                <a:solidFill>
                  <a:srgbClr val="0000FF"/>
                </a:solidFill>
                <a:latin typeface="宋体" panose="02010600030101010101" pitchFamily="2" charset="-122"/>
                <a:ea typeface="宋体" panose="02010600030101010101" pitchFamily="2" charset="-122"/>
                <a:cs typeface="宋体" panose="02010600030101010101" pitchFamily="2" charset="-122"/>
                <a:sym typeface="宋体" panose="02010600030101010101" pitchFamily="2" charset="-122"/>
              </a:defRPr>
            </a:lvl1pPr>
          </a:lstStyle>
          <a:p>
            <a:r>
              <a:t> 连续型随机变量的分布函数与概率密度的几何意义：</a:t>
            </a:r>
          </a:p>
        </p:txBody>
      </p:sp>
      <p:grpSp>
        <p:nvGrpSpPr>
          <p:cNvPr id="203" name="Group 203"/>
          <p:cNvGrpSpPr/>
          <p:nvPr/>
        </p:nvGrpSpPr>
        <p:grpSpPr>
          <a:xfrm>
            <a:off x="4149723" y="4391025"/>
            <a:ext cx="536579" cy="838201"/>
            <a:chOff x="-1" y="0"/>
            <a:chExt cx="536577" cy="838200"/>
          </a:xfrm>
        </p:grpSpPr>
        <p:sp>
          <p:nvSpPr>
            <p:cNvPr id="201" name="Shape 201"/>
            <p:cNvSpPr/>
            <p:nvPr/>
          </p:nvSpPr>
          <p:spPr>
            <a:xfrm flipH="1">
              <a:off x="536575" y="246062"/>
              <a:ext cx="2" cy="573089"/>
            </a:xfrm>
            <a:prstGeom prst="line">
              <a:avLst/>
            </a:prstGeom>
            <a:noFill/>
            <a:ln w="38100" cap="flat">
              <a:solidFill>
                <a:schemeClr val="accent2"/>
              </a:solidFill>
              <a:prstDash val="solid"/>
              <a:round/>
            </a:ln>
            <a:effectLst/>
          </p:spPr>
          <p:txBody>
            <a:bodyPr wrap="square" lIns="45718" tIns="45718" rIns="45718" bIns="45718" numCol="1" anchor="t">
              <a:noAutofit/>
            </a:bodyPr>
            <a:lstStyle/>
            <a:p/>
          </p:txBody>
        </p:sp>
        <p:sp>
          <p:nvSpPr>
            <p:cNvPr id="202" name="Shape 202"/>
            <p:cNvSpPr/>
            <p:nvPr/>
          </p:nvSpPr>
          <p:spPr>
            <a:xfrm flipH="1">
              <a:off x="-2" y="0"/>
              <a:ext cx="3" cy="838201"/>
            </a:xfrm>
            <a:prstGeom prst="line">
              <a:avLst/>
            </a:prstGeom>
            <a:noFill/>
            <a:ln w="38100" cap="flat">
              <a:solidFill>
                <a:schemeClr val="accent2"/>
              </a:solidFill>
              <a:prstDash val="solid"/>
              <a:round/>
            </a:ln>
            <a:effectLst/>
          </p:spPr>
          <p:txBody>
            <a:bodyPr wrap="square" lIns="45718" tIns="45718" rIns="45718" bIns="45718" numCol="1" anchor="t">
              <a:noAutofit/>
            </a:bodyPr>
            <a:lstStyle/>
            <a:p/>
          </p:txBody>
        </p:sp>
      </p:grpSp>
      <p:grpSp>
        <p:nvGrpSpPr>
          <p:cNvPr id="210" name="Group 210"/>
          <p:cNvGrpSpPr/>
          <p:nvPr/>
        </p:nvGrpSpPr>
        <p:grpSpPr>
          <a:xfrm>
            <a:off x="4110038" y="4487861"/>
            <a:ext cx="560390" cy="755652"/>
            <a:chOff x="0" y="0"/>
            <a:chExt cx="560389" cy="755651"/>
          </a:xfrm>
        </p:grpSpPr>
        <p:sp>
          <p:nvSpPr>
            <p:cNvPr id="204" name="Shape 204"/>
            <p:cNvSpPr/>
            <p:nvPr/>
          </p:nvSpPr>
          <p:spPr>
            <a:xfrm flipH="1">
              <a:off x="39687" y="149225"/>
              <a:ext cx="506416" cy="555626"/>
            </a:xfrm>
            <a:prstGeom prst="line">
              <a:avLst/>
            </a:prstGeom>
            <a:noFill/>
            <a:ln w="28575" cap="flat">
              <a:solidFill>
                <a:schemeClr val="accent2"/>
              </a:solidFill>
              <a:prstDash val="solid"/>
              <a:round/>
            </a:ln>
            <a:effectLst/>
          </p:spPr>
          <p:txBody>
            <a:bodyPr wrap="square" lIns="45718" tIns="45718" rIns="45718" bIns="45718" numCol="1" anchor="t">
              <a:noAutofit/>
            </a:bodyPr>
            <a:lstStyle/>
            <a:p/>
          </p:txBody>
        </p:sp>
        <p:sp>
          <p:nvSpPr>
            <p:cNvPr id="205" name="Shape 205"/>
            <p:cNvSpPr/>
            <p:nvPr/>
          </p:nvSpPr>
          <p:spPr>
            <a:xfrm flipH="1">
              <a:off x="39687" y="55562"/>
              <a:ext cx="333378" cy="341315"/>
            </a:xfrm>
            <a:prstGeom prst="line">
              <a:avLst/>
            </a:prstGeom>
            <a:noFill/>
            <a:ln w="28575" cap="flat">
              <a:solidFill>
                <a:schemeClr val="accent2"/>
              </a:solidFill>
              <a:prstDash val="solid"/>
              <a:round/>
            </a:ln>
            <a:effectLst/>
          </p:spPr>
          <p:txBody>
            <a:bodyPr wrap="square" lIns="45718" tIns="45718" rIns="45718" bIns="45718" numCol="1" anchor="t">
              <a:noAutofit/>
            </a:bodyPr>
            <a:lstStyle/>
            <a:p/>
          </p:txBody>
        </p:sp>
        <p:sp>
          <p:nvSpPr>
            <p:cNvPr id="206" name="Shape 206"/>
            <p:cNvSpPr/>
            <p:nvPr/>
          </p:nvSpPr>
          <p:spPr>
            <a:xfrm flipH="1">
              <a:off x="0" y="-1"/>
              <a:ext cx="250827" cy="255590"/>
            </a:xfrm>
            <a:prstGeom prst="line">
              <a:avLst/>
            </a:prstGeom>
            <a:noFill/>
            <a:ln w="28575" cap="flat">
              <a:solidFill>
                <a:schemeClr val="accent2"/>
              </a:solidFill>
              <a:prstDash val="solid"/>
              <a:round/>
            </a:ln>
            <a:effectLst/>
          </p:spPr>
          <p:txBody>
            <a:bodyPr wrap="square" lIns="45718" tIns="45718" rIns="45718" bIns="45718" numCol="1" anchor="t">
              <a:noAutofit/>
            </a:bodyPr>
            <a:lstStyle/>
            <a:p/>
          </p:txBody>
        </p:sp>
        <p:sp>
          <p:nvSpPr>
            <p:cNvPr id="207" name="Shape 207"/>
            <p:cNvSpPr/>
            <p:nvPr/>
          </p:nvSpPr>
          <p:spPr>
            <a:xfrm flipH="1">
              <a:off x="39687" y="131762"/>
              <a:ext cx="420690" cy="403227"/>
            </a:xfrm>
            <a:prstGeom prst="line">
              <a:avLst/>
            </a:prstGeom>
            <a:noFill/>
            <a:ln w="28575" cap="flat">
              <a:solidFill>
                <a:schemeClr val="accent2"/>
              </a:solidFill>
              <a:prstDash val="solid"/>
              <a:round/>
            </a:ln>
            <a:effectLst/>
          </p:spPr>
          <p:txBody>
            <a:bodyPr wrap="square" lIns="45718" tIns="45718" rIns="45718" bIns="45718" numCol="1" anchor="t">
              <a:noAutofit/>
            </a:bodyPr>
            <a:lstStyle/>
            <a:p/>
          </p:txBody>
        </p:sp>
        <p:sp>
          <p:nvSpPr>
            <p:cNvPr id="208" name="Shape 208"/>
            <p:cNvSpPr/>
            <p:nvPr/>
          </p:nvSpPr>
          <p:spPr>
            <a:xfrm flipH="1">
              <a:off x="303213" y="450850"/>
              <a:ext cx="257177" cy="304801"/>
            </a:xfrm>
            <a:prstGeom prst="line">
              <a:avLst/>
            </a:prstGeom>
            <a:noFill/>
            <a:ln w="28575" cap="flat">
              <a:solidFill>
                <a:schemeClr val="accent2"/>
              </a:solidFill>
              <a:prstDash val="solid"/>
              <a:round/>
            </a:ln>
            <a:effectLst/>
          </p:spPr>
          <p:txBody>
            <a:bodyPr wrap="square" lIns="45718" tIns="45718" rIns="45718" bIns="45718" numCol="1" anchor="t">
              <a:noAutofit/>
            </a:bodyPr>
            <a:lstStyle/>
            <a:p/>
          </p:txBody>
        </p:sp>
        <p:sp>
          <p:nvSpPr>
            <p:cNvPr id="209" name="Shape 209"/>
            <p:cNvSpPr/>
            <p:nvPr/>
          </p:nvSpPr>
          <p:spPr>
            <a:xfrm flipH="1">
              <a:off x="153987" y="293687"/>
              <a:ext cx="392115" cy="447677"/>
            </a:xfrm>
            <a:prstGeom prst="line">
              <a:avLst/>
            </a:prstGeom>
            <a:noFill/>
            <a:ln w="28575" cap="flat">
              <a:solidFill>
                <a:schemeClr val="accent2"/>
              </a:solidFill>
              <a:prstDash val="solid"/>
              <a:round/>
            </a:ln>
            <a:effectLst/>
          </p:spPr>
          <p:txBody>
            <a:bodyPr wrap="square" lIns="45718" tIns="45718" rIns="45718" bIns="45718" numCol="1" anchor="t">
              <a:noAutofit/>
            </a:bodyPr>
            <a:lstStyle/>
            <a:p/>
          </p:txBody>
        </p:sp>
      </p:grpSp>
      <p:grpSp>
        <p:nvGrpSpPr>
          <p:cNvPr id="216" name="Group 216"/>
          <p:cNvGrpSpPr/>
          <p:nvPr/>
        </p:nvGrpSpPr>
        <p:grpSpPr>
          <a:xfrm>
            <a:off x="2484437" y="3781423"/>
            <a:ext cx="3844927" cy="1720030"/>
            <a:chOff x="0" y="0"/>
            <a:chExt cx="3844926" cy="1720028"/>
          </a:xfrm>
        </p:grpSpPr>
        <p:sp>
          <p:nvSpPr>
            <p:cNvPr id="211" name="Shape 211"/>
            <p:cNvSpPr/>
            <p:nvPr/>
          </p:nvSpPr>
          <p:spPr>
            <a:xfrm>
              <a:off x="3448051" y="1371601"/>
              <a:ext cx="396876" cy="348428"/>
            </a:xfrm>
            <a:prstGeom prst="rect">
              <a:avLst/>
            </a:prstGeom>
            <a:noFill/>
            <a:ln w="12700" cap="flat">
              <a:noFill/>
              <a:miter lim="400000"/>
            </a:ln>
            <a:effectLst/>
          </p:spPr>
          <p:txBody>
            <a:bodyPr wrap="square" lIns="45718" tIns="45718" rIns="45718" bIns="45718" numCol="1" anchor="t">
              <a:spAutoFit/>
            </a:bodyPr>
            <a:lstStyle>
              <a:lvl1pPr>
                <a:spcBef>
                  <a:spcPts val="1000"/>
                </a:spcBef>
                <a:defRPr b="1" i="1">
                  <a:latin typeface="Times New Roman" panose="02020603050405020304"/>
                  <a:ea typeface="Times New Roman" panose="02020603050405020304"/>
                  <a:cs typeface="Times New Roman" panose="02020603050405020304"/>
                  <a:sym typeface="Times New Roman" panose="02020603050405020304"/>
                </a:defRPr>
              </a:lvl1pPr>
            </a:lstStyle>
            <a:p>
              <a:r>
                <a:t>x</a:t>
              </a:r>
            </a:p>
          </p:txBody>
        </p:sp>
        <p:sp>
          <p:nvSpPr>
            <p:cNvPr id="212" name="Shape 212"/>
            <p:cNvSpPr/>
            <p:nvPr/>
          </p:nvSpPr>
          <p:spPr>
            <a:xfrm>
              <a:off x="0" y="1447801"/>
              <a:ext cx="3705228" cy="1"/>
            </a:xfrm>
            <a:prstGeom prst="line">
              <a:avLst/>
            </a:prstGeom>
            <a:noFill/>
            <a:ln w="9525" cap="flat">
              <a:solidFill>
                <a:srgbClr val="000000"/>
              </a:solidFill>
              <a:prstDash val="solid"/>
              <a:round/>
              <a:tailEnd type="triangle" w="med" len="med"/>
            </a:ln>
            <a:effectLst/>
          </p:spPr>
          <p:txBody>
            <a:bodyPr wrap="square" lIns="45718" tIns="45718" rIns="45718" bIns="45718" numCol="1" anchor="t">
              <a:noAutofit/>
            </a:bodyPr>
            <a:lstStyle/>
            <a:p/>
          </p:txBody>
        </p:sp>
        <p:sp>
          <p:nvSpPr>
            <p:cNvPr id="213" name="Shape 213"/>
            <p:cNvSpPr/>
            <p:nvPr/>
          </p:nvSpPr>
          <p:spPr>
            <a:xfrm flipV="1">
              <a:off x="1073150" y="228600"/>
              <a:ext cx="1" cy="1219202"/>
            </a:xfrm>
            <a:prstGeom prst="line">
              <a:avLst/>
            </a:prstGeom>
            <a:noFill/>
            <a:ln w="9525" cap="flat">
              <a:solidFill>
                <a:srgbClr val="000000"/>
              </a:solidFill>
              <a:prstDash val="solid"/>
              <a:round/>
              <a:tailEnd type="triangle" w="med" len="med"/>
            </a:ln>
            <a:effectLst/>
          </p:spPr>
          <p:txBody>
            <a:bodyPr wrap="square" lIns="45718" tIns="45718" rIns="45718" bIns="45718" numCol="1" anchor="t">
              <a:noAutofit/>
            </a:bodyPr>
            <a:lstStyle/>
            <a:p/>
          </p:txBody>
        </p:sp>
        <p:sp>
          <p:nvSpPr>
            <p:cNvPr id="214" name="Shape 214"/>
            <p:cNvSpPr/>
            <p:nvPr/>
          </p:nvSpPr>
          <p:spPr>
            <a:xfrm>
              <a:off x="1143000" y="-1"/>
              <a:ext cx="838201" cy="348428"/>
            </a:xfrm>
            <a:prstGeom prst="rect">
              <a:avLst/>
            </a:prstGeom>
            <a:noFill/>
            <a:ln w="12700" cap="flat">
              <a:noFill/>
              <a:miter lim="400000"/>
            </a:ln>
            <a:effectLst/>
          </p:spPr>
          <p:txBody>
            <a:bodyPr wrap="square" lIns="45718" tIns="45718" rIns="45718" bIns="45718" numCol="1" anchor="t">
              <a:spAutoFit/>
            </a:bodyPr>
            <a:lstStyle/>
            <a:p>
              <a:pPr>
                <a:spcBef>
                  <a:spcPts val="1000"/>
                </a:spcBef>
                <a:defRPr b="1" i="1">
                  <a:latin typeface="Times New Roman" panose="02020603050405020304"/>
                  <a:ea typeface="Times New Roman" panose="02020603050405020304"/>
                  <a:cs typeface="Times New Roman" panose="02020603050405020304"/>
                  <a:sym typeface="Times New Roman" panose="02020603050405020304"/>
                </a:defRPr>
              </a:pPr>
              <a:r>
                <a:t>f</a:t>
              </a:r>
              <a:r>
                <a:rPr b="0" i="0"/>
                <a:t>(</a:t>
              </a:r>
              <a:r>
                <a:rPr b="0"/>
                <a:t>x</a:t>
              </a:r>
              <a:r>
                <a:rPr b="0" i="0"/>
                <a:t>)</a:t>
              </a:r>
              <a:endParaRPr b="0" i="0"/>
            </a:p>
          </p:txBody>
        </p:sp>
        <p:sp>
          <p:nvSpPr>
            <p:cNvPr id="215" name="Shape 215"/>
            <p:cNvSpPr/>
            <p:nvPr/>
          </p:nvSpPr>
          <p:spPr>
            <a:xfrm>
              <a:off x="790575" y="1371601"/>
              <a:ext cx="218439" cy="348428"/>
            </a:xfrm>
            <a:prstGeom prst="rect">
              <a:avLst/>
            </a:prstGeom>
            <a:noFill/>
            <a:ln w="12700" cap="flat">
              <a:noFill/>
              <a:miter lim="400000"/>
            </a:ln>
            <a:effectLst/>
          </p:spPr>
          <p:txBody>
            <a:bodyPr wrap="none" lIns="45718" tIns="45718" rIns="45718" bIns="45718" numCol="1" anchor="t">
              <a:spAutoFit/>
            </a:bodyPr>
            <a:lstStyle>
              <a:lvl1pPr>
                <a:spcBef>
                  <a:spcPts val="1000"/>
                </a:spcBef>
                <a:defRPr b="1" i="1">
                  <a:latin typeface="Times New Roman" panose="02020603050405020304"/>
                  <a:ea typeface="Times New Roman" panose="02020603050405020304"/>
                  <a:cs typeface="Times New Roman" panose="02020603050405020304"/>
                  <a:sym typeface="Times New Roman" panose="02020603050405020304"/>
                </a:defRPr>
              </a:lvl1pPr>
            </a:lstStyle>
            <a:p>
              <a:r>
                <a:t>o</a:t>
              </a:r>
            </a:p>
          </p:txBody>
        </p:sp>
      </p:grpSp>
      <p:sp>
        <p:nvSpPr>
          <p:cNvPr id="217" name="Shape 217"/>
          <p:cNvSpPr/>
          <p:nvPr/>
        </p:nvSpPr>
        <p:spPr>
          <a:xfrm>
            <a:off x="2867025" y="4379988"/>
            <a:ext cx="2759076" cy="646038"/>
          </a:xfrm>
          <a:custGeom>
            <a:avLst/>
            <a:gdLst/>
            <a:ahLst/>
            <a:cxnLst>
              <a:cxn ang="0">
                <a:pos x="wd2" y="hd2"/>
              </a:cxn>
              <a:cxn ang="5400000">
                <a:pos x="wd2" y="hd2"/>
              </a:cxn>
              <a:cxn ang="10800000">
                <a:pos x="wd2" y="hd2"/>
              </a:cxn>
              <a:cxn ang="16200000">
                <a:pos x="wd2" y="hd2"/>
              </a:cxn>
            </a:cxnLst>
            <a:rect l="0" t="0" r="r" b="b"/>
            <a:pathLst>
              <a:path w="21600" h="21232" extrusionOk="0">
                <a:moveTo>
                  <a:pt x="0" y="21232"/>
                </a:moveTo>
                <a:cubicBezTo>
                  <a:pt x="1300" y="21232"/>
                  <a:pt x="2600" y="21232"/>
                  <a:pt x="3600" y="18876"/>
                </a:cubicBezTo>
                <a:cubicBezTo>
                  <a:pt x="4600" y="16519"/>
                  <a:pt x="5000" y="10236"/>
                  <a:pt x="6000" y="7094"/>
                </a:cubicBezTo>
                <a:cubicBezTo>
                  <a:pt x="7000" y="3952"/>
                  <a:pt x="8200" y="-368"/>
                  <a:pt x="9600" y="25"/>
                </a:cubicBezTo>
                <a:cubicBezTo>
                  <a:pt x="11000" y="417"/>
                  <a:pt x="13400" y="7487"/>
                  <a:pt x="14400" y="9450"/>
                </a:cubicBezTo>
                <a:cubicBezTo>
                  <a:pt x="15400" y="11414"/>
                  <a:pt x="14900" y="10236"/>
                  <a:pt x="15600" y="11807"/>
                </a:cubicBezTo>
                <a:cubicBezTo>
                  <a:pt x="16300" y="13377"/>
                  <a:pt x="17600" y="17305"/>
                  <a:pt x="18600" y="18876"/>
                </a:cubicBezTo>
                <a:cubicBezTo>
                  <a:pt x="19600" y="20447"/>
                  <a:pt x="21100" y="20839"/>
                  <a:pt x="21600" y="21232"/>
                </a:cubicBezTo>
              </a:path>
            </a:pathLst>
          </a:custGeom>
          <a:ln w="38100">
            <a:solidFill>
              <a:srgbClr val="FF0000"/>
            </a:solidFill>
          </a:ln>
        </p:spPr>
        <p:txBody>
          <a:bodyPr lIns="45718" tIns="45718" rIns="45718" bIns="45718"/>
          <a:lstStyle/>
          <a:p>
            <a:pPr>
              <a:defRPr>
                <a:latin typeface="Arial" panose="020B0604020202020204"/>
                <a:ea typeface="Arial" panose="020B0604020202020204"/>
                <a:cs typeface="Arial" panose="020B0604020202020204"/>
                <a:sym typeface="Arial" panose="020B0604020202020204"/>
              </a:defRPr>
            </a:pPr>
          </a:p>
        </p:txBody>
      </p:sp>
      <p:grpSp>
        <p:nvGrpSpPr>
          <p:cNvPr id="226" name="Group 226"/>
          <p:cNvGrpSpPr/>
          <p:nvPr/>
        </p:nvGrpSpPr>
        <p:grpSpPr>
          <a:xfrm>
            <a:off x="976312" y="2281235"/>
            <a:ext cx="2016127" cy="860429"/>
            <a:chOff x="0" y="0"/>
            <a:chExt cx="2016126" cy="860427"/>
          </a:xfrm>
        </p:grpSpPr>
        <p:sp>
          <p:nvSpPr>
            <p:cNvPr id="218" name="Shape 218"/>
            <p:cNvSpPr/>
            <p:nvPr/>
          </p:nvSpPr>
          <p:spPr>
            <a:xfrm flipH="1">
              <a:off x="949326" y="171450"/>
              <a:ext cx="685801" cy="685801"/>
            </a:xfrm>
            <a:prstGeom prst="line">
              <a:avLst/>
            </a:prstGeom>
            <a:noFill/>
            <a:ln w="9525" cap="flat">
              <a:solidFill>
                <a:srgbClr val="0000FF"/>
              </a:solidFill>
              <a:prstDash val="solid"/>
              <a:round/>
            </a:ln>
            <a:effectLst/>
          </p:spPr>
          <p:txBody>
            <a:bodyPr wrap="square" lIns="45718" tIns="45718" rIns="45718" bIns="45718" numCol="1" anchor="t">
              <a:noAutofit/>
            </a:bodyPr>
            <a:lstStyle/>
            <a:p/>
          </p:txBody>
        </p:sp>
        <p:sp>
          <p:nvSpPr>
            <p:cNvPr id="219" name="Shape 219"/>
            <p:cNvSpPr/>
            <p:nvPr/>
          </p:nvSpPr>
          <p:spPr>
            <a:xfrm flipH="1">
              <a:off x="682625" y="19050"/>
              <a:ext cx="800103" cy="838201"/>
            </a:xfrm>
            <a:prstGeom prst="line">
              <a:avLst/>
            </a:prstGeom>
            <a:noFill/>
            <a:ln w="9525" cap="flat">
              <a:solidFill>
                <a:srgbClr val="0000FF"/>
              </a:solidFill>
              <a:prstDash val="solid"/>
              <a:round/>
            </a:ln>
            <a:effectLst/>
          </p:spPr>
          <p:txBody>
            <a:bodyPr wrap="square" lIns="45718" tIns="45718" rIns="45718" bIns="45718" numCol="1" anchor="t">
              <a:noAutofit/>
            </a:bodyPr>
            <a:lstStyle/>
            <a:p/>
          </p:txBody>
        </p:sp>
        <p:sp>
          <p:nvSpPr>
            <p:cNvPr id="220" name="Shape 220"/>
            <p:cNvSpPr/>
            <p:nvPr/>
          </p:nvSpPr>
          <p:spPr>
            <a:xfrm flipH="1">
              <a:off x="1263650" y="276224"/>
              <a:ext cx="571502" cy="571503"/>
            </a:xfrm>
            <a:prstGeom prst="line">
              <a:avLst/>
            </a:prstGeom>
            <a:noFill/>
            <a:ln w="9525" cap="flat">
              <a:solidFill>
                <a:srgbClr val="0000FF"/>
              </a:solidFill>
              <a:prstDash val="solid"/>
              <a:round/>
            </a:ln>
            <a:effectLst/>
          </p:spPr>
          <p:txBody>
            <a:bodyPr wrap="square" lIns="45718" tIns="45718" rIns="45718" bIns="45718" numCol="1" anchor="t">
              <a:noAutofit/>
            </a:bodyPr>
            <a:lstStyle/>
            <a:p/>
          </p:txBody>
        </p:sp>
        <p:sp>
          <p:nvSpPr>
            <p:cNvPr id="221" name="Shape 221"/>
            <p:cNvSpPr/>
            <p:nvPr/>
          </p:nvSpPr>
          <p:spPr>
            <a:xfrm flipH="1">
              <a:off x="1520825" y="385762"/>
              <a:ext cx="457202" cy="457202"/>
            </a:xfrm>
            <a:prstGeom prst="line">
              <a:avLst/>
            </a:prstGeom>
            <a:noFill/>
            <a:ln w="9525" cap="flat">
              <a:solidFill>
                <a:srgbClr val="0000FF"/>
              </a:solidFill>
              <a:prstDash val="solid"/>
              <a:round/>
            </a:ln>
            <a:effectLst/>
          </p:spPr>
          <p:txBody>
            <a:bodyPr wrap="square" lIns="45718" tIns="45718" rIns="45718" bIns="45718" numCol="1" anchor="t">
              <a:noAutofit/>
            </a:bodyPr>
            <a:lstStyle/>
            <a:p/>
          </p:txBody>
        </p:sp>
        <p:sp>
          <p:nvSpPr>
            <p:cNvPr id="222" name="Shape 222"/>
            <p:cNvSpPr/>
            <p:nvPr/>
          </p:nvSpPr>
          <p:spPr>
            <a:xfrm flipH="1">
              <a:off x="1749425" y="552450"/>
              <a:ext cx="266702" cy="304801"/>
            </a:xfrm>
            <a:prstGeom prst="line">
              <a:avLst/>
            </a:prstGeom>
            <a:noFill/>
            <a:ln w="9525" cap="flat">
              <a:solidFill>
                <a:srgbClr val="0000FF"/>
              </a:solidFill>
              <a:prstDash val="solid"/>
              <a:round/>
            </a:ln>
            <a:effectLst/>
          </p:spPr>
          <p:txBody>
            <a:bodyPr wrap="square" lIns="45718" tIns="45718" rIns="45718" bIns="45718" numCol="1" anchor="t">
              <a:noAutofit/>
            </a:bodyPr>
            <a:lstStyle/>
            <a:p/>
          </p:txBody>
        </p:sp>
        <p:sp>
          <p:nvSpPr>
            <p:cNvPr id="223" name="Shape 223"/>
            <p:cNvSpPr/>
            <p:nvPr/>
          </p:nvSpPr>
          <p:spPr>
            <a:xfrm flipH="1">
              <a:off x="449263" y="-1"/>
              <a:ext cx="838202" cy="838202"/>
            </a:xfrm>
            <a:prstGeom prst="line">
              <a:avLst/>
            </a:prstGeom>
            <a:noFill/>
            <a:ln w="9525" cap="flat">
              <a:solidFill>
                <a:srgbClr val="0000FF"/>
              </a:solidFill>
              <a:prstDash val="solid"/>
              <a:round/>
            </a:ln>
            <a:effectLst/>
          </p:spPr>
          <p:txBody>
            <a:bodyPr wrap="square" lIns="45718" tIns="45718" rIns="45718" bIns="45718" numCol="1" anchor="t">
              <a:noAutofit/>
            </a:bodyPr>
            <a:lstStyle/>
            <a:p/>
          </p:txBody>
        </p:sp>
        <p:sp>
          <p:nvSpPr>
            <p:cNvPr id="224" name="Shape 224"/>
            <p:cNvSpPr/>
            <p:nvPr/>
          </p:nvSpPr>
          <p:spPr>
            <a:xfrm flipH="1">
              <a:off x="225424" y="400049"/>
              <a:ext cx="457203" cy="457203"/>
            </a:xfrm>
            <a:prstGeom prst="line">
              <a:avLst/>
            </a:prstGeom>
            <a:noFill/>
            <a:ln w="9525" cap="flat">
              <a:solidFill>
                <a:srgbClr val="0000FF"/>
              </a:solidFill>
              <a:prstDash val="solid"/>
              <a:round/>
            </a:ln>
            <a:effectLst/>
          </p:spPr>
          <p:txBody>
            <a:bodyPr wrap="square" lIns="45718" tIns="45718" rIns="45718" bIns="45718" numCol="1" anchor="t">
              <a:noAutofit/>
            </a:bodyPr>
            <a:lstStyle/>
            <a:p/>
          </p:txBody>
        </p:sp>
        <p:sp>
          <p:nvSpPr>
            <p:cNvPr id="225" name="Shape 225"/>
            <p:cNvSpPr/>
            <p:nvPr/>
          </p:nvSpPr>
          <p:spPr>
            <a:xfrm flipH="1">
              <a:off x="0" y="642937"/>
              <a:ext cx="190501" cy="217490"/>
            </a:xfrm>
            <a:prstGeom prst="line">
              <a:avLst/>
            </a:prstGeom>
            <a:noFill/>
            <a:ln w="9525" cap="flat">
              <a:solidFill>
                <a:srgbClr val="0000FF"/>
              </a:solidFill>
              <a:prstDash val="solid"/>
              <a:round/>
            </a:ln>
            <a:effectLst/>
          </p:spPr>
          <p:txBody>
            <a:bodyPr wrap="square" lIns="45718" tIns="45718" rIns="45718" bIns="45718" numCol="1" anchor="t">
              <a:noAutofit/>
            </a:bodyPr>
            <a:lstStyle/>
            <a:p/>
          </p:txBody>
        </p:sp>
      </p:grpSp>
      <p:sp>
        <p:nvSpPr>
          <p:cNvPr id="227" name="Shape 227"/>
          <p:cNvSpPr/>
          <p:nvPr/>
        </p:nvSpPr>
        <p:spPr>
          <a:xfrm>
            <a:off x="2771774" y="3068636"/>
            <a:ext cx="332739" cy="348428"/>
          </a:xfrm>
          <a:prstGeom prst="rect">
            <a:avLst/>
          </a:prstGeom>
          <a:ln w="12700">
            <a:miter lim="400000"/>
          </a:ln>
        </p:spPr>
        <p:txBody>
          <a:bodyPr wrap="none" lIns="45718" tIns="45718" rIns="45718" bIns="45718">
            <a:spAutoFit/>
          </a:bodyPr>
          <a:lstStyle/>
          <a:p>
            <a:pPr>
              <a:defRPr>
                <a:latin typeface="Times New Roman" panose="02020603050405020304"/>
                <a:ea typeface="Times New Roman" panose="02020603050405020304"/>
                <a:cs typeface="Times New Roman" panose="02020603050405020304"/>
                <a:sym typeface="Times New Roman" panose="02020603050405020304"/>
              </a:defRPr>
            </a:pPr>
            <a:r>
              <a:t> </a:t>
            </a:r>
            <a:r>
              <a:rPr b="1" i="1"/>
              <a:t>x</a:t>
            </a:r>
            <a:r>
              <a:t> </a:t>
            </a:r>
          </a:p>
        </p:txBody>
      </p:sp>
      <p:grpSp>
        <p:nvGrpSpPr>
          <p:cNvPr id="233" name="Group 233"/>
          <p:cNvGrpSpPr/>
          <p:nvPr/>
        </p:nvGrpSpPr>
        <p:grpSpPr>
          <a:xfrm>
            <a:off x="5416549" y="1484312"/>
            <a:ext cx="3562352" cy="1888304"/>
            <a:chOff x="0" y="0"/>
            <a:chExt cx="3562351" cy="1888303"/>
          </a:xfrm>
        </p:grpSpPr>
        <p:sp>
          <p:nvSpPr>
            <p:cNvPr id="228" name="Shape 228"/>
            <p:cNvSpPr/>
            <p:nvPr/>
          </p:nvSpPr>
          <p:spPr>
            <a:xfrm>
              <a:off x="762000" y="1501776"/>
              <a:ext cx="381001" cy="348428"/>
            </a:xfrm>
            <a:prstGeom prst="rect">
              <a:avLst/>
            </a:prstGeom>
            <a:noFill/>
            <a:ln w="12700" cap="flat">
              <a:noFill/>
              <a:miter lim="400000"/>
            </a:ln>
            <a:effectLst/>
          </p:spPr>
          <p:txBody>
            <a:bodyPr wrap="square" lIns="45718" tIns="45718" rIns="45718" bIns="45718" numCol="1" anchor="t">
              <a:spAutoFit/>
            </a:bodyPr>
            <a:lstStyle>
              <a:lvl1pPr>
                <a:spcBef>
                  <a:spcPts val="1000"/>
                </a:spcBef>
                <a:defRPr b="1" i="1">
                  <a:latin typeface="Times New Roman" panose="02020603050405020304"/>
                  <a:ea typeface="Times New Roman" panose="02020603050405020304"/>
                  <a:cs typeface="Times New Roman" panose="02020603050405020304"/>
                  <a:sym typeface="Times New Roman" panose="02020603050405020304"/>
                </a:defRPr>
              </a:lvl1pPr>
            </a:lstStyle>
            <a:p>
              <a:r>
                <a:t>o</a:t>
              </a:r>
            </a:p>
          </p:txBody>
        </p:sp>
        <p:sp>
          <p:nvSpPr>
            <p:cNvPr id="229" name="Shape 229"/>
            <p:cNvSpPr/>
            <p:nvPr/>
          </p:nvSpPr>
          <p:spPr>
            <a:xfrm>
              <a:off x="3165475" y="1539876"/>
              <a:ext cx="396876" cy="348428"/>
            </a:xfrm>
            <a:prstGeom prst="rect">
              <a:avLst/>
            </a:prstGeom>
            <a:noFill/>
            <a:ln w="12700" cap="flat">
              <a:noFill/>
              <a:miter lim="400000"/>
            </a:ln>
            <a:effectLst/>
          </p:spPr>
          <p:txBody>
            <a:bodyPr wrap="square" lIns="45718" tIns="45718" rIns="45718" bIns="45718" numCol="1" anchor="t">
              <a:spAutoFit/>
            </a:bodyPr>
            <a:lstStyle>
              <a:lvl1pPr>
                <a:spcBef>
                  <a:spcPts val="1000"/>
                </a:spcBef>
                <a:defRPr b="1" i="1">
                  <a:latin typeface="Times New Roman" panose="02020603050405020304"/>
                  <a:ea typeface="Times New Roman" panose="02020603050405020304"/>
                  <a:cs typeface="Times New Roman" panose="02020603050405020304"/>
                  <a:sym typeface="Times New Roman" panose="02020603050405020304"/>
                </a:defRPr>
              </a:lvl1pPr>
            </a:lstStyle>
            <a:p>
              <a:r>
                <a:t>x</a:t>
              </a:r>
            </a:p>
          </p:txBody>
        </p:sp>
        <p:sp>
          <p:nvSpPr>
            <p:cNvPr id="230" name="Shape 230"/>
            <p:cNvSpPr/>
            <p:nvPr/>
          </p:nvSpPr>
          <p:spPr>
            <a:xfrm>
              <a:off x="1027112" y="-1"/>
              <a:ext cx="838202" cy="348428"/>
            </a:xfrm>
            <a:prstGeom prst="rect">
              <a:avLst/>
            </a:prstGeom>
            <a:noFill/>
            <a:ln w="12700" cap="flat">
              <a:noFill/>
              <a:miter lim="400000"/>
            </a:ln>
            <a:effectLst/>
          </p:spPr>
          <p:txBody>
            <a:bodyPr wrap="square" lIns="45718" tIns="45718" rIns="45718" bIns="45718" numCol="1" anchor="t">
              <a:spAutoFit/>
            </a:bodyPr>
            <a:lstStyle/>
            <a:p>
              <a:pPr>
                <a:spcBef>
                  <a:spcPts val="1000"/>
                </a:spcBef>
                <a:defRPr b="1" i="1">
                  <a:latin typeface="Times New Roman" panose="02020603050405020304"/>
                  <a:ea typeface="Times New Roman" panose="02020603050405020304"/>
                  <a:cs typeface="Times New Roman" panose="02020603050405020304"/>
                  <a:sym typeface="Times New Roman" panose="02020603050405020304"/>
                </a:defRPr>
              </a:pPr>
              <a:r>
                <a:t>f</a:t>
              </a:r>
              <a:r>
                <a:rPr b="0" i="0"/>
                <a:t>(</a:t>
              </a:r>
              <a:r>
                <a:rPr b="0"/>
                <a:t>x</a:t>
              </a:r>
              <a:r>
                <a:rPr b="0" i="0"/>
                <a:t>)</a:t>
              </a:r>
              <a:endParaRPr b="0" i="0"/>
            </a:p>
          </p:txBody>
        </p:sp>
        <p:sp>
          <p:nvSpPr>
            <p:cNvPr id="231" name="Shape 231"/>
            <p:cNvSpPr/>
            <p:nvPr/>
          </p:nvSpPr>
          <p:spPr>
            <a:xfrm>
              <a:off x="-1" y="1654176"/>
              <a:ext cx="3403602" cy="1"/>
            </a:xfrm>
            <a:prstGeom prst="line">
              <a:avLst/>
            </a:prstGeom>
            <a:noFill/>
            <a:ln w="9525" cap="flat">
              <a:solidFill>
                <a:srgbClr val="000000"/>
              </a:solidFill>
              <a:prstDash val="solid"/>
              <a:round/>
              <a:tailEnd type="triangle" w="med" len="med"/>
            </a:ln>
            <a:effectLst/>
          </p:spPr>
          <p:txBody>
            <a:bodyPr wrap="square" lIns="45718" tIns="45718" rIns="45718" bIns="45718" numCol="1" anchor="t">
              <a:noAutofit/>
            </a:bodyPr>
            <a:lstStyle/>
            <a:p/>
          </p:txBody>
        </p:sp>
        <p:sp>
          <p:nvSpPr>
            <p:cNvPr id="232" name="Shape 232"/>
            <p:cNvSpPr/>
            <p:nvPr/>
          </p:nvSpPr>
          <p:spPr>
            <a:xfrm flipH="1" flipV="1">
              <a:off x="957262" y="288925"/>
              <a:ext cx="39689" cy="1365252"/>
            </a:xfrm>
            <a:prstGeom prst="line">
              <a:avLst/>
            </a:prstGeom>
            <a:noFill/>
            <a:ln w="9525" cap="flat">
              <a:solidFill>
                <a:srgbClr val="000000"/>
              </a:solidFill>
              <a:prstDash val="solid"/>
              <a:round/>
              <a:tailEnd type="triangle" w="med" len="med"/>
            </a:ln>
            <a:effectLst/>
          </p:spPr>
          <p:txBody>
            <a:bodyPr wrap="square" lIns="45718" tIns="45718" rIns="45718" bIns="45718" numCol="1" anchor="t">
              <a:noAutofit/>
            </a:bodyPr>
            <a:lstStyle/>
            <a:p/>
          </p:txBody>
        </p:sp>
      </p:grpSp>
      <p:grpSp>
        <p:nvGrpSpPr>
          <p:cNvPr id="244" name="Group 244"/>
          <p:cNvGrpSpPr/>
          <p:nvPr/>
        </p:nvGrpSpPr>
        <p:grpSpPr>
          <a:xfrm>
            <a:off x="5416548" y="2300286"/>
            <a:ext cx="2925766" cy="893765"/>
            <a:chOff x="0" y="0"/>
            <a:chExt cx="2925765" cy="893763"/>
          </a:xfrm>
        </p:grpSpPr>
        <p:sp>
          <p:nvSpPr>
            <p:cNvPr id="234" name="Shape 234"/>
            <p:cNvSpPr/>
            <p:nvPr/>
          </p:nvSpPr>
          <p:spPr>
            <a:xfrm flipH="1">
              <a:off x="255587" y="-1"/>
              <a:ext cx="823915" cy="841377"/>
            </a:xfrm>
            <a:prstGeom prst="line">
              <a:avLst/>
            </a:prstGeom>
            <a:noFill/>
            <a:ln w="9525" cap="flat">
              <a:solidFill>
                <a:srgbClr val="0000FF"/>
              </a:solidFill>
              <a:prstDash val="solid"/>
              <a:round/>
            </a:ln>
            <a:effectLst/>
          </p:spPr>
          <p:txBody>
            <a:bodyPr wrap="square" lIns="45718" tIns="45718" rIns="45718" bIns="45718" numCol="1" anchor="t">
              <a:noAutofit/>
            </a:bodyPr>
            <a:lstStyle/>
            <a:p/>
          </p:txBody>
        </p:sp>
        <p:sp>
          <p:nvSpPr>
            <p:cNvPr id="235" name="Shape 235"/>
            <p:cNvSpPr/>
            <p:nvPr/>
          </p:nvSpPr>
          <p:spPr>
            <a:xfrm flipH="1">
              <a:off x="871538" y="49212"/>
              <a:ext cx="719139" cy="788990"/>
            </a:xfrm>
            <a:prstGeom prst="line">
              <a:avLst/>
            </a:prstGeom>
            <a:noFill/>
            <a:ln w="9525" cap="flat">
              <a:solidFill>
                <a:srgbClr val="0000FF"/>
              </a:solidFill>
              <a:prstDash val="solid"/>
              <a:round/>
            </a:ln>
            <a:effectLst/>
          </p:spPr>
          <p:txBody>
            <a:bodyPr wrap="square" lIns="45718" tIns="45718" rIns="45718" bIns="45718" numCol="1" anchor="t">
              <a:noAutofit/>
            </a:bodyPr>
            <a:lstStyle/>
            <a:p/>
          </p:txBody>
        </p:sp>
        <p:sp>
          <p:nvSpPr>
            <p:cNvPr id="236" name="Shape 236"/>
            <p:cNvSpPr/>
            <p:nvPr/>
          </p:nvSpPr>
          <p:spPr>
            <a:xfrm flipH="1">
              <a:off x="1182688" y="192087"/>
              <a:ext cx="642939" cy="646115"/>
            </a:xfrm>
            <a:prstGeom prst="line">
              <a:avLst/>
            </a:prstGeom>
            <a:noFill/>
            <a:ln w="9525" cap="flat">
              <a:solidFill>
                <a:srgbClr val="0000FF"/>
              </a:solidFill>
              <a:prstDash val="solid"/>
              <a:round/>
            </a:ln>
            <a:effectLst/>
          </p:spPr>
          <p:txBody>
            <a:bodyPr wrap="square" lIns="45718" tIns="45718" rIns="45718" bIns="45718" numCol="1" anchor="t">
              <a:noAutofit/>
            </a:bodyPr>
            <a:lstStyle/>
            <a:p/>
          </p:txBody>
        </p:sp>
        <p:sp>
          <p:nvSpPr>
            <p:cNvPr id="237" name="Shape 237"/>
            <p:cNvSpPr/>
            <p:nvPr/>
          </p:nvSpPr>
          <p:spPr>
            <a:xfrm flipH="1">
              <a:off x="2159001" y="533399"/>
              <a:ext cx="331789" cy="304803"/>
            </a:xfrm>
            <a:prstGeom prst="line">
              <a:avLst/>
            </a:prstGeom>
            <a:noFill/>
            <a:ln w="9525" cap="flat">
              <a:solidFill>
                <a:srgbClr val="0000FF"/>
              </a:solidFill>
              <a:prstDash val="solid"/>
              <a:round/>
            </a:ln>
            <a:effectLst/>
          </p:spPr>
          <p:txBody>
            <a:bodyPr wrap="square" lIns="45718" tIns="45718" rIns="45718" bIns="45718" numCol="1" anchor="t">
              <a:noAutofit/>
            </a:bodyPr>
            <a:lstStyle/>
            <a:p/>
          </p:txBody>
        </p:sp>
        <p:sp>
          <p:nvSpPr>
            <p:cNvPr id="238" name="Shape 238"/>
            <p:cNvSpPr/>
            <p:nvPr/>
          </p:nvSpPr>
          <p:spPr>
            <a:xfrm flipH="1">
              <a:off x="2740025" y="685799"/>
              <a:ext cx="185740" cy="152403"/>
            </a:xfrm>
            <a:prstGeom prst="line">
              <a:avLst/>
            </a:prstGeom>
            <a:noFill/>
            <a:ln w="9525" cap="flat">
              <a:solidFill>
                <a:srgbClr val="0000FF"/>
              </a:solidFill>
              <a:prstDash val="solid"/>
              <a:round/>
            </a:ln>
            <a:effectLst/>
          </p:spPr>
          <p:txBody>
            <a:bodyPr wrap="square" lIns="45718" tIns="45718" rIns="45718" bIns="45718" numCol="1" anchor="t">
              <a:noAutofit/>
            </a:bodyPr>
            <a:lstStyle/>
            <a:p/>
          </p:txBody>
        </p:sp>
        <p:sp>
          <p:nvSpPr>
            <p:cNvPr id="239" name="Shape 239"/>
            <p:cNvSpPr/>
            <p:nvPr/>
          </p:nvSpPr>
          <p:spPr>
            <a:xfrm flipH="1">
              <a:off x="2452688" y="609599"/>
              <a:ext cx="266702" cy="231778"/>
            </a:xfrm>
            <a:prstGeom prst="line">
              <a:avLst/>
            </a:prstGeom>
            <a:noFill/>
            <a:ln w="9525" cap="flat">
              <a:solidFill>
                <a:srgbClr val="0000FF"/>
              </a:solidFill>
              <a:prstDash val="solid"/>
              <a:round/>
            </a:ln>
            <a:effectLst/>
          </p:spPr>
          <p:txBody>
            <a:bodyPr wrap="square" lIns="45718" tIns="45718" rIns="45718" bIns="45718" numCol="1" anchor="t">
              <a:noAutofit/>
            </a:bodyPr>
            <a:lstStyle/>
            <a:p/>
          </p:txBody>
        </p:sp>
        <p:sp>
          <p:nvSpPr>
            <p:cNvPr id="240" name="Shape 240"/>
            <p:cNvSpPr/>
            <p:nvPr/>
          </p:nvSpPr>
          <p:spPr>
            <a:xfrm flipH="1">
              <a:off x="1804988" y="381000"/>
              <a:ext cx="498477" cy="457201"/>
            </a:xfrm>
            <a:prstGeom prst="line">
              <a:avLst/>
            </a:prstGeom>
            <a:noFill/>
            <a:ln w="9525" cap="flat">
              <a:solidFill>
                <a:srgbClr val="0000FF"/>
              </a:solidFill>
              <a:prstDash val="solid"/>
              <a:round/>
            </a:ln>
            <a:effectLst/>
          </p:spPr>
          <p:txBody>
            <a:bodyPr wrap="square" lIns="45718" tIns="45718" rIns="45718" bIns="45718" numCol="1" anchor="t">
              <a:noAutofit/>
            </a:bodyPr>
            <a:lstStyle/>
            <a:p/>
          </p:txBody>
        </p:sp>
        <p:sp>
          <p:nvSpPr>
            <p:cNvPr id="241" name="Shape 241"/>
            <p:cNvSpPr/>
            <p:nvPr/>
          </p:nvSpPr>
          <p:spPr>
            <a:xfrm flipH="1">
              <a:off x="1433513" y="304799"/>
              <a:ext cx="641352" cy="588965"/>
            </a:xfrm>
            <a:prstGeom prst="line">
              <a:avLst/>
            </a:prstGeom>
            <a:noFill/>
            <a:ln w="9525" cap="flat">
              <a:solidFill>
                <a:srgbClr val="0000FF"/>
              </a:solidFill>
              <a:prstDash val="solid"/>
              <a:round/>
            </a:ln>
            <a:effectLst/>
          </p:spPr>
          <p:txBody>
            <a:bodyPr wrap="square" lIns="45718" tIns="45718" rIns="45718" bIns="45718" numCol="1" anchor="t">
              <a:noAutofit/>
            </a:bodyPr>
            <a:lstStyle/>
            <a:p/>
          </p:txBody>
        </p:sp>
        <p:sp>
          <p:nvSpPr>
            <p:cNvPr id="242" name="Shape 242"/>
            <p:cNvSpPr/>
            <p:nvPr/>
          </p:nvSpPr>
          <p:spPr>
            <a:xfrm flipH="1">
              <a:off x="-1" y="609600"/>
              <a:ext cx="249240" cy="228601"/>
            </a:xfrm>
            <a:prstGeom prst="line">
              <a:avLst/>
            </a:prstGeom>
            <a:noFill/>
            <a:ln w="9525" cap="flat">
              <a:solidFill>
                <a:srgbClr val="0000FF"/>
              </a:solidFill>
              <a:prstDash val="solid"/>
              <a:round/>
            </a:ln>
            <a:effectLst/>
          </p:spPr>
          <p:txBody>
            <a:bodyPr wrap="square" lIns="45718" tIns="45718" rIns="45718" bIns="45718" numCol="1" anchor="t">
              <a:noAutofit/>
            </a:bodyPr>
            <a:lstStyle/>
            <a:p/>
          </p:txBody>
        </p:sp>
        <p:sp>
          <p:nvSpPr>
            <p:cNvPr id="243" name="Shape 243"/>
            <p:cNvSpPr/>
            <p:nvPr/>
          </p:nvSpPr>
          <p:spPr>
            <a:xfrm flipV="1">
              <a:off x="581025" y="-1"/>
              <a:ext cx="747714" cy="838202"/>
            </a:xfrm>
            <a:prstGeom prst="line">
              <a:avLst/>
            </a:prstGeom>
            <a:noFill/>
            <a:ln w="9525" cap="flat">
              <a:solidFill>
                <a:srgbClr val="0000FF"/>
              </a:solidFill>
              <a:prstDash val="solid"/>
              <a:round/>
            </a:ln>
            <a:effectLst/>
          </p:spPr>
          <p:txBody>
            <a:bodyPr wrap="square" lIns="45718" tIns="45718" rIns="45718" bIns="45718" numCol="1" anchor="t">
              <a:noAutofit/>
            </a:bodyPr>
            <a:lstStyle/>
            <a:p/>
          </p:txBody>
        </p:sp>
      </p:grpSp>
    </p:spTree>
  </p:cSld>
  <p:clrMapOvr>
    <a:masterClrMapping/>
  </p:clrMapOvr>
  <mc:AlternateContent xmlns:mc="http://schemas.openxmlformats.org/markup-compatibility/2006">
    <mc:Choice xmlns:p14="http://schemas.microsoft.com/office/powerpoint/2010/main" Requires="p14">
      <p:transition spd="med" p14:dur="1000"/>
    </mc:Choice>
    <mc:Fallback>
      <p:transition spd="med"/>
    </mc:Fallback>
  </mc:AlternateContent>
  <p:timing>
    <p:tnLst>
      <p:par>
        <p:cTn id="1" dur="indefinite" restart="never" fill="hold" nodeType="tmRoot">
          <p:childTnLst>
            <p:seq concurrent="1" nextAc="seek">
              <p:cTn id="2" dur="indefinite" fill="hold" nodeType="mainSeq">
                <p:childTnLst>
                  <p:par>
                    <p:cTn id="3" fill="hold">
                      <p:stCondLst>
                        <p:cond delay="indefinite"/>
                      </p:stCondLst>
                      <p:childTnLst>
                        <p:par>
                          <p:cTn id="4" fill="hold">
                            <p:stCondLst>
                              <p:cond delay="0"/>
                            </p:stCondLst>
                            <p:childTnLst>
                              <p:par>
                                <p:cTn id="5" presetID="22" presetClass="entr" presetSubtype="4" fill="hold" grpId="1" nodeType="clickEffect">
                                  <p:stCondLst>
                                    <p:cond delay="0"/>
                                  </p:stCondLst>
                                  <p:iterate type="el">
                                    <p:tmAbs val="0"/>
                                  </p:iterate>
                                  <p:childTnLst>
                                    <p:set>
                                      <p:cBhvr>
                                        <p:cTn id="6" dur="indefinite" fill="hold"/>
                                        <p:tgtEl>
                                          <p:spTgt spid="197"/>
                                        </p:tgtEl>
                                        <p:attrNameLst>
                                          <p:attrName>style.visibility</p:attrName>
                                        </p:attrNameLst>
                                      </p:cBhvr>
                                      <p:to>
                                        <p:strVal val="visible"/>
                                      </p:to>
                                    </p:set>
                                    <p:animEffect transition="in" filter="wipe(down)">
                                      <p:cBhvr>
                                        <p:cTn id="7" dur="500"/>
                                        <p:tgtEl>
                                          <p:spTgt spid="19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2" nodeType="clickEffect">
                                  <p:stCondLst>
                                    <p:cond delay="0"/>
                                  </p:stCondLst>
                                  <p:iterate type="el">
                                    <p:tmAbs val="0"/>
                                  </p:iterate>
                                  <p:childTnLst>
                                    <p:set>
                                      <p:cBhvr>
                                        <p:cTn id="11" dur="indefinite" fill="hold"/>
                                        <p:tgtEl>
                                          <p:spTgt spid="188"/>
                                        </p:tgtEl>
                                        <p:attrNameLst>
                                          <p:attrName>style.visibility</p:attrName>
                                        </p:attrNameLst>
                                      </p:cBhvr>
                                      <p:to>
                                        <p:strVal val="visible"/>
                                      </p:to>
                                    </p:set>
                                    <p:animEffect transition="in" filter="wipe(left)">
                                      <p:cBhvr>
                                        <p:cTn id="12" dur="500"/>
                                        <p:tgtEl>
                                          <p:spTgt spid="18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3" nodeType="clickEffect">
                                  <p:stCondLst>
                                    <p:cond delay="0"/>
                                  </p:stCondLst>
                                  <p:iterate type="el">
                                    <p:tmAbs val="0"/>
                                  </p:iterate>
                                  <p:childTnLst>
                                    <p:set>
                                      <p:cBhvr>
                                        <p:cTn id="16" dur="indefinite" fill="hold"/>
                                        <p:tgtEl>
                                          <p:spTgt spid="227"/>
                                        </p:tgtEl>
                                        <p:attrNameLst>
                                          <p:attrName>style.visibility</p:attrName>
                                        </p:attrNameLst>
                                      </p:cBhvr>
                                      <p:to>
                                        <p:strVal val="visible"/>
                                      </p:to>
                                    </p:set>
                                    <p:animEffect transition="in" filter="wipe(down)">
                                      <p:cBhvr>
                                        <p:cTn id="17" dur="500"/>
                                        <p:tgtEl>
                                          <p:spTgt spid="22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4" nodeType="clickEffect">
                                  <p:stCondLst>
                                    <p:cond delay="0"/>
                                  </p:stCondLst>
                                  <p:iterate type="el">
                                    <p:tmAbs val="0"/>
                                  </p:iterate>
                                  <p:childTnLst>
                                    <p:set>
                                      <p:cBhvr>
                                        <p:cTn id="21" dur="indefinite" fill="hold"/>
                                        <p:tgtEl>
                                          <p:spTgt spid="189"/>
                                        </p:tgtEl>
                                        <p:attrNameLst>
                                          <p:attrName>style.visibility</p:attrName>
                                        </p:attrNameLst>
                                      </p:cBhvr>
                                      <p:to>
                                        <p:strVal val="visible"/>
                                      </p:to>
                                    </p:set>
                                    <p:animEffect transition="in" filter="wipe(down)">
                                      <p:cBhvr>
                                        <p:cTn id="22" dur="500"/>
                                        <p:tgtEl>
                                          <p:spTgt spid="18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2" fill="hold" grpId="5" nodeType="clickEffect">
                                  <p:stCondLst>
                                    <p:cond delay="0"/>
                                  </p:stCondLst>
                                  <p:iterate type="el">
                                    <p:tmAbs val="0"/>
                                  </p:iterate>
                                  <p:childTnLst>
                                    <p:set>
                                      <p:cBhvr>
                                        <p:cTn id="26" dur="indefinite" fill="hold"/>
                                        <p:tgtEl>
                                          <p:spTgt spid="226"/>
                                        </p:tgtEl>
                                        <p:attrNameLst>
                                          <p:attrName>style.visibility</p:attrName>
                                        </p:attrNameLst>
                                      </p:cBhvr>
                                      <p:to>
                                        <p:strVal val="visible"/>
                                      </p:to>
                                    </p:set>
                                    <p:animEffect transition="in" filter="wipe(right)">
                                      <p:cBhvr>
                                        <p:cTn id="27" dur="500"/>
                                        <p:tgtEl>
                                          <p:spTgt spid="226"/>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6" nodeType="clickEffect">
                                  <p:stCondLst>
                                    <p:cond delay="0"/>
                                  </p:stCondLst>
                                  <p:iterate type="el">
                                    <p:tmAbs val="0"/>
                                  </p:iterate>
                                  <p:childTnLst>
                                    <p:set>
                                      <p:cBhvr>
                                        <p:cTn id="31" dur="indefinite" fill="hold"/>
                                        <p:tgtEl>
                                          <p:spTgt spid="191"/>
                                        </p:tgtEl>
                                        <p:attrNameLst>
                                          <p:attrName>style.visibility</p:attrName>
                                        </p:attrNameLst>
                                      </p:cBhvr>
                                      <p:to>
                                        <p:strVal val="visible"/>
                                      </p:to>
                                    </p:set>
                                    <p:animEffect transition="in" filter="wipe(down)">
                                      <p:cBhvr>
                                        <p:cTn id="32" dur="500"/>
                                        <p:tgtEl>
                                          <p:spTgt spid="191"/>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7" nodeType="clickEffect">
                                  <p:stCondLst>
                                    <p:cond delay="0"/>
                                  </p:stCondLst>
                                  <p:iterate type="el">
                                    <p:tmAbs val="0"/>
                                  </p:iterate>
                                  <p:childTnLst>
                                    <p:set>
                                      <p:cBhvr>
                                        <p:cTn id="36" dur="indefinite" fill="hold"/>
                                        <p:tgtEl>
                                          <p:spTgt spid="233"/>
                                        </p:tgtEl>
                                        <p:attrNameLst>
                                          <p:attrName>style.visibility</p:attrName>
                                        </p:attrNameLst>
                                      </p:cBhvr>
                                      <p:to>
                                        <p:strVal val="visible"/>
                                      </p:to>
                                    </p:set>
                                    <p:animEffect transition="in" filter="wipe(left)">
                                      <p:cBhvr>
                                        <p:cTn id="37" dur="500"/>
                                        <p:tgtEl>
                                          <p:spTgt spid="233"/>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8" nodeType="clickEffect">
                                  <p:stCondLst>
                                    <p:cond delay="0"/>
                                  </p:stCondLst>
                                  <p:iterate type="el">
                                    <p:tmAbs val="0"/>
                                  </p:iterate>
                                  <p:childTnLst>
                                    <p:set>
                                      <p:cBhvr>
                                        <p:cTn id="41" dur="indefinite" fill="hold"/>
                                        <p:tgtEl>
                                          <p:spTgt spid="190"/>
                                        </p:tgtEl>
                                        <p:attrNameLst>
                                          <p:attrName>style.visibility</p:attrName>
                                        </p:attrNameLst>
                                      </p:cBhvr>
                                      <p:to>
                                        <p:strVal val="visible"/>
                                      </p:to>
                                    </p:set>
                                    <p:animEffect transition="in" filter="wipe(left)">
                                      <p:cBhvr>
                                        <p:cTn id="42" dur="500"/>
                                        <p:tgtEl>
                                          <p:spTgt spid="190"/>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9" nodeType="clickEffect">
                                  <p:stCondLst>
                                    <p:cond delay="0"/>
                                  </p:stCondLst>
                                  <p:iterate type="el">
                                    <p:tmAbs val="0"/>
                                  </p:iterate>
                                  <p:childTnLst>
                                    <p:set>
                                      <p:cBhvr>
                                        <p:cTn id="46" dur="indefinite" fill="hold"/>
                                        <p:tgtEl>
                                          <p:spTgt spid="198"/>
                                        </p:tgtEl>
                                        <p:attrNameLst>
                                          <p:attrName>style.visibility</p:attrName>
                                        </p:attrNameLst>
                                      </p:cBhvr>
                                      <p:to>
                                        <p:strVal val="visible"/>
                                      </p:to>
                                    </p:set>
                                    <p:animEffect transition="in" filter="wipe(left)">
                                      <p:cBhvr>
                                        <p:cTn id="47" dur="500"/>
                                        <p:tgtEl>
                                          <p:spTgt spid="198"/>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10" nodeType="clickEffect">
                                  <p:stCondLst>
                                    <p:cond delay="0"/>
                                  </p:stCondLst>
                                  <p:iterate type="el">
                                    <p:tmAbs val="0"/>
                                  </p:iterate>
                                  <p:childTnLst>
                                    <p:set>
                                      <p:cBhvr>
                                        <p:cTn id="51" dur="indefinite" fill="hold"/>
                                        <p:tgtEl>
                                          <p:spTgt spid="244"/>
                                        </p:tgtEl>
                                        <p:attrNameLst>
                                          <p:attrName>style.visibility</p:attrName>
                                        </p:attrNameLst>
                                      </p:cBhvr>
                                      <p:to>
                                        <p:strVal val="visible"/>
                                      </p:to>
                                    </p:set>
                                    <p:animEffect transition="in" filter="wipe(left)">
                                      <p:cBhvr>
                                        <p:cTn id="52" dur="500"/>
                                        <p:tgtEl>
                                          <p:spTgt spid="244"/>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grpId="11" nodeType="clickEffect">
                                  <p:stCondLst>
                                    <p:cond delay="0"/>
                                  </p:stCondLst>
                                  <p:iterate type="el">
                                    <p:tmAbs val="0"/>
                                  </p:iterate>
                                  <p:childTnLst>
                                    <p:set>
                                      <p:cBhvr>
                                        <p:cTn id="56" dur="indefinite" fill="hold"/>
                                        <p:tgtEl>
                                          <p:spTgt spid="187"/>
                                        </p:tgtEl>
                                        <p:attrNameLst>
                                          <p:attrName>style.visibility</p:attrName>
                                        </p:attrNameLst>
                                      </p:cBhvr>
                                      <p:to>
                                        <p:strVal val="visible"/>
                                      </p:to>
                                    </p:set>
                                    <p:animEffect transition="in" filter="wipe(left)">
                                      <p:cBhvr>
                                        <p:cTn id="57" dur="500"/>
                                        <p:tgtEl>
                                          <p:spTgt spid="187"/>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grpId="12" nodeType="clickEffect">
                                  <p:stCondLst>
                                    <p:cond delay="0"/>
                                  </p:stCondLst>
                                  <p:iterate type="el">
                                    <p:tmAbs val="0"/>
                                  </p:iterate>
                                  <p:childTnLst>
                                    <p:set>
                                      <p:cBhvr>
                                        <p:cTn id="61" dur="indefinite" fill="hold"/>
                                        <p:tgtEl>
                                          <p:spTgt spid="216"/>
                                        </p:tgtEl>
                                        <p:attrNameLst>
                                          <p:attrName>style.visibility</p:attrName>
                                        </p:attrNameLst>
                                      </p:cBhvr>
                                      <p:to>
                                        <p:strVal val="visible"/>
                                      </p:to>
                                    </p:set>
                                    <p:animEffect transition="in" filter="wipe(down)">
                                      <p:cBhvr>
                                        <p:cTn id="62" dur="500"/>
                                        <p:tgtEl>
                                          <p:spTgt spid="216"/>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8" fill="hold" grpId="13" nodeType="clickEffect">
                                  <p:stCondLst>
                                    <p:cond delay="0"/>
                                  </p:stCondLst>
                                  <p:iterate type="el">
                                    <p:tmAbs val="0"/>
                                  </p:iterate>
                                  <p:childTnLst>
                                    <p:set>
                                      <p:cBhvr>
                                        <p:cTn id="66" dur="indefinite" fill="hold"/>
                                        <p:tgtEl>
                                          <p:spTgt spid="217"/>
                                        </p:tgtEl>
                                        <p:attrNameLst>
                                          <p:attrName>style.visibility</p:attrName>
                                        </p:attrNameLst>
                                      </p:cBhvr>
                                      <p:to>
                                        <p:strVal val="visible"/>
                                      </p:to>
                                    </p:set>
                                    <p:animEffect transition="in" filter="wipe(left)">
                                      <p:cBhvr>
                                        <p:cTn id="67" dur="500"/>
                                        <p:tgtEl>
                                          <p:spTgt spid="217"/>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4" fill="hold" grpId="14" nodeType="clickEffect">
                                  <p:stCondLst>
                                    <p:cond delay="0"/>
                                  </p:stCondLst>
                                  <p:iterate type="el">
                                    <p:tmAbs val="0"/>
                                  </p:iterate>
                                  <p:childTnLst>
                                    <p:set>
                                      <p:cBhvr>
                                        <p:cTn id="71" dur="indefinite" fill="hold"/>
                                        <p:tgtEl>
                                          <p:spTgt spid="186"/>
                                        </p:tgtEl>
                                        <p:attrNameLst>
                                          <p:attrName>style.visibility</p:attrName>
                                        </p:attrNameLst>
                                      </p:cBhvr>
                                      <p:to>
                                        <p:strVal val="visible"/>
                                      </p:to>
                                    </p:set>
                                    <p:animEffect transition="in" filter="wipe(down)">
                                      <p:cBhvr>
                                        <p:cTn id="72" dur="500"/>
                                        <p:tgtEl>
                                          <p:spTgt spid="186"/>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4" fill="hold" grpId="15" nodeType="clickEffect">
                                  <p:stCondLst>
                                    <p:cond delay="0"/>
                                  </p:stCondLst>
                                  <p:iterate type="el">
                                    <p:tmAbs val="0"/>
                                  </p:iterate>
                                  <p:childTnLst>
                                    <p:set>
                                      <p:cBhvr>
                                        <p:cTn id="76" dur="indefinite" fill="hold"/>
                                        <p:tgtEl>
                                          <p:spTgt spid="199"/>
                                        </p:tgtEl>
                                        <p:attrNameLst>
                                          <p:attrName>style.visibility</p:attrName>
                                        </p:attrNameLst>
                                      </p:cBhvr>
                                      <p:to>
                                        <p:strVal val="visible"/>
                                      </p:to>
                                    </p:set>
                                    <p:animEffect transition="in" filter="wipe(down)">
                                      <p:cBhvr>
                                        <p:cTn id="77" dur="500"/>
                                        <p:tgtEl>
                                          <p:spTgt spid="199"/>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4" fill="hold" grpId="16" nodeType="clickEffect">
                                  <p:stCondLst>
                                    <p:cond delay="0"/>
                                  </p:stCondLst>
                                  <p:iterate type="el">
                                    <p:tmAbs val="0"/>
                                  </p:iterate>
                                  <p:childTnLst>
                                    <p:set>
                                      <p:cBhvr>
                                        <p:cTn id="81" dur="indefinite" fill="hold"/>
                                        <p:tgtEl>
                                          <p:spTgt spid="203"/>
                                        </p:tgtEl>
                                        <p:attrNameLst>
                                          <p:attrName>style.visibility</p:attrName>
                                        </p:attrNameLst>
                                      </p:cBhvr>
                                      <p:to>
                                        <p:strVal val="visible"/>
                                      </p:to>
                                    </p:set>
                                    <p:animEffect transition="in" filter="wipe(down)">
                                      <p:cBhvr>
                                        <p:cTn id="82" dur="500"/>
                                        <p:tgtEl>
                                          <p:spTgt spid="203"/>
                                        </p:tgtEl>
                                      </p:cBhvr>
                                    </p:animEffect>
                                  </p:childTnLst>
                                </p:cTn>
                              </p:par>
                            </p:childTnLst>
                          </p:cTn>
                        </p:par>
                      </p:childTnLst>
                    </p:cTn>
                  </p:par>
                  <p:par>
                    <p:cTn id="83" fill="hold">
                      <p:stCondLst>
                        <p:cond delay="indefinite"/>
                      </p:stCondLst>
                      <p:childTnLst>
                        <p:par>
                          <p:cTn id="84" fill="hold">
                            <p:stCondLst>
                              <p:cond delay="0"/>
                            </p:stCondLst>
                            <p:childTnLst>
                              <p:par>
                                <p:cTn id="85" presetID="22" presetClass="entr" presetSubtype="4" fill="hold" grpId="17" nodeType="clickEffect">
                                  <p:stCondLst>
                                    <p:cond delay="0"/>
                                  </p:stCondLst>
                                  <p:iterate type="el">
                                    <p:tmAbs val="0"/>
                                  </p:iterate>
                                  <p:childTnLst>
                                    <p:set>
                                      <p:cBhvr>
                                        <p:cTn id="86" dur="indefinite" fill="hold"/>
                                        <p:tgtEl>
                                          <p:spTgt spid="210"/>
                                        </p:tgtEl>
                                        <p:attrNameLst>
                                          <p:attrName>style.visibility</p:attrName>
                                        </p:attrNameLst>
                                      </p:cBhvr>
                                      <p:to>
                                        <p:strVal val="visible"/>
                                      </p:to>
                                    </p:set>
                                    <p:animEffect transition="in" filter="wipe(down)">
                                      <p:cBhvr>
                                        <p:cTn id="87" dur="500"/>
                                        <p:tgtEl>
                                          <p:spTgt spid="21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spid="187" grpId="11" animBg="1" advAuto="0"/>
      <p:bldP spid="203" grpId="16" animBg="1" advAuto="0"/>
      <p:bldP spid="210" grpId="17" animBg="1" advAuto="0"/>
      <p:bldP spid="197" grpId="1" animBg="1" advAuto="0"/>
      <p:bldP spid="244" grpId="10" animBg="1" advAuto="0"/>
      <p:bldP spid="186" grpId="14" animBg="1" advAuto="0"/>
      <p:bldP spid="190" grpId="8" animBg="1" advAuto="0"/>
      <p:bldP spid="188" grpId="2" animBg="1" advAuto="0"/>
      <p:bldP spid="217" grpId="13" animBg="1" advAuto="0"/>
      <p:bldP spid="191" grpId="6" animBg="1" advAuto="0"/>
      <p:bldP spid="226" grpId="5" animBg="1" advAuto="0"/>
      <p:bldP spid="227" grpId="3" animBg="1" advAuto="0"/>
      <p:bldP spid="233" grpId="7" animBg="1" advAuto="0"/>
      <p:bldP spid="189" grpId="4" animBg="1" advAuto="0"/>
      <p:bldP spid="216" grpId="12" animBg="1" advAuto="0"/>
      <p:bldP spid="198" grpId="9" animBg="1" advAuto="0"/>
      <p:bldP spid="199" grpId="15" animBg="1" advAuto="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rotWithShape="1">
          <a:blip r:embed="rId1"/>
          <a:srcRect/>
          <a:stretch>
            <a:fillRect/>
          </a:stretch>
        </a:blipFill>
        <a:effectLst/>
      </p:bgPr>
    </p:bg>
    <p:spTree>
      <p:nvGrpSpPr>
        <p:cNvPr id="1" name=""/>
        <p:cNvGrpSpPr/>
        <p:nvPr/>
      </p:nvGrpSpPr>
      <p:grpSpPr>
        <a:xfrm>
          <a:off x="0" y="0"/>
          <a:ext cx="0" cy="0"/>
          <a:chOff x="0" y="0"/>
          <a:chExt cx="0" cy="0"/>
        </a:xfrm>
      </p:grpSpPr>
      <p:sp>
        <p:nvSpPr>
          <p:cNvPr id="246" name="Shape 246"/>
          <p:cNvSpPr/>
          <p:nvPr/>
        </p:nvSpPr>
        <p:spPr>
          <a:xfrm>
            <a:off x="179386" y="908050"/>
            <a:ext cx="8863016" cy="0"/>
          </a:xfrm>
          <a:prstGeom prst="line">
            <a:avLst/>
          </a:prstGeom>
          <a:ln w="57150">
            <a:solidFill>
              <a:srgbClr val="009999"/>
            </a:solidFill>
          </a:ln>
        </p:spPr>
        <p:txBody>
          <a:bodyPr lIns="45718" tIns="45718" rIns="45718" bIns="45718"/>
          <a:lstStyle/>
          <a:p/>
        </p:txBody>
      </p:sp>
      <p:sp>
        <p:nvSpPr>
          <p:cNvPr id="247" name="Shape 247"/>
          <p:cNvSpPr/>
          <p:nvPr/>
        </p:nvSpPr>
        <p:spPr>
          <a:xfrm>
            <a:off x="403225" y="1462221"/>
            <a:ext cx="8337550" cy="1173345"/>
          </a:xfrm>
          <a:prstGeom prst="rect">
            <a:avLst/>
          </a:prstGeom>
          <a:ln w="12700">
            <a:miter lim="400000"/>
          </a:ln>
        </p:spPr>
        <p:txBody>
          <a:bodyPr lIns="45718" tIns="45718" rIns="45718" bIns="45718">
            <a:spAutoFit/>
          </a:bodyPr>
          <a:lstStyle/>
          <a:p>
            <a:pPr>
              <a:lnSpc>
                <a:spcPct val="110000"/>
              </a:lnSpc>
              <a:spcBef>
                <a:spcPts val="1600"/>
              </a:spcBef>
              <a:defRPr sz="2800" b="1">
                <a:solidFill>
                  <a:schemeClr val="accent2"/>
                </a:solidFill>
                <a:latin typeface="Times New Roman" panose="02020603050405020304"/>
                <a:ea typeface="Times New Roman" panose="02020603050405020304"/>
                <a:cs typeface="Times New Roman" panose="02020603050405020304"/>
                <a:sym typeface="Times New Roman" panose="02020603050405020304"/>
              </a:defRPr>
            </a:pPr>
            <a:r>
              <a:t>(1)</a:t>
            </a:r>
            <a:r>
              <a:rPr b="0">
                <a:solidFill>
                  <a:srgbClr val="000000"/>
                </a:solidFill>
                <a:latin typeface="宋体" panose="02010600030101010101" pitchFamily="2" charset="-122"/>
                <a:ea typeface="宋体" panose="02010600030101010101" pitchFamily="2" charset="-122"/>
                <a:cs typeface="宋体" panose="02010600030101010101" pitchFamily="2" charset="-122"/>
                <a:sym typeface="宋体" panose="02010600030101010101" pitchFamily="2" charset="-122"/>
              </a:rPr>
              <a:t>由定义知</a:t>
            </a:r>
            <a:r>
              <a:rPr>
                <a:solidFill>
                  <a:srgbClr val="000000"/>
                </a:solidFill>
              </a:rPr>
              <a:t>, </a:t>
            </a:r>
            <a:r>
              <a:rPr b="0">
                <a:solidFill>
                  <a:srgbClr val="000000"/>
                </a:solidFill>
                <a:latin typeface="宋体" panose="02010600030101010101" pitchFamily="2" charset="-122"/>
                <a:ea typeface="宋体" panose="02010600030101010101" pitchFamily="2" charset="-122"/>
                <a:cs typeface="宋体" panose="02010600030101010101" pitchFamily="2" charset="-122"/>
                <a:sym typeface="宋体" panose="02010600030101010101" pitchFamily="2" charset="-122"/>
              </a:rPr>
              <a:t>改变概率密度</a:t>
            </a:r>
            <a:r>
              <a:rPr i="1">
                <a:solidFill>
                  <a:srgbClr val="000000"/>
                </a:solidFill>
              </a:rPr>
              <a:t>f</a:t>
            </a:r>
            <a:r>
              <a:rPr>
                <a:solidFill>
                  <a:srgbClr val="000000"/>
                </a:solidFill>
              </a:rPr>
              <a:t>(</a:t>
            </a:r>
            <a:r>
              <a:rPr i="1">
                <a:solidFill>
                  <a:srgbClr val="000000"/>
                </a:solidFill>
              </a:rPr>
              <a:t>x</a:t>
            </a:r>
            <a:r>
              <a:rPr>
                <a:solidFill>
                  <a:srgbClr val="000000"/>
                </a:solidFill>
              </a:rPr>
              <a:t>)</a:t>
            </a:r>
            <a:r>
              <a:rPr b="0">
                <a:solidFill>
                  <a:srgbClr val="000000"/>
                </a:solidFill>
                <a:latin typeface="宋体" panose="02010600030101010101" pitchFamily="2" charset="-122"/>
                <a:ea typeface="宋体" panose="02010600030101010101" pitchFamily="2" charset="-122"/>
                <a:cs typeface="宋体" panose="02010600030101010101" pitchFamily="2" charset="-122"/>
                <a:sym typeface="宋体" panose="02010600030101010101" pitchFamily="2" charset="-122"/>
              </a:rPr>
              <a:t>在个别点的函数值不影响分布函数</a:t>
            </a:r>
            <a:r>
              <a:rPr i="1">
                <a:solidFill>
                  <a:srgbClr val="000000"/>
                </a:solidFill>
              </a:rPr>
              <a:t>F</a:t>
            </a:r>
            <a:r>
              <a:rPr>
                <a:solidFill>
                  <a:srgbClr val="000000"/>
                </a:solidFill>
              </a:rPr>
              <a:t>(</a:t>
            </a:r>
            <a:r>
              <a:rPr i="1">
                <a:solidFill>
                  <a:srgbClr val="000000"/>
                </a:solidFill>
              </a:rPr>
              <a:t>x</a:t>
            </a:r>
            <a:r>
              <a:rPr>
                <a:solidFill>
                  <a:srgbClr val="000000"/>
                </a:solidFill>
              </a:rPr>
              <a:t>)</a:t>
            </a:r>
            <a:r>
              <a:rPr b="0">
                <a:solidFill>
                  <a:srgbClr val="000000"/>
                </a:solidFill>
                <a:latin typeface="宋体" panose="02010600030101010101" pitchFamily="2" charset="-122"/>
                <a:ea typeface="宋体" panose="02010600030101010101" pitchFamily="2" charset="-122"/>
                <a:cs typeface="宋体" panose="02010600030101010101" pitchFamily="2" charset="-122"/>
                <a:sym typeface="宋体" panose="02010600030101010101" pitchFamily="2" charset="-122"/>
              </a:rPr>
              <a:t>的取值</a:t>
            </a:r>
            <a:r>
              <a:rPr>
                <a:solidFill>
                  <a:srgbClr val="000000"/>
                </a:solidFill>
              </a:rPr>
              <a:t>,</a:t>
            </a:r>
            <a:r>
              <a:rPr b="0">
                <a:solidFill>
                  <a:srgbClr val="000000"/>
                </a:solidFill>
                <a:latin typeface="宋体" panose="02010600030101010101" pitchFamily="2" charset="-122"/>
                <a:ea typeface="宋体" panose="02010600030101010101" pitchFamily="2" charset="-122"/>
                <a:cs typeface="宋体" panose="02010600030101010101" pitchFamily="2" charset="-122"/>
                <a:sym typeface="宋体" panose="02010600030101010101" pitchFamily="2" charset="-122"/>
              </a:rPr>
              <a:t>因此</a:t>
            </a:r>
            <a:r>
              <a:rPr b="0">
                <a:solidFill>
                  <a:srgbClr val="FF0000"/>
                </a:solidFill>
                <a:latin typeface="黑体" panose="02010609060101010101" charset="-122"/>
                <a:ea typeface="黑体" panose="02010609060101010101" charset="-122"/>
                <a:cs typeface="黑体" panose="02010609060101010101" charset="-122"/>
                <a:sym typeface="黑体" panose="02010609060101010101" charset="-122"/>
              </a:rPr>
              <a:t>概率密度不是唯一的</a:t>
            </a:r>
            <a:r>
              <a:rPr>
                <a:solidFill>
                  <a:srgbClr val="000000"/>
                </a:solidFill>
              </a:rPr>
              <a:t>.</a:t>
            </a:r>
            <a:endParaRPr>
              <a:solidFill>
                <a:srgbClr val="000000"/>
              </a:solidFill>
            </a:endParaRPr>
          </a:p>
        </p:txBody>
      </p:sp>
      <p:sp>
        <p:nvSpPr>
          <p:cNvPr id="248" name="Shape 248"/>
          <p:cNvSpPr/>
          <p:nvPr/>
        </p:nvSpPr>
        <p:spPr>
          <a:xfrm>
            <a:off x="429417" y="2593021"/>
            <a:ext cx="8580441" cy="599439"/>
          </a:xfrm>
          <a:prstGeom prst="rect">
            <a:avLst/>
          </a:prstGeom>
          <a:ln w="12700">
            <a:miter lim="400000"/>
          </a:ln>
        </p:spPr>
        <p:txBody>
          <a:bodyPr lIns="45718" tIns="45718" rIns="45718" bIns="45718">
            <a:spAutoFit/>
          </a:bodyPr>
          <a:lstStyle/>
          <a:p>
            <a:pPr>
              <a:spcBef>
                <a:spcPts val="1600"/>
              </a:spcBef>
              <a:defRPr sz="2800" b="1">
                <a:solidFill>
                  <a:schemeClr val="accent2"/>
                </a:solidFill>
                <a:latin typeface="Times New Roman" panose="02020603050405020304"/>
                <a:ea typeface="Times New Roman" panose="02020603050405020304"/>
                <a:cs typeface="Times New Roman" panose="02020603050405020304"/>
                <a:sym typeface="Times New Roman" panose="02020603050405020304"/>
              </a:defRPr>
            </a:pPr>
            <a:r>
              <a:t>(2)</a:t>
            </a:r>
            <a:r>
              <a:rPr b="0">
                <a:solidFill>
                  <a:srgbClr val="0000FF"/>
                </a:solidFill>
                <a:latin typeface="黑体" panose="02010609060101010101" charset="-122"/>
                <a:ea typeface="黑体" panose="02010609060101010101" charset="-122"/>
                <a:cs typeface="黑体" panose="02010609060101010101" charset="-122"/>
                <a:sym typeface="黑体" panose="02010609060101010101" charset="-122"/>
              </a:rPr>
              <a:t>连续型</a:t>
            </a:r>
            <a:r>
              <a:rPr b="0">
                <a:solidFill>
                  <a:srgbClr val="000000"/>
                </a:solidFill>
                <a:latin typeface="黑体" panose="02010609060101010101" charset="-122"/>
                <a:ea typeface="黑体" panose="02010609060101010101" charset="-122"/>
                <a:cs typeface="黑体" panose="02010609060101010101" charset="-122"/>
                <a:sym typeface="黑体" panose="02010609060101010101" charset="-122"/>
              </a:rPr>
              <a:t>随机变量的</a:t>
            </a:r>
            <a:r>
              <a:rPr b="0">
                <a:solidFill>
                  <a:srgbClr val="000000"/>
                </a:solidFill>
                <a:latin typeface="宋体" panose="02010600030101010101" pitchFamily="2" charset="-122"/>
                <a:ea typeface="宋体" panose="02010600030101010101" pitchFamily="2" charset="-122"/>
                <a:cs typeface="宋体" panose="02010600030101010101" pitchFamily="2" charset="-122"/>
                <a:sym typeface="宋体" panose="02010600030101010101" pitchFamily="2" charset="-122"/>
              </a:rPr>
              <a:t>分布函数</a:t>
            </a:r>
            <a:r>
              <a:rPr i="1">
                <a:solidFill>
                  <a:srgbClr val="0000FF"/>
                </a:solidFill>
              </a:rPr>
              <a:t>F</a:t>
            </a:r>
            <a:r>
              <a:rPr>
                <a:solidFill>
                  <a:srgbClr val="0000FF"/>
                </a:solidFill>
              </a:rPr>
              <a:t>(</a:t>
            </a:r>
            <a:r>
              <a:rPr i="1">
                <a:solidFill>
                  <a:srgbClr val="0000FF"/>
                </a:solidFill>
              </a:rPr>
              <a:t>x</a:t>
            </a:r>
            <a:r>
              <a:rPr>
                <a:solidFill>
                  <a:srgbClr val="0000FF"/>
                </a:solidFill>
              </a:rPr>
              <a:t>)</a:t>
            </a:r>
            <a:r>
              <a:rPr b="0">
                <a:solidFill>
                  <a:srgbClr val="0000FF"/>
                </a:solidFill>
                <a:latin typeface="黑体" panose="02010609060101010101" charset="-122"/>
                <a:ea typeface="黑体" panose="02010609060101010101" charset="-122"/>
                <a:cs typeface="黑体" panose="02010609060101010101" charset="-122"/>
                <a:sym typeface="黑体" panose="02010609060101010101" charset="-122"/>
              </a:rPr>
              <a:t>是连续函数</a:t>
            </a:r>
            <a:r>
              <a:rPr>
                <a:solidFill>
                  <a:srgbClr val="000000"/>
                </a:solidFill>
              </a:rPr>
              <a:t>;</a:t>
            </a:r>
            <a:endParaRPr>
              <a:solidFill>
                <a:srgbClr val="000000"/>
              </a:solidFill>
            </a:endParaRPr>
          </a:p>
        </p:txBody>
      </p:sp>
      <p:sp>
        <p:nvSpPr>
          <p:cNvPr id="249" name="Shape 249"/>
          <p:cNvSpPr/>
          <p:nvPr/>
        </p:nvSpPr>
        <p:spPr>
          <a:xfrm>
            <a:off x="311150" y="843914"/>
            <a:ext cx="815388" cy="637539"/>
          </a:xfrm>
          <a:prstGeom prst="rect">
            <a:avLst/>
          </a:prstGeom>
          <a:ln w="12700">
            <a:miter lim="400000"/>
          </a:ln>
        </p:spPr>
        <p:txBody>
          <a:bodyPr wrap="none" lIns="45718" tIns="45718" rIns="45718" bIns="45718">
            <a:spAutoFit/>
          </a:bodyPr>
          <a:lstStyle>
            <a:lvl1pPr>
              <a:spcBef>
                <a:spcPts val="2100"/>
              </a:spcBef>
              <a:defRPr sz="3600" u="sng">
                <a:solidFill>
                  <a:srgbClr val="FF0000"/>
                </a:solidFill>
                <a:effectLst>
                  <a:outerShdw blurRad="12700" dist="25400" dir="2700000" rotWithShape="0">
                    <a:srgbClr val="000000"/>
                  </a:outerShdw>
                </a:effectLst>
                <a:latin typeface="黑体" panose="02010609060101010101" charset="-122"/>
                <a:ea typeface="黑体" panose="02010609060101010101" charset="-122"/>
                <a:cs typeface="黑体" panose="02010609060101010101" charset="-122"/>
                <a:sym typeface="黑体" panose="02010609060101010101" charset="-122"/>
              </a:defRPr>
            </a:lvl1pPr>
          </a:lstStyle>
          <a:p>
            <a:r>
              <a:t>[注]</a:t>
            </a:r>
          </a:p>
        </p:txBody>
      </p:sp>
      <p:sp>
        <p:nvSpPr>
          <p:cNvPr id="250" name="Shape 250"/>
          <p:cNvSpPr/>
          <p:nvPr/>
        </p:nvSpPr>
        <p:spPr>
          <a:xfrm>
            <a:off x="474662" y="3161163"/>
            <a:ext cx="8489951" cy="1005839"/>
          </a:xfrm>
          <a:prstGeom prst="rect">
            <a:avLst/>
          </a:prstGeom>
          <a:ln w="12700">
            <a:miter lim="400000"/>
          </a:ln>
        </p:spPr>
        <p:txBody>
          <a:bodyPr lIns="45718" tIns="45718" rIns="45718" bIns="45718">
            <a:spAutoFit/>
          </a:bodyPr>
          <a:lstStyle/>
          <a:p>
            <a:pPr>
              <a:lnSpc>
                <a:spcPct val="60000"/>
              </a:lnSpc>
              <a:spcBef>
                <a:spcPts val="1600"/>
              </a:spcBef>
              <a:defRPr sz="2800" b="1">
                <a:solidFill>
                  <a:schemeClr val="accent2"/>
                </a:solidFill>
                <a:latin typeface="Times New Roman" panose="02020603050405020304"/>
                <a:ea typeface="Times New Roman" panose="02020603050405020304"/>
                <a:cs typeface="Times New Roman" panose="02020603050405020304"/>
                <a:sym typeface="Times New Roman" panose="02020603050405020304"/>
              </a:defRPr>
            </a:pPr>
            <a:r>
              <a:t>(3)</a:t>
            </a:r>
            <a:r>
              <a:rPr b="0">
                <a:solidFill>
                  <a:srgbClr val="000000"/>
                </a:solidFill>
                <a:latin typeface="黑体" panose="02010609060101010101" charset="-122"/>
                <a:ea typeface="黑体" panose="02010609060101010101" charset="-122"/>
                <a:cs typeface="黑体" panose="02010609060101010101" charset="-122"/>
                <a:sym typeface="黑体" panose="02010609060101010101" charset="-122"/>
              </a:rPr>
              <a:t>连续型随机变量</a:t>
            </a:r>
            <a:r>
              <a:rPr i="1">
                <a:solidFill>
                  <a:srgbClr val="000000"/>
                </a:solidFill>
              </a:rPr>
              <a:t>X</a:t>
            </a:r>
            <a:r>
              <a:rPr b="0">
                <a:solidFill>
                  <a:srgbClr val="000000"/>
                </a:solidFill>
                <a:latin typeface="黑体" panose="02010609060101010101" charset="-122"/>
                <a:ea typeface="黑体" panose="02010609060101010101" charset="-122"/>
                <a:cs typeface="黑体" panose="02010609060101010101" charset="-122"/>
                <a:sym typeface="黑体" panose="02010609060101010101" charset="-122"/>
              </a:rPr>
              <a:t>取任一指定值</a:t>
            </a:r>
            <a:r>
              <a:rPr>
                <a:solidFill>
                  <a:srgbClr val="000000"/>
                </a:solidFill>
              </a:rPr>
              <a:t> </a:t>
            </a:r>
            <a:r>
              <a:rPr i="1">
                <a:solidFill>
                  <a:srgbClr val="000000"/>
                </a:solidFill>
              </a:rPr>
              <a:t>a </a:t>
            </a:r>
            <a:r>
              <a:rPr b="0">
                <a:solidFill>
                  <a:srgbClr val="000000"/>
                </a:solidFill>
                <a:latin typeface="黑体" panose="02010609060101010101" charset="-122"/>
                <a:ea typeface="黑体" panose="02010609060101010101" charset="-122"/>
                <a:cs typeface="黑体" panose="02010609060101010101" charset="-122"/>
                <a:sym typeface="黑体" panose="02010609060101010101" charset="-122"/>
              </a:rPr>
              <a:t>的概率为</a:t>
            </a:r>
            <a:r>
              <a:rPr>
                <a:solidFill>
                  <a:srgbClr val="000000"/>
                </a:solidFill>
              </a:rPr>
              <a:t>0</a:t>
            </a:r>
            <a:r>
              <a:rPr b="0">
                <a:solidFill>
                  <a:srgbClr val="000000"/>
                </a:solidFill>
                <a:latin typeface="宋体" panose="02010600030101010101" pitchFamily="2" charset="-122"/>
                <a:ea typeface="宋体" panose="02010600030101010101" pitchFamily="2" charset="-122"/>
                <a:cs typeface="宋体" panose="02010600030101010101" pitchFamily="2" charset="-122"/>
                <a:sym typeface="宋体" panose="02010600030101010101" pitchFamily="2" charset="-122"/>
              </a:rPr>
              <a:t>，即 </a:t>
            </a:r>
            <a:r>
              <a:rPr>
                <a:solidFill>
                  <a:srgbClr val="000000"/>
                </a:solidFill>
              </a:rPr>
              <a:t>      </a:t>
            </a:r>
            <a:endParaRPr>
              <a:solidFill>
                <a:srgbClr val="000000"/>
              </a:solidFill>
            </a:endParaRPr>
          </a:p>
          <a:p>
            <a:pPr>
              <a:lnSpc>
                <a:spcPct val="60000"/>
              </a:lnSpc>
              <a:spcBef>
                <a:spcPts val="1600"/>
              </a:spcBef>
              <a:defRPr sz="2800" b="1">
                <a:latin typeface="Times New Roman" panose="02020603050405020304"/>
                <a:ea typeface="Times New Roman" panose="02020603050405020304"/>
                <a:cs typeface="Times New Roman" panose="02020603050405020304"/>
                <a:sym typeface="Times New Roman" panose="02020603050405020304"/>
              </a:defRPr>
            </a:pPr>
            <a:r>
              <a:t>                             </a:t>
            </a:r>
            <a:r>
              <a:rPr i="1">
                <a:solidFill>
                  <a:srgbClr val="FF0000"/>
                </a:solidFill>
              </a:rPr>
              <a:t>P</a:t>
            </a:r>
            <a:r>
              <a:rPr>
                <a:solidFill>
                  <a:srgbClr val="FF0000"/>
                </a:solidFill>
              </a:rPr>
              <a:t>{ </a:t>
            </a:r>
            <a:r>
              <a:rPr i="1">
                <a:solidFill>
                  <a:srgbClr val="FF0000"/>
                </a:solidFill>
              </a:rPr>
              <a:t>X=a </a:t>
            </a:r>
            <a:r>
              <a:rPr>
                <a:solidFill>
                  <a:srgbClr val="FF0000"/>
                </a:solidFill>
              </a:rPr>
              <a:t>} = 0</a:t>
            </a:r>
            <a:r>
              <a:t> .  </a:t>
            </a:r>
          </a:p>
        </p:txBody>
      </p:sp>
      <p:pic>
        <p:nvPicPr>
          <p:cNvPr id="251" name="image16.png"/>
          <p:cNvPicPr>
            <a:picLocks noChangeAspect="1"/>
          </p:cNvPicPr>
          <p:nvPr/>
        </p:nvPicPr>
        <p:blipFill>
          <a:blip r:embed="rId2"/>
          <a:stretch>
            <a:fillRect/>
          </a:stretch>
        </p:blipFill>
        <p:spPr>
          <a:xfrm>
            <a:off x="1692275" y="4304029"/>
            <a:ext cx="4895850" cy="692152"/>
          </a:xfrm>
          <a:prstGeom prst="rect">
            <a:avLst/>
          </a:prstGeom>
          <a:ln w="12700">
            <a:miter lim="400000"/>
            <a:headEnd/>
            <a:tailEnd/>
          </a:ln>
        </p:spPr>
      </p:pic>
      <p:pic>
        <p:nvPicPr>
          <p:cNvPr id="252" name="image17.png"/>
          <p:cNvPicPr>
            <a:picLocks noChangeAspect="1"/>
          </p:cNvPicPr>
          <p:nvPr/>
        </p:nvPicPr>
        <p:blipFill>
          <a:blip r:embed="rId3"/>
          <a:stretch>
            <a:fillRect/>
          </a:stretch>
        </p:blipFill>
        <p:spPr>
          <a:xfrm>
            <a:off x="3098800" y="4895532"/>
            <a:ext cx="3241675" cy="692152"/>
          </a:xfrm>
          <a:prstGeom prst="rect">
            <a:avLst/>
          </a:prstGeom>
          <a:ln w="12700">
            <a:miter lim="400000"/>
            <a:headEnd/>
            <a:tailEnd/>
          </a:ln>
        </p:spPr>
      </p:pic>
      <p:sp>
        <p:nvSpPr>
          <p:cNvPr id="253" name="Shape 253"/>
          <p:cNvSpPr/>
          <p:nvPr/>
        </p:nvSpPr>
        <p:spPr>
          <a:xfrm>
            <a:off x="6307137" y="4906009"/>
            <a:ext cx="573468" cy="482733"/>
          </a:xfrm>
          <a:prstGeom prst="rect">
            <a:avLst/>
          </a:prstGeom>
          <a:ln w="12700">
            <a:miter lim="400000"/>
          </a:ln>
        </p:spPr>
        <p:txBody>
          <a:bodyPr wrap="none" lIns="45718" tIns="45718" rIns="45718" bIns="45718">
            <a:spAutoFit/>
          </a:bodyPr>
          <a:lstStyle>
            <a:lvl1pPr>
              <a:defRPr sz="2800" b="1">
                <a:solidFill>
                  <a:srgbClr val="FF0000"/>
                </a:solidFill>
                <a:latin typeface="Times New Roman" panose="02020603050405020304"/>
                <a:ea typeface="Times New Roman" panose="02020603050405020304"/>
                <a:cs typeface="Times New Roman" panose="02020603050405020304"/>
                <a:sym typeface="Times New Roman" panose="02020603050405020304"/>
              </a:defRPr>
            </a:lvl1pPr>
          </a:lstStyle>
          <a:p>
            <a:r>
              <a:t>= 0</a:t>
            </a:r>
          </a:p>
        </p:txBody>
      </p:sp>
      <p:sp>
        <p:nvSpPr>
          <p:cNvPr id="254" name="Shape 254"/>
          <p:cNvSpPr/>
          <p:nvPr/>
        </p:nvSpPr>
        <p:spPr>
          <a:xfrm>
            <a:off x="561180" y="5466396"/>
            <a:ext cx="8294690" cy="599439"/>
          </a:xfrm>
          <a:prstGeom prst="rect">
            <a:avLst/>
          </a:prstGeom>
          <a:ln w="12700">
            <a:miter lim="400000"/>
          </a:ln>
        </p:spPr>
        <p:txBody>
          <a:bodyPr lIns="45718" tIns="45718" rIns="45718" bIns="45718">
            <a:spAutoFit/>
          </a:bodyPr>
          <a:lstStyle>
            <a:lvl1pPr>
              <a:lnSpc>
                <a:spcPct val="130000"/>
              </a:lnSpc>
              <a:spcBef>
                <a:spcPts val="1600"/>
              </a:spcBef>
              <a:defRPr sz="2800">
                <a:solidFill>
                  <a:srgbClr val="000066"/>
                </a:solidFill>
                <a:latin typeface="宋体" panose="02010600030101010101" pitchFamily="2" charset="-122"/>
                <a:ea typeface="宋体" panose="02010600030101010101" pitchFamily="2" charset="-122"/>
                <a:cs typeface="宋体" panose="02010600030101010101" pitchFamily="2" charset="-122"/>
                <a:sym typeface="宋体" panose="02010600030101010101" pitchFamily="2" charset="-122"/>
              </a:defRPr>
            </a:lvl1pPr>
          </a:lstStyle>
          <a:p>
            <a:r>
              <a:t>故对连续性随机变量，有                             </a:t>
            </a:r>
          </a:p>
        </p:txBody>
      </p:sp>
      <p:sp>
        <p:nvSpPr>
          <p:cNvPr id="255" name="Shape 255"/>
          <p:cNvSpPr/>
          <p:nvPr/>
        </p:nvSpPr>
        <p:spPr>
          <a:xfrm>
            <a:off x="424655" y="6117590"/>
            <a:ext cx="8294690" cy="512077"/>
          </a:xfrm>
          <a:prstGeom prst="rect">
            <a:avLst/>
          </a:prstGeom>
          <a:ln w="12700">
            <a:miter lim="400000"/>
          </a:ln>
        </p:spPr>
        <p:txBody>
          <a:bodyPr lIns="45718" tIns="45718" rIns="45718" bIns="45718">
            <a:spAutoFit/>
          </a:bodyPr>
          <a:lstStyle/>
          <a:p>
            <a:pPr>
              <a:lnSpc>
                <a:spcPct val="130000"/>
              </a:lnSpc>
              <a:spcBef>
                <a:spcPts val="1600"/>
              </a:spcBef>
              <a:defRPr sz="2800" b="1">
                <a:solidFill>
                  <a:srgbClr val="000066"/>
                </a:solidFill>
                <a:latin typeface="Times New Roman" panose="02020603050405020304"/>
                <a:ea typeface="Times New Roman" panose="02020603050405020304"/>
                <a:cs typeface="Times New Roman" panose="02020603050405020304"/>
                <a:sym typeface="Times New Roman" panose="02020603050405020304"/>
              </a:defRPr>
            </a:pPr>
            <a:r>
              <a:t>     </a:t>
            </a:r>
            <a:r>
              <a:rPr i="1"/>
              <a:t>P</a:t>
            </a:r>
            <a:r>
              <a:t>{</a:t>
            </a:r>
            <a:r>
              <a:rPr i="1"/>
              <a:t>a</a:t>
            </a:r>
            <a:r>
              <a:t>&lt;</a:t>
            </a:r>
            <a:r>
              <a:rPr i="1"/>
              <a:t>X</a:t>
            </a:r>
            <a:r>
              <a:t>&lt;</a:t>
            </a:r>
            <a:r>
              <a:rPr i="1"/>
              <a:t>b</a:t>
            </a:r>
            <a:r>
              <a:t>}= </a:t>
            </a:r>
            <a:r>
              <a:rPr i="1"/>
              <a:t>P</a:t>
            </a:r>
            <a:r>
              <a:t>{</a:t>
            </a:r>
            <a:r>
              <a:rPr i="1"/>
              <a:t>a</a:t>
            </a:r>
            <a:r>
              <a:t>&lt;</a:t>
            </a:r>
            <a:r>
              <a:rPr i="1"/>
              <a:t>X </a:t>
            </a:r>
            <a:r>
              <a:rPr b="0">
                <a:solidFill>
                  <a:srgbClr val="000000"/>
                </a:solidFill>
                <a:latin typeface="Symbol" panose="05050102010706020507"/>
                <a:ea typeface="Symbol" panose="05050102010706020507"/>
                <a:cs typeface="Symbol" panose="05050102010706020507"/>
                <a:sym typeface="Symbol" panose="05050102010706020507"/>
              </a:rPr>
              <a:t>≤</a:t>
            </a:r>
            <a:r>
              <a:rPr>
                <a:solidFill>
                  <a:srgbClr val="000000"/>
                </a:solidFill>
              </a:rPr>
              <a:t> </a:t>
            </a:r>
            <a:r>
              <a:rPr i="1"/>
              <a:t>b</a:t>
            </a:r>
            <a:r>
              <a:t>}= </a:t>
            </a:r>
            <a:r>
              <a:rPr i="1"/>
              <a:t>P</a:t>
            </a:r>
            <a:r>
              <a:t>{</a:t>
            </a:r>
            <a:r>
              <a:rPr i="1"/>
              <a:t>a</a:t>
            </a:r>
            <a:r>
              <a:t> </a:t>
            </a:r>
            <a:r>
              <a:rPr b="0">
                <a:solidFill>
                  <a:srgbClr val="000000"/>
                </a:solidFill>
                <a:latin typeface="Symbol" panose="05050102010706020507"/>
                <a:ea typeface="Symbol" panose="05050102010706020507"/>
                <a:cs typeface="Symbol" panose="05050102010706020507"/>
                <a:sym typeface="Symbol" panose="05050102010706020507"/>
              </a:rPr>
              <a:t>≤</a:t>
            </a:r>
            <a:r>
              <a:rPr>
                <a:solidFill>
                  <a:srgbClr val="000000"/>
                </a:solidFill>
              </a:rPr>
              <a:t> </a:t>
            </a:r>
            <a:r>
              <a:rPr i="1"/>
              <a:t>X</a:t>
            </a:r>
            <a:r>
              <a:t>&lt;</a:t>
            </a:r>
            <a:r>
              <a:rPr i="1"/>
              <a:t>b</a:t>
            </a:r>
            <a:r>
              <a:t>}= </a:t>
            </a:r>
            <a:r>
              <a:rPr i="1"/>
              <a:t>P</a:t>
            </a:r>
            <a:r>
              <a:t>{</a:t>
            </a:r>
            <a:r>
              <a:rPr i="1"/>
              <a:t>a</a:t>
            </a:r>
            <a:r>
              <a:t> </a:t>
            </a:r>
            <a:r>
              <a:rPr b="0">
                <a:solidFill>
                  <a:srgbClr val="000000"/>
                </a:solidFill>
                <a:latin typeface="Symbol" panose="05050102010706020507"/>
                <a:ea typeface="Symbol" panose="05050102010706020507"/>
                <a:cs typeface="Symbol" panose="05050102010706020507"/>
                <a:sym typeface="Symbol" panose="05050102010706020507"/>
              </a:rPr>
              <a:t>≤</a:t>
            </a:r>
            <a:r>
              <a:rPr>
                <a:solidFill>
                  <a:srgbClr val="000000"/>
                </a:solidFill>
              </a:rPr>
              <a:t> </a:t>
            </a:r>
            <a:r>
              <a:rPr i="1"/>
              <a:t>X </a:t>
            </a:r>
            <a:r>
              <a:rPr b="0">
                <a:solidFill>
                  <a:srgbClr val="000000"/>
                </a:solidFill>
                <a:latin typeface="Symbol" panose="05050102010706020507"/>
                <a:ea typeface="Symbol" panose="05050102010706020507"/>
                <a:cs typeface="Symbol" panose="05050102010706020507"/>
                <a:sym typeface="Symbol" panose="05050102010706020507"/>
              </a:rPr>
              <a:t>≤ </a:t>
            </a:r>
            <a:r>
              <a:rPr i="1"/>
              <a:t>b</a:t>
            </a:r>
            <a:r>
              <a:t>}</a:t>
            </a:r>
          </a:p>
        </p:txBody>
      </p:sp>
    </p:spTree>
  </p:cSld>
  <p:clrMapOvr>
    <a:masterClrMapping/>
  </p:clrMapOvr>
  <mc:AlternateContent xmlns:mc="http://schemas.openxmlformats.org/markup-compatibility/2006">
    <mc:Choice xmlns:p14="http://schemas.microsoft.com/office/powerpoint/2010/main" Requires="p14">
      <p:transition spd="med" p14:dur="1000"/>
    </mc:Choice>
    <mc:Fallback>
      <p:transition spd="med"/>
    </mc:Fallback>
  </mc:AlternateContent>
  <p:timing>
    <p:tnLst>
      <p:par>
        <p:cTn id="1" dur="indefinite" restart="never" fill="hold" nodeType="tmRoot">
          <p:childTnLst>
            <p:seq concurrent="1"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iterate type="el">
                                    <p:tmAbs val="0"/>
                                  </p:iterate>
                                  <p:childTnLst>
                                    <p:set>
                                      <p:cBhvr>
                                        <p:cTn id="6" dur="indefinite" fill="hold"/>
                                        <p:tgtEl>
                                          <p:spTgt spid="24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2" nodeType="clickEffect">
                                  <p:stCondLst>
                                    <p:cond delay="0"/>
                                  </p:stCondLst>
                                  <p:iterate type="el">
                                    <p:tmAbs val="0"/>
                                  </p:iterate>
                                  <p:childTnLst>
                                    <p:set>
                                      <p:cBhvr>
                                        <p:cTn id="10" dur="indefinite" fill="hold"/>
                                        <p:tgtEl>
                                          <p:spTgt spid="24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3" nodeType="clickEffect">
                                  <p:stCondLst>
                                    <p:cond delay="0"/>
                                  </p:stCondLst>
                                  <p:iterate type="el">
                                    <p:tmAbs val="0"/>
                                  </p:iterate>
                                  <p:childTnLst>
                                    <p:set>
                                      <p:cBhvr>
                                        <p:cTn id="14" dur="indefinite" fill="hold"/>
                                        <p:tgtEl>
                                          <p:spTgt spid="250"/>
                                        </p:tgtEl>
                                        <p:attrNameLst>
                                          <p:attrName>style.visibility</p:attrName>
                                        </p:attrNameLst>
                                      </p:cBhvr>
                                      <p:to>
                                        <p:strVal val="visible"/>
                                      </p:to>
                                    </p:set>
                                    <p:animEffect transition="in" filter="wipe(left)">
                                      <p:cBhvr>
                                        <p:cTn id="15" dur="75"/>
                                        <p:tgtEl>
                                          <p:spTgt spid="250"/>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4" nodeType="clickEffect">
                                  <p:stCondLst>
                                    <p:cond delay="0"/>
                                  </p:stCondLst>
                                  <p:iterate type="el">
                                    <p:tmAbs val="0"/>
                                  </p:iterate>
                                  <p:childTnLst>
                                    <p:set>
                                      <p:cBhvr>
                                        <p:cTn id="19" dur="indefinite" fill="hold"/>
                                        <p:tgtEl>
                                          <p:spTgt spid="251"/>
                                        </p:tgtEl>
                                        <p:attrNameLst>
                                          <p:attrName>style.visibility</p:attrName>
                                        </p:attrNameLst>
                                      </p:cBhvr>
                                      <p:to>
                                        <p:strVal val="visible"/>
                                      </p:to>
                                    </p:set>
                                    <p:animEffect transition="in" filter="wipe(left)">
                                      <p:cBhvr>
                                        <p:cTn id="20" dur="500"/>
                                        <p:tgtEl>
                                          <p:spTgt spid="251"/>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5" nodeType="clickEffect">
                                  <p:stCondLst>
                                    <p:cond delay="0"/>
                                  </p:stCondLst>
                                  <p:iterate type="el">
                                    <p:tmAbs val="0"/>
                                  </p:iterate>
                                  <p:childTnLst>
                                    <p:set>
                                      <p:cBhvr>
                                        <p:cTn id="24" dur="indefinite" fill="hold"/>
                                        <p:tgtEl>
                                          <p:spTgt spid="252"/>
                                        </p:tgtEl>
                                        <p:attrNameLst>
                                          <p:attrName>style.visibility</p:attrName>
                                        </p:attrNameLst>
                                      </p:cBhvr>
                                      <p:to>
                                        <p:strVal val="visible"/>
                                      </p:to>
                                    </p:set>
                                    <p:animEffect transition="in" filter="wipe(left)">
                                      <p:cBhvr>
                                        <p:cTn id="25" dur="500"/>
                                        <p:tgtEl>
                                          <p:spTgt spid="252"/>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6" nodeType="clickEffect">
                                  <p:stCondLst>
                                    <p:cond delay="0"/>
                                  </p:stCondLst>
                                  <p:iterate type="el">
                                    <p:tmAbs val="0"/>
                                  </p:iterate>
                                  <p:childTnLst>
                                    <p:set>
                                      <p:cBhvr>
                                        <p:cTn id="29" dur="indefinite" fill="hold"/>
                                        <p:tgtEl>
                                          <p:spTgt spid="253"/>
                                        </p:tgtEl>
                                        <p:attrNameLst>
                                          <p:attrName>style.visibility</p:attrName>
                                        </p:attrNameLst>
                                      </p:cBhvr>
                                      <p:to>
                                        <p:strVal val="visible"/>
                                      </p:to>
                                    </p:set>
                                    <p:animEffect transition="in" filter="wipe(left)">
                                      <p:cBhvr>
                                        <p:cTn id="30" dur="500"/>
                                        <p:tgtEl>
                                          <p:spTgt spid="253"/>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7" nodeType="clickEffect">
                                  <p:stCondLst>
                                    <p:cond delay="0"/>
                                  </p:stCondLst>
                                  <p:iterate type="el">
                                    <p:tmAbs val="0"/>
                                  </p:iterate>
                                  <p:childTnLst>
                                    <p:set>
                                      <p:cBhvr>
                                        <p:cTn id="34" dur="indefinite" fill="hold"/>
                                        <p:tgtEl>
                                          <p:spTgt spid="254"/>
                                        </p:tgtEl>
                                        <p:attrNameLst>
                                          <p:attrName>style.visibility</p:attrName>
                                        </p:attrNameLst>
                                      </p:cBhvr>
                                      <p:to>
                                        <p:strVal val="visible"/>
                                      </p:to>
                                    </p:set>
                                    <p:animEffect transition="in" filter="wipe(left)">
                                      <p:cBhvr>
                                        <p:cTn id="35" dur="75"/>
                                        <p:tgtEl>
                                          <p:spTgt spid="254"/>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grpId="8" nodeType="clickEffect">
                                  <p:stCondLst>
                                    <p:cond delay="0"/>
                                  </p:stCondLst>
                                  <p:iterate type="el">
                                    <p:tmAbs val="0"/>
                                  </p:iterate>
                                  <p:childTnLst>
                                    <p:set>
                                      <p:cBhvr>
                                        <p:cTn id="39" dur="indefinite" fill="hold"/>
                                        <p:tgtEl>
                                          <p:spTgt spid="255"/>
                                        </p:tgtEl>
                                        <p:attrNameLst>
                                          <p:attrName>style.visibility</p:attrName>
                                        </p:attrNameLst>
                                      </p:cBhvr>
                                      <p:to>
                                        <p:strVal val="visible"/>
                                      </p:to>
                                    </p:set>
                                    <p:animEffect transition="in" filter="wipe(left)">
                                      <p:cBhvr>
                                        <p:cTn id="40" dur="75"/>
                                        <p:tgtEl>
                                          <p:spTgt spid="25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spid="248" grpId="2" animBg="1" advAuto="0"/>
      <p:bldP spid="255" grpId="8" animBg="1" advAuto="0"/>
      <p:bldP spid="250" grpId="3" animBg="1" advAuto="0"/>
      <p:bldP spid="253" grpId="6" animBg="1" advAuto="0"/>
      <p:bldP spid="247" grpId="1" animBg="1" advAuto="0"/>
      <p:bldP spid="252" grpId="5" animBg="1" advAuto="0"/>
      <p:bldP spid="254" grpId="7" animBg="1" advAuto="0"/>
      <p:bldP spid="251" grpId="4" animBg="1" advAuto="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rotWithShape="1">
          <a:blip r:embed="rId1"/>
          <a:srcRect/>
          <a:stretch>
            <a:fillRect/>
          </a:stretch>
        </a:blipFill>
        <a:effectLst/>
      </p:bgPr>
    </p:bg>
    <p:spTree>
      <p:nvGrpSpPr>
        <p:cNvPr id="1" name=""/>
        <p:cNvGrpSpPr/>
        <p:nvPr/>
      </p:nvGrpSpPr>
      <p:grpSpPr>
        <a:xfrm>
          <a:off x="0" y="0"/>
          <a:ext cx="0" cy="0"/>
          <a:chOff x="0" y="0"/>
          <a:chExt cx="0" cy="0"/>
        </a:xfrm>
      </p:grpSpPr>
      <p:sp>
        <p:nvSpPr>
          <p:cNvPr id="257" name="Shape 257"/>
          <p:cNvSpPr/>
          <p:nvPr/>
        </p:nvSpPr>
        <p:spPr>
          <a:xfrm>
            <a:off x="611186" y="1243011"/>
            <a:ext cx="7526340" cy="1209039"/>
          </a:xfrm>
          <a:prstGeom prst="rect">
            <a:avLst/>
          </a:prstGeom>
          <a:ln w="12700">
            <a:miter lim="400000"/>
          </a:ln>
        </p:spPr>
        <p:txBody>
          <a:bodyPr lIns="45718" tIns="45718" rIns="45718" bIns="45718">
            <a:spAutoFit/>
          </a:bodyPr>
          <a:lstStyle/>
          <a:p>
            <a:pPr>
              <a:spcBef>
                <a:spcPts val="1600"/>
              </a:spcBef>
              <a:defRPr sz="2800">
                <a:solidFill>
                  <a:srgbClr val="0000FF"/>
                </a:solidFill>
                <a:effectLst>
                  <a:outerShdw blurRad="12700" dist="25400" dir="2700000" rotWithShape="0">
                    <a:srgbClr val="000000"/>
                  </a:outerShdw>
                </a:effectLst>
                <a:latin typeface="黑体" panose="02010609060101010101" charset="-122"/>
                <a:ea typeface="黑体" panose="02010609060101010101" charset="-122"/>
                <a:cs typeface="黑体" panose="02010609060101010101" charset="-122"/>
                <a:sym typeface="黑体" panose="02010609060101010101" charset="-122"/>
              </a:defRPr>
            </a:pPr>
            <a:r>
              <a:t>例3</a:t>
            </a:r>
            <a:r>
              <a:rPr b="1">
                <a:solidFill>
                  <a:srgbClr val="FF0000"/>
                </a:solidFill>
                <a:latin typeface="Times New Roman" panose="02020603050405020304"/>
                <a:ea typeface="Times New Roman" panose="02020603050405020304"/>
                <a:cs typeface="Times New Roman" panose="02020603050405020304"/>
                <a:sym typeface="Times New Roman" panose="02020603050405020304"/>
              </a:rPr>
              <a:t> </a:t>
            </a:r>
            <a:r>
              <a:rPr>
                <a:solidFill>
                  <a:srgbClr val="000000"/>
                </a:solidFill>
                <a:latin typeface="宋体" panose="02010600030101010101" pitchFamily="2" charset="-122"/>
                <a:ea typeface="宋体" panose="02010600030101010101" pitchFamily="2" charset="-122"/>
                <a:cs typeface="宋体" panose="02010600030101010101" pitchFamily="2" charset="-122"/>
                <a:sym typeface="宋体" panose="02010600030101010101" pitchFamily="2" charset="-122"/>
              </a:rPr>
              <a:t>已知连续型随机变量</a:t>
            </a:r>
            <a:r>
              <a:rPr b="1" i="1">
                <a:solidFill>
                  <a:srgbClr val="000000"/>
                </a:solidFill>
                <a:latin typeface="Times New Roman" panose="02020603050405020304"/>
                <a:ea typeface="Times New Roman" panose="02020603050405020304"/>
                <a:cs typeface="Times New Roman" panose="02020603050405020304"/>
                <a:sym typeface="Times New Roman" panose="02020603050405020304"/>
              </a:rPr>
              <a:t>X</a:t>
            </a:r>
            <a:r>
              <a:rPr>
                <a:solidFill>
                  <a:srgbClr val="000000"/>
                </a:solidFill>
                <a:latin typeface="宋体" panose="02010600030101010101" pitchFamily="2" charset="-122"/>
                <a:ea typeface="宋体" panose="02010600030101010101" pitchFamily="2" charset="-122"/>
                <a:cs typeface="宋体" panose="02010600030101010101" pitchFamily="2" charset="-122"/>
                <a:sym typeface="宋体" panose="02010600030101010101" pitchFamily="2" charset="-122"/>
              </a:rPr>
              <a:t>的密度函数为</a:t>
            </a:r>
            <a:endParaRPr>
              <a:solidFill>
                <a:srgbClr val="000000"/>
              </a:solidFill>
              <a:latin typeface="宋体" panose="02010600030101010101" pitchFamily="2" charset="-122"/>
              <a:ea typeface="宋体" panose="02010600030101010101" pitchFamily="2" charset="-122"/>
              <a:cs typeface="宋体" panose="02010600030101010101" pitchFamily="2" charset="-122"/>
              <a:sym typeface="宋体" panose="02010600030101010101" pitchFamily="2" charset="-122"/>
            </a:endParaRPr>
          </a:p>
          <a:p>
            <a:pPr>
              <a:spcBef>
                <a:spcPts val="1600"/>
              </a:spcBef>
              <a:defRPr sz="2800" b="1">
                <a:latin typeface="Times New Roman" panose="02020603050405020304"/>
                <a:ea typeface="Times New Roman" panose="02020603050405020304"/>
                <a:cs typeface="Times New Roman" panose="02020603050405020304"/>
                <a:sym typeface="Times New Roman" panose="02020603050405020304"/>
              </a:defRPr>
            </a:pPr>
            <a:r>
              <a:t>         </a:t>
            </a:r>
          </a:p>
        </p:txBody>
      </p:sp>
      <p:pic>
        <p:nvPicPr>
          <p:cNvPr id="258" name="image18.png"/>
          <p:cNvPicPr>
            <a:picLocks noChangeAspect="1"/>
          </p:cNvPicPr>
          <p:nvPr/>
        </p:nvPicPr>
        <p:blipFill>
          <a:blip r:embed="rId2"/>
          <a:stretch>
            <a:fillRect/>
          </a:stretch>
        </p:blipFill>
        <p:spPr>
          <a:xfrm>
            <a:off x="1771650" y="1982786"/>
            <a:ext cx="3382963" cy="968377"/>
          </a:xfrm>
          <a:prstGeom prst="rect">
            <a:avLst/>
          </a:prstGeom>
          <a:ln w="12700">
            <a:miter lim="400000"/>
            <a:headEnd/>
            <a:tailEnd/>
          </a:ln>
        </p:spPr>
      </p:pic>
      <p:sp>
        <p:nvSpPr>
          <p:cNvPr id="259" name="Shape 259"/>
          <p:cNvSpPr/>
          <p:nvPr/>
        </p:nvSpPr>
        <p:spPr>
          <a:xfrm>
            <a:off x="546893" y="3154361"/>
            <a:ext cx="7654926" cy="1325745"/>
          </a:xfrm>
          <a:prstGeom prst="rect">
            <a:avLst/>
          </a:prstGeom>
          <a:ln w="12700">
            <a:miter lim="400000"/>
          </a:ln>
        </p:spPr>
        <p:txBody>
          <a:bodyPr lIns="45718" tIns="45718" rIns="45718" bIns="45718">
            <a:spAutoFit/>
          </a:bodyPr>
          <a:lstStyle/>
          <a:p>
            <a:pPr>
              <a:spcBef>
                <a:spcPts val="1600"/>
              </a:spcBef>
              <a:defRPr sz="2800">
                <a:latin typeface="宋体" panose="02010600030101010101" pitchFamily="2" charset="-122"/>
                <a:ea typeface="宋体" panose="02010600030101010101" pitchFamily="2" charset="-122"/>
                <a:cs typeface="宋体" panose="02010600030101010101" pitchFamily="2" charset="-122"/>
                <a:sym typeface="宋体" panose="02010600030101010101" pitchFamily="2" charset="-122"/>
              </a:defRPr>
            </a:pPr>
            <a:r>
              <a:t>试求</a:t>
            </a:r>
            <a:r>
              <a:rPr b="1">
                <a:latin typeface="Times New Roman" panose="02020603050405020304"/>
                <a:ea typeface="Times New Roman" panose="02020603050405020304"/>
                <a:cs typeface="Times New Roman" panose="02020603050405020304"/>
                <a:sym typeface="Times New Roman" panose="02020603050405020304"/>
              </a:rPr>
              <a:t>(1)</a:t>
            </a:r>
            <a:r>
              <a:t>常数</a:t>
            </a:r>
            <a:r>
              <a:rPr b="1">
                <a:latin typeface="Times New Roman" panose="02020603050405020304"/>
                <a:ea typeface="Times New Roman" panose="02020603050405020304"/>
                <a:cs typeface="Times New Roman" panose="02020603050405020304"/>
                <a:sym typeface="Times New Roman" panose="02020603050405020304"/>
              </a:rPr>
              <a:t>c</a:t>
            </a:r>
            <a:r>
              <a:t>，</a:t>
            </a:r>
            <a:r>
              <a:rPr b="1">
                <a:latin typeface="Times New Roman" panose="02020603050405020304"/>
                <a:ea typeface="Times New Roman" panose="02020603050405020304"/>
                <a:cs typeface="Times New Roman" panose="02020603050405020304"/>
                <a:sym typeface="Times New Roman" panose="02020603050405020304"/>
              </a:rPr>
              <a:t>(2) </a:t>
            </a:r>
            <a:r>
              <a:rPr b="1" i="1">
                <a:latin typeface="Times New Roman" panose="02020603050405020304"/>
                <a:ea typeface="Times New Roman" panose="02020603050405020304"/>
                <a:cs typeface="Times New Roman" panose="02020603050405020304"/>
                <a:sym typeface="Times New Roman" panose="02020603050405020304"/>
              </a:rPr>
              <a:t>P</a:t>
            </a:r>
            <a:r>
              <a:rPr b="1">
                <a:latin typeface="Times New Roman" panose="02020603050405020304"/>
                <a:ea typeface="Times New Roman" panose="02020603050405020304"/>
                <a:cs typeface="Times New Roman" panose="02020603050405020304"/>
                <a:sym typeface="Times New Roman" panose="02020603050405020304"/>
              </a:rPr>
              <a:t>{0</a:t>
            </a:r>
            <a:r>
              <a:rPr>
                <a:latin typeface="Symbol" panose="05050102010706020507"/>
                <a:ea typeface="Symbol" panose="05050102010706020507"/>
                <a:cs typeface="Symbol" panose="05050102010706020507"/>
                <a:sym typeface="Symbol" panose="05050102010706020507"/>
              </a:rPr>
              <a:t>≤</a:t>
            </a:r>
            <a:r>
              <a:rPr i="1">
                <a:latin typeface="Times New Roman" panose="02020603050405020304"/>
                <a:ea typeface="Times New Roman" panose="02020603050405020304"/>
                <a:cs typeface="Times New Roman" panose="02020603050405020304"/>
                <a:sym typeface="Times New Roman" panose="02020603050405020304"/>
              </a:rPr>
              <a:t> </a:t>
            </a:r>
            <a:r>
              <a:rPr b="1" i="1">
                <a:latin typeface="Times New Roman" panose="02020603050405020304"/>
                <a:ea typeface="Times New Roman" panose="02020603050405020304"/>
                <a:cs typeface="Times New Roman" panose="02020603050405020304"/>
                <a:sym typeface="Times New Roman" panose="02020603050405020304"/>
              </a:rPr>
              <a:t>X</a:t>
            </a:r>
            <a:r>
              <a:rPr b="1">
                <a:latin typeface="Times New Roman" panose="02020603050405020304"/>
                <a:ea typeface="Times New Roman" panose="02020603050405020304"/>
                <a:cs typeface="Times New Roman" panose="02020603050405020304"/>
                <a:sym typeface="Times New Roman" panose="02020603050405020304"/>
              </a:rPr>
              <a:t> </a:t>
            </a:r>
            <a:r>
              <a:rPr>
                <a:latin typeface="Symbol" panose="05050102010706020507"/>
                <a:ea typeface="Symbol" panose="05050102010706020507"/>
                <a:cs typeface="Symbol" panose="05050102010706020507"/>
                <a:sym typeface="Symbol" panose="05050102010706020507"/>
              </a:rPr>
              <a:t>≤</a:t>
            </a:r>
            <a:r>
              <a:rPr b="1">
                <a:latin typeface="Times New Roman" panose="02020603050405020304"/>
                <a:ea typeface="Times New Roman" panose="02020603050405020304"/>
                <a:cs typeface="Times New Roman" panose="02020603050405020304"/>
                <a:sym typeface="Times New Roman" panose="02020603050405020304"/>
              </a:rPr>
              <a:t>1/2}.</a:t>
            </a:r>
            <a:endParaRPr b="1">
              <a:latin typeface="Times New Roman" panose="02020603050405020304"/>
              <a:ea typeface="Times New Roman" panose="02020603050405020304"/>
              <a:cs typeface="Times New Roman" panose="02020603050405020304"/>
              <a:sym typeface="Times New Roman" panose="02020603050405020304"/>
            </a:endParaRPr>
          </a:p>
          <a:p>
            <a:pPr>
              <a:spcBef>
                <a:spcPts val="1600"/>
              </a:spcBef>
              <a:defRPr sz="2800" b="1">
                <a:latin typeface="Times New Roman" panose="02020603050405020304"/>
                <a:ea typeface="Times New Roman" panose="02020603050405020304"/>
                <a:cs typeface="Times New Roman" panose="02020603050405020304"/>
                <a:sym typeface="Times New Roman" panose="02020603050405020304"/>
              </a:defRPr>
            </a:pPr>
            <a:r>
              <a:t>(3)X</a:t>
            </a:r>
            <a:r>
              <a:rPr b="0">
                <a:latin typeface="宋体" panose="02010600030101010101" pitchFamily="2" charset="-122"/>
                <a:ea typeface="宋体" panose="02010600030101010101" pitchFamily="2" charset="-122"/>
                <a:cs typeface="宋体" panose="02010600030101010101" pitchFamily="2" charset="-122"/>
                <a:sym typeface="宋体" panose="02010600030101010101" pitchFamily="2" charset="-122"/>
              </a:rPr>
              <a:t>的分布函数</a:t>
            </a:r>
            <a:endParaRPr b="0">
              <a:latin typeface="宋体" panose="02010600030101010101" pitchFamily="2" charset="-122"/>
              <a:ea typeface="宋体" panose="02010600030101010101" pitchFamily="2" charset="-122"/>
              <a:cs typeface="宋体" panose="02010600030101010101" pitchFamily="2" charset="-122"/>
              <a:sym typeface="宋体" panose="02010600030101010101" pitchFamily="2" charset="-122"/>
            </a:endParaRPr>
          </a:p>
        </p:txBody>
      </p:sp>
    </p:spTree>
  </p:cSld>
  <p:clrMapOvr>
    <a:masterClrMapping/>
  </p:clrMapOvr>
  <mc:AlternateContent xmlns:mc="http://schemas.openxmlformats.org/markup-compatibility/2006">
    <mc:Choice xmlns:p14="http://schemas.microsoft.com/office/powerpoint/2010/main" Requires="p14">
      <p:transition spd="med" p14:dur="1000"/>
    </mc:Choice>
    <mc:Fallback>
      <p:transition spd="med"/>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blipFill rotWithShape="1">
          <a:blip r:embed="rId1"/>
          <a:srcRect/>
          <a:stretch>
            <a:fillRect/>
          </a:stretch>
        </a:blipFill>
        <a:effectLst/>
      </p:bgPr>
    </p:bg>
    <p:spTree>
      <p:nvGrpSpPr>
        <p:cNvPr id="1" name=""/>
        <p:cNvGrpSpPr/>
        <p:nvPr/>
      </p:nvGrpSpPr>
      <p:grpSpPr>
        <a:xfrm>
          <a:off x="0" y="0"/>
          <a:ext cx="0" cy="0"/>
          <a:chOff x="0" y="0"/>
          <a:chExt cx="0" cy="0"/>
        </a:xfrm>
      </p:grpSpPr>
      <p:sp>
        <p:nvSpPr>
          <p:cNvPr id="261" name="Shape 261"/>
          <p:cNvSpPr/>
          <p:nvPr/>
        </p:nvSpPr>
        <p:spPr>
          <a:xfrm>
            <a:off x="611186" y="874711"/>
            <a:ext cx="7526340" cy="1209039"/>
          </a:xfrm>
          <a:prstGeom prst="rect">
            <a:avLst/>
          </a:prstGeom>
          <a:ln w="12700">
            <a:miter lim="400000"/>
          </a:ln>
        </p:spPr>
        <p:txBody>
          <a:bodyPr lIns="45718" tIns="45718" rIns="45718" bIns="45718">
            <a:spAutoFit/>
          </a:bodyPr>
          <a:lstStyle/>
          <a:p>
            <a:pPr>
              <a:spcBef>
                <a:spcPts val="1600"/>
              </a:spcBef>
              <a:defRPr sz="2800">
                <a:solidFill>
                  <a:srgbClr val="0000FF"/>
                </a:solidFill>
                <a:effectLst>
                  <a:outerShdw blurRad="12700" dist="25400" dir="2700000" rotWithShape="0">
                    <a:srgbClr val="000000"/>
                  </a:outerShdw>
                </a:effectLst>
                <a:latin typeface="黑体" panose="02010609060101010101" charset="-122"/>
                <a:ea typeface="黑体" panose="02010609060101010101" charset="-122"/>
                <a:cs typeface="黑体" panose="02010609060101010101" charset="-122"/>
                <a:sym typeface="黑体" panose="02010609060101010101" charset="-122"/>
              </a:defRPr>
            </a:pPr>
            <a:r>
              <a:t>例4</a:t>
            </a:r>
            <a:r>
              <a:rPr b="1">
                <a:solidFill>
                  <a:srgbClr val="FF0000"/>
                </a:solidFill>
                <a:latin typeface="Times New Roman" panose="02020603050405020304"/>
                <a:ea typeface="Times New Roman" panose="02020603050405020304"/>
                <a:cs typeface="Times New Roman" panose="02020603050405020304"/>
                <a:sym typeface="Times New Roman" panose="02020603050405020304"/>
              </a:rPr>
              <a:t> </a:t>
            </a:r>
            <a:r>
              <a:rPr>
                <a:solidFill>
                  <a:srgbClr val="000000"/>
                </a:solidFill>
                <a:latin typeface="宋体" panose="02010600030101010101" pitchFamily="2" charset="-122"/>
                <a:ea typeface="宋体" panose="02010600030101010101" pitchFamily="2" charset="-122"/>
                <a:cs typeface="宋体" panose="02010600030101010101" pitchFamily="2" charset="-122"/>
                <a:sym typeface="宋体" panose="02010600030101010101" pitchFamily="2" charset="-122"/>
              </a:rPr>
              <a:t>已知连续型随机变量</a:t>
            </a:r>
            <a:r>
              <a:rPr b="1" i="1">
                <a:solidFill>
                  <a:srgbClr val="000000"/>
                </a:solidFill>
                <a:latin typeface="Times New Roman" panose="02020603050405020304"/>
                <a:ea typeface="Times New Roman" panose="02020603050405020304"/>
                <a:cs typeface="Times New Roman" panose="02020603050405020304"/>
                <a:sym typeface="Times New Roman" panose="02020603050405020304"/>
              </a:rPr>
              <a:t>X</a:t>
            </a:r>
            <a:r>
              <a:rPr>
                <a:solidFill>
                  <a:srgbClr val="000000"/>
                </a:solidFill>
                <a:latin typeface="宋体" panose="02010600030101010101" pitchFamily="2" charset="-122"/>
                <a:ea typeface="宋体" panose="02010600030101010101" pitchFamily="2" charset="-122"/>
                <a:cs typeface="宋体" panose="02010600030101010101" pitchFamily="2" charset="-122"/>
                <a:sym typeface="宋体" panose="02010600030101010101" pitchFamily="2" charset="-122"/>
              </a:rPr>
              <a:t>的分布函数为</a:t>
            </a:r>
            <a:endParaRPr>
              <a:solidFill>
                <a:srgbClr val="000000"/>
              </a:solidFill>
              <a:latin typeface="宋体" panose="02010600030101010101" pitchFamily="2" charset="-122"/>
              <a:ea typeface="宋体" panose="02010600030101010101" pitchFamily="2" charset="-122"/>
              <a:cs typeface="宋体" panose="02010600030101010101" pitchFamily="2" charset="-122"/>
              <a:sym typeface="宋体" panose="02010600030101010101" pitchFamily="2" charset="-122"/>
            </a:endParaRPr>
          </a:p>
          <a:p>
            <a:pPr>
              <a:spcBef>
                <a:spcPts val="1600"/>
              </a:spcBef>
              <a:defRPr sz="2800" b="1">
                <a:latin typeface="Times New Roman" panose="02020603050405020304"/>
                <a:ea typeface="Times New Roman" panose="02020603050405020304"/>
                <a:cs typeface="Times New Roman" panose="02020603050405020304"/>
                <a:sym typeface="Times New Roman" panose="02020603050405020304"/>
              </a:defRPr>
            </a:pPr>
            <a:r>
              <a:t>         </a:t>
            </a:r>
          </a:p>
        </p:txBody>
      </p:sp>
      <p:sp>
        <p:nvSpPr>
          <p:cNvPr id="262" name="Shape 262"/>
          <p:cNvSpPr/>
          <p:nvPr/>
        </p:nvSpPr>
        <p:spPr>
          <a:xfrm>
            <a:off x="744537" y="3103561"/>
            <a:ext cx="7654926" cy="1325745"/>
          </a:xfrm>
          <a:prstGeom prst="rect">
            <a:avLst/>
          </a:prstGeom>
          <a:ln w="12700">
            <a:miter lim="400000"/>
          </a:ln>
        </p:spPr>
        <p:txBody>
          <a:bodyPr lIns="45718" tIns="45718" rIns="45718" bIns="45718">
            <a:spAutoFit/>
          </a:bodyPr>
          <a:lstStyle/>
          <a:p>
            <a:pPr>
              <a:spcBef>
                <a:spcPts val="1600"/>
              </a:spcBef>
              <a:defRPr sz="2800">
                <a:latin typeface="宋体" panose="02010600030101010101" pitchFamily="2" charset="-122"/>
                <a:ea typeface="宋体" panose="02010600030101010101" pitchFamily="2" charset="-122"/>
                <a:cs typeface="宋体" panose="02010600030101010101" pitchFamily="2" charset="-122"/>
                <a:sym typeface="宋体" panose="02010600030101010101" pitchFamily="2" charset="-122"/>
              </a:defRPr>
            </a:pPr>
            <a:r>
              <a:t>试求</a:t>
            </a:r>
            <a:r>
              <a:rPr b="1">
                <a:latin typeface="Times New Roman" panose="02020603050405020304"/>
                <a:ea typeface="Times New Roman" panose="02020603050405020304"/>
                <a:cs typeface="Times New Roman" panose="02020603050405020304"/>
                <a:sym typeface="Times New Roman" panose="02020603050405020304"/>
              </a:rPr>
              <a:t>(1)</a:t>
            </a:r>
            <a:r>
              <a:t>常数</a:t>
            </a:r>
            <a:r>
              <a:rPr b="1">
                <a:latin typeface="Times New Roman" panose="02020603050405020304"/>
                <a:ea typeface="Times New Roman" panose="02020603050405020304"/>
                <a:cs typeface="Times New Roman" panose="02020603050405020304"/>
                <a:sym typeface="Times New Roman" panose="02020603050405020304"/>
              </a:rPr>
              <a:t>c</a:t>
            </a:r>
            <a:r>
              <a:t>，</a:t>
            </a:r>
            <a:r>
              <a:rPr b="1">
                <a:latin typeface="Times New Roman" panose="02020603050405020304"/>
                <a:ea typeface="Times New Roman" panose="02020603050405020304"/>
                <a:cs typeface="Times New Roman" panose="02020603050405020304"/>
                <a:sym typeface="Times New Roman" panose="02020603050405020304"/>
              </a:rPr>
              <a:t>(2) </a:t>
            </a:r>
            <a:r>
              <a:rPr b="1" i="1">
                <a:latin typeface="Times New Roman" panose="02020603050405020304"/>
                <a:ea typeface="Times New Roman" panose="02020603050405020304"/>
                <a:cs typeface="Times New Roman" panose="02020603050405020304"/>
                <a:sym typeface="Times New Roman" panose="02020603050405020304"/>
              </a:rPr>
              <a:t>P</a:t>
            </a:r>
            <a:r>
              <a:rPr b="1">
                <a:latin typeface="Times New Roman" panose="02020603050405020304"/>
                <a:ea typeface="Times New Roman" panose="02020603050405020304"/>
                <a:cs typeface="Times New Roman" panose="02020603050405020304"/>
                <a:sym typeface="Times New Roman" panose="02020603050405020304"/>
              </a:rPr>
              <a:t>{0</a:t>
            </a:r>
            <a:r>
              <a:rPr>
                <a:latin typeface="Symbol" panose="05050102010706020507"/>
                <a:ea typeface="Symbol" panose="05050102010706020507"/>
                <a:cs typeface="Symbol" panose="05050102010706020507"/>
                <a:sym typeface="Symbol" panose="05050102010706020507"/>
              </a:rPr>
              <a:t>≤</a:t>
            </a:r>
            <a:r>
              <a:rPr i="1">
                <a:latin typeface="Times New Roman" panose="02020603050405020304"/>
                <a:ea typeface="Times New Roman" panose="02020603050405020304"/>
                <a:cs typeface="Times New Roman" panose="02020603050405020304"/>
                <a:sym typeface="Times New Roman" panose="02020603050405020304"/>
              </a:rPr>
              <a:t> </a:t>
            </a:r>
            <a:r>
              <a:rPr b="1" i="1">
                <a:latin typeface="Times New Roman" panose="02020603050405020304"/>
                <a:ea typeface="Times New Roman" panose="02020603050405020304"/>
                <a:cs typeface="Times New Roman" panose="02020603050405020304"/>
                <a:sym typeface="Times New Roman" panose="02020603050405020304"/>
              </a:rPr>
              <a:t>X</a:t>
            </a:r>
            <a:r>
              <a:rPr b="1">
                <a:latin typeface="Times New Roman" panose="02020603050405020304"/>
                <a:ea typeface="Times New Roman" panose="02020603050405020304"/>
                <a:cs typeface="Times New Roman" panose="02020603050405020304"/>
                <a:sym typeface="Times New Roman" panose="02020603050405020304"/>
              </a:rPr>
              <a:t> </a:t>
            </a:r>
            <a:r>
              <a:rPr>
                <a:latin typeface="Symbol" panose="05050102010706020507"/>
                <a:ea typeface="Symbol" panose="05050102010706020507"/>
                <a:cs typeface="Symbol" panose="05050102010706020507"/>
                <a:sym typeface="Symbol" panose="05050102010706020507"/>
              </a:rPr>
              <a:t>≤</a:t>
            </a:r>
            <a:r>
              <a:rPr b="1">
                <a:latin typeface="Times New Roman" panose="02020603050405020304"/>
                <a:ea typeface="Times New Roman" panose="02020603050405020304"/>
                <a:cs typeface="Times New Roman" panose="02020603050405020304"/>
                <a:sym typeface="Times New Roman" panose="02020603050405020304"/>
              </a:rPr>
              <a:t>1/2}.</a:t>
            </a:r>
            <a:endParaRPr b="1">
              <a:latin typeface="Times New Roman" panose="02020603050405020304"/>
              <a:ea typeface="Times New Roman" panose="02020603050405020304"/>
              <a:cs typeface="Times New Roman" panose="02020603050405020304"/>
              <a:sym typeface="Times New Roman" panose="02020603050405020304"/>
            </a:endParaRPr>
          </a:p>
          <a:p>
            <a:pPr>
              <a:spcBef>
                <a:spcPts val="1600"/>
              </a:spcBef>
              <a:defRPr sz="2800" b="1">
                <a:latin typeface="Times New Roman" panose="02020603050405020304"/>
                <a:ea typeface="Times New Roman" panose="02020603050405020304"/>
                <a:cs typeface="Times New Roman" panose="02020603050405020304"/>
                <a:sym typeface="Times New Roman" panose="02020603050405020304"/>
              </a:defRPr>
            </a:pPr>
            <a:r>
              <a:t>(3)X</a:t>
            </a:r>
            <a:r>
              <a:rPr b="0">
                <a:latin typeface="宋体" panose="02010600030101010101" pitchFamily="2" charset="-122"/>
                <a:ea typeface="宋体" panose="02010600030101010101" pitchFamily="2" charset="-122"/>
                <a:cs typeface="宋体" panose="02010600030101010101" pitchFamily="2" charset="-122"/>
                <a:sym typeface="宋体" panose="02010600030101010101" pitchFamily="2" charset="-122"/>
              </a:rPr>
              <a:t>的密度函数</a:t>
            </a:r>
            <a:endParaRPr b="0">
              <a:latin typeface="宋体" panose="02010600030101010101" pitchFamily="2" charset="-122"/>
              <a:ea typeface="宋体" panose="02010600030101010101" pitchFamily="2" charset="-122"/>
              <a:cs typeface="宋体" panose="02010600030101010101" pitchFamily="2" charset="-122"/>
              <a:sym typeface="宋体" panose="02010600030101010101" pitchFamily="2" charset="-122"/>
            </a:endParaRPr>
          </a:p>
        </p:txBody>
      </p:sp>
      <p:pic>
        <p:nvPicPr>
          <p:cNvPr id="263" name="image19.png"/>
          <p:cNvPicPr>
            <a:picLocks noChangeAspect="1"/>
          </p:cNvPicPr>
          <p:nvPr/>
        </p:nvPicPr>
        <p:blipFill>
          <a:blip r:embed="rId2"/>
          <a:stretch>
            <a:fillRect/>
          </a:stretch>
        </p:blipFill>
        <p:spPr>
          <a:xfrm>
            <a:off x="2168525" y="1387475"/>
            <a:ext cx="3273425" cy="1781175"/>
          </a:xfrm>
          <a:prstGeom prst="rect">
            <a:avLst/>
          </a:prstGeom>
          <a:ln w="12700">
            <a:miter lim="400000"/>
            <a:headEnd/>
            <a:tailEnd/>
          </a:ln>
        </p:spPr>
      </p:pic>
    </p:spTree>
  </p:cSld>
  <p:clrMapOvr>
    <a:masterClrMapping/>
  </p:clrMapOvr>
  <mc:AlternateContent xmlns:mc="http://schemas.openxmlformats.org/markup-compatibility/2006">
    <mc:Choice xmlns:p14="http://schemas.microsoft.com/office/powerpoint/2010/main" Requires="p14">
      <p:transition spd="med" p14:dur="1000"/>
    </mc:Choice>
    <mc:Fallback>
      <p:transition spd="med"/>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1">
          <a:blip r:embed="rId1"/>
          <a:srcRect/>
          <a:stretch>
            <a:fillRect/>
          </a:stretch>
        </a:blipFill>
        <a:effectLst/>
      </p:bgPr>
    </p:bg>
    <p:spTree>
      <p:nvGrpSpPr>
        <p:cNvPr id="1" name=""/>
        <p:cNvGrpSpPr/>
        <p:nvPr/>
      </p:nvGrpSpPr>
      <p:grpSpPr>
        <a:xfrm>
          <a:off x="0" y="0"/>
          <a:ext cx="0" cy="0"/>
          <a:chOff x="0" y="0"/>
          <a:chExt cx="0" cy="0"/>
        </a:xfrm>
      </p:grpSpPr>
      <p:sp>
        <p:nvSpPr>
          <p:cNvPr id="52" name="Shape 52"/>
          <p:cNvSpPr/>
          <p:nvPr/>
        </p:nvSpPr>
        <p:spPr>
          <a:xfrm>
            <a:off x="611187" y="1125536"/>
            <a:ext cx="8064501" cy="5065266"/>
          </a:xfrm>
          <a:prstGeom prst="rect">
            <a:avLst/>
          </a:prstGeom>
          <a:ln w="12700">
            <a:miter lim="400000"/>
          </a:ln>
        </p:spPr>
        <p:txBody>
          <a:bodyPr lIns="45718" tIns="45718" rIns="45718" bIns="45718">
            <a:spAutoFit/>
          </a:bodyPr>
          <a:lstStyle/>
          <a:p>
            <a:pPr>
              <a:defRPr sz="2800">
                <a:latin typeface="黑体" panose="02010609060101010101" charset="-122"/>
                <a:ea typeface="黑体" panose="02010609060101010101" charset="-122"/>
                <a:cs typeface="黑体" panose="02010609060101010101" charset="-122"/>
                <a:sym typeface="黑体" panose="02010609060101010101" charset="-122"/>
              </a:defRPr>
            </a:pPr>
            <a:r>
              <a:t>    </a:t>
            </a:r>
          </a:p>
          <a:p>
            <a:pPr>
              <a:defRPr sz="2800">
                <a:latin typeface="黑体" panose="02010609060101010101" charset="-122"/>
                <a:ea typeface="黑体" panose="02010609060101010101" charset="-122"/>
                <a:cs typeface="黑体" panose="02010609060101010101" charset="-122"/>
                <a:sym typeface="黑体" panose="02010609060101010101" charset="-122"/>
              </a:defRPr>
            </a:pPr>
            <a:r>
              <a:t>    我们知道随机事件是由基本事件构成的，前面所给出的定义无论是基本事件还是随机事件都是用文字叙述给出，这有两个缺憾:</a:t>
            </a:r>
          </a:p>
          <a:p>
            <a:pPr>
              <a:lnSpc>
                <a:spcPct val="150000"/>
              </a:lnSpc>
              <a:defRPr sz="2800">
                <a:latin typeface="黑体" panose="02010609060101010101" charset="-122"/>
                <a:ea typeface="黑体" panose="02010609060101010101" charset="-122"/>
                <a:cs typeface="黑体" panose="02010609060101010101" charset="-122"/>
                <a:sym typeface="黑体" panose="02010609060101010101" charset="-122"/>
              </a:defRPr>
            </a:pPr>
            <a:r>
              <a:t>    一、是非常繁琐</a:t>
            </a:r>
          </a:p>
          <a:p>
            <a:pPr>
              <a:lnSpc>
                <a:spcPct val="150000"/>
              </a:lnSpc>
              <a:defRPr sz="2800">
                <a:latin typeface="黑体" panose="02010609060101010101" charset="-122"/>
                <a:ea typeface="黑体" panose="02010609060101010101" charset="-122"/>
                <a:cs typeface="黑体" panose="02010609060101010101" charset="-122"/>
                <a:sym typeface="黑体" panose="02010609060101010101" charset="-122"/>
              </a:defRPr>
            </a:pPr>
            <a:r>
              <a:t>    二、不符合数学的研究特点</a:t>
            </a:r>
          </a:p>
          <a:p>
            <a:pPr>
              <a:defRPr sz="2800">
                <a:latin typeface="黑体" panose="02010609060101010101" charset="-122"/>
                <a:ea typeface="黑体" panose="02010609060101010101" charset="-122"/>
                <a:cs typeface="黑体" panose="02010609060101010101" charset="-122"/>
                <a:sym typeface="黑体" panose="02010609060101010101" charset="-122"/>
              </a:defRPr>
            </a:pPr>
            <a:r>
              <a:t>  </a:t>
            </a:r>
          </a:p>
          <a:p>
            <a:pPr>
              <a:defRPr sz="2800">
                <a:latin typeface="黑体" panose="02010609060101010101" charset="-122"/>
                <a:ea typeface="黑体" panose="02010609060101010101" charset="-122"/>
                <a:cs typeface="黑体" panose="02010609060101010101" charset="-122"/>
                <a:sym typeface="黑体" panose="02010609060101010101" charset="-122"/>
              </a:defRPr>
            </a:pPr>
            <a:r>
              <a:t>    因此为了更深入地研究随机现象，我们就需要</a:t>
            </a:r>
            <a:r>
              <a:rPr>
                <a:solidFill>
                  <a:srgbClr val="0000FF"/>
                </a:solidFill>
              </a:rPr>
              <a:t>将随机试验的结果数量化</a:t>
            </a:r>
            <a:r>
              <a:t>，也就是</a:t>
            </a:r>
            <a:r>
              <a:rPr>
                <a:solidFill>
                  <a:srgbClr val="FF0000"/>
                </a:solidFill>
              </a:rPr>
              <a:t>用某一变量取得各种不同的数值来描述随机试验的结果</a:t>
            </a:r>
            <a:r>
              <a:t>，这样就引进了</a:t>
            </a:r>
            <a:r>
              <a:rPr u="sng">
                <a:solidFill>
                  <a:srgbClr val="0000FF"/>
                </a:solidFill>
                <a:effectLst>
                  <a:outerShdw blurRad="12700" dist="25400" dir="2700000" rotWithShape="0">
                    <a:srgbClr val="000000"/>
                  </a:outerShdw>
                </a:effectLst>
              </a:rPr>
              <a:t>随机变量</a:t>
            </a:r>
            <a:r>
              <a:t>的概念．</a:t>
            </a:r>
          </a:p>
        </p:txBody>
      </p:sp>
      <p:sp>
        <p:nvSpPr>
          <p:cNvPr id="53" name="Shape 53"/>
          <p:cNvSpPr/>
          <p:nvPr/>
        </p:nvSpPr>
        <p:spPr>
          <a:xfrm>
            <a:off x="614362" y="852487"/>
            <a:ext cx="8461376" cy="701039"/>
          </a:xfrm>
          <a:prstGeom prst="rect">
            <a:avLst/>
          </a:prstGeom>
          <a:ln w="12700">
            <a:miter lim="400000"/>
          </a:ln>
        </p:spPr>
        <p:txBody>
          <a:bodyPr lIns="45718" tIns="45718" rIns="45718" bIns="45718">
            <a:spAutoFit/>
          </a:bodyPr>
          <a:lstStyle>
            <a:lvl1pPr>
              <a:defRPr sz="4000">
                <a:solidFill>
                  <a:srgbClr val="0000FF"/>
                </a:solidFill>
                <a:latin typeface="黑体" panose="02010609060101010101" charset="-122"/>
                <a:ea typeface="黑体" panose="02010609060101010101" charset="-122"/>
                <a:cs typeface="黑体" panose="02010609060101010101" charset="-122"/>
                <a:sym typeface="黑体" panose="02010609060101010101" charset="-122"/>
              </a:defRPr>
            </a:lvl1pPr>
          </a:lstStyle>
          <a:p>
            <a:r>
              <a:t>§2.1 随机变量及其分布的基本概念</a:t>
            </a:r>
          </a:p>
        </p:txBody>
      </p:sp>
    </p:spTree>
  </p:cSld>
  <p:clrMapOvr>
    <a:masterClrMapping/>
  </p:clrMapOvr>
  <mc:AlternateContent xmlns:mc="http://schemas.openxmlformats.org/markup-compatibility/2006">
    <mc:Choice xmlns:p14="http://schemas.microsoft.com/office/powerpoint/2010/main" Requires="p14">
      <p:transition spd="med" p14:dur="1000"/>
    </mc:Choice>
    <mc:Fallback>
      <p:transition spd="med"/>
    </mc:Fallback>
  </mc:AlternateContent>
  <p:timing>
    <p:tnLst>
      <p:par>
        <p:cTn id="1" dur="indefinite" restart="never" fill="hold" nodeType="tmRoot">
          <p:childTnLst>
            <p:seq concurrent="1" nextAc="seek">
              <p:cTn id="2" dur="indefinite" fill="hold" nodeType="mainSeq">
                <p:childTnLst>
                  <p:par>
                    <p:cTn id="3" fill="hold">
                      <p:stCondLst>
                        <p:cond delay="indefinite"/>
                      </p:stCondLst>
                      <p:childTnLst>
                        <p:par>
                          <p:cTn id="4" fill="hold">
                            <p:stCondLst>
                              <p:cond delay="0"/>
                            </p:stCondLst>
                            <p:childTnLst>
                              <p:par>
                                <p:cTn id="5" presetID="22" presetClass="entr" presetSubtype="1" fill="hold" grpId="1" nodeType="clickEffect">
                                  <p:stCondLst>
                                    <p:cond delay="0"/>
                                  </p:stCondLst>
                                  <p:iterate type="el">
                                    <p:tmAbs val="0"/>
                                  </p:iterate>
                                  <p:childTnLst>
                                    <p:set>
                                      <p:cBhvr>
                                        <p:cTn id="6" dur="indefinite" fill="hold"/>
                                        <p:tgtEl>
                                          <p:spTgt spid="53"/>
                                        </p:tgtEl>
                                        <p:attrNameLst>
                                          <p:attrName>style.visibility</p:attrName>
                                        </p:attrNameLst>
                                      </p:cBhvr>
                                      <p:to>
                                        <p:strVal val="visible"/>
                                      </p:to>
                                    </p:set>
                                    <p:animEffect transition="in" filter="wipe(up)">
                                      <p:cBhvr>
                                        <p:cTn id="7" dur="500"/>
                                        <p:tgtEl>
                                          <p:spTgt spid="5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2" nodeType="clickEffect">
                                  <p:stCondLst>
                                    <p:cond delay="0"/>
                                  </p:stCondLst>
                                  <p:iterate type="el">
                                    <p:tmAbs val="0"/>
                                  </p:iterate>
                                  <p:childTnLst>
                                    <p:set>
                                      <p:cBhvr>
                                        <p:cTn id="11" dur="indefinite" fill="hold"/>
                                        <p:tgtEl>
                                          <p:spTgt spid="52"/>
                                        </p:tgtEl>
                                        <p:attrNameLst>
                                          <p:attrName>style.visibility</p:attrName>
                                        </p:attrNameLst>
                                      </p:cBhvr>
                                      <p:to>
                                        <p:strVal val="visible"/>
                                      </p:to>
                                    </p:set>
                                    <p:animEffect transition="in" filter="wipe(up)">
                                      <p:cBhvr>
                                        <p:cTn id="12" dur="500"/>
                                        <p:tgtEl>
                                          <p:spTgt spid="5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spid="53" grpId="1" animBg="1" advAuto="0"/>
      <p:bldP spid="52" grpId="2" animBg="1" advAuto="0"/>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rotWithShape="1">
          <a:blip r:embed="rId1"/>
          <a:srcRect/>
          <a:stretch>
            <a:fillRect/>
          </a:stretch>
        </a:blipFill>
        <a:effectLst/>
      </p:bgPr>
    </p:bg>
    <p:spTree>
      <p:nvGrpSpPr>
        <p:cNvPr id="1" name=""/>
        <p:cNvGrpSpPr/>
        <p:nvPr/>
      </p:nvGrpSpPr>
      <p:grpSpPr>
        <a:xfrm>
          <a:off x="0" y="0"/>
          <a:ext cx="0" cy="0"/>
          <a:chOff x="0" y="0"/>
          <a:chExt cx="0" cy="0"/>
        </a:xfrm>
      </p:grpSpPr>
      <p:sp>
        <p:nvSpPr>
          <p:cNvPr id="55" name="Shape 55"/>
          <p:cNvSpPr/>
          <p:nvPr/>
        </p:nvSpPr>
        <p:spPr>
          <a:xfrm>
            <a:off x="539750" y="1614487"/>
            <a:ext cx="8280400" cy="1015999"/>
          </a:xfrm>
          <a:prstGeom prst="rect">
            <a:avLst/>
          </a:prstGeom>
          <a:ln w="12700">
            <a:miter lim="400000"/>
          </a:ln>
        </p:spPr>
        <p:txBody>
          <a:bodyPr lIns="45718" tIns="45718" rIns="45718" bIns="45718">
            <a:spAutoFit/>
          </a:bodyPr>
          <a:lstStyle/>
          <a:p>
            <a:pPr>
              <a:lnSpc>
                <a:spcPct val="120000"/>
              </a:lnSpc>
              <a:spcBef>
                <a:spcPts val="1600"/>
              </a:spcBef>
              <a:defRPr sz="2800" b="1">
                <a:latin typeface="宋体-18030"/>
                <a:ea typeface="宋体-18030"/>
                <a:cs typeface="宋体-18030"/>
                <a:sym typeface="宋体-18030"/>
              </a:defRPr>
            </a:pPr>
            <a:r>
              <a:t>      考察抛硬币试验</a:t>
            </a:r>
            <a:r>
              <a:rPr>
                <a:latin typeface="Times New Roman" panose="02020603050405020304"/>
                <a:ea typeface="Times New Roman" panose="02020603050405020304"/>
                <a:cs typeface="Times New Roman" panose="02020603050405020304"/>
                <a:sym typeface="Times New Roman" panose="02020603050405020304"/>
              </a:rPr>
              <a:t> </a:t>
            </a:r>
            <a:r>
              <a:rPr i="1">
                <a:latin typeface="Times New Roman" panose="02020603050405020304"/>
                <a:ea typeface="Times New Roman" panose="02020603050405020304"/>
                <a:cs typeface="Times New Roman" panose="02020603050405020304"/>
                <a:sym typeface="Times New Roman" panose="02020603050405020304"/>
              </a:rPr>
              <a:t>S</a:t>
            </a:r>
            <a:r>
              <a:t>＝</a:t>
            </a:r>
            <a:r>
              <a:rPr>
                <a:latin typeface="Times New Roman" panose="02020603050405020304"/>
                <a:ea typeface="Times New Roman" panose="02020603050405020304"/>
                <a:cs typeface="Times New Roman" panose="02020603050405020304"/>
                <a:sym typeface="Times New Roman" panose="02020603050405020304"/>
              </a:rPr>
              <a:t>{</a:t>
            </a:r>
            <a:r>
              <a:rPr i="1">
                <a:latin typeface="Times New Roman" panose="02020603050405020304"/>
                <a:ea typeface="Times New Roman" panose="02020603050405020304"/>
                <a:cs typeface="Times New Roman" panose="02020603050405020304"/>
                <a:sym typeface="Times New Roman" panose="02020603050405020304"/>
              </a:rPr>
              <a:t>H</a:t>
            </a:r>
            <a:r>
              <a:rPr>
                <a:latin typeface="Times New Roman" panose="02020603050405020304"/>
                <a:ea typeface="Times New Roman" panose="02020603050405020304"/>
                <a:cs typeface="Times New Roman" panose="02020603050405020304"/>
                <a:sym typeface="Times New Roman" panose="02020603050405020304"/>
              </a:rPr>
              <a:t>, </a:t>
            </a:r>
            <a:r>
              <a:rPr i="1">
                <a:latin typeface="Times New Roman" panose="02020603050405020304"/>
                <a:ea typeface="Times New Roman" panose="02020603050405020304"/>
                <a:cs typeface="Times New Roman" panose="02020603050405020304"/>
                <a:sym typeface="Times New Roman" panose="02020603050405020304"/>
              </a:rPr>
              <a:t>T</a:t>
            </a:r>
            <a:r>
              <a:rPr>
                <a:latin typeface="Times New Roman" panose="02020603050405020304"/>
                <a:ea typeface="Times New Roman" panose="02020603050405020304"/>
                <a:cs typeface="Times New Roman" panose="02020603050405020304"/>
                <a:sym typeface="Times New Roman" panose="02020603050405020304"/>
              </a:rPr>
              <a:t>}</a:t>
            </a:r>
            <a:r>
              <a:t>，其中</a:t>
            </a:r>
            <a:r>
              <a:rPr i="1">
                <a:latin typeface="Times New Roman" panose="02020603050405020304"/>
                <a:ea typeface="Times New Roman" panose="02020603050405020304"/>
                <a:cs typeface="Times New Roman" panose="02020603050405020304"/>
                <a:sym typeface="Times New Roman" panose="02020603050405020304"/>
              </a:rPr>
              <a:t>H</a:t>
            </a:r>
            <a:r>
              <a:rPr>
                <a:latin typeface="Times New Roman" panose="02020603050405020304"/>
                <a:ea typeface="Times New Roman" panose="02020603050405020304"/>
                <a:cs typeface="Times New Roman" panose="02020603050405020304"/>
                <a:sym typeface="Times New Roman" panose="02020603050405020304"/>
              </a:rPr>
              <a:t> ={</a:t>
            </a:r>
            <a:r>
              <a:t>出现正面</a:t>
            </a:r>
            <a:r>
              <a:rPr>
                <a:latin typeface="Times New Roman" panose="02020603050405020304"/>
                <a:ea typeface="Times New Roman" panose="02020603050405020304"/>
                <a:cs typeface="Times New Roman" panose="02020603050405020304"/>
                <a:sym typeface="Times New Roman" panose="02020603050405020304"/>
              </a:rPr>
              <a:t>}, </a:t>
            </a:r>
            <a:r>
              <a:rPr i="1">
                <a:latin typeface="Times New Roman" panose="02020603050405020304"/>
                <a:ea typeface="Times New Roman" panose="02020603050405020304"/>
                <a:cs typeface="Times New Roman" panose="02020603050405020304"/>
                <a:sym typeface="Times New Roman" panose="02020603050405020304"/>
              </a:rPr>
              <a:t>T</a:t>
            </a:r>
            <a:r>
              <a:rPr>
                <a:latin typeface="Times New Roman" panose="02020603050405020304"/>
                <a:ea typeface="Times New Roman" panose="02020603050405020304"/>
                <a:cs typeface="Times New Roman" panose="02020603050405020304"/>
                <a:sym typeface="Times New Roman" panose="02020603050405020304"/>
              </a:rPr>
              <a:t>={</a:t>
            </a:r>
            <a:r>
              <a:t>出现反面</a:t>
            </a:r>
            <a:r>
              <a:rPr>
                <a:latin typeface="Times New Roman" panose="02020603050405020304"/>
                <a:ea typeface="Times New Roman" panose="02020603050405020304"/>
                <a:cs typeface="Times New Roman" panose="02020603050405020304"/>
                <a:sym typeface="Times New Roman" panose="02020603050405020304"/>
              </a:rPr>
              <a:t>}.</a:t>
            </a:r>
            <a:endParaRPr>
              <a:latin typeface="Times New Roman" panose="02020603050405020304"/>
              <a:ea typeface="Times New Roman" panose="02020603050405020304"/>
              <a:cs typeface="Times New Roman" panose="02020603050405020304"/>
              <a:sym typeface="Times New Roman" panose="02020603050405020304"/>
            </a:endParaRPr>
          </a:p>
        </p:txBody>
      </p:sp>
      <p:sp>
        <p:nvSpPr>
          <p:cNvPr id="56" name="Shape 56"/>
          <p:cNvSpPr/>
          <p:nvPr/>
        </p:nvSpPr>
        <p:spPr>
          <a:xfrm>
            <a:off x="619124" y="1685925"/>
            <a:ext cx="592140" cy="498347"/>
          </a:xfrm>
          <a:prstGeom prst="rect">
            <a:avLst/>
          </a:prstGeom>
          <a:ln w="12700">
            <a:miter lim="400000"/>
          </a:ln>
        </p:spPr>
        <p:txBody>
          <a:bodyPr lIns="45718" tIns="45718" rIns="45718" bIns="45718">
            <a:spAutoFit/>
          </a:bodyPr>
          <a:lstStyle>
            <a:lvl1pPr>
              <a:spcBef>
                <a:spcPts val="1900"/>
              </a:spcBef>
              <a:defRPr sz="3200">
                <a:solidFill>
                  <a:srgbClr val="0000FF"/>
                </a:solidFill>
                <a:latin typeface="黑体" panose="02010609060101010101" charset="-122"/>
                <a:ea typeface="黑体" panose="02010609060101010101" charset="-122"/>
                <a:cs typeface="黑体" panose="02010609060101010101" charset="-122"/>
                <a:sym typeface="黑体" panose="02010609060101010101" charset="-122"/>
              </a:defRPr>
            </a:lvl1pPr>
          </a:lstStyle>
          <a:p>
            <a:r>
              <a:t>例</a:t>
            </a:r>
          </a:p>
        </p:txBody>
      </p:sp>
      <p:sp>
        <p:nvSpPr>
          <p:cNvPr id="57" name="Shape 57"/>
          <p:cNvSpPr/>
          <p:nvPr/>
        </p:nvSpPr>
        <p:spPr>
          <a:xfrm>
            <a:off x="1011236" y="2913061"/>
            <a:ext cx="6164265" cy="1173345"/>
          </a:xfrm>
          <a:prstGeom prst="rect">
            <a:avLst/>
          </a:prstGeom>
          <a:ln w="12700">
            <a:miter lim="400000"/>
          </a:ln>
        </p:spPr>
        <p:txBody>
          <a:bodyPr lIns="45718" tIns="45718" rIns="45718" bIns="45718">
            <a:spAutoFit/>
          </a:bodyPr>
          <a:lstStyle/>
          <a:p>
            <a:pPr>
              <a:spcBef>
                <a:spcPts val="1600"/>
              </a:spcBef>
              <a:defRPr sz="2800">
                <a:latin typeface="黑体" panose="02010609060101010101" charset="-122"/>
                <a:ea typeface="黑体" panose="02010609060101010101" charset="-122"/>
                <a:cs typeface="黑体" panose="02010609060101010101" charset="-122"/>
                <a:sym typeface="黑体" panose="02010609060101010101" charset="-122"/>
              </a:defRPr>
            </a:pPr>
            <a:r>
              <a:t>  用数字 </a:t>
            </a:r>
            <a:r>
              <a:rPr b="1">
                <a:latin typeface="Times New Roman" panose="02020603050405020304"/>
                <a:ea typeface="Times New Roman" panose="02020603050405020304"/>
                <a:cs typeface="Times New Roman" panose="02020603050405020304"/>
                <a:sym typeface="Times New Roman" panose="02020603050405020304"/>
              </a:rPr>
              <a:t>“</a:t>
            </a:r>
            <a:r>
              <a:rPr b="1">
                <a:solidFill>
                  <a:srgbClr val="0000FF"/>
                </a:solidFill>
                <a:latin typeface="Times New Roman" panose="02020603050405020304"/>
                <a:ea typeface="Times New Roman" panose="02020603050405020304"/>
                <a:cs typeface="Times New Roman" panose="02020603050405020304"/>
                <a:sym typeface="Times New Roman" panose="02020603050405020304"/>
              </a:rPr>
              <a:t>1</a:t>
            </a:r>
            <a:r>
              <a:rPr b="1">
                <a:latin typeface="Times New Roman" panose="02020603050405020304"/>
                <a:ea typeface="Times New Roman" panose="02020603050405020304"/>
                <a:cs typeface="Times New Roman" panose="02020603050405020304"/>
                <a:sym typeface="Times New Roman" panose="02020603050405020304"/>
              </a:rPr>
              <a:t>” </a:t>
            </a:r>
            <a:r>
              <a:t>代表事件</a:t>
            </a:r>
            <a:r>
              <a:rPr b="1">
                <a:latin typeface="Times New Roman" panose="02020603050405020304"/>
                <a:ea typeface="Times New Roman" panose="02020603050405020304"/>
                <a:cs typeface="Times New Roman" panose="02020603050405020304"/>
                <a:sym typeface="Times New Roman" panose="02020603050405020304"/>
              </a:rPr>
              <a:t>“</a:t>
            </a:r>
            <a:r>
              <a:t>出现正面</a:t>
            </a:r>
            <a:r>
              <a:rPr b="1">
                <a:latin typeface="Times New Roman" panose="02020603050405020304"/>
                <a:ea typeface="Times New Roman" panose="02020603050405020304"/>
                <a:cs typeface="Times New Roman" panose="02020603050405020304"/>
                <a:sym typeface="Times New Roman" panose="02020603050405020304"/>
              </a:rPr>
              <a:t>”</a:t>
            </a:r>
            <a:r>
              <a:t>，</a:t>
            </a:r>
            <a:endParaRPr b="1">
              <a:latin typeface="Times New Roman" panose="02020603050405020304"/>
              <a:ea typeface="Times New Roman" panose="02020603050405020304"/>
              <a:cs typeface="Times New Roman" panose="02020603050405020304"/>
              <a:sym typeface="Times New Roman" panose="02020603050405020304"/>
            </a:endParaRPr>
          </a:p>
          <a:p>
            <a:pPr>
              <a:spcBef>
                <a:spcPts val="1600"/>
              </a:spcBef>
              <a:defRPr sz="2800">
                <a:latin typeface="黑体" panose="02010609060101010101" charset="-122"/>
                <a:ea typeface="黑体" panose="02010609060101010101" charset="-122"/>
                <a:cs typeface="黑体" panose="02010609060101010101" charset="-122"/>
                <a:sym typeface="黑体" panose="02010609060101010101" charset="-122"/>
              </a:defRPr>
            </a:pPr>
            <a:r>
              <a:t>  用数字 </a:t>
            </a:r>
            <a:r>
              <a:rPr b="1">
                <a:latin typeface="Times New Roman" panose="02020603050405020304"/>
                <a:ea typeface="Times New Roman" panose="02020603050405020304"/>
                <a:cs typeface="Times New Roman" panose="02020603050405020304"/>
                <a:sym typeface="Times New Roman" panose="02020603050405020304"/>
              </a:rPr>
              <a:t>“</a:t>
            </a:r>
            <a:r>
              <a:rPr b="1">
                <a:solidFill>
                  <a:srgbClr val="0000FF"/>
                </a:solidFill>
                <a:latin typeface="Times New Roman" panose="02020603050405020304"/>
                <a:ea typeface="Times New Roman" panose="02020603050405020304"/>
                <a:cs typeface="Times New Roman" panose="02020603050405020304"/>
                <a:sym typeface="Times New Roman" panose="02020603050405020304"/>
              </a:rPr>
              <a:t>0</a:t>
            </a:r>
            <a:r>
              <a:rPr b="1">
                <a:latin typeface="Times New Roman" panose="02020603050405020304"/>
                <a:ea typeface="Times New Roman" panose="02020603050405020304"/>
                <a:cs typeface="Times New Roman" panose="02020603050405020304"/>
                <a:sym typeface="Times New Roman" panose="02020603050405020304"/>
              </a:rPr>
              <a:t>” </a:t>
            </a:r>
            <a:r>
              <a:t>代表事件</a:t>
            </a:r>
            <a:r>
              <a:rPr b="1">
                <a:latin typeface="Times New Roman" panose="02020603050405020304"/>
                <a:ea typeface="Times New Roman" panose="02020603050405020304"/>
                <a:cs typeface="Times New Roman" panose="02020603050405020304"/>
                <a:sym typeface="Times New Roman" panose="02020603050405020304"/>
              </a:rPr>
              <a:t>“</a:t>
            </a:r>
            <a:r>
              <a:t>出现反面</a:t>
            </a:r>
            <a:r>
              <a:rPr b="1">
                <a:latin typeface="Times New Roman" panose="02020603050405020304"/>
                <a:ea typeface="Times New Roman" panose="02020603050405020304"/>
                <a:cs typeface="Times New Roman" panose="02020603050405020304"/>
                <a:sym typeface="Times New Roman" panose="02020603050405020304"/>
              </a:rPr>
              <a:t>”</a:t>
            </a:r>
            <a:r>
              <a:t>，</a:t>
            </a:r>
          </a:p>
        </p:txBody>
      </p:sp>
      <p:sp>
        <p:nvSpPr>
          <p:cNvPr id="58" name="Shape 58"/>
          <p:cNvSpPr/>
          <p:nvPr/>
        </p:nvSpPr>
        <p:spPr>
          <a:xfrm>
            <a:off x="719136" y="4945062"/>
            <a:ext cx="8107365" cy="1142865"/>
          </a:xfrm>
          <a:prstGeom prst="rect">
            <a:avLst/>
          </a:prstGeom>
          <a:ln w="12700">
            <a:miter lim="400000"/>
          </a:ln>
        </p:spPr>
        <p:txBody>
          <a:bodyPr lIns="45718" tIns="45718" rIns="45718" bIns="45718">
            <a:spAutoFit/>
          </a:bodyPr>
          <a:lstStyle/>
          <a:p>
            <a:pPr>
              <a:lnSpc>
                <a:spcPct val="140000"/>
              </a:lnSpc>
              <a:spcBef>
                <a:spcPts val="1600"/>
              </a:spcBef>
              <a:defRPr sz="2800" b="1">
                <a:latin typeface="宋体-18030"/>
                <a:ea typeface="宋体-18030"/>
                <a:cs typeface="宋体-18030"/>
                <a:sym typeface="宋体-18030"/>
              </a:defRPr>
            </a:pPr>
            <a:r>
              <a:t>       此时，随机变量 </a:t>
            </a:r>
            <a:r>
              <a:rPr i="1">
                <a:latin typeface="Times New Roman" panose="02020603050405020304"/>
                <a:ea typeface="Times New Roman" panose="02020603050405020304"/>
                <a:cs typeface="Times New Roman" panose="02020603050405020304"/>
                <a:sym typeface="Times New Roman" panose="02020603050405020304"/>
              </a:rPr>
              <a:t>X</a:t>
            </a:r>
            <a:r>
              <a:t> 随基本事件的变化而变化，当基本事件确定，对应值 </a:t>
            </a:r>
            <a:r>
              <a:rPr i="1">
                <a:latin typeface="Times New Roman" panose="02020603050405020304"/>
                <a:ea typeface="Times New Roman" panose="02020603050405020304"/>
                <a:cs typeface="Times New Roman" panose="02020603050405020304"/>
                <a:sym typeface="Times New Roman" panose="02020603050405020304"/>
              </a:rPr>
              <a:t>X</a:t>
            </a:r>
            <a:r>
              <a:t> 也相应确定．</a:t>
            </a:r>
          </a:p>
        </p:txBody>
      </p:sp>
      <p:sp>
        <p:nvSpPr>
          <p:cNvPr id="59" name="Shape 59"/>
          <p:cNvSpPr/>
          <p:nvPr/>
        </p:nvSpPr>
        <p:spPr>
          <a:xfrm>
            <a:off x="468311" y="4321174"/>
            <a:ext cx="8208965" cy="547722"/>
          </a:xfrm>
          <a:prstGeom prst="rect">
            <a:avLst/>
          </a:prstGeom>
          <a:ln w="12700">
            <a:miter lim="400000"/>
          </a:ln>
        </p:spPr>
        <p:txBody>
          <a:bodyPr lIns="45718" tIns="45718" rIns="45718" bIns="45718">
            <a:spAutoFit/>
          </a:bodyPr>
          <a:lstStyle/>
          <a:p>
            <a:pPr>
              <a:spcBef>
                <a:spcPts val="1600"/>
              </a:spcBef>
              <a:defRPr sz="2800" b="1">
                <a:latin typeface="宋体-18030"/>
                <a:ea typeface="宋体-18030"/>
                <a:cs typeface="宋体-18030"/>
                <a:sym typeface="宋体-18030"/>
              </a:defRPr>
            </a:pPr>
            <a:r>
              <a:t>  则构造随机变量</a:t>
            </a:r>
            <a:r>
              <a:rPr i="1">
                <a:latin typeface="Times New Roman" panose="02020603050405020304"/>
                <a:ea typeface="Times New Roman" panose="02020603050405020304"/>
                <a:cs typeface="Times New Roman" panose="02020603050405020304"/>
                <a:sym typeface="Times New Roman" panose="02020603050405020304"/>
              </a:rPr>
              <a:t>X</a:t>
            </a:r>
            <a:r>
              <a:t>：</a:t>
            </a:r>
            <a:r>
              <a:rPr i="1">
                <a:latin typeface="Times New Roman" panose="02020603050405020304"/>
                <a:ea typeface="Times New Roman" panose="02020603050405020304"/>
                <a:cs typeface="Times New Roman" panose="02020603050405020304"/>
                <a:sym typeface="Times New Roman" panose="02020603050405020304"/>
              </a:rPr>
              <a:t>S</a:t>
            </a:r>
            <a:r>
              <a:rPr>
                <a:latin typeface="Times New Roman" panose="02020603050405020304"/>
                <a:ea typeface="Times New Roman" panose="02020603050405020304"/>
                <a:cs typeface="Times New Roman" panose="02020603050405020304"/>
                <a:sym typeface="Times New Roman" panose="02020603050405020304"/>
              </a:rPr>
              <a:t> </a:t>
            </a:r>
            <a:r>
              <a:rPr b="0">
                <a:latin typeface="Symbol" panose="05050102010706020507"/>
                <a:ea typeface="Symbol" panose="05050102010706020507"/>
                <a:cs typeface="Symbol" panose="05050102010706020507"/>
                <a:sym typeface="Symbol" panose="05050102010706020507"/>
              </a:rPr>
              <a:t>→</a:t>
            </a:r>
            <a:r>
              <a:rPr>
                <a:latin typeface="Times New Roman" panose="02020603050405020304"/>
                <a:ea typeface="Times New Roman" panose="02020603050405020304"/>
                <a:cs typeface="Times New Roman" panose="02020603050405020304"/>
                <a:sym typeface="Times New Roman" panose="02020603050405020304"/>
              </a:rPr>
              <a:t>{0,1}</a:t>
            </a:r>
            <a:r>
              <a:t>，即</a:t>
            </a:r>
            <a:r>
              <a:rPr i="1">
                <a:latin typeface="Times New Roman" panose="02020603050405020304"/>
                <a:ea typeface="Times New Roman" panose="02020603050405020304"/>
                <a:cs typeface="Times New Roman" panose="02020603050405020304"/>
                <a:sym typeface="Times New Roman" panose="02020603050405020304"/>
              </a:rPr>
              <a:t>X</a:t>
            </a:r>
            <a:r>
              <a:rPr>
                <a:latin typeface="Times New Roman" panose="02020603050405020304"/>
                <a:ea typeface="Times New Roman" panose="02020603050405020304"/>
                <a:cs typeface="Times New Roman" panose="02020603050405020304"/>
                <a:sym typeface="Times New Roman" panose="02020603050405020304"/>
              </a:rPr>
              <a:t>(</a:t>
            </a:r>
            <a:r>
              <a:rPr i="1">
                <a:latin typeface="Times New Roman" panose="02020603050405020304"/>
                <a:ea typeface="Times New Roman" panose="02020603050405020304"/>
                <a:cs typeface="Times New Roman" panose="02020603050405020304"/>
                <a:sym typeface="Times New Roman" panose="02020603050405020304"/>
              </a:rPr>
              <a:t>H</a:t>
            </a:r>
            <a:r>
              <a:rPr>
                <a:latin typeface="Times New Roman" panose="02020603050405020304"/>
                <a:ea typeface="Times New Roman" panose="02020603050405020304"/>
                <a:cs typeface="Times New Roman" panose="02020603050405020304"/>
                <a:sym typeface="Times New Roman" panose="02020603050405020304"/>
              </a:rPr>
              <a:t>)=1, </a:t>
            </a:r>
            <a:r>
              <a:rPr i="1">
                <a:latin typeface="Times New Roman" panose="02020603050405020304"/>
                <a:ea typeface="Times New Roman" panose="02020603050405020304"/>
                <a:cs typeface="Times New Roman" panose="02020603050405020304"/>
                <a:sym typeface="Times New Roman" panose="02020603050405020304"/>
              </a:rPr>
              <a:t>X</a:t>
            </a:r>
            <a:r>
              <a:rPr>
                <a:latin typeface="Times New Roman" panose="02020603050405020304"/>
                <a:ea typeface="Times New Roman" panose="02020603050405020304"/>
                <a:cs typeface="Times New Roman" panose="02020603050405020304"/>
                <a:sym typeface="Times New Roman" panose="02020603050405020304"/>
              </a:rPr>
              <a:t>(</a:t>
            </a:r>
            <a:r>
              <a:rPr i="1">
                <a:latin typeface="Times New Roman" panose="02020603050405020304"/>
                <a:ea typeface="Times New Roman" panose="02020603050405020304"/>
                <a:cs typeface="Times New Roman" panose="02020603050405020304"/>
                <a:sym typeface="Times New Roman" panose="02020603050405020304"/>
              </a:rPr>
              <a:t>T</a:t>
            </a:r>
            <a:r>
              <a:rPr>
                <a:latin typeface="Times New Roman" panose="02020603050405020304"/>
                <a:ea typeface="Times New Roman" panose="02020603050405020304"/>
                <a:cs typeface="Times New Roman" panose="02020603050405020304"/>
                <a:sym typeface="Times New Roman" panose="02020603050405020304"/>
              </a:rPr>
              <a:t>)=0</a:t>
            </a:r>
            <a:endParaRPr>
              <a:latin typeface="Times New Roman" panose="02020603050405020304"/>
              <a:ea typeface="Times New Roman" panose="02020603050405020304"/>
              <a:cs typeface="Times New Roman" panose="02020603050405020304"/>
              <a:sym typeface="Times New Roman" panose="02020603050405020304"/>
            </a:endParaRPr>
          </a:p>
        </p:txBody>
      </p:sp>
      <p:sp>
        <p:nvSpPr>
          <p:cNvPr id="60" name="Shape 60"/>
          <p:cNvSpPr/>
          <p:nvPr/>
        </p:nvSpPr>
        <p:spPr>
          <a:xfrm>
            <a:off x="539749" y="960437"/>
            <a:ext cx="2542539" cy="498347"/>
          </a:xfrm>
          <a:prstGeom prst="rect">
            <a:avLst/>
          </a:prstGeom>
          <a:ln w="12700">
            <a:miter lim="400000"/>
          </a:ln>
        </p:spPr>
        <p:txBody>
          <a:bodyPr wrap="none" lIns="45718" tIns="45718" rIns="45718" bIns="45718">
            <a:spAutoFit/>
          </a:bodyPr>
          <a:lstStyle>
            <a:lvl1pPr>
              <a:spcBef>
                <a:spcPts val="1900"/>
              </a:spcBef>
              <a:defRPr sz="3200">
                <a:solidFill>
                  <a:srgbClr val="0000FF"/>
                </a:solidFill>
                <a:latin typeface="黑体" panose="02010609060101010101" charset="-122"/>
                <a:ea typeface="黑体" panose="02010609060101010101" charset="-122"/>
                <a:cs typeface="黑体" panose="02010609060101010101" charset="-122"/>
                <a:sym typeface="黑体" panose="02010609060101010101" charset="-122"/>
              </a:defRPr>
            </a:lvl1pPr>
          </a:lstStyle>
          <a:p>
            <a:r>
              <a:t>一、随机变量</a:t>
            </a:r>
          </a:p>
        </p:txBody>
      </p:sp>
    </p:spTree>
  </p:cSld>
  <p:clrMapOvr>
    <a:masterClrMapping/>
  </p:clrMapOvr>
  <mc:AlternateContent xmlns:mc="http://schemas.openxmlformats.org/markup-compatibility/2006">
    <mc:Choice xmlns:p14="http://schemas.microsoft.com/office/powerpoint/2010/main" Requires="p14">
      <p:transition spd="med" p14:dur="1000"/>
    </mc:Choice>
    <mc:Fallback>
      <p:transition spd="med"/>
    </mc:Fallback>
  </mc:AlternateContent>
  <p:timing>
    <p:tnLst>
      <p:par>
        <p:cTn id="1" dur="indefinite" restart="never" fill="hold" nodeType="tmRoot">
          <p:childTnLst>
            <p:seq concurrent="1" nextAc="seek">
              <p:cTn id="2" dur="indefinite" fill="hold" nodeType="mainSeq">
                <p:childTnLst>
                  <p:par>
                    <p:cTn id="3" fill="hold">
                      <p:stCondLst>
                        <p:cond delay="indefinite"/>
                      </p:stCondLst>
                      <p:childTnLst>
                        <p:par>
                          <p:cTn id="4" fill="hold">
                            <p:stCondLst>
                              <p:cond delay="0"/>
                            </p:stCondLst>
                            <p:childTnLst>
                              <p:par>
                                <p:cTn id="5" presetID="22" presetClass="entr" presetSubtype="8" fill="hold" grpId="1" nodeType="clickEffect">
                                  <p:stCondLst>
                                    <p:cond delay="0"/>
                                  </p:stCondLst>
                                  <p:iterate type="el">
                                    <p:tmAbs val="0"/>
                                  </p:iterate>
                                  <p:childTnLst>
                                    <p:set>
                                      <p:cBhvr>
                                        <p:cTn id="6" dur="indefinite" fill="hold"/>
                                        <p:tgtEl>
                                          <p:spTgt spid="57"/>
                                        </p:tgtEl>
                                        <p:attrNameLst>
                                          <p:attrName>style.visibility</p:attrName>
                                        </p:attrNameLst>
                                      </p:cBhvr>
                                      <p:to>
                                        <p:strVal val="visible"/>
                                      </p:to>
                                    </p:set>
                                    <p:animEffect transition="in" filter="wipe(left)">
                                      <p:cBhvr>
                                        <p:cTn id="7" dur="500"/>
                                        <p:tgtEl>
                                          <p:spTgt spid="5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2" nodeType="clickEffect">
                                  <p:stCondLst>
                                    <p:cond delay="0"/>
                                  </p:stCondLst>
                                  <p:iterate type="el">
                                    <p:tmAbs val="0"/>
                                  </p:iterate>
                                  <p:childTnLst>
                                    <p:set>
                                      <p:cBhvr>
                                        <p:cTn id="11" dur="indefinite" fill="hold"/>
                                        <p:tgtEl>
                                          <p:spTgt spid="59"/>
                                        </p:tgtEl>
                                        <p:attrNameLst>
                                          <p:attrName>style.visibility</p:attrName>
                                        </p:attrNameLst>
                                      </p:cBhvr>
                                      <p:to>
                                        <p:strVal val="visible"/>
                                      </p:to>
                                    </p:set>
                                    <p:animEffect transition="in" filter="wipe(left)">
                                      <p:cBhvr>
                                        <p:cTn id="12" dur="500"/>
                                        <p:tgtEl>
                                          <p:spTgt spid="5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3" nodeType="clickEffect">
                                  <p:stCondLst>
                                    <p:cond delay="0"/>
                                  </p:stCondLst>
                                  <p:iterate type="el">
                                    <p:tmAbs val="0"/>
                                  </p:iterate>
                                  <p:childTnLst>
                                    <p:set>
                                      <p:cBhvr>
                                        <p:cTn id="16" dur="indefinite" fill="hold"/>
                                        <p:tgtEl>
                                          <p:spTgt spid="58"/>
                                        </p:tgtEl>
                                        <p:attrNameLst>
                                          <p:attrName>style.visibility</p:attrName>
                                        </p:attrNameLst>
                                      </p:cBhvr>
                                      <p:to>
                                        <p:strVal val="visible"/>
                                      </p:to>
                                    </p:set>
                                    <p:animEffect transition="in" filter="wipe(left)">
                                      <p:cBhvr>
                                        <p:cTn id="17" dur="500"/>
                                        <p:tgtEl>
                                          <p:spTgt spid="5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spid="58" grpId="3" animBg="1" advAuto="0"/>
      <p:bldP spid="59" grpId="2" animBg="1" advAuto="0"/>
      <p:bldP spid="57" grpId="1" animBg="1" advAuto="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rotWithShape="1">
          <a:blip r:embed="rId1" cstate="print">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62" name="Shape 62"/>
          <p:cNvSpPr/>
          <p:nvPr/>
        </p:nvSpPr>
        <p:spPr>
          <a:xfrm>
            <a:off x="345440" y="932180"/>
            <a:ext cx="8453755" cy="2439035"/>
          </a:xfrm>
          <a:prstGeom prst="rect">
            <a:avLst/>
          </a:prstGeom>
          <a:ln w="12700">
            <a:miter lim="400000"/>
          </a:ln>
        </p:spPr>
        <p:txBody>
          <a:bodyPr lIns="45718" tIns="45718" rIns="45718" bIns="45718">
            <a:spAutoFit/>
          </a:bodyPr>
          <a:lstStyle/>
          <a:p>
            <a:pPr>
              <a:lnSpc>
                <a:spcPct val="120000"/>
              </a:lnSpc>
              <a:spcBef>
                <a:spcPts val="1700"/>
              </a:spcBef>
              <a:defRPr sz="2800">
                <a:latin typeface="宋体" panose="02010600030101010101" pitchFamily="2" charset="-122"/>
                <a:ea typeface="宋体" panose="02010600030101010101" pitchFamily="2" charset="-122"/>
                <a:cs typeface="宋体" panose="02010600030101010101" pitchFamily="2" charset="-122"/>
                <a:sym typeface="宋体" panose="02010600030101010101" pitchFamily="2" charset="-122"/>
              </a:defRPr>
            </a:pPr>
            <a:r>
              <a:t>             设E是随机试验, 其样本空间是Ω, 如果对于每一个ω∈Ω，都有一个实数 X(ω) 与之对应，这样就得到一个定义在Ω 上的单值实值函数 X=X(ω), 称为 </a:t>
            </a:r>
            <a:r>
              <a:rPr>
                <a:solidFill>
                  <a:srgbClr val="CC0000"/>
                </a:solidFill>
                <a:latin typeface="黑体" panose="02010609060101010101" charset="-122"/>
                <a:ea typeface="黑体" panose="02010609060101010101" charset="-122"/>
                <a:cs typeface="黑体" panose="02010609060101010101" charset="-122"/>
                <a:sym typeface="黑体" panose="02010609060101010101" charset="-122"/>
              </a:rPr>
              <a:t>随机变量</a:t>
            </a:r>
            <a:r>
              <a:t>. 常用字母 X, Y, Z 等表示随机变量．    </a:t>
            </a:r>
          </a:p>
        </p:txBody>
      </p:sp>
      <p:sp>
        <p:nvSpPr>
          <p:cNvPr id="63" name="Shape 63"/>
          <p:cNvSpPr/>
          <p:nvPr/>
        </p:nvSpPr>
        <p:spPr>
          <a:xfrm>
            <a:off x="599440" y="963930"/>
            <a:ext cx="1029970" cy="574040"/>
          </a:xfrm>
          <a:prstGeom prst="rect">
            <a:avLst/>
          </a:prstGeom>
          <a:ln w="12700">
            <a:miter lim="400000"/>
          </a:ln>
        </p:spPr>
        <p:txBody>
          <a:bodyPr wrap="none" lIns="45718" tIns="45718" rIns="45718" bIns="45718">
            <a:spAutoFit/>
          </a:bodyPr>
          <a:lstStyle>
            <a:lvl1pPr>
              <a:defRPr sz="3200">
                <a:solidFill>
                  <a:srgbClr val="FF0000"/>
                </a:solidFill>
                <a:latin typeface="黑体" panose="02010609060101010101" charset="-122"/>
                <a:ea typeface="黑体" panose="02010609060101010101" charset="-122"/>
                <a:cs typeface="黑体" panose="02010609060101010101" charset="-122"/>
                <a:sym typeface="黑体" panose="02010609060101010101" charset="-122"/>
              </a:defRPr>
            </a:lvl1pPr>
          </a:lstStyle>
          <a:p>
            <a:r>
              <a:t>定义 </a:t>
            </a:r>
          </a:p>
        </p:txBody>
      </p:sp>
      <p:sp>
        <p:nvSpPr>
          <p:cNvPr id="64" name="Shape 64"/>
          <p:cNvSpPr/>
          <p:nvPr/>
        </p:nvSpPr>
        <p:spPr>
          <a:xfrm>
            <a:off x="323215" y="3347720"/>
            <a:ext cx="8498205" cy="1898650"/>
          </a:xfrm>
          <a:prstGeom prst="rect">
            <a:avLst/>
          </a:prstGeom>
          <a:ln w="12700">
            <a:miter lim="400000"/>
          </a:ln>
        </p:spPr>
        <p:txBody>
          <a:bodyPr lIns="45718" tIns="45718" rIns="45718" bIns="45718">
            <a:spAutoFit/>
          </a:bodyPr>
          <a:lstStyle/>
          <a:p>
            <a:pPr algn="just">
              <a:lnSpc>
                <a:spcPct val="110000"/>
              </a:lnSpc>
              <a:spcBef>
                <a:spcPts val="1700"/>
              </a:spcBef>
              <a:defRPr sz="2800">
                <a:solidFill>
                  <a:srgbClr val="0000FF"/>
                </a:solidFill>
                <a:latin typeface="宋体" panose="02010600030101010101" pitchFamily="2" charset="-122"/>
                <a:ea typeface="宋体" panose="02010600030101010101" pitchFamily="2" charset="-122"/>
                <a:cs typeface="宋体" panose="02010600030101010101" pitchFamily="2" charset="-122"/>
                <a:sym typeface="宋体" panose="02010600030101010101" pitchFamily="2" charset="-122"/>
              </a:defRPr>
            </a:pPr>
            <a:r>
              <a:t>     </a:t>
            </a:r>
            <a:r>
              <a:rPr b="1">
                <a:latin typeface="楷体_GB2312"/>
                <a:ea typeface="楷体_GB2312"/>
                <a:cs typeface="楷体_GB2312"/>
                <a:sym typeface="楷体_GB2312"/>
              </a:rPr>
              <a:t>随机变量是定义在样本空间的实值集函数</a:t>
            </a:r>
            <a:r>
              <a:t>,</a:t>
            </a:r>
            <a:r>
              <a:rPr b="1">
                <a:latin typeface="楷体_GB2312"/>
                <a:ea typeface="楷体_GB2312"/>
                <a:cs typeface="楷体_GB2312"/>
                <a:sym typeface="楷体_GB2312"/>
              </a:rPr>
              <a:t>它与普通的实函数有本质的区别</a:t>
            </a:r>
            <a:r>
              <a:t>. </a:t>
            </a:r>
            <a:r>
              <a:rPr b="1">
                <a:latin typeface="楷体_GB2312"/>
                <a:ea typeface="楷体_GB2312"/>
                <a:cs typeface="楷体_GB2312"/>
                <a:sym typeface="楷体_GB2312"/>
              </a:rPr>
              <a:t>一方面它的取值是随机的</a:t>
            </a:r>
            <a:r>
              <a:t>,</a:t>
            </a:r>
            <a:r>
              <a:rPr b="1">
                <a:latin typeface="楷体_GB2312"/>
                <a:ea typeface="楷体_GB2312"/>
                <a:cs typeface="楷体_GB2312"/>
                <a:sym typeface="楷体_GB2312"/>
              </a:rPr>
              <a:t>而它取每一个可能值都有一定的概率；另一方面它的定义域是样本空间</a:t>
            </a:r>
            <a:r>
              <a:rPr b="1" i="1">
                <a:latin typeface="Arial" panose="020B0604020202020204"/>
                <a:ea typeface="Arial" panose="020B0604020202020204"/>
                <a:cs typeface="Arial" panose="020B0604020202020204"/>
                <a:sym typeface="Arial" panose="020B0604020202020204"/>
              </a:rPr>
              <a:t>Ω</a:t>
            </a:r>
            <a:r>
              <a:t>, </a:t>
            </a:r>
            <a:r>
              <a:rPr b="1">
                <a:latin typeface="楷体_GB2312"/>
                <a:ea typeface="楷体_GB2312"/>
                <a:cs typeface="楷体_GB2312"/>
                <a:sym typeface="楷体_GB2312"/>
              </a:rPr>
              <a:t>而</a:t>
            </a:r>
            <a:r>
              <a:rPr b="1" i="1">
                <a:latin typeface="Arial" panose="020B0604020202020204"/>
                <a:ea typeface="Arial" panose="020B0604020202020204"/>
                <a:cs typeface="Arial" panose="020B0604020202020204"/>
                <a:sym typeface="Arial" panose="020B0604020202020204"/>
              </a:rPr>
              <a:t>Ω</a:t>
            </a:r>
            <a:r>
              <a:rPr b="1">
                <a:latin typeface="楷体_GB2312"/>
                <a:ea typeface="楷体_GB2312"/>
                <a:cs typeface="楷体_GB2312"/>
                <a:sym typeface="楷体_GB2312"/>
              </a:rPr>
              <a:t>不一定是实数集．</a:t>
            </a:r>
            <a:endParaRPr b="1">
              <a:latin typeface="楷体_GB2312"/>
              <a:ea typeface="楷体_GB2312"/>
              <a:cs typeface="楷体_GB2312"/>
              <a:sym typeface="楷体_GB2312"/>
            </a:endParaRPr>
          </a:p>
        </p:txBody>
      </p:sp>
      <p:sp>
        <p:nvSpPr>
          <p:cNvPr id="65" name="Shape 65"/>
          <p:cNvSpPr/>
          <p:nvPr/>
        </p:nvSpPr>
        <p:spPr>
          <a:xfrm>
            <a:off x="7426960" y="5044440"/>
            <a:ext cx="1609090" cy="1160780"/>
          </a:xfrm>
          <a:custGeom>
            <a:avLst/>
            <a:gdLst/>
            <a:ahLst/>
            <a:cxnLst>
              <a:cxn ang="0">
                <a:pos x="wd2" y="hd2"/>
              </a:cxn>
              <a:cxn ang="5400000">
                <a:pos x="wd2" y="hd2"/>
              </a:cxn>
              <a:cxn ang="10800000">
                <a:pos x="wd2" y="hd2"/>
              </a:cxn>
              <a:cxn ang="16200000">
                <a:pos x="wd2" y="hd2"/>
              </a:cxn>
            </a:cxnLst>
            <a:rect l="0" t="0" r="r" b="b"/>
            <a:pathLst>
              <a:path w="20424" h="21395" extrusionOk="0">
                <a:moveTo>
                  <a:pt x="1041" y="18937"/>
                </a:moveTo>
                <a:cubicBezTo>
                  <a:pt x="3402" y="20780"/>
                  <a:pt x="6302" y="20371"/>
                  <a:pt x="8867" y="21395"/>
                </a:cubicBezTo>
                <a:cubicBezTo>
                  <a:pt x="11748" y="21249"/>
                  <a:pt x="14648" y="21600"/>
                  <a:pt x="17492" y="20985"/>
                </a:cubicBezTo>
                <a:cubicBezTo>
                  <a:pt x="17548" y="20985"/>
                  <a:pt x="19444" y="16712"/>
                  <a:pt x="19574" y="16449"/>
                </a:cubicBezTo>
                <a:cubicBezTo>
                  <a:pt x="20150" y="12790"/>
                  <a:pt x="21600" y="8195"/>
                  <a:pt x="18533" y="6995"/>
                </a:cubicBezTo>
                <a:cubicBezTo>
                  <a:pt x="17139" y="3717"/>
                  <a:pt x="18960" y="7668"/>
                  <a:pt x="17232" y="4946"/>
                </a:cubicBezTo>
                <a:cubicBezTo>
                  <a:pt x="17009" y="4595"/>
                  <a:pt x="16953" y="4010"/>
                  <a:pt x="16711" y="3717"/>
                </a:cubicBezTo>
                <a:cubicBezTo>
                  <a:pt x="16488" y="3454"/>
                  <a:pt x="16172" y="3483"/>
                  <a:pt x="15912" y="3307"/>
                </a:cubicBezTo>
                <a:cubicBezTo>
                  <a:pt x="15559" y="3073"/>
                  <a:pt x="15224" y="2751"/>
                  <a:pt x="14871" y="2488"/>
                </a:cubicBezTo>
                <a:cubicBezTo>
                  <a:pt x="13570" y="351"/>
                  <a:pt x="11135" y="380"/>
                  <a:pt x="9387" y="0"/>
                </a:cubicBezTo>
                <a:cubicBezTo>
                  <a:pt x="8439" y="146"/>
                  <a:pt x="7454" y="88"/>
                  <a:pt x="6525" y="410"/>
                </a:cubicBezTo>
                <a:cubicBezTo>
                  <a:pt x="5948" y="615"/>
                  <a:pt x="5502" y="1346"/>
                  <a:pt x="4945" y="1639"/>
                </a:cubicBezTo>
                <a:cubicBezTo>
                  <a:pt x="4145" y="2517"/>
                  <a:pt x="3272" y="3483"/>
                  <a:pt x="2863" y="4946"/>
                </a:cubicBezTo>
                <a:cubicBezTo>
                  <a:pt x="2640" y="5737"/>
                  <a:pt x="2640" y="6673"/>
                  <a:pt x="2342" y="7405"/>
                </a:cubicBezTo>
                <a:cubicBezTo>
                  <a:pt x="2175" y="7815"/>
                  <a:pt x="1952" y="8195"/>
                  <a:pt x="1822" y="8634"/>
                </a:cubicBezTo>
                <a:cubicBezTo>
                  <a:pt x="1469" y="9922"/>
                  <a:pt x="1301" y="12322"/>
                  <a:pt x="781" y="13580"/>
                </a:cubicBezTo>
                <a:cubicBezTo>
                  <a:pt x="112" y="15161"/>
                  <a:pt x="353" y="14341"/>
                  <a:pt x="0" y="16039"/>
                </a:cubicBezTo>
                <a:cubicBezTo>
                  <a:pt x="130" y="17005"/>
                  <a:pt x="93" y="18937"/>
                  <a:pt x="1041" y="18937"/>
                </a:cubicBezTo>
                <a:close/>
              </a:path>
            </a:pathLst>
          </a:custGeom>
          <a:solidFill>
            <a:srgbClr val="009999"/>
          </a:solidFill>
          <a:ln>
            <a:solidFill>
              <a:srgbClr val="000000"/>
            </a:solidFill>
          </a:ln>
        </p:spPr>
        <p:txBody>
          <a:bodyPr lIns="45718" tIns="45718" rIns="45718" bIns="45718"/>
          <a:lstStyle/>
          <a:p>
            <a:pPr>
              <a:defRPr>
                <a:latin typeface="Arial" panose="020B0604020202020204"/>
                <a:ea typeface="Arial" panose="020B0604020202020204"/>
                <a:cs typeface="Arial" panose="020B0604020202020204"/>
                <a:sym typeface="Arial" panose="020B0604020202020204"/>
              </a:defRPr>
            </a:pPr>
          </a:p>
        </p:txBody>
      </p:sp>
      <p:sp>
        <p:nvSpPr>
          <p:cNvPr id="66" name="Shape 66"/>
          <p:cNvSpPr/>
          <p:nvPr/>
        </p:nvSpPr>
        <p:spPr>
          <a:xfrm>
            <a:off x="8296275" y="5195570"/>
            <a:ext cx="342265" cy="436880"/>
          </a:xfrm>
          <a:prstGeom prst="rect">
            <a:avLst/>
          </a:prstGeom>
          <a:ln w="12700">
            <a:miter lim="400000"/>
          </a:ln>
        </p:spPr>
        <p:txBody>
          <a:bodyPr wrap="none" lIns="45718" tIns="45718" rIns="45718" bIns="45718">
            <a:spAutoFit/>
          </a:bodyPr>
          <a:lstStyle>
            <a:lvl1pPr>
              <a:spcBef>
                <a:spcPts val="1400"/>
              </a:spcBef>
              <a:defRPr sz="2400" b="1" i="1">
                <a:latin typeface="Arial" panose="020B0604020202020204"/>
                <a:ea typeface="Arial" panose="020B0604020202020204"/>
                <a:cs typeface="Arial" panose="020B0604020202020204"/>
                <a:sym typeface="Arial" panose="020B0604020202020204"/>
              </a:defRPr>
            </a:lvl1pPr>
          </a:lstStyle>
          <a:p>
            <a:r>
              <a:t>Ω</a:t>
            </a:r>
          </a:p>
        </p:txBody>
      </p:sp>
      <p:sp>
        <p:nvSpPr>
          <p:cNvPr id="67" name="Shape 67"/>
          <p:cNvSpPr/>
          <p:nvPr/>
        </p:nvSpPr>
        <p:spPr>
          <a:xfrm>
            <a:off x="7864475" y="5342255"/>
            <a:ext cx="152400" cy="144780"/>
          </a:xfrm>
          <a:prstGeom prst="ellipse">
            <a:avLst/>
          </a:prstGeom>
          <a:solidFill>
            <a:srgbClr val="FF0000"/>
          </a:solidFill>
          <a:ln>
            <a:solidFill>
              <a:srgbClr val="000000"/>
            </a:solidFill>
          </a:ln>
        </p:spPr>
        <p:txBody>
          <a:bodyPr lIns="45718" tIns="45718" rIns="45718" bIns="45718"/>
          <a:lstStyle/>
          <a:p>
            <a:pPr>
              <a:defRPr>
                <a:latin typeface="Arial" panose="020B0604020202020204"/>
                <a:ea typeface="Arial" panose="020B0604020202020204"/>
                <a:cs typeface="Arial" panose="020B0604020202020204"/>
                <a:sym typeface="Arial" panose="020B0604020202020204"/>
              </a:defRPr>
            </a:pPr>
          </a:p>
        </p:txBody>
      </p:sp>
      <p:sp>
        <p:nvSpPr>
          <p:cNvPr id="68" name="Shape 68"/>
          <p:cNvSpPr/>
          <p:nvPr/>
        </p:nvSpPr>
        <p:spPr>
          <a:xfrm>
            <a:off x="7950200" y="4988560"/>
            <a:ext cx="239395" cy="421640"/>
          </a:xfrm>
          <a:prstGeom prst="rect">
            <a:avLst/>
          </a:prstGeom>
          <a:ln w="12700">
            <a:miter lim="400000"/>
          </a:ln>
        </p:spPr>
        <p:txBody>
          <a:bodyPr wrap="none" lIns="45718" tIns="45718" rIns="45718" bIns="45718">
            <a:spAutoFit/>
          </a:bodyPr>
          <a:lstStyle>
            <a:lvl1pPr>
              <a:spcBef>
                <a:spcPts val="1400"/>
              </a:spcBef>
              <a:defRPr sz="2400" b="1" i="1">
                <a:latin typeface="Times New Roman" panose="02020603050405020304"/>
                <a:ea typeface="Times New Roman" panose="02020603050405020304"/>
                <a:cs typeface="Times New Roman" panose="02020603050405020304"/>
                <a:sym typeface="Times New Roman" panose="02020603050405020304"/>
              </a:defRPr>
            </a:lvl1pPr>
          </a:lstStyle>
          <a:p>
            <a:r>
              <a:t>e</a:t>
            </a:r>
          </a:p>
        </p:txBody>
      </p:sp>
      <p:sp>
        <p:nvSpPr>
          <p:cNvPr id="69" name="Shape 69"/>
          <p:cNvSpPr/>
          <p:nvPr/>
        </p:nvSpPr>
        <p:spPr>
          <a:xfrm rot="17088686" flipH="1">
            <a:off x="7084695" y="5792470"/>
            <a:ext cx="1224280" cy="455930"/>
          </a:xfrm>
          <a:custGeom>
            <a:avLst/>
            <a:gdLst/>
            <a:ahLst/>
            <a:cxnLst>
              <a:cxn ang="0">
                <a:pos x="wd2" y="hd2"/>
              </a:cxn>
              <a:cxn ang="5400000">
                <a:pos x="wd2" y="hd2"/>
              </a:cxn>
              <a:cxn ang="10800000">
                <a:pos x="wd2" y="hd2"/>
              </a:cxn>
              <a:cxn ang="16200000">
                <a:pos x="wd2" y="hd2"/>
              </a:cxn>
            </a:cxnLst>
            <a:rect l="0" t="0" r="r" b="b"/>
            <a:pathLst>
              <a:path w="21600" h="21600" extrusionOk="0">
                <a:moveTo>
                  <a:pt x="0" y="13954"/>
                </a:moveTo>
                <a:lnTo>
                  <a:pt x="5033" y="0"/>
                </a:lnTo>
                <a:lnTo>
                  <a:pt x="13352" y="5240"/>
                </a:lnTo>
                <a:lnTo>
                  <a:pt x="21600" y="21600"/>
                </a:lnTo>
              </a:path>
            </a:pathLst>
          </a:custGeom>
          <a:ln>
            <a:solidFill>
              <a:srgbClr val="000000"/>
            </a:solidFill>
            <a:tailEnd type="triangle"/>
          </a:ln>
        </p:spPr>
        <p:txBody>
          <a:bodyPr lIns="45718" tIns="45718" rIns="45718" bIns="45718"/>
          <a:lstStyle/>
          <a:p>
            <a:pPr>
              <a:defRPr>
                <a:latin typeface="Arial" panose="020B0604020202020204"/>
                <a:ea typeface="Arial" panose="020B0604020202020204"/>
                <a:cs typeface="Arial" panose="020B0604020202020204"/>
                <a:sym typeface="Arial" panose="020B0604020202020204"/>
              </a:defRPr>
            </a:pPr>
          </a:p>
        </p:txBody>
      </p:sp>
      <p:sp>
        <p:nvSpPr>
          <p:cNvPr id="70" name="Shape 70"/>
          <p:cNvSpPr/>
          <p:nvPr/>
        </p:nvSpPr>
        <p:spPr>
          <a:xfrm>
            <a:off x="7807325" y="5636895"/>
            <a:ext cx="645795" cy="421640"/>
          </a:xfrm>
          <a:prstGeom prst="rect">
            <a:avLst/>
          </a:prstGeom>
          <a:ln w="12700">
            <a:miter lim="400000"/>
          </a:ln>
        </p:spPr>
        <p:txBody>
          <a:bodyPr wrap="none" lIns="45718" tIns="45718" rIns="45718" bIns="45718">
            <a:spAutoFit/>
          </a:bodyPr>
          <a:lstStyle/>
          <a:p>
            <a:pPr>
              <a:spcBef>
                <a:spcPts val="1400"/>
              </a:spcBef>
              <a:defRPr sz="2400" b="1" i="1">
                <a:solidFill>
                  <a:schemeClr val="accent2"/>
                </a:solidFill>
                <a:latin typeface="Times New Roman" panose="02020603050405020304"/>
                <a:ea typeface="Times New Roman" panose="02020603050405020304"/>
                <a:cs typeface="Times New Roman" panose="02020603050405020304"/>
                <a:sym typeface="Times New Roman" panose="02020603050405020304"/>
              </a:defRPr>
            </a:pPr>
            <a:r>
              <a:t>X</a:t>
            </a:r>
            <a:r>
              <a:rPr i="0"/>
              <a:t>(</a:t>
            </a:r>
            <a:r>
              <a:t>e</a:t>
            </a:r>
            <a:r>
              <a:rPr i="0"/>
              <a:t>)</a:t>
            </a:r>
            <a:endParaRPr i="0"/>
          </a:p>
        </p:txBody>
      </p:sp>
      <p:sp>
        <p:nvSpPr>
          <p:cNvPr id="71" name="Shape 71"/>
          <p:cNvSpPr/>
          <p:nvPr/>
        </p:nvSpPr>
        <p:spPr>
          <a:xfrm>
            <a:off x="6831965" y="6754495"/>
            <a:ext cx="2218055" cy="11430"/>
          </a:xfrm>
          <a:prstGeom prst="line">
            <a:avLst/>
          </a:prstGeom>
          <a:ln w="19050">
            <a:solidFill>
              <a:srgbClr val="000000"/>
            </a:solidFill>
            <a:tailEnd type="triangle"/>
          </a:ln>
        </p:spPr>
        <p:txBody>
          <a:bodyPr lIns="45718" tIns="45718" rIns="45718" bIns="45718"/>
          <a:lstStyle/>
          <a:p/>
        </p:txBody>
      </p:sp>
      <p:sp>
        <p:nvSpPr>
          <p:cNvPr id="72" name="Shape 72"/>
          <p:cNvSpPr/>
          <p:nvPr/>
        </p:nvSpPr>
        <p:spPr>
          <a:xfrm>
            <a:off x="7851775" y="6672580"/>
            <a:ext cx="177800" cy="184785"/>
          </a:xfrm>
          <a:prstGeom prst="ellipse">
            <a:avLst/>
          </a:prstGeom>
          <a:solidFill>
            <a:srgbClr val="FF0000"/>
          </a:solidFill>
          <a:ln>
            <a:solidFill>
              <a:srgbClr val="000000"/>
            </a:solidFill>
          </a:ln>
        </p:spPr>
        <p:txBody>
          <a:bodyPr lIns="45718" tIns="45718" rIns="45718" bIns="45718"/>
          <a:lstStyle/>
          <a:p>
            <a:pPr>
              <a:defRPr>
                <a:latin typeface="Arial" panose="020B0604020202020204"/>
                <a:ea typeface="Arial" panose="020B0604020202020204"/>
                <a:cs typeface="Arial" panose="020B0604020202020204"/>
                <a:sym typeface="Arial" panose="020B0604020202020204"/>
              </a:defRPr>
            </a:pPr>
          </a:p>
        </p:txBody>
      </p:sp>
      <p:sp>
        <p:nvSpPr>
          <p:cNvPr id="73" name="Shape 73"/>
          <p:cNvSpPr/>
          <p:nvPr/>
        </p:nvSpPr>
        <p:spPr>
          <a:xfrm>
            <a:off x="8670925" y="6372225"/>
            <a:ext cx="307340" cy="421640"/>
          </a:xfrm>
          <a:prstGeom prst="rect">
            <a:avLst/>
          </a:prstGeom>
          <a:ln w="12700">
            <a:miter lim="400000"/>
          </a:ln>
        </p:spPr>
        <p:txBody>
          <a:bodyPr wrap="none" lIns="45718" tIns="45718" rIns="45718" bIns="45718">
            <a:spAutoFit/>
          </a:bodyPr>
          <a:lstStyle>
            <a:lvl1pPr>
              <a:spcBef>
                <a:spcPts val="1400"/>
              </a:spcBef>
              <a:defRPr sz="2400" b="1" i="1">
                <a:latin typeface="Times New Roman" panose="02020603050405020304"/>
                <a:ea typeface="Times New Roman" panose="02020603050405020304"/>
                <a:cs typeface="Times New Roman" panose="02020603050405020304"/>
                <a:sym typeface="Times New Roman" panose="02020603050405020304"/>
              </a:defRPr>
            </a:lvl1pPr>
          </a:lstStyle>
          <a:p>
            <a:r>
              <a:t>R</a:t>
            </a:r>
          </a:p>
        </p:txBody>
      </p:sp>
      <p:cxnSp>
        <p:nvCxnSpPr>
          <p:cNvPr id="74" name="Shape 74"/>
          <p:cNvCxnSpPr/>
          <p:nvPr/>
        </p:nvCxnSpPr>
        <p:spPr>
          <a:xfrm>
            <a:off x="590550" y="1501775"/>
            <a:ext cx="864235" cy="635"/>
          </a:xfrm>
          <a:prstGeom prst="line">
            <a:avLst/>
          </a:prstGeom>
          <a:ln w="57150" cap="flat" cmpd="sng">
            <a:solidFill>
              <a:srgbClr val="99CCFF">
                <a:alpha val="100000"/>
              </a:srgbClr>
            </a:solidFill>
            <a:prstDash val="solid"/>
          </a:ln>
        </p:spPr>
        <p:style>
          <a:lnRef idx="1">
            <a:schemeClr val="accent1"/>
          </a:lnRef>
          <a:fillRef idx="0">
            <a:schemeClr val="accent1"/>
          </a:fillRef>
          <a:effectRef idx="0">
            <a:schemeClr val="accent1"/>
          </a:effectRef>
          <a:fontRef idx="minor">
            <a:schemeClr val="tx1"/>
          </a:fontRef>
        </p:style>
      </p:cxnSp>
      <p:sp>
        <p:nvSpPr>
          <p:cNvPr id="75" name="Shape 75"/>
          <p:cNvSpPr/>
          <p:nvPr/>
        </p:nvSpPr>
        <p:spPr>
          <a:xfrm>
            <a:off x="273050" y="5516245"/>
            <a:ext cx="671830" cy="917575"/>
          </a:xfrm>
          <a:prstGeom prst="rect">
            <a:avLst/>
          </a:prstGeom>
          <a:ln w="12700">
            <a:miter lim="400000"/>
          </a:ln>
        </p:spPr>
        <p:txBody>
          <a:bodyPr lIns="45718" tIns="45718" rIns="45718" bIns="45718">
            <a:spAutoFit/>
          </a:bodyPr>
          <a:lstStyle>
            <a:lvl1pPr>
              <a:spcBef>
                <a:spcPts val="1900"/>
              </a:spcBef>
              <a:defRPr sz="3200">
                <a:solidFill>
                  <a:srgbClr val="FF0000"/>
                </a:solidFill>
                <a:effectLst>
                  <a:outerShdw blurRad="12700" dist="25400" dir="2700000" rotWithShape="0">
                    <a:srgbClr val="000000"/>
                  </a:outerShdw>
                </a:effectLst>
                <a:latin typeface="黑体" panose="02010609060101010101" charset="-122"/>
                <a:ea typeface="黑体" panose="02010609060101010101" charset="-122"/>
                <a:cs typeface="黑体" panose="02010609060101010101" charset="-122"/>
                <a:sym typeface="黑体" panose="02010609060101010101" charset="-122"/>
              </a:defRPr>
            </a:lvl1pPr>
          </a:lstStyle>
          <a:p>
            <a:r>
              <a:t>分类</a:t>
            </a:r>
          </a:p>
        </p:txBody>
      </p:sp>
      <p:sp>
        <p:nvSpPr>
          <p:cNvPr id="76" name="Shape 76"/>
          <p:cNvSpPr/>
          <p:nvPr/>
        </p:nvSpPr>
        <p:spPr>
          <a:xfrm>
            <a:off x="996950" y="5441315"/>
            <a:ext cx="2593340" cy="448945"/>
          </a:xfrm>
          <a:prstGeom prst="rect">
            <a:avLst/>
          </a:prstGeom>
          <a:ln w="12700">
            <a:miter lim="400000"/>
          </a:ln>
        </p:spPr>
        <p:txBody>
          <a:bodyPr wrap="none" lIns="45718" tIns="45718" rIns="45718" bIns="45718">
            <a:spAutoFit/>
          </a:bodyPr>
          <a:lstStyle>
            <a:lvl1pPr>
              <a:spcBef>
                <a:spcPts val="1600"/>
              </a:spcBef>
              <a:defRPr sz="2800">
                <a:solidFill>
                  <a:schemeClr val="accent2"/>
                </a:solidFill>
                <a:latin typeface="黑体" panose="02010609060101010101" charset="-122"/>
                <a:ea typeface="黑体" panose="02010609060101010101" charset="-122"/>
                <a:cs typeface="黑体" panose="02010609060101010101" charset="-122"/>
                <a:sym typeface="黑体" panose="02010609060101010101" charset="-122"/>
              </a:defRPr>
            </a:lvl1pPr>
          </a:lstStyle>
          <a:p>
            <a:r>
              <a:t>离散型随机变量</a:t>
            </a:r>
          </a:p>
        </p:txBody>
      </p:sp>
      <p:sp>
        <p:nvSpPr>
          <p:cNvPr id="77" name="Shape 77"/>
          <p:cNvSpPr/>
          <p:nvPr/>
        </p:nvSpPr>
        <p:spPr>
          <a:xfrm>
            <a:off x="1035050" y="6085840"/>
            <a:ext cx="3304540" cy="448945"/>
          </a:xfrm>
          <a:prstGeom prst="rect">
            <a:avLst/>
          </a:prstGeom>
          <a:ln w="12700">
            <a:miter lim="400000"/>
          </a:ln>
        </p:spPr>
        <p:txBody>
          <a:bodyPr wrap="none" lIns="45718" tIns="45718" rIns="45718" bIns="45718">
            <a:spAutoFit/>
          </a:bodyPr>
          <a:lstStyle>
            <a:lvl1pPr>
              <a:spcBef>
                <a:spcPts val="1600"/>
              </a:spcBef>
              <a:defRPr sz="2800">
                <a:solidFill>
                  <a:schemeClr val="accent2"/>
                </a:solidFill>
                <a:latin typeface="黑体" panose="02010609060101010101" charset="-122"/>
                <a:ea typeface="黑体" panose="02010609060101010101" charset="-122"/>
                <a:cs typeface="黑体" panose="02010609060101010101" charset="-122"/>
                <a:sym typeface="黑体" panose="02010609060101010101" charset="-122"/>
              </a:defRPr>
            </a:lvl1pPr>
          </a:lstStyle>
          <a:p>
            <a:r>
              <a:t>非离散型的随机变量</a:t>
            </a:r>
          </a:p>
        </p:txBody>
      </p:sp>
      <p:sp>
        <p:nvSpPr>
          <p:cNvPr id="78" name="Shape 78"/>
          <p:cNvSpPr/>
          <p:nvPr/>
        </p:nvSpPr>
        <p:spPr>
          <a:xfrm>
            <a:off x="768350" y="5543550"/>
            <a:ext cx="182880" cy="863600"/>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cubicBezTo>
                  <a:pt x="15635" y="0"/>
                  <a:pt x="10800" y="801"/>
                  <a:pt x="10800" y="1789"/>
                </a:cubicBezTo>
                <a:lnTo>
                  <a:pt x="10800" y="9011"/>
                </a:lnTo>
                <a:cubicBezTo>
                  <a:pt x="10800" y="9999"/>
                  <a:pt x="5965" y="10800"/>
                  <a:pt x="0" y="10800"/>
                </a:cubicBezTo>
                <a:cubicBezTo>
                  <a:pt x="5965" y="10800"/>
                  <a:pt x="10800" y="11601"/>
                  <a:pt x="10800" y="12589"/>
                </a:cubicBezTo>
                <a:lnTo>
                  <a:pt x="10800" y="19811"/>
                </a:lnTo>
                <a:cubicBezTo>
                  <a:pt x="10800" y="20799"/>
                  <a:pt x="15635" y="21600"/>
                  <a:pt x="21600" y="21600"/>
                </a:cubicBezTo>
              </a:path>
            </a:pathLst>
          </a:custGeom>
          <a:ln>
            <a:solidFill>
              <a:srgbClr val="000000"/>
            </a:solidFill>
          </a:ln>
        </p:spPr>
        <p:txBody>
          <a:bodyPr lIns="45718" tIns="45718" rIns="45718" bIns="45718"/>
          <a:lstStyle/>
          <a:p>
            <a:pPr>
              <a:defRPr>
                <a:latin typeface="Arial" panose="020B0604020202020204"/>
                <a:ea typeface="Arial" panose="020B0604020202020204"/>
                <a:cs typeface="Arial" panose="020B0604020202020204"/>
                <a:sym typeface="Arial" panose="020B0604020202020204"/>
              </a:defRPr>
            </a:pPr>
          </a:p>
        </p:txBody>
      </p:sp>
      <p:sp>
        <p:nvSpPr>
          <p:cNvPr id="79" name="Shape 79"/>
          <p:cNvSpPr/>
          <p:nvPr/>
        </p:nvSpPr>
        <p:spPr>
          <a:xfrm>
            <a:off x="3263900" y="5441315"/>
            <a:ext cx="4321175" cy="448945"/>
          </a:xfrm>
          <a:prstGeom prst="rect">
            <a:avLst/>
          </a:prstGeom>
          <a:ln w="12700">
            <a:miter lim="400000"/>
          </a:ln>
        </p:spPr>
        <p:txBody>
          <a:bodyPr lIns="45718" tIns="45718" rIns="45718" bIns="45718">
            <a:spAutoFit/>
          </a:bodyPr>
          <a:lstStyle>
            <a:lvl1pPr>
              <a:spcBef>
                <a:spcPts val="1600"/>
              </a:spcBef>
              <a:defRPr sz="2800">
                <a:solidFill>
                  <a:srgbClr val="CC0000"/>
                </a:solidFill>
                <a:latin typeface="黑体" panose="02010609060101010101" charset="-122"/>
                <a:ea typeface="黑体" panose="02010609060101010101" charset="-122"/>
                <a:cs typeface="黑体" panose="02010609060101010101" charset="-122"/>
                <a:sym typeface="黑体" panose="02010609060101010101" charset="-122"/>
              </a:defRPr>
            </a:lvl1pPr>
          </a:lstStyle>
          <a:p>
            <a:r>
              <a:t>（取有限个或可数个值）</a:t>
            </a:r>
          </a:p>
        </p:txBody>
      </p:sp>
      <p:sp>
        <p:nvSpPr>
          <p:cNvPr id="80" name="Shape 80"/>
          <p:cNvSpPr/>
          <p:nvPr/>
        </p:nvSpPr>
        <p:spPr>
          <a:xfrm>
            <a:off x="3992245" y="6085840"/>
            <a:ext cx="3672205" cy="448945"/>
          </a:xfrm>
          <a:prstGeom prst="rect">
            <a:avLst/>
          </a:prstGeom>
          <a:ln w="12700">
            <a:miter lim="400000"/>
          </a:ln>
        </p:spPr>
        <p:txBody>
          <a:bodyPr lIns="45718" tIns="45718" rIns="45718" bIns="45718">
            <a:spAutoFit/>
          </a:bodyPr>
          <a:lstStyle>
            <a:lvl1pPr>
              <a:spcBef>
                <a:spcPts val="1600"/>
              </a:spcBef>
              <a:defRPr sz="2800">
                <a:solidFill>
                  <a:srgbClr val="CC0000"/>
                </a:solidFill>
                <a:latin typeface="黑体" panose="02010609060101010101" charset="-122"/>
                <a:ea typeface="黑体" panose="02010609060101010101" charset="-122"/>
                <a:cs typeface="黑体" panose="02010609060101010101" charset="-122"/>
                <a:sym typeface="黑体" panose="02010609060101010101" charset="-122"/>
              </a:defRPr>
            </a:lvl1pPr>
          </a:lstStyle>
          <a:p>
            <a:r>
              <a:t>（连续型随机变量）</a:t>
            </a:r>
          </a:p>
        </p:txBody>
      </p:sp>
    </p:spTree>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timing>
    <p:tnLst>
      <p:par>
        <p:cTn id="1" dur="indefinite" restart="never" fill="hold" nodeType="tmRoot">
          <p:childTnLst>
            <p:seq concurrent="1" nextAc="seek">
              <p:cTn id="2" dur="indefinite" fill="hold" nodeType="mainSeq">
                <p:childTnLst>
                  <p:par>
                    <p:cTn id="3" fill="hold">
                      <p:stCondLst>
                        <p:cond delay="indefinite"/>
                      </p:stCondLst>
                      <p:childTnLst>
                        <p:par>
                          <p:cTn id="4" fill="hold">
                            <p:stCondLst>
                              <p:cond delay="0"/>
                            </p:stCondLst>
                            <p:childTnLst>
                              <p:par>
                                <p:cTn id="5" presetID="9" presetClass="entr" presetSubtype="0" fill="hold" grpId="1" nodeType="clickEffect">
                                  <p:stCondLst>
                                    <p:cond delay="0"/>
                                  </p:stCondLst>
                                  <p:iterate type="el">
                                    <p:tmAbs val="0"/>
                                  </p:iterate>
                                  <p:childTnLst>
                                    <p:set>
                                      <p:cBhvr>
                                        <p:cTn id="6" dur="indefinite" fill="hold"/>
                                        <p:tgtEl>
                                          <p:spTgt spid="63"/>
                                        </p:tgtEl>
                                        <p:attrNameLst>
                                          <p:attrName>style.visibility</p:attrName>
                                        </p:attrNameLst>
                                      </p:cBhvr>
                                      <p:to>
                                        <p:strVal val="visible"/>
                                      </p:to>
                                    </p:set>
                                    <p:animEffect transition="in" filter="dissolve">
                                      <p:cBhvr>
                                        <p:cTn id="7" dur="500"/>
                                        <p:tgtEl>
                                          <p:spTgt spid="6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2" nodeType="clickEffect">
                                  <p:stCondLst>
                                    <p:cond delay="0"/>
                                  </p:stCondLst>
                                  <p:iterate type="el">
                                    <p:tmAbs val="0"/>
                                  </p:iterate>
                                  <p:childTnLst>
                                    <p:set>
                                      <p:cBhvr>
                                        <p:cTn id="11" dur="indefinite" fill="hold"/>
                                        <p:tgtEl>
                                          <p:spTgt spid="62"/>
                                        </p:tgtEl>
                                        <p:attrNameLst>
                                          <p:attrName>style.visibility</p:attrName>
                                        </p:attrNameLst>
                                      </p:cBhvr>
                                      <p:to>
                                        <p:strVal val="visible"/>
                                      </p:to>
                                    </p:set>
                                    <p:animEffect transition="in" filter="wipe(left)">
                                      <p:cBhvr>
                                        <p:cTn id="12" dur="2000"/>
                                        <p:tgtEl>
                                          <p:spTgt spid="62"/>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3" nodeType="clickEffect">
                                  <p:stCondLst>
                                    <p:cond delay="0"/>
                                  </p:stCondLst>
                                  <p:iterate type="el">
                                    <p:tmAbs val="0"/>
                                  </p:iterate>
                                  <p:childTnLst>
                                    <p:set>
                                      <p:cBhvr>
                                        <p:cTn id="16" dur="indefinite" fill="hold"/>
                                        <p:tgtEl>
                                          <p:spTgt spid="6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4" nodeType="clickEffect">
                                  <p:stCondLst>
                                    <p:cond delay="0"/>
                                  </p:stCondLst>
                                  <p:iterate type="el">
                                    <p:tmAbs val="0"/>
                                  </p:iterate>
                                  <p:childTnLst>
                                    <p:set>
                                      <p:cBhvr>
                                        <p:cTn id="20" dur="indefinite" fill="hold"/>
                                        <p:tgtEl>
                                          <p:spTgt spid="6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5" nodeType="clickEffect">
                                  <p:stCondLst>
                                    <p:cond delay="0"/>
                                  </p:stCondLst>
                                  <p:iterate type="el">
                                    <p:tmAbs val="0"/>
                                  </p:iterate>
                                  <p:childTnLst>
                                    <p:set>
                                      <p:cBhvr>
                                        <p:cTn id="24" dur="indefinite" fill="hold"/>
                                        <p:tgtEl>
                                          <p:spTgt spid="67"/>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6" nodeType="clickEffect">
                                  <p:stCondLst>
                                    <p:cond delay="0"/>
                                  </p:stCondLst>
                                  <p:iterate type="el">
                                    <p:tmAbs val="0"/>
                                  </p:iterate>
                                  <p:childTnLst>
                                    <p:set>
                                      <p:cBhvr>
                                        <p:cTn id="28" dur="indefinite" fill="hold"/>
                                        <p:tgtEl>
                                          <p:spTgt spid="68"/>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7" nodeType="clickEffect">
                                  <p:stCondLst>
                                    <p:cond delay="0"/>
                                  </p:stCondLst>
                                  <p:iterate type="el">
                                    <p:tmAbs val="0"/>
                                  </p:iterate>
                                  <p:childTnLst>
                                    <p:set>
                                      <p:cBhvr>
                                        <p:cTn id="32" dur="indefinite" fill="hold"/>
                                        <p:tgtEl>
                                          <p:spTgt spid="71"/>
                                        </p:tgtEl>
                                        <p:attrNameLst>
                                          <p:attrName>style.visibility</p:attrName>
                                        </p:attrNameLst>
                                      </p:cBhvr>
                                      <p:to>
                                        <p:strVal val="visible"/>
                                      </p:to>
                                    </p:set>
                                    <p:animEffect transition="in" filter="wipe(left)">
                                      <p:cBhvr>
                                        <p:cTn id="33" dur="500"/>
                                        <p:tgtEl>
                                          <p:spTgt spid="71"/>
                                        </p:tgtEl>
                                      </p:cBhvr>
                                    </p:animEffect>
                                  </p:childTnLst>
                                </p:cTn>
                              </p:par>
                            </p:childTnLst>
                          </p:cTn>
                        </p:par>
                      </p:childTnLst>
                    </p:cTn>
                  </p:par>
                  <p:par>
                    <p:cTn id="34" fill="hold">
                      <p:stCondLst>
                        <p:cond delay="indefinite"/>
                      </p:stCondLst>
                      <p:childTnLst>
                        <p:par>
                          <p:cTn id="35" fill="hold">
                            <p:stCondLst>
                              <p:cond delay="0"/>
                            </p:stCondLst>
                            <p:childTnLst>
                              <p:par>
                                <p:cTn id="36" presetID="4" presetClass="entr" presetSubtype="16" fill="hold" grpId="8" nodeType="clickEffect">
                                  <p:stCondLst>
                                    <p:cond delay="0"/>
                                  </p:stCondLst>
                                  <p:iterate type="el">
                                    <p:tmAbs val="0"/>
                                  </p:iterate>
                                  <p:childTnLst>
                                    <p:set>
                                      <p:cBhvr>
                                        <p:cTn id="37" dur="indefinite" fill="hold"/>
                                        <p:tgtEl>
                                          <p:spTgt spid="73"/>
                                        </p:tgtEl>
                                        <p:attrNameLst>
                                          <p:attrName>style.visibility</p:attrName>
                                        </p:attrNameLst>
                                      </p:cBhvr>
                                      <p:to>
                                        <p:strVal val="visible"/>
                                      </p:to>
                                    </p:set>
                                    <p:animEffect transition="in" filter="box(in)">
                                      <p:cBhvr>
                                        <p:cTn id="38" dur="500"/>
                                        <p:tgtEl>
                                          <p:spTgt spid="73"/>
                                        </p:tgtEl>
                                      </p:cBhvr>
                                    </p:animEffect>
                                  </p:childTnLst>
                                </p:cTn>
                              </p:par>
                            </p:childTnLst>
                          </p:cTn>
                        </p:par>
                      </p:childTnLst>
                    </p:cTn>
                  </p:par>
                  <p:par>
                    <p:cTn id="39" fill="hold">
                      <p:stCondLst>
                        <p:cond delay="indefinite"/>
                      </p:stCondLst>
                      <p:childTnLst>
                        <p:par>
                          <p:cTn id="40" fill="hold">
                            <p:stCondLst>
                              <p:cond delay="0"/>
                            </p:stCondLst>
                            <p:childTnLst>
                              <p:par>
                                <p:cTn id="41" presetID="4" presetClass="entr" presetSubtype="16" fill="hold" grpId="9" nodeType="clickEffect">
                                  <p:stCondLst>
                                    <p:cond delay="0"/>
                                  </p:stCondLst>
                                  <p:iterate type="el">
                                    <p:tmAbs val="0"/>
                                  </p:iterate>
                                  <p:childTnLst>
                                    <p:set>
                                      <p:cBhvr>
                                        <p:cTn id="42" dur="indefinite" fill="hold"/>
                                        <p:tgtEl>
                                          <p:spTgt spid="72"/>
                                        </p:tgtEl>
                                        <p:attrNameLst>
                                          <p:attrName>style.visibility</p:attrName>
                                        </p:attrNameLst>
                                      </p:cBhvr>
                                      <p:to>
                                        <p:strVal val="visible"/>
                                      </p:to>
                                    </p:set>
                                    <p:animEffect transition="in" filter="box(in)">
                                      <p:cBhvr>
                                        <p:cTn id="43" dur="500"/>
                                        <p:tgtEl>
                                          <p:spTgt spid="72"/>
                                        </p:tgtEl>
                                      </p:cBhvr>
                                    </p:animEffect>
                                  </p:childTnLst>
                                </p:cTn>
                              </p:par>
                            </p:childTnLst>
                          </p:cTn>
                        </p:par>
                      </p:childTnLst>
                    </p:cTn>
                  </p:par>
                  <p:par>
                    <p:cTn id="44" fill="hold">
                      <p:stCondLst>
                        <p:cond delay="indefinite"/>
                      </p:stCondLst>
                      <p:childTnLst>
                        <p:par>
                          <p:cTn id="45" fill="hold">
                            <p:stCondLst>
                              <p:cond delay="0"/>
                            </p:stCondLst>
                            <p:childTnLst>
                              <p:par>
                                <p:cTn id="46" presetID="1" presetClass="entr" presetSubtype="0" fill="hold" grpId="10" nodeType="clickEffect">
                                  <p:stCondLst>
                                    <p:cond delay="0"/>
                                  </p:stCondLst>
                                  <p:iterate type="el">
                                    <p:tmAbs val="0"/>
                                  </p:iterate>
                                  <p:childTnLst>
                                    <p:set>
                                      <p:cBhvr>
                                        <p:cTn id="47" dur="indefinite" fill="hold"/>
                                        <p:tgtEl>
                                          <p:spTgt spid="70"/>
                                        </p:tgtEl>
                                        <p:attrNameLst>
                                          <p:attrName>style.visibility</p:attrName>
                                        </p:attrNameLst>
                                      </p:cBhvr>
                                      <p:to>
                                        <p:strVal val="visible"/>
                                      </p:to>
                                    </p:set>
                                  </p:childTnLst>
                                </p:cTn>
                              </p:par>
                            </p:childTnLst>
                          </p:cTn>
                        </p:par>
                      </p:childTnLst>
                    </p:cTn>
                  </p:par>
                  <p:par>
                    <p:cTn id="48" fill="hold">
                      <p:stCondLst>
                        <p:cond delay="indefinite"/>
                      </p:stCondLst>
                      <p:childTnLst>
                        <p:par>
                          <p:cTn id="49" fill="hold">
                            <p:stCondLst>
                              <p:cond delay="0"/>
                            </p:stCondLst>
                            <p:childTnLst>
                              <p:par>
                                <p:cTn id="50" presetID="22" presetClass="entr" presetSubtype="1" fill="hold" grpId="11" nodeType="clickEffect">
                                  <p:stCondLst>
                                    <p:cond delay="0"/>
                                  </p:stCondLst>
                                  <p:iterate type="el">
                                    <p:tmAbs val="0"/>
                                  </p:iterate>
                                  <p:childTnLst>
                                    <p:set>
                                      <p:cBhvr>
                                        <p:cTn id="51" dur="indefinite" fill="hold"/>
                                        <p:tgtEl>
                                          <p:spTgt spid="69"/>
                                        </p:tgtEl>
                                        <p:attrNameLst>
                                          <p:attrName>style.visibility</p:attrName>
                                        </p:attrNameLst>
                                      </p:cBhvr>
                                      <p:to>
                                        <p:strVal val="visible"/>
                                      </p:to>
                                    </p:set>
                                    <p:animEffect transition="in" filter="wipe(up)">
                                      <p:cBhvr>
                                        <p:cTn id="52" dur="500"/>
                                        <p:tgtEl>
                                          <p:spTgt spid="69"/>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1" fill="hold" grpId="12" nodeType="clickEffect">
                                  <p:stCondLst>
                                    <p:cond delay="0"/>
                                  </p:stCondLst>
                                  <p:iterate type="el">
                                    <p:tmAbs val="0"/>
                                  </p:iterate>
                                  <p:childTnLst>
                                    <p:set>
                                      <p:cBhvr>
                                        <p:cTn id="56" dur="indefinite" fill="hold"/>
                                        <p:tgtEl>
                                          <p:spTgt spid="64"/>
                                        </p:tgtEl>
                                        <p:attrNameLst>
                                          <p:attrName>style.visibility</p:attrName>
                                        </p:attrNameLst>
                                      </p:cBhvr>
                                      <p:to>
                                        <p:strVal val="visible"/>
                                      </p:to>
                                    </p:set>
                                    <p:animEffect transition="in" filter="wipe(up)">
                                      <p:cBhvr>
                                        <p:cTn id="57" dur="500"/>
                                        <p:tgtEl>
                                          <p:spTgt spid="64"/>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1" fill="hold" grpId="13" nodeType="clickEffect">
                                  <p:stCondLst>
                                    <p:cond delay="0"/>
                                  </p:stCondLst>
                                  <p:iterate type="el">
                                    <p:tmAbs val="0"/>
                                  </p:iterate>
                                  <p:childTnLst>
                                    <p:set>
                                      <p:cBhvr>
                                        <p:cTn id="61" dur="indefinite" fill="hold"/>
                                        <p:tgtEl>
                                          <p:spTgt spid="75"/>
                                        </p:tgtEl>
                                        <p:attrNameLst>
                                          <p:attrName>style.visibility</p:attrName>
                                        </p:attrNameLst>
                                      </p:cBhvr>
                                      <p:to>
                                        <p:strVal val="visible"/>
                                      </p:to>
                                    </p:set>
                                    <p:animEffect transition="in" filter="wipe(up)">
                                      <p:cBhvr>
                                        <p:cTn id="62" dur="75"/>
                                        <p:tgtEl>
                                          <p:spTgt spid="75"/>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1" fill="hold" grpId="14" nodeType="clickEffect">
                                  <p:stCondLst>
                                    <p:cond delay="0"/>
                                  </p:stCondLst>
                                  <p:iterate type="el">
                                    <p:tmAbs val="0"/>
                                  </p:iterate>
                                  <p:childTnLst>
                                    <p:set>
                                      <p:cBhvr>
                                        <p:cTn id="66" dur="indefinite" fill="hold"/>
                                        <p:tgtEl>
                                          <p:spTgt spid="78"/>
                                        </p:tgtEl>
                                        <p:attrNameLst>
                                          <p:attrName>style.visibility</p:attrName>
                                        </p:attrNameLst>
                                      </p:cBhvr>
                                      <p:to>
                                        <p:strVal val="visible"/>
                                      </p:to>
                                    </p:set>
                                    <p:animEffect transition="in" filter="wipe(up)">
                                      <p:cBhvr>
                                        <p:cTn id="67" dur="500"/>
                                        <p:tgtEl>
                                          <p:spTgt spid="78"/>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grpId="15" nodeType="clickEffect">
                                  <p:stCondLst>
                                    <p:cond delay="0"/>
                                  </p:stCondLst>
                                  <p:iterate type="el">
                                    <p:tmAbs val="0"/>
                                  </p:iterate>
                                  <p:childTnLst>
                                    <p:set>
                                      <p:cBhvr>
                                        <p:cTn id="71" dur="indefinite" fill="hold"/>
                                        <p:tgtEl>
                                          <p:spTgt spid="76"/>
                                        </p:tgtEl>
                                        <p:attrNameLst>
                                          <p:attrName>style.visibility</p:attrName>
                                        </p:attrNameLst>
                                      </p:cBhvr>
                                      <p:to>
                                        <p:strVal val="visible"/>
                                      </p:to>
                                    </p:set>
                                    <p:animEffect transition="in" filter="wipe(left)">
                                      <p:cBhvr>
                                        <p:cTn id="72" dur="500"/>
                                        <p:tgtEl>
                                          <p:spTgt spid="76"/>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8" fill="hold" grpId="16" nodeType="clickEffect">
                                  <p:stCondLst>
                                    <p:cond delay="0"/>
                                  </p:stCondLst>
                                  <p:iterate type="el">
                                    <p:tmAbs val="0"/>
                                  </p:iterate>
                                  <p:childTnLst>
                                    <p:set>
                                      <p:cBhvr>
                                        <p:cTn id="76" dur="indefinite" fill="hold"/>
                                        <p:tgtEl>
                                          <p:spTgt spid="79"/>
                                        </p:tgtEl>
                                        <p:attrNameLst>
                                          <p:attrName>style.visibility</p:attrName>
                                        </p:attrNameLst>
                                      </p:cBhvr>
                                      <p:to>
                                        <p:strVal val="visible"/>
                                      </p:to>
                                    </p:set>
                                    <p:animEffect transition="in" filter="wipe(left)">
                                      <p:cBhvr>
                                        <p:cTn id="77" dur="500"/>
                                        <p:tgtEl>
                                          <p:spTgt spid="79"/>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8" fill="hold" grpId="17" nodeType="clickEffect">
                                  <p:stCondLst>
                                    <p:cond delay="0"/>
                                  </p:stCondLst>
                                  <p:iterate type="el">
                                    <p:tmAbs val="0"/>
                                  </p:iterate>
                                  <p:childTnLst>
                                    <p:set>
                                      <p:cBhvr>
                                        <p:cTn id="81" dur="indefinite" fill="hold"/>
                                        <p:tgtEl>
                                          <p:spTgt spid="77"/>
                                        </p:tgtEl>
                                        <p:attrNameLst>
                                          <p:attrName>style.visibility</p:attrName>
                                        </p:attrNameLst>
                                      </p:cBhvr>
                                      <p:to>
                                        <p:strVal val="visible"/>
                                      </p:to>
                                    </p:set>
                                    <p:animEffect transition="in" filter="wipe(left)">
                                      <p:cBhvr>
                                        <p:cTn id="82" dur="500"/>
                                        <p:tgtEl>
                                          <p:spTgt spid="77"/>
                                        </p:tgtEl>
                                      </p:cBhvr>
                                    </p:animEffect>
                                  </p:childTnLst>
                                </p:cTn>
                              </p:par>
                            </p:childTnLst>
                          </p:cTn>
                        </p:par>
                      </p:childTnLst>
                    </p:cTn>
                  </p:par>
                  <p:par>
                    <p:cTn id="83" fill="hold">
                      <p:stCondLst>
                        <p:cond delay="indefinite"/>
                      </p:stCondLst>
                      <p:childTnLst>
                        <p:par>
                          <p:cTn id="84" fill="hold">
                            <p:stCondLst>
                              <p:cond delay="0"/>
                            </p:stCondLst>
                            <p:childTnLst>
                              <p:par>
                                <p:cTn id="85" presetID="22" presetClass="entr" presetSubtype="8" fill="hold" grpId="18" nodeType="clickEffect">
                                  <p:stCondLst>
                                    <p:cond delay="0"/>
                                  </p:stCondLst>
                                  <p:iterate type="el">
                                    <p:tmAbs val="0"/>
                                  </p:iterate>
                                  <p:childTnLst>
                                    <p:set>
                                      <p:cBhvr>
                                        <p:cTn id="86" dur="indefinite" fill="hold"/>
                                        <p:tgtEl>
                                          <p:spTgt spid="80"/>
                                        </p:tgtEl>
                                        <p:attrNameLst>
                                          <p:attrName>style.visibility</p:attrName>
                                        </p:attrNameLst>
                                      </p:cBhvr>
                                      <p:to>
                                        <p:strVal val="visible"/>
                                      </p:to>
                                    </p:set>
                                    <p:animEffect transition="in" filter="wipe(left)">
                                      <p:cBhvr>
                                        <p:cTn id="87" dur="500"/>
                                        <p:tgtEl>
                                          <p:spTgt spid="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 grpId="6" animBg="1" advAuto="0"/>
      <p:bldP spid="71" grpId="7" animBg="1" advAuto="0"/>
      <p:bldP spid="66" grpId="4" animBg="1" advAuto="0"/>
      <p:bldP spid="64" grpId="12" animBg="1" advAuto="0"/>
      <p:bldP spid="75" grpId="13" animBg="1" advAuto="0"/>
      <p:bldP spid="78" grpId="14" animBg="1" advAuto="0"/>
      <p:bldP spid="72" grpId="9" animBg="1" advAuto="0"/>
      <p:bldP spid="69" grpId="11" animBg="1" advAuto="0"/>
      <p:bldP spid="62" grpId="2" animBg="1" advAuto="0"/>
      <p:bldP spid="76" grpId="15" animBg="1" advAuto="0"/>
      <p:bldP spid="77" grpId="17" animBg="1" advAuto="0"/>
      <p:bldP spid="63" grpId="1" animBg="1" advAuto="0"/>
      <p:bldP spid="80" grpId="18" animBg="1" advAuto="0"/>
      <p:bldP spid="65" grpId="3" animBg="1" advAuto="0"/>
      <p:bldP spid="70" grpId="10" animBg="1" advAuto="0"/>
      <p:bldP spid="73" grpId="8" animBg="1" advAuto="0"/>
      <p:bldP spid="79" grpId="16" animBg="1" advAuto="0"/>
      <p:bldP spid="67" grpId="5" animBg="1" advAuto="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rotWithShape="1">
          <a:blip r:embed="rId1"/>
          <a:srcRect/>
          <a:stretch>
            <a:fillRect/>
          </a:stretch>
        </a:blipFill>
        <a:effectLst/>
      </p:bgPr>
    </p:bg>
    <p:spTree>
      <p:nvGrpSpPr>
        <p:cNvPr id="1" name=""/>
        <p:cNvGrpSpPr/>
        <p:nvPr/>
      </p:nvGrpSpPr>
      <p:grpSpPr>
        <a:xfrm>
          <a:off x="0" y="0"/>
          <a:ext cx="0" cy="0"/>
          <a:chOff x="0" y="0"/>
          <a:chExt cx="0" cy="0"/>
        </a:xfrm>
      </p:grpSpPr>
      <p:sp>
        <p:nvSpPr>
          <p:cNvPr id="82" name="Shape 82"/>
          <p:cNvSpPr/>
          <p:nvPr/>
        </p:nvSpPr>
        <p:spPr>
          <a:xfrm>
            <a:off x="359567" y="984643"/>
            <a:ext cx="8424866" cy="4801844"/>
          </a:xfrm>
          <a:prstGeom prst="rect">
            <a:avLst/>
          </a:prstGeom>
          <a:ln w="12700">
            <a:miter lim="400000"/>
          </a:ln>
        </p:spPr>
        <p:txBody>
          <a:bodyPr lIns="45718" tIns="45718" rIns="45718" bIns="45718">
            <a:spAutoFit/>
          </a:bodyPr>
          <a:lstStyle/>
          <a:p>
            <a:pPr>
              <a:lnSpc>
                <a:spcPct val="110000"/>
              </a:lnSpc>
              <a:spcBef>
                <a:spcPts val="1600"/>
              </a:spcBef>
              <a:defRPr sz="2800">
                <a:latin typeface="宋体" panose="02010600030101010101" pitchFamily="2" charset="-122"/>
                <a:ea typeface="宋体" panose="02010600030101010101" pitchFamily="2" charset="-122"/>
                <a:cs typeface="宋体" panose="02010600030101010101" pitchFamily="2" charset="-122"/>
                <a:sym typeface="宋体" panose="02010600030101010101" pitchFamily="2" charset="-122"/>
              </a:defRPr>
            </a:pPr>
            <a:r>
              <a:t>  </a:t>
            </a:r>
            <a:r>
              <a:rPr>
                <a:solidFill>
                  <a:srgbClr val="0000FF"/>
                </a:solidFill>
                <a:latin typeface="黑体" panose="02010609060101010101" charset="-122"/>
                <a:ea typeface="黑体" panose="02010609060101010101" charset="-122"/>
                <a:cs typeface="黑体" panose="02010609060101010101" charset="-122"/>
                <a:sym typeface="黑体" panose="02010609060101010101" charset="-122"/>
              </a:rPr>
              <a:t>随机变量</a:t>
            </a:r>
            <a:r>
              <a:rPr b="1">
                <a:latin typeface="楷体_GB2312"/>
                <a:ea typeface="楷体_GB2312"/>
                <a:cs typeface="楷体_GB2312"/>
                <a:sym typeface="楷体_GB2312"/>
              </a:rPr>
              <a:t>的概念在概率论与数理统计中既是基本的</a:t>
            </a:r>
            <a:r>
              <a:t>,</a:t>
            </a:r>
            <a:r>
              <a:rPr b="1">
                <a:latin typeface="楷体_GB2312"/>
                <a:ea typeface="楷体_GB2312"/>
                <a:cs typeface="楷体_GB2312"/>
                <a:sym typeface="楷体_GB2312"/>
              </a:rPr>
              <a:t>又是非常重要的</a:t>
            </a:r>
            <a:r>
              <a:t>.</a:t>
            </a:r>
            <a:r>
              <a:rPr b="1">
                <a:latin typeface="楷体_GB2312"/>
                <a:ea typeface="楷体_GB2312"/>
                <a:cs typeface="楷体_GB2312"/>
                <a:sym typeface="楷体_GB2312"/>
              </a:rPr>
              <a:t>后面将会看到</a:t>
            </a:r>
            <a:r>
              <a:t>,</a:t>
            </a:r>
            <a:r>
              <a:rPr b="1">
                <a:latin typeface="楷体_GB2312"/>
                <a:ea typeface="楷体_GB2312"/>
                <a:cs typeface="楷体_GB2312"/>
                <a:sym typeface="楷体_GB2312"/>
              </a:rPr>
              <a:t>由于引入了随机变量</a:t>
            </a:r>
            <a:r>
              <a:t>,</a:t>
            </a:r>
            <a:r>
              <a:rPr b="1">
                <a:latin typeface="楷体_GB2312"/>
                <a:ea typeface="楷体_GB2312"/>
                <a:cs typeface="楷体_GB2312"/>
                <a:sym typeface="楷体_GB2312"/>
              </a:rPr>
              <a:t>高等数学的方法就可用来研究随机现象了。</a:t>
            </a:r>
            <a:endParaRPr b="1">
              <a:latin typeface="楷体_GB2312"/>
              <a:ea typeface="楷体_GB2312"/>
              <a:cs typeface="楷体_GB2312"/>
              <a:sym typeface="楷体_GB2312"/>
            </a:endParaRPr>
          </a:p>
          <a:p>
            <a:pPr algn="ctr">
              <a:defRPr sz="2800">
                <a:solidFill>
                  <a:srgbClr val="0000FF"/>
                </a:solidFill>
                <a:latin typeface="黑体" panose="02010609060101010101" charset="-122"/>
                <a:ea typeface="黑体" panose="02010609060101010101" charset="-122"/>
                <a:cs typeface="黑体" panose="02010609060101010101" charset="-122"/>
                <a:sym typeface="黑体" panose="02010609060101010101" charset="-122"/>
              </a:defRPr>
            </a:pPr>
            <a:r>
              <a:t>当试验的可能结果本身是用数量描述的，这时构造随机变量最容易．</a:t>
            </a:r>
          </a:p>
          <a:p>
            <a:pPr>
              <a:defRPr sz="2800" b="1">
                <a:latin typeface="楷体_GB2312"/>
                <a:ea typeface="楷体_GB2312"/>
                <a:cs typeface="楷体_GB2312"/>
                <a:sym typeface="楷体_GB2312"/>
              </a:defRPr>
            </a:pPr>
            <a:r>
              <a:t>例：（</a:t>
            </a:r>
            <a:r>
              <a:rPr b="0">
                <a:latin typeface="宋体" panose="02010600030101010101" pitchFamily="2" charset="-122"/>
                <a:ea typeface="宋体" panose="02010600030101010101" pitchFamily="2" charset="-122"/>
                <a:cs typeface="宋体" panose="02010600030101010101" pitchFamily="2" charset="-122"/>
                <a:sym typeface="宋体" panose="02010600030101010101" pitchFamily="2" charset="-122"/>
              </a:rPr>
              <a:t>1</a:t>
            </a:r>
            <a:r>
              <a:t>）掷骰子，出现的点数</a:t>
            </a:r>
            <a:r>
              <a:rPr b="0">
                <a:latin typeface="宋体" panose="02010600030101010101" pitchFamily="2" charset="-122"/>
                <a:ea typeface="宋体" panose="02010600030101010101" pitchFamily="2" charset="-122"/>
                <a:cs typeface="宋体" panose="02010600030101010101" pitchFamily="2" charset="-122"/>
                <a:sym typeface="宋体" panose="02010600030101010101" pitchFamily="2" charset="-122"/>
              </a:rPr>
              <a:t>X</a:t>
            </a:r>
            <a:endParaRPr>
              <a:latin typeface="宋体" panose="02010600030101010101" pitchFamily="2" charset="-122"/>
              <a:ea typeface="宋体" panose="02010600030101010101" pitchFamily="2" charset="-122"/>
              <a:cs typeface="宋体" panose="02010600030101010101" pitchFamily="2" charset="-122"/>
              <a:sym typeface="宋体" panose="02010600030101010101" pitchFamily="2" charset="-122"/>
            </a:endParaRPr>
          </a:p>
          <a:p>
            <a:pPr>
              <a:defRPr sz="2800" b="1">
                <a:latin typeface="楷体_GB2312"/>
                <a:ea typeface="楷体_GB2312"/>
                <a:cs typeface="楷体_GB2312"/>
                <a:sym typeface="楷体_GB2312"/>
              </a:defRPr>
            </a:pPr>
            <a:r>
              <a:t>       （</a:t>
            </a:r>
            <a:r>
              <a:rPr b="0">
                <a:latin typeface="宋体" panose="02010600030101010101" pitchFamily="2" charset="-122"/>
                <a:ea typeface="宋体" panose="02010600030101010101" pitchFamily="2" charset="-122"/>
                <a:cs typeface="宋体" panose="02010600030101010101" pitchFamily="2" charset="-122"/>
                <a:sym typeface="宋体" panose="02010600030101010101" pitchFamily="2" charset="-122"/>
              </a:rPr>
              <a:t>2</a:t>
            </a:r>
            <a:r>
              <a:t>）单位时间内某电话被呼叫次数</a:t>
            </a:r>
            <a:r>
              <a:rPr b="0">
                <a:latin typeface="宋体" panose="02010600030101010101" pitchFamily="2" charset="-122"/>
                <a:ea typeface="宋体" panose="02010600030101010101" pitchFamily="2" charset="-122"/>
                <a:cs typeface="宋体" panose="02010600030101010101" pitchFamily="2" charset="-122"/>
                <a:sym typeface="宋体" panose="02010600030101010101" pitchFamily="2" charset="-122"/>
              </a:rPr>
              <a:t>Y</a:t>
            </a:r>
            <a:endParaRPr>
              <a:latin typeface="宋体" panose="02010600030101010101" pitchFamily="2" charset="-122"/>
              <a:ea typeface="宋体" panose="02010600030101010101" pitchFamily="2" charset="-122"/>
              <a:cs typeface="宋体" panose="02010600030101010101" pitchFamily="2" charset="-122"/>
              <a:sym typeface="宋体" panose="02010600030101010101" pitchFamily="2" charset="-122"/>
            </a:endParaRPr>
          </a:p>
          <a:p>
            <a:pPr>
              <a:defRPr sz="2800" b="1">
                <a:latin typeface="楷体_GB2312"/>
                <a:ea typeface="楷体_GB2312"/>
                <a:cs typeface="楷体_GB2312"/>
                <a:sym typeface="楷体_GB2312"/>
              </a:defRPr>
            </a:pPr>
            <a:r>
              <a:t>       （</a:t>
            </a:r>
            <a:r>
              <a:rPr b="0">
                <a:latin typeface="宋体" panose="02010600030101010101" pitchFamily="2" charset="-122"/>
                <a:ea typeface="宋体" panose="02010600030101010101" pitchFamily="2" charset="-122"/>
                <a:cs typeface="宋体" panose="02010600030101010101" pitchFamily="2" charset="-122"/>
                <a:sym typeface="宋体" panose="02010600030101010101" pitchFamily="2" charset="-122"/>
              </a:rPr>
              <a:t>3</a:t>
            </a:r>
            <a:r>
              <a:t>）某种型号电视机寿命</a:t>
            </a:r>
            <a:r>
              <a:rPr b="0">
                <a:latin typeface="宋体" panose="02010600030101010101" pitchFamily="2" charset="-122"/>
                <a:ea typeface="宋体" panose="02010600030101010101" pitchFamily="2" charset="-122"/>
                <a:cs typeface="宋体" panose="02010600030101010101" pitchFamily="2" charset="-122"/>
                <a:sym typeface="宋体" panose="02010600030101010101" pitchFamily="2" charset="-122"/>
              </a:rPr>
              <a:t>T</a:t>
            </a:r>
            <a:endParaRPr>
              <a:latin typeface="宋体" panose="02010600030101010101" pitchFamily="2" charset="-122"/>
              <a:ea typeface="宋体" panose="02010600030101010101" pitchFamily="2" charset="-122"/>
              <a:cs typeface="宋体" panose="02010600030101010101" pitchFamily="2" charset="-122"/>
              <a:sym typeface="宋体" panose="02010600030101010101" pitchFamily="2" charset="-122"/>
            </a:endParaRPr>
          </a:p>
          <a:p>
            <a:pPr>
              <a:defRPr sz="2800" b="1">
                <a:latin typeface="楷体_GB2312"/>
                <a:ea typeface="楷体_GB2312"/>
                <a:cs typeface="楷体_GB2312"/>
                <a:sym typeface="楷体_GB2312"/>
              </a:defRPr>
            </a:pPr>
            <a:r>
              <a:t>       （</a:t>
            </a:r>
            <a:r>
              <a:rPr b="0">
                <a:latin typeface="宋体" panose="02010600030101010101" pitchFamily="2" charset="-122"/>
                <a:ea typeface="宋体" panose="02010600030101010101" pitchFamily="2" charset="-122"/>
                <a:cs typeface="宋体" panose="02010600030101010101" pitchFamily="2" charset="-122"/>
                <a:sym typeface="宋体" panose="02010600030101010101" pitchFamily="2" charset="-122"/>
              </a:rPr>
              <a:t>4</a:t>
            </a:r>
            <a:r>
              <a:t>）测量某物理量的误差</a:t>
            </a:r>
            <a:r>
              <a:rPr b="0">
                <a:latin typeface="宋体" panose="02010600030101010101" pitchFamily="2" charset="-122"/>
                <a:ea typeface="宋体" panose="02010600030101010101" pitchFamily="2" charset="-122"/>
                <a:cs typeface="宋体" panose="02010600030101010101" pitchFamily="2" charset="-122"/>
                <a:sym typeface="宋体" panose="02010600030101010101" pitchFamily="2" charset="-122"/>
              </a:rPr>
              <a:t>ε</a:t>
            </a:r>
            <a:endParaRPr>
              <a:latin typeface="宋体" panose="02010600030101010101" pitchFamily="2" charset="-122"/>
              <a:ea typeface="宋体" panose="02010600030101010101" pitchFamily="2" charset="-122"/>
              <a:cs typeface="宋体" panose="02010600030101010101" pitchFamily="2" charset="-122"/>
              <a:sym typeface="宋体" panose="02010600030101010101" pitchFamily="2" charset="-122"/>
            </a:endParaRPr>
          </a:p>
          <a:p>
            <a:pPr>
              <a:defRPr sz="2800" b="1">
                <a:latin typeface="楷体_GB2312"/>
                <a:ea typeface="楷体_GB2312"/>
                <a:cs typeface="楷体_GB2312"/>
                <a:sym typeface="楷体_GB2312"/>
              </a:defRPr>
            </a:pPr>
            <a:r>
              <a:t>       （</a:t>
            </a:r>
            <a:r>
              <a:rPr b="0">
                <a:latin typeface="宋体" panose="02010600030101010101" pitchFamily="2" charset="-122"/>
                <a:ea typeface="宋体" panose="02010600030101010101" pitchFamily="2" charset="-122"/>
                <a:cs typeface="宋体" panose="02010600030101010101" pitchFamily="2" charset="-122"/>
                <a:sym typeface="宋体" panose="02010600030101010101" pitchFamily="2" charset="-122"/>
              </a:rPr>
              <a:t>5</a:t>
            </a:r>
            <a:r>
              <a:t>）若某试验只有两个结果（前例）抛硬币，可以定义随机变量</a:t>
            </a:r>
          </a:p>
        </p:txBody>
      </p:sp>
      <p:sp>
        <p:nvSpPr>
          <p:cNvPr id="83" name="Shape 83"/>
          <p:cNvSpPr/>
          <p:nvPr/>
        </p:nvSpPr>
        <p:spPr>
          <a:xfrm>
            <a:off x="431800" y="5805487"/>
            <a:ext cx="8280400" cy="1068830"/>
          </a:xfrm>
          <a:prstGeom prst="rect">
            <a:avLst/>
          </a:prstGeom>
          <a:solidFill>
            <a:schemeClr val="accent1"/>
          </a:solidFill>
          <a:ln w="12700">
            <a:miter lim="400000"/>
          </a:ln>
        </p:spPr>
        <p:txBody>
          <a:bodyPr lIns="45718" tIns="45718" rIns="45718" bIns="45718">
            <a:spAutoFit/>
          </a:bodyPr>
          <a:lstStyle>
            <a:lvl1pPr>
              <a:spcBef>
                <a:spcPts val="1900"/>
              </a:spcBef>
              <a:buClr>
                <a:srgbClr val="FF0000"/>
              </a:buClr>
              <a:buSzPct val="140000"/>
              <a:buFont typeface="Wingdings" panose="05000000000000000000"/>
              <a:buChar char="✵"/>
              <a:defRPr sz="3200" b="1">
                <a:solidFill>
                  <a:srgbClr val="0000FF"/>
                </a:solidFill>
                <a:latin typeface="楷体_GB2312"/>
                <a:ea typeface="楷体_GB2312"/>
                <a:cs typeface="楷体_GB2312"/>
                <a:sym typeface="楷体_GB2312"/>
              </a:defRPr>
            </a:lvl1pPr>
          </a:lstStyle>
          <a:p>
            <a:r>
              <a:t> 定义了随机变量后,随机事件就可以用随机变量的取值来描述.</a:t>
            </a:r>
          </a:p>
        </p:txBody>
      </p:sp>
    </p:spTree>
  </p:cSld>
  <p:clrMapOvr>
    <a:masterClrMapping/>
  </p:clrMapOvr>
  <mc:AlternateContent xmlns:mc="http://schemas.openxmlformats.org/markup-compatibility/2006">
    <mc:Choice xmlns:p14="http://schemas.microsoft.com/office/powerpoint/2010/main" Requires="p14">
      <p:transition spd="med" p14:dur="1000"/>
    </mc:Choice>
    <mc:Fallback>
      <p:transition spd="med"/>
    </mc:Fallback>
  </mc:AlternateContent>
  <p:timing>
    <p:tnLst>
      <p:par>
        <p:cTn id="1" dur="indefinite" restart="never" fill="hold" nodeType="tmRoot">
          <p:childTnLst>
            <p:seq concurrent="1" nextAc="seek">
              <p:cTn id="2" dur="indefinite" fill="hold" nodeType="mainSeq">
                <p:childTnLst>
                  <p:par>
                    <p:cTn id="3" fill="hold">
                      <p:stCondLst>
                        <p:cond delay="indefinite"/>
                      </p:stCondLst>
                      <p:childTnLst>
                        <p:par>
                          <p:cTn id="4" fill="hold">
                            <p:stCondLst>
                              <p:cond delay="0"/>
                            </p:stCondLst>
                            <p:childTnLst>
                              <p:par>
                                <p:cTn id="5" presetID="9" presetClass="entr" presetSubtype="0" fill="hold" grpId="1" nodeType="clickEffect">
                                  <p:stCondLst>
                                    <p:cond delay="0"/>
                                  </p:stCondLst>
                                  <p:iterate type="el">
                                    <p:tmAbs val="0"/>
                                  </p:iterate>
                                  <p:childTnLst>
                                    <p:set>
                                      <p:cBhvr>
                                        <p:cTn id="6" dur="indefinite" fill="hold"/>
                                        <p:tgtEl>
                                          <p:spTgt spid="82"/>
                                        </p:tgtEl>
                                        <p:attrNameLst>
                                          <p:attrName>style.visibility</p:attrName>
                                        </p:attrNameLst>
                                      </p:cBhvr>
                                      <p:to>
                                        <p:strVal val="visible"/>
                                      </p:to>
                                    </p:set>
                                    <p:animEffect transition="in" filter="dissolve">
                                      <p:cBhvr>
                                        <p:cTn id="7" dur="500"/>
                                        <p:tgtEl>
                                          <p:spTgt spid="8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2" nodeType="clickEffect">
                                  <p:stCondLst>
                                    <p:cond delay="0"/>
                                  </p:stCondLst>
                                  <p:iterate type="el">
                                    <p:tmAbs val="0"/>
                                  </p:iterate>
                                  <p:childTnLst>
                                    <p:set>
                                      <p:cBhvr>
                                        <p:cTn id="11" dur="indefinite" fill="hold"/>
                                        <p:tgtEl>
                                          <p:spTgt spid="83"/>
                                        </p:tgtEl>
                                        <p:attrNameLst>
                                          <p:attrName>style.visibility</p:attrName>
                                        </p:attrNameLst>
                                      </p:cBhvr>
                                      <p:to>
                                        <p:strVal val="visible"/>
                                      </p:to>
                                    </p:set>
                                    <p:animEffect transition="in" filter="wipe(up)">
                                      <p:cBhvr>
                                        <p:cTn id="12" dur="500"/>
                                        <p:tgtEl>
                                          <p:spTgt spid="8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spid="82" grpId="1" animBg="1" advAuto="0"/>
      <p:bldP spid="83" grpId="2" animBg="1" advAuto="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rotWithShape="1">
          <a:blip r:embed="rId1" cstate="hqprint"/>
          <a:srcRect/>
          <a:stretch>
            <a:fillRect/>
          </a:stretch>
        </a:blipFill>
        <a:effectLst/>
      </p:bgPr>
    </p:bg>
    <p:spTree>
      <p:nvGrpSpPr>
        <p:cNvPr id="1" name=""/>
        <p:cNvGrpSpPr/>
        <p:nvPr/>
      </p:nvGrpSpPr>
      <p:grpSpPr>
        <a:xfrm>
          <a:off x="0" y="0"/>
          <a:ext cx="0" cy="0"/>
          <a:chOff x="0" y="0"/>
          <a:chExt cx="0" cy="0"/>
        </a:xfrm>
      </p:grpSpPr>
      <p:sp>
        <p:nvSpPr>
          <p:cNvPr id="85" name="Shape 85"/>
          <p:cNvSpPr/>
          <p:nvPr/>
        </p:nvSpPr>
        <p:spPr>
          <a:xfrm>
            <a:off x="788035" y="2471420"/>
            <a:ext cx="7966710" cy="3262630"/>
          </a:xfrm>
          <a:prstGeom prst="rect">
            <a:avLst/>
          </a:prstGeom>
          <a:noFill/>
          <a:ln w="12700" cap="flat" cmpd="sng">
            <a:miter lim="800000"/>
          </a:ln>
        </p:spPr>
        <p:txBody>
          <a:bodyPr vert="horz" wrap="square" lIns="45720" tIns="45720" rIns="45720" bIns="45720" numCol="1" anchor="t">
            <a:spAutoFit/>
          </a:bodyPr>
          <a:lstStyle/>
          <a:p>
            <a:pPr marL="0" indent="0" algn="l" defTabSz="914400" fontAlgn="auto" latinLnBrk="0" hangingPunct="0">
              <a:lnSpc>
                <a:spcPct val="100000"/>
              </a:lnSpc>
              <a:spcBef>
                <a:spcPts val="0"/>
              </a:spcBef>
              <a:spcAft>
                <a:spcPts val="0"/>
              </a:spcAft>
              <a:buFontTx/>
              <a:buNone/>
              <a:defRPr sz="2800">
                <a:latin typeface="宋体" panose="02010600030101010101" pitchFamily="2" charset="-122"/>
                <a:ea typeface="宋体" panose="02010600030101010101" pitchFamily="2" charset="-122"/>
                <a:cs typeface="宋体" panose="02010600030101010101" pitchFamily="2" charset="-122"/>
              </a:defRPr>
            </a:pPr>
            <a:r>
              <a:rPr sz="2800" b="0" i="0" strike="noStrike" cap="none">
                <a:ln w="9525" cap="flat" cmpd="sng">
                  <a:noFill/>
                </a:ln>
                <a:solidFill>
                  <a:srgbClr val="000000"/>
                </a:solidFill>
                <a:latin typeface="Calibri" panose="020F0502020204030204" charset="0"/>
                <a:ea typeface="Calibri" panose="020F0502020204030204" charset="0"/>
                <a:cs typeface="+mj-cs"/>
              </a:rPr>
              <a:t>    </a:t>
            </a:r>
            <a:r>
              <a:rPr sz="2800" b="1" i="0" strike="noStrike" cap="none">
                <a:ln w="9525" cap="flat" cmpd="sng">
                  <a:noFill/>
                </a:ln>
                <a:solidFill>
                  <a:srgbClr val="000000"/>
                </a:solidFill>
                <a:latin typeface="楷体_GB2312" charset="0"/>
                <a:ea typeface="楷体_GB2312" charset="0"/>
                <a:cs typeface="楷体_GB2312" charset="0"/>
              </a:rPr>
              <a:t>（</a:t>
            </a:r>
            <a:r>
              <a:rPr sz="2800" b="0" i="0" strike="noStrike" cap="none">
                <a:ln w="9525" cap="flat" cmpd="sng">
                  <a:noFill/>
                </a:ln>
                <a:solidFill>
                  <a:srgbClr val="000000"/>
                </a:solidFill>
                <a:latin typeface="Calibri" panose="020F0502020204030204" charset="0"/>
                <a:ea typeface="Calibri" panose="020F0502020204030204" charset="0"/>
                <a:cs typeface="+mj-cs"/>
              </a:rPr>
              <a:t>2</a:t>
            </a:r>
            <a:r>
              <a:rPr sz="2800" b="1" i="0" strike="noStrike" cap="none">
                <a:ln w="9525" cap="flat" cmpd="sng">
                  <a:noFill/>
                </a:ln>
                <a:solidFill>
                  <a:srgbClr val="000000"/>
                </a:solidFill>
                <a:latin typeface="楷体_GB2312" charset="0"/>
                <a:ea typeface="楷体_GB2312" charset="0"/>
                <a:cs typeface="楷体_GB2312" charset="0"/>
              </a:rPr>
              <a:t>）单位时间内某电话被呼叫次数</a:t>
            </a:r>
            <a:r>
              <a:rPr sz="2800" b="0" i="0" strike="noStrike" cap="none">
                <a:ln w="9525" cap="flat" cmpd="sng">
                  <a:noFill/>
                </a:ln>
                <a:solidFill>
                  <a:srgbClr val="000000"/>
                </a:solidFill>
                <a:latin typeface="Calibri" panose="020F0502020204030204" charset="0"/>
                <a:ea typeface="Calibri" panose="020F0502020204030204" charset="0"/>
                <a:cs typeface="+mj-cs"/>
              </a:rPr>
              <a:t>Y</a:t>
            </a:r>
            <a:endParaRPr lang="ko-KR" altLang="en-US" sz="2800" b="0" i="0" strike="noStrike" cap="none">
              <a:ln w="9525" cap="flat" cmpd="sng">
                <a:noFill/>
              </a:ln>
              <a:solidFill>
                <a:srgbClr val="000000"/>
              </a:solidFill>
              <a:latin typeface="Calibri" panose="020F0502020204030204" charset="0"/>
              <a:ea typeface="Calibri" panose="020F0502020204030204" charset="0"/>
              <a:cs typeface="+mj-cs"/>
            </a:endParaRPr>
          </a:p>
          <a:p>
            <a:pPr marL="0" indent="0" algn="l" defTabSz="914400" fontAlgn="auto" latinLnBrk="0" hangingPunct="0">
              <a:lnSpc>
                <a:spcPct val="100000"/>
              </a:lnSpc>
              <a:spcBef>
                <a:spcPts val="0"/>
              </a:spcBef>
              <a:spcAft>
                <a:spcPts val="0"/>
              </a:spcAft>
              <a:buFontTx/>
              <a:buNone/>
              <a:defRPr sz="2800" b="1">
                <a:latin typeface="楷体_GB2312" charset="0"/>
                <a:ea typeface="楷体_GB2312" charset="0"/>
                <a:cs typeface="楷体_GB2312" charset="0"/>
              </a:defRPr>
            </a:pPr>
            <a:r>
              <a:rPr sz="2800" b="0" i="0" strike="noStrike" cap="none">
                <a:ln w="9525" cap="flat" cmpd="sng">
                  <a:noFill/>
                </a:ln>
                <a:solidFill>
                  <a:srgbClr val="000000"/>
                </a:solidFill>
                <a:latin typeface="Calibri" panose="020F0502020204030204" charset="0"/>
                <a:ea typeface="Calibri" panose="020F0502020204030204" charset="0"/>
                <a:cs typeface="+mj-cs"/>
              </a:rPr>
              <a:t>    （</a:t>
            </a:r>
            <a:r>
              <a:rPr sz="2800" b="0" i="0" strike="noStrike" cap="none">
                <a:ln w="9525" cap="flat" cmpd="sng">
                  <a:noFill/>
                </a:ln>
                <a:solidFill>
                  <a:srgbClr val="000000"/>
                </a:solidFill>
                <a:latin typeface="宋体" panose="02010600030101010101" pitchFamily="2" charset="-122"/>
                <a:ea typeface="宋体" panose="02010600030101010101" pitchFamily="2" charset="-122"/>
                <a:cs typeface="宋体" panose="02010600030101010101" pitchFamily="2" charset="-122"/>
              </a:rPr>
              <a:t>3</a:t>
            </a:r>
            <a:r>
              <a:rPr sz="2800" b="0" i="0" strike="noStrike" cap="none">
                <a:ln w="9525" cap="flat" cmpd="sng">
                  <a:noFill/>
                </a:ln>
                <a:solidFill>
                  <a:srgbClr val="000000"/>
                </a:solidFill>
                <a:latin typeface="Calibri" panose="020F0502020204030204" charset="0"/>
                <a:ea typeface="Calibri" panose="020F0502020204030204" charset="0"/>
                <a:cs typeface="+mj-cs"/>
              </a:rPr>
              <a:t>）某种型号电视机寿命</a:t>
            </a:r>
            <a:r>
              <a:rPr sz="2800" b="0" i="0" strike="noStrike" cap="none">
                <a:ln w="9525" cap="flat" cmpd="sng">
                  <a:noFill/>
                </a:ln>
                <a:solidFill>
                  <a:srgbClr val="000000"/>
                </a:solidFill>
                <a:latin typeface="宋体" panose="02010600030101010101" pitchFamily="2" charset="-122"/>
                <a:ea typeface="宋体" panose="02010600030101010101" pitchFamily="2" charset="-122"/>
                <a:cs typeface="宋体" panose="02010600030101010101" pitchFamily="2" charset="-122"/>
              </a:rPr>
              <a:t>T</a:t>
            </a:r>
            <a:endParaRPr lang="ko-KR" altLang="en-US" sz="2800" b="0" i="0" strike="noStrike" cap="none">
              <a:ln w="9525" cap="flat" cmpd="sng">
                <a:noFill/>
              </a:ln>
              <a:solidFill>
                <a:srgbClr val="000000"/>
              </a:solidFill>
              <a:latin typeface="宋体" panose="02010600030101010101" pitchFamily="2" charset="-122"/>
              <a:ea typeface="宋体" panose="02010600030101010101" pitchFamily="2" charset="-122"/>
              <a:cs typeface="宋体" panose="02010600030101010101" pitchFamily="2" charset="-122"/>
            </a:endParaRPr>
          </a:p>
          <a:p>
            <a:pPr marL="0" indent="0" algn="l" defTabSz="914400" fontAlgn="auto" latinLnBrk="0" hangingPunct="0">
              <a:lnSpc>
                <a:spcPct val="100000"/>
              </a:lnSpc>
              <a:spcBef>
                <a:spcPts val="0"/>
              </a:spcBef>
              <a:spcAft>
                <a:spcPts val="0"/>
              </a:spcAft>
              <a:buFontTx/>
              <a:buNone/>
              <a:defRPr sz="2800" b="1">
                <a:latin typeface="楷体_GB2312" charset="0"/>
                <a:ea typeface="楷体_GB2312" charset="0"/>
                <a:cs typeface="楷体_GB2312" charset="0"/>
              </a:defRPr>
            </a:pPr>
            <a:r>
              <a:rPr sz="2800" b="0" i="0" strike="noStrike" cap="none">
                <a:ln w="9525" cap="flat" cmpd="sng">
                  <a:noFill/>
                </a:ln>
                <a:solidFill>
                  <a:srgbClr val="000000"/>
                </a:solidFill>
                <a:latin typeface="Calibri" panose="020F0502020204030204" charset="0"/>
                <a:ea typeface="Calibri" panose="020F0502020204030204" charset="0"/>
                <a:cs typeface="+mj-cs"/>
              </a:rPr>
              <a:t>    （</a:t>
            </a:r>
            <a:r>
              <a:rPr sz="2800" b="0" i="0" strike="noStrike" cap="none">
                <a:ln w="9525" cap="flat" cmpd="sng">
                  <a:noFill/>
                </a:ln>
                <a:solidFill>
                  <a:srgbClr val="000000"/>
                </a:solidFill>
                <a:latin typeface="宋体" panose="02010600030101010101" pitchFamily="2" charset="-122"/>
                <a:ea typeface="宋体" panose="02010600030101010101" pitchFamily="2" charset="-122"/>
                <a:cs typeface="宋体" panose="02010600030101010101" pitchFamily="2" charset="-122"/>
              </a:rPr>
              <a:t>4</a:t>
            </a:r>
            <a:r>
              <a:rPr sz="2800" b="0" i="0" strike="noStrike" cap="none">
                <a:ln w="9525" cap="flat" cmpd="sng">
                  <a:noFill/>
                </a:ln>
                <a:solidFill>
                  <a:srgbClr val="000000"/>
                </a:solidFill>
                <a:latin typeface="Calibri" panose="020F0502020204030204" charset="0"/>
                <a:ea typeface="Calibri" panose="020F0502020204030204" charset="0"/>
                <a:cs typeface="+mj-cs"/>
              </a:rPr>
              <a:t>）测量某物理量的误差</a:t>
            </a:r>
            <a:r>
              <a:rPr sz="2800" b="0" i="0" strike="noStrike" cap="none">
                <a:ln w="9525" cap="flat" cmpd="sng">
                  <a:noFill/>
                </a:ln>
                <a:solidFill>
                  <a:srgbClr val="000000"/>
                </a:solidFill>
                <a:latin typeface="宋体" panose="02010600030101010101" pitchFamily="2" charset="-122"/>
                <a:ea typeface="宋体" panose="02010600030101010101" pitchFamily="2" charset="-122"/>
                <a:cs typeface="宋体" panose="02010600030101010101" pitchFamily="2" charset="-122"/>
              </a:rPr>
              <a:t>ε</a:t>
            </a:r>
            <a:endParaRPr lang="ko-KR" altLang="en-US" sz="2800" b="0" i="0" strike="noStrike" cap="none">
              <a:ln w="9525" cap="flat" cmpd="sng">
                <a:noFill/>
              </a:ln>
              <a:solidFill>
                <a:srgbClr val="000000"/>
              </a:solidFill>
              <a:latin typeface="宋体" panose="02010600030101010101" pitchFamily="2" charset="-122"/>
              <a:ea typeface="宋体" panose="02010600030101010101" pitchFamily="2" charset="-122"/>
              <a:cs typeface="宋体" panose="02010600030101010101" pitchFamily="2" charset="-122"/>
            </a:endParaRPr>
          </a:p>
          <a:p>
            <a:pPr marL="0" indent="0" algn="just" defTabSz="914400" fontAlgn="auto" latinLnBrk="0" hangingPunct="0">
              <a:lnSpc>
                <a:spcPct val="110000"/>
              </a:lnSpc>
              <a:spcBef>
                <a:spcPts val="1600"/>
              </a:spcBef>
              <a:spcAft>
                <a:spcPts val="0"/>
              </a:spcAft>
              <a:buFontTx/>
              <a:buNone/>
              <a:defRPr sz="2800">
                <a:latin typeface="宋体" panose="02010600030101010101" pitchFamily="2" charset="-122"/>
                <a:ea typeface="宋体" panose="02010600030101010101" pitchFamily="2" charset="-122"/>
                <a:cs typeface="宋体" panose="02010600030101010101" pitchFamily="2" charset="-122"/>
              </a:defRPr>
            </a:pPr>
            <a:r>
              <a:rPr sz="2800" b="0" i="0" strike="noStrike" cap="none">
                <a:ln w="9525" cap="flat" cmpd="sng">
                  <a:noFill/>
                </a:ln>
                <a:solidFill>
                  <a:srgbClr val="000000"/>
                </a:solidFill>
                <a:latin typeface="Calibri" panose="020F0502020204030204" charset="0"/>
                <a:ea typeface="Calibri" panose="020F0502020204030204" charset="0"/>
                <a:cs typeface="+mj-cs"/>
              </a:rPr>
              <a:t>    对于非离散型随机变量例2/3/4，由于它的可能取值不能一个一个地列举出来，因而就不能求得P</a:t>
            </a:r>
            <a:r>
              <a:rPr sz="2800" b="1" i="0" strike="noStrike" cap="none">
                <a:ln w="9525" cap="flat" cmpd="sng">
                  <a:noFill/>
                </a:ln>
                <a:solidFill>
                  <a:srgbClr val="000000"/>
                </a:solidFill>
                <a:latin typeface="Times New Roman" panose="02020603050405020304" charset="0"/>
                <a:ea typeface="Times New Roman" panose="02020603050405020304" charset="0"/>
                <a:cs typeface="Times New Roman" panose="02020603050405020304" charset="0"/>
              </a:rPr>
              <a:t>{</a:t>
            </a:r>
            <a:r>
              <a:rPr sz="2800" b="0" i="0" strike="noStrike" cap="none">
                <a:ln w="9525" cap="flat" cmpd="sng">
                  <a:noFill/>
                </a:ln>
                <a:solidFill>
                  <a:srgbClr val="000000"/>
                </a:solidFill>
                <a:latin typeface="Calibri" panose="020F0502020204030204" charset="0"/>
                <a:ea typeface="Calibri" panose="020F0502020204030204" charset="0"/>
                <a:cs typeface="+mj-cs"/>
              </a:rPr>
              <a:t>Y=100</a:t>
            </a:r>
            <a:r>
              <a:rPr sz="2800" b="1" i="0" strike="noStrike" cap="none">
                <a:ln w="9525" cap="flat" cmpd="sng">
                  <a:noFill/>
                </a:ln>
                <a:solidFill>
                  <a:srgbClr val="000000"/>
                </a:solidFill>
                <a:latin typeface="Times New Roman" panose="02020603050405020304" charset="0"/>
                <a:ea typeface="Times New Roman" panose="02020603050405020304" charset="0"/>
                <a:cs typeface="Times New Roman" panose="02020603050405020304" charset="0"/>
              </a:rPr>
              <a:t>}</a:t>
            </a:r>
            <a:r>
              <a:rPr sz="2800" b="0" i="0" strike="noStrike" cap="none">
                <a:ln w="9525" cap="flat" cmpd="sng">
                  <a:noFill/>
                </a:ln>
                <a:solidFill>
                  <a:srgbClr val="000000"/>
                </a:solidFill>
                <a:latin typeface="Calibri" panose="020F0502020204030204" charset="0"/>
                <a:ea typeface="Calibri" panose="020F0502020204030204" charset="0"/>
                <a:cs typeface="+mj-cs"/>
              </a:rPr>
              <a:t>，P</a:t>
            </a:r>
            <a:r>
              <a:rPr sz="2800" b="1" i="0" strike="noStrike" cap="none">
                <a:ln w="9525" cap="flat" cmpd="sng">
                  <a:noFill/>
                </a:ln>
                <a:solidFill>
                  <a:srgbClr val="000000"/>
                </a:solidFill>
                <a:latin typeface="Times New Roman" panose="02020603050405020304" charset="0"/>
                <a:ea typeface="Times New Roman" panose="02020603050405020304" charset="0"/>
                <a:cs typeface="Times New Roman" panose="02020603050405020304" charset="0"/>
              </a:rPr>
              <a:t>{</a:t>
            </a:r>
            <a:r>
              <a:rPr sz="2800" b="0" i="0" strike="noStrike" cap="none">
                <a:ln w="9525" cap="flat" cmpd="sng">
                  <a:noFill/>
                </a:ln>
                <a:solidFill>
                  <a:srgbClr val="000000"/>
                </a:solidFill>
                <a:latin typeface="Calibri" panose="020F0502020204030204" charset="0"/>
                <a:ea typeface="Calibri" panose="020F0502020204030204" charset="0"/>
                <a:cs typeface="+mj-cs"/>
              </a:rPr>
              <a:t>T＞1500</a:t>
            </a:r>
            <a:r>
              <a:rPr sz="2800" b="1" i="0" strike="noStrike" cap="none">
                <a:ln w="9525" cap="flat" cmpd="sng">
                  <a:noFill/>
                </a:ln>
                <a:solidFill>
                  <a:srgbClr val="000000"/>
                </a:solidFill>
                <a:latin typeface="Times New Roman" panose="02020603050405020304" charset="0"/>
                <a:ea typeface="Times New Roman" panose="02020603050405020304" charset="0"/>
                <a:cs typeface="Times New Roman" panose="02020603050405020304" charset="0"/>
              </a:rPr>
              <a:t>}</a:t>
            </a:r>
            <a:r>
              <a:rPr sz="2800" b="0" i="0" strike="noStrike" cap="none">
                <a:ln w="9525" cap="flat" cmpd="sng">
                  <a:noFill/>
                </a:ln>
                <a:solidFill>
                  <a:srgbClr val="000000"/>
                </a:solidFill>
                <a:latin typeface="Calibri" panose="020F0502020204030204" charset="0"/>
                <a:ea typeface="Calibri" panose="020F0502020204030204" charset="0"/>
                <a:cs typeface="+mj-cs"/>
              </a:rPr>
              <a:t>等，因此</a:t>
            </a:r>
            <a:endParaRPr lang="ko-KR" altLang="en-US" sz="2800" b="0" i="0" strike="noStrike" cap="none">
              <a:ln w="9525" cap="flat" cmpd="sng">
                <a:noFill/>
              </a:ln>
              <a:solidFill>
                <a:srgbClr val="000000"/>
              </a:solidFill>
              <a:latin typeface="Calibri" panose="020F0502020204030204" charset="0"/>
              <a:ea typeface="Calibri" panose="020F0502020204030204" charset="0"/>
              <a:cs typeface="+mj-cs"/>
            </a:endParaRPr>
          </a:p>
        </p:txBody>
      </p:sp>
      <p:sp>
        <p:nvSpPr>
          <p:cNvPr id="86" name="Shape 86"/>
          <p:cNvSpPr/>
          <p:nvPr/>
        </p:nvSpPr>
        <p:spPr>
          <a:xfrm>
            <a:off x="654050" y="1226820"/>
            <a:ext cx="6629400" cy="701040"/>
          </a:xfrm>
          <a:prstGeom prst="rect">
            <a:avLst/>
          </a:prstGeom>
          <a:ln w="12700">
            <a:miter lim="400000"/>
          </a:ln>
        </p:spPr>
        <p:txBody>
          <a:bodyPr lIns="45718" tIns="45718" rIns="45718" bIns="45718">
            <a:spAutoFit/>
          </a:bodyPr>
          <a:lstStyle>
            <a:lvl1pPr>
              <a:defRPr sz="4000">
                <a:solidFill>
                  <a:srgbClr val="0000FF"/>
                </a:solidFill>
                <a:latin typeface="黑体" panose="02010609060101010101" charset="-122"/>
                <a:ea typeface="黑体" panose="02010609060101010101" charset="-122"/>
                <a:cs typeface="黑体" panose="02010609060101010101" charset="-122"/>
                <a:sym typeface="黑体" panose="02010609060101010101" charset="-122"/>
              </a:defRPr>
            </a:lvl1pPr>
          </a:lstStyle>
          <a:p>
            <a:r>
              <a:t>二、 随机变量的分布函数</a:t>
            </a:r>
          </a:p>
        </p:txBody>
      </p:sp>
      <p:sp>
        <p:nvSpPr>
          <p:cNvPr id="88" name="Shape 88"/>
          <p:cNvSpPr/>
          <p:nvPr/>
        </p:nvSpPr>
        <p:spPr>
          <a:xfrm>
            <a:off x="931545" y="5343525"/>
            <a:ext cx="7679055" cy="1169670"/>
          </a:xfrm>
          <a:prstGeom prst="rect">
            <a:avLst/>
          </a:prstGeom>
          <a:ln w="12700">
            <a:miter lim="400000"/>
          </a:ln>
        </p:spPr>
        <p:txBody>
          <a:bodyPr lIns="45718" tIns="45718" rIns="45718" bIns="45718">
            <a:spAutoFit/>
          </a:bodyPr>
          <a:lstStyle/>
          <a:p>
            <a:pPr algn="just">
              <a:lnSpc>
                <a:spcPct val="90000"/>
              </a:lnSpc>
              <a:spcBef>
                <a:spcPts val="1600"/>
              </a:spcBef>
              <a:defRPr sz="2800" b="1">
                <a:latin typeface="Times New Roman" panose="02020603050405020304"/>
                <a:ea typeface="Times New Roman" panose="02020603050405020304"/>
                <a:cs typeface="Times New Roman" panose="02020603050405020304"/>
                <a:sym typeface="Times New Roman" panose="02020603050405020304"/>
              </a:defRPr>
            </a:pPr>
            <a:r>
              <a:t>          </a:t>
            </a:r>
            <a:endParaRPr>
              <a:latin typeface="宋体" panose="02010600030101010101" pitchFamily="2" charset="-122"/>
              <a:ea typeface="宋体" panose="02010600030101010101" pitchFamily="2" charset="-122"/>
              <a:cs typeface="宋体" panose="02010600030101010101" pitchFamily="2" charset="-122"/>
              <a:sym typeface="宋体" panose="02010600030101010101" pitchFamily="2" charset="-122"/>
            </a:endParaRPr>
          </a:p>
          <a:p>
            <a:pPr algn="just">
              <a:lnSpc>
                <a:spcPct val="90000"/>
              </a:lnSpc>
              <a:spcBef>
                <a:spcPts val="1600"/>
              </a:spcBef>
              <a:defRPr sz="2800">
                <a:latin typeface="宋体" panose="02010600030101010101" pitchFamily="2" charset="-122"/>
                <a:ea typeface="宋体" panose="02010600030101010101" pitchFamily="2" charset="-122"/>
                <a:cs typeface="宋体" panose="02010600030101010101" pitchFamily="2" charset="-122"/>
                <a:sym typeface="宋体" panose="02010600030101010101" pitchFamily="2" charset="-122"/>
              </a:defRPr>
            </a:pPr>
            <a:r>
              <a:t>   下面引入随机变量的</a:t>
            </a:r>
            <a:r>
              <a:rPr u="sng">
                <a:solidFill>
                  <a:srgbClr val="0000FF"/>
                </a:solidFill>
                <a:latin typeface="黑体" panose="02010609060101010101" charset="-122"/>
                <a:ea typeface="黑体" panose="02010609060101010101" charset="-122"/>
                <a:cs typeface="黑体" panose="02010609060101010101" charset="-122"/>
                <a:sym typeface="黑体" panose="02010609060101010101" charset="-122"/>
              </a:rPr>
              <a:t>分布函数</a:t>
            </a:r>
            <a:r>
              <a:t>的概念.</a:t>
            </a:r>
          </a:p>
        </p:txBody>
      </p:sp>
    </p:spTree>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timing>
    <p:tnLst>
      <p:par>
        <p:cTn id="1" dur="indefinite" restart="never" fill="hold" nodeType="tmRoot">
          <p:childTnLst>
            <p:seq concurrent="1"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iterate type="el">
                                    <p:tmAbs val="0"/>
                                  </p:iterate>
                                  <p:childTnLst>
                                    <p:set>
                                      <p:cBhvr>
                                        <p:cTn id="6" dur="indefinite" fill="hold"/>
                                        <p:tgtEl>
                                          <p:spTgt spid="8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1">
          <a:blip r:embed="rId1" cstate="print">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90" name="Shape 90"/>
          <p:cNvSpPr/>
          <p:nvPr/>
        </p:nvSpPr>
        <p:spPr>
          <a:xfrm>
            <a:off x="5680075" y="2265045"/>
            <a:ext cx="2234565" cy="218440"/>
          </a:xfrm>
          <a:prstGeom prst="rect">
            <a:avLst/>
          </a:prstGeom>
          <a:blipFill rotWithShape="1">
            <a:blip r:embed="rId2" cstate="print">
              <a:extLst>
                <a:ext uri="{28A0092B-C50C-407E-A947-70E740481C1C}">
                  <a14:useLocalDpi xmlns:a14="http://schemas.microsoft.com/office/drawing/2010/main" val="0"/>
                </a:ext>
              </a:extLst>
            </a:blip>
            <a:srcRect/>
            <a:stretch>
              <a:fillRect/>
            </a:stretch>
          </a:blipFill>
          <a:ln w="12700" cap="flat" cmpd="sng">
            <a:miter lim="800000"/>
          </a:ln>
        </p:spPr>
        <p:txBody>
          <a:bodyPr vert="horz" wrap="square" lIns="45720" tIns="45720" rIns="45720" bIns="45720" numCol="1" anchor="t">
            <a:noAutofit/>
          </a:bodyPr>
          <a:lstStyle/>
          <a:p>
            <a:pPr marL="0" indent="0" algn="l" defTabSz="914400" fontAlgn="auto" latinLnBrk="0" hangingPunct="0">
              <a:lnSpc>
                <a:spcPct val="100000"/>
              </a:lnSpc>
              <a:spcBef>
                <a:spcPts val="0"/>
              </a:spcBef>
              <a:spcAft>
                <a:spcPts val="0"/>
              </a:spcAft>
              <a:buFontTx/>
              <a:buNone/>
              <a:defRPr sz="1800">
                <a:latin typeface="Arial" panose="020B0604020202020204" pitchFamily="34" charset="0"/>
                <a:ea typeface="Arial" panose="020B0604020202020204" pitchFamily="34" charset="0"/>
                <a:cs typeface="Arial" panose="020B0604020202020204" pitchFamily="34" charset="0"/>
              </a:defRPr>
            </a:pPr>
            <a:endParaRPr lang="ko-KR" altLang="en-US" sz="1800" b="0" i="0" strike="noStrike" cap="none">
              <a:ln w="9525" cap="flat" cmpd="sng">
                <a:noFill/>
              </a:ln>
              <a:solidFill>
                <a:srgbClr val="000000"/>
              </a:solidFill>
              <a:latin typeface="Calibri" panose="020F0502020204030204" charset="0"/>
              <a:ea typeface="Calibri" panose="020F0502020204030204" charset="0"/>
              <a:cs typeface="+mj-cs"/>
            </a:endParaRPr>
          </a:p>
        </p:txBody>
      </p:sp>
      <p:sp>
        <p:nvSpPr>
          <p:cNvPr id="91" name="Shape 91"/>
          <p:cNvSpPr/>
          <p:nvPr/>
        </p:nvSpPr>
        <p:spPr>
          <a:xfrm>
            <a:off x="1438910" y="1414145"/>
            <a:ext cx="6831965" cy="479425"/>
          </a:xfrm>
          <a:prstGeom prst="rect">
            <a:avLst/>
          </a:prstGeom>
          <a:ln w="12700" cap="flat" cmpd="sng">
            <a:miter lim="800000"/>
          </a:ln>
        </p:spPr>
        <p:txBody>
          <a:bodyPr vert="horz" wrap="square" lIns="45720" tIns="45720" rIns="45720" bIns="45720" numCol="1" anchor="t">
            <a:spAutoFit/>
          </a:bodyPr>
          <a:lstStyle/>
          <a:p>
            <a:pPr marL="0" indent="0" algn="l" defTabSz="914400" fontAlgn="auto" latinLnBrk="0" hangingPunct="0">
              <a:lnSpc>
                <a:spcPct val="90000"/>
              </a:lnSpc>
              <a:spcBef>
                <a:spcPts val="1600"/>
              </a:spcBef>
              <a:spcAft>
                <a:spcPts val="0"/>
              </a:spcAft>
              <a:buFontTx/>
              <a:buNone/>
              <a:defRPr sz="2800">
                <a:latin typeface="宋体" panose="02010600030101010101" pitchFamily="2" charset="-122"/>
                <a:ea typeface="宋体" panose="02010600030101010101" pitchFamily="2" charset="-122"/>
                <a:cs typeface="宋体" panose="02010600030101010101" pitchFamily="2" charset="-122"/>
              </a:defRPr>
            </a:pPr>
            <a:r>
              <a:rPr sz="2800" b="0" i="0" strike="noStrike" cap="none">
                <a:ln w="9525" cap="flat" cmpd="sng">
                  <a:noFill/>
                </a:ln>
                <a:solidFill>
                  <a:srgbClr val="000000"/>
                </a:solidFill>
                <a:latin typeface="Calibri" panose="020F0502020204030204" charset="0"/>
                <a:ea typeface="Calibri" panose="020F0502020204030204" charset="0"/>
                <a:cs typeface="+mj-cs"/>
              </a:rPr>
              <a:t>设</a:t>
            </a:r>
            <a:r>
              <a:rPr sz="2800" b="1" i="1" strike="noStrike" cap="none">
                <a:ln w="9525" cap="flat" cmpd="sng">
                  <a:noFill/>
                </a:ln>
                <a:solidFill>
                  <a:srgbClr val="000000"/>
                </a:solidFill>
                <a:latin typeface="Times New Roman" panose="02020603050405020304" charset="0"/>
                <a:ea typeface="Times New Roman" panose="02020603050405020304" charset="0"/>
                <a:cs typeface="Times New Roman" panose="02020603050405020304" charset="0"/>
              </a:rPr>
              <a:t>X</a:t>
            </a:r>
            <a:r>
              <a:rPr sz="2800" b="0" i="0" strike="noStrike" cap="none">
                <a:ln w="9525" cap="flat" cmpd="sng">
                  <a:noFill/>
                </a:ln>
                <a:solidFill>
                  <a:srgbClr val="000000"/>
                </a:solidFill>
                <a:latin typeface="Calibri" panose="020F0502020204030204" charset="0"/>
                <a:ea typeface="Calibri" panose="020F0502020204030204" charset="0"/>
                <a:cs typeface="+mj-cs"/>
              </a:rPr>
              <a:t>是一随机变量，</a:t>
            </a:r>
            <a:endParaRPr lang="ko-KR" altLang="en-US" sz="2800" b="0" i="0" strike="noStrike" cap="none">
              <a:ln w="9525" cap="flat" cmpd="sng">
                <a:noFill/>
              </a:ln>
              <a:solidFill>
                <a:srgbClr val="000000"/>
              </a:solidFill>
              <a:latin typeface="Calibri" panose="020F0502020204030204" charset="0"/>
              <a:ea typeface="Calibri" panose="020F0502020204030204" charset="0"/>
              <a:cs typeface="+mj-cs"/>
            </a:endParaRPr>
          </a:p>
        </p:txBody>
      </p:sp>
      <p:sp>
        <p:nvSpPr>
          <p:cNvPr id="92" name="Shape 92"/>
          <p:cNvSpPr/>
          <p:nvPr/>
        </p:nvSpPr>
        <p:spPr>
          <a:xfrm>
            <a:off x="549910" y="1409065"/>
            <a:ext cx="1483360" cy="449580"/>
          </a:xfrm>
          <a:prstGeom prst="rect">
            <a:avLst/>
          </a:prstGeom>
          <a:ln w="12700" cap="flat" cmpd="sng">
            <a:miter lim="800000"/>
          </a:ln>
        </p:spPr>
        <p:txBody>
          <a:bodyPr vert="horz" wrap="square" lIns="45720" tIns="45720" rIns="45720" bIns="45720" numCol="1" anchor="t">
            <a:spAutoFit/>
          </a:bodyPr>
          <a:lstStyle>
            <a:lvl1pPr marL="0" indent="0" defTabSz="508000">
              <a:lnSpc>
                <a:spcPct val="100000"/>
              </a:lnSpc>
              <a:spcBef>
                <a:spcPts val="0"/>
              </a:spcBef>
              <a:spcAft>
                <a:spcPts val="0"/>
              </a:spcAft>
              <a:buFontTx/>
              <a:buNone/>
              <a:defRPr lang="en-GB" altLang="en-US" sz="2800">
                <a:solidFill>
                  <a:srgbClr val="0000FF"/>
                </a:solidFill>
                <a:latin typeface="黑体" panose="02010609060101010101" charset="-122"/>
                <a:ea typeface="黑体" panose="02010609060101010101" charset="-122"/>
                <a:cs typeface="黑体" panose="02010609060101010101" charset="-122"/>
              </a:defRPr>
            </a:lvl1pPr>
          </a:lstStyle>
          <a:p>
            <a:pPr marL="0" indent="0" algn="l" defTabSz="914400" fontAlgn="auto" latinLnBrk="0" hangingPunct="0">
              <a:lnSpc>
                <a:spcPct val="100000"/>
              </a:lnSpc>
              <a:spcBef>
                <a:spcPts val="0"/>
              </a:spcBef>
              <a:spcAft>
                <a:spcPts val="0"/>
              </a:spcAft>
              <a:buFontTx/>
              <a:buNone/>
            </a:pPr>
            <a:r>
              <a:rPr sz="2800" b="0" i="0" strike="noStrike" cap="none">
                <a:ln w="9525" cap="flat" cmpd="sng">
                  <a:noFill/>
                </a:ln>
                <a:solidFill>
                  <a:srgbClr val="000000"/>
                </a:solidFill>
                <a:latin typeface="Calibri" panose="020F0502020204030204" charset="0"/>
                <a:ea typeface="Calibri" panose="020F0502020204030204" charset="0"/>
                <a:cs typeface="+mj-cs"/>
              </a:rPr>
              <a:t>定义</a:t>
            </a:r>
            <a:endParaRPr lang="ko-KR" altLang="en-US" sz="2800" b="0" i="0" strike="noStrike" cap="none">
              <a:ln w="9525" cap="flat" cmpd="sng">
                <a:noFill/>
              </a:ln>
              <a:solidFill>
                <a:srgbClr val="000000"/>
              </a:solidFill>
              <a:latin typeface="Calibri" panose="020F0502020204030204" charset="0"/>
              <a:ea typeface="Calibri" panose="020F0502020204030204" charset="0"/>
              <a:cs typeface="+mj-cs"/>
            </a:endParaRPr>
          </a:p>
        </p:txBody>
      </p:sp>
      <p:sp>
        <p:nvSpPr>
          <p:cNvPr id="93" name="Shape 93"/>
          <p:cNvSpPr/>
          <p:nvPr/>
        </p:nvSpPr>
        <p:spPr>
          <a:xfrm>
            <a:off x="829945" y="5104765"/>
            <a:ext cx="7792085" cy="600075"/>
          </a:xfrm>
          <a:prstGeom prst="rect">
            <a:avLst/>
          </a:prstGeom>
          <a:ln w="12700" cap="flat" cmpd="sng">
            <a:miter lim="800000"/>
          </a:ln>
        </p:spPr>
        <p:txBody>
          <a:bodyPr vert="horz" wrap="square" lIns="45720" tIns="45720" rIns="45720" bIns="45720" numCol="1" anchor="t">
            <a:spAutoFit/>
          </a:bodyPr>
          <a:lstStyle/>
          <a:p>
            <a:pPr marL="0" indent="0" algn="l" defTabSz="914400" fontAlgn="auto" latinLnBrk="0" hangingPunct="0">
              <a:lnSpc>
                <a:spcPct val="120000"/>
              </a:lnSpc>
              <a:spcBef>
                <a:spcPts val="1600"/>
              </a:spcBef>
              <a:spcAft>
                <a:spcPts val="0"/>
              </a:spcAft>
              <a:buFontTx/>
              <a:buNone/>
              <a:defRPr sz="2800">
                <a:latin typeface="宋体" panose="02010600030101010101" pitchFamily="2" charset="-122"/>
                <a:ea typeface="宋体" panose="02010600030101010101" pitchFamily="2" charset="-122"/>
                <a:cs typeface="宋体" panose="02010600030101010101" pitchFamily="2" charset="-122"/>
              </a:defRPr>
            </a:pPr>
            <a:r>
              <a:rPr sz="2800" b="0" i="0" strike="noStrike" cap="none">
                <a:ln w="9525" cap="flat" cmpd="sng">
                  <a:noFill/>
                </a:ln>
                <a:solidFill>
                  <a:srgbClr val="000000"/>
                </a:solidFill>
                <a:latin typeface="Calibri" panose="020F0502020204030204" charset="0"/>
                <a:ea typeface="Calibri" panose="020F0502020204030204" charset="0"/>
                <a:cs typeface="+mj-cs"/>
              </a:rPr>
              <a:t>3.右连续性</a:t>
            </a:r>
            <a:r>
              <a:rPr sz="2800" b="1" i="1" strike="noStrike" cap="none">
                <a:ln w="9525" cap="flat" cmpd="sng">
                  <a:noFill/>
                </a:ln>
                <a:solidFill>
                  <a:srgbClr val="000000"/>
                </a:solidFill>
                <a:latin typeface="Times New Roman" panose="02020603050405020304" charset="0"/>
                <a:ea typeface="Times New Roman" panose="02020603050405020304" charset="0"/>
                <a:cs typeface="Times New Roman" panose="02020603050405020304" charset="0"/>
              </a:rPr>
              <a:t>F</a:t>
            </a:r>
            <a:r>
              <a:rPr sz="2800" b="1" i="0" strike="noStrike" cap="none">
                <a:ln w="9525" cap="flat" cmpd="sng">
                  <a:noFill/>
                </a:ln>
                <a:solidFill>
                  <a:srgbClr val="000000"/>
                </a:solidFill>
                <a:latin typeface="Times New Roman" panose="02020603050405020304" charset="0"/>
                <a:ea typeface="Times New Roman" panose="02020603050405020304" charset="0"/>
                <a:cs typeface="Times New Roman" panose="02020603050405020304" charset="0"/>
              </a:rPr>
              <a:t>(</a:t>
            </a:r>
            <a:r>
              <a:rPr sz="2800" b="1" i="1" strike="noStrike" cap="none">
                <a:ln w="9525" cap="flat" cmpd="sng">
                  <a:noFill/>
                </a:ln>
                <a:solidFill>
                  <a:srgbClr val="000000"/>
                </a:solidFill>
                <a:latin typeface="Times New Roman" panose="02020603050405020304" charset="0"/>
                <a:ea typeface="Times New Roman" panose="02020603050405020304" charset="0"/>
                <a:cs typeface="Times New Roman" panose="02020603050405020304" charset="0"/>
              </a:rPr>
              <a:t>x</a:t>
            </a:r>
            <a:r>
              <a:rPr sz="2800" b="1" i="0" strike="noStrike" cap="none">
                <a:ln w="9525" cap="flat" cmpd="sng">
                  <a:noFill/>
                </a:ln>
                <a:solidFill>
                  <a:srgbClr val="000000"/>
                </a:solidFill>
                <a:latin typeface="Times New Roman" panose="02020603050405020304" charset="0"/>
                <a:ea typeface="Times New Roman" panose="02020603050405020304" charset="0"/>
                <a:cs typeface="Times New Roman" panose="02020603050405020304" charset="0"/>
              </a:rPr>
              <a:t>)</a:t>
            </a:r>
            <a:r>
              <a:rPr sz="2800" b="0" i="0" strike="noStrike" cap="none">
                <a:ln w="9525" cap="flat" cmpd="sng">
                  <a:noFill/>
                </a:ln>
                <a:solidFill>
                  <a:srgbClr val="000000"/>
                </a:solidFill>
                <a:latin typeface="Calibri" panose="020F0502020204030204" charset="0"/>
                <a:ea typeface="Calibri" panose="020F0502020204030204" charset="0"/>
                <a:cs typeface="+mj-cs"/>
              </a:rPr>
              <a:t>是</a:t>
            </a:r>
            <a:r>
              <a:rPr sz="2800" b="0" i="0" strike="noStrike" cap="none">
                <a:solidFill>
                  <a:srgbClr val="FF0000"/>
                </a:solidFill>
                <a:latin typeface="黑体" panose="02010609060101010101" charset="-122"/>
                <a:ea typeface="黑体" panose="02010609060101010101" charset="-122"/>
                <a:cs typeface="黑体" panose="02010609060101010101" charset="-122"/>
              </a:rPr>
              <a:t>右连续</a:t>
            </a:r>
            <a:r>
              <a:rPr sz="2800" b="0" i="0" strike="noStrike" cap="none">
                <a:ln w="9525" cap="flat" cmpd="sng">
                  <a:noFill/>
                </a:ln>
                <a:solidFill>
                  <a:srgbClr val="000000"/>
                </a:solidFill>
                <a:latin typeface="Calibri" panose="020F0502020204030204" charset="0"/>
                <a:ea typeface="Calibri" panose="020F0502020204030204" charset="0"/>
                <a:cs typeface="+mj-cs"/>
              </a:rPr>
              <a:t>的, 即:</a:t>
            </a:r>
            <a:r>
              <a:rPr sz="2800" b="1" i="1" strike="noStrike" cap="none">
                <a:ln w="9525" cap="flat" cmpd="sng">
                  <a:noFill/>
                </a:ln>
                <a:solidFill>
                  <a:srgbClr val="000000"/>
                </a:solidFill>
                <a:latin typeface="Times New Roman" panose="02020603050405020304" charset="0"/>
                <a:ea typeface="Times New Roman" panose="02020603050405020304" charset="0"/>
                <a:cs typeface="Times New Roman" panose="02020603050405020304" charset="0"/>
              </a:rPr>
              <a:t>F</a:t>
            </a:r>
            <a:r>
              <a:rPr sz="2800" b="1" i="0" strike="noStrike" cap="none">
                <a:ln w="9525" cap="flat" cmpd="sng">
                  <a:noFill/>
                </a:ln>
                <a:solidFill>
                  <a:srgbClr val="000000"/>
                </a:solidFill>
                <a:latin typeface="Times New Roman" panose="02020603050405020304" charset="0"/>
                <a:ea typeface="Times New Roman" panose="02020603050405020304" charset="0"/>
                <a:cs typeface="Times New Roman" panose="02020603050405020304" charset="0"/>
              </a:rPr>
              <a:t>(</a:t>
            </a:r>
            <a:r>
              <a:rPr sz="2800" b="1" i="1" strike="noStrike" cap="none">
                <a:ln w="9525" cap="flat" cmpd="sng">
                  <a:noFill/>
                </a:ln>
                <a:solidFill>
                  <a:srgbClr val="000000"/>
                </a:solidFill>
                <a:latin typeface="Times New Roman" panose="02020603050405020304" charset="0"/>
                <a:ea typeface="Times New Roman" panose="02020603050405020304" charset="0"/>
                <a:cs typeface="Times New Roman" panose="02020603050405020304" charset="0"/>
              </a:rPr>
              <a:t>x</a:t>
            </a:r>
            <a:r>
              <a:rPr sz="2800" b="1" i="0" strike="noStrike" cap="none">
                <a:ln w="9525" cap="flat" cmpd="sng">
                  <a:noFill/>
                </a:ln>
                <a:solidFill>
                  <a:srgbClr val="000000"/>
                </a:solidFill>
                <a:latin typeface="Times New Roman" panose="02020603050405020304" charset="0"/>
                <a:ea typeface="Times New Roman" panose="02020603050405020304" charset="0"/>
                <a:cs typeface="Times New Roman" panose="02020603050405020304" charset="0"/>
              </a:rPr>
              <a:t>+0)=</a:t>
            </a:r>
            <a:r>
              <a:rPr sz="2800" b="1" i="1" strike="noStrike" cap="none">
                <a:ln w="9525" cap="flat" cmpd="sng">
                  <a:noFill/>
                </a:ln>
                <a:solidFill>
                  <a:srgbClr val="000000"/>
                </a:solidFill>
                <a:latin typeface="Times New Roman" panose="02020603050405020304" charset="0"/>
                <a:ea typeface="Times New Roman" panose="02020603050405020304" charset="0"/>
                <a:cs typeface="Times New Roman" panose="02020603050405020304" charset="0"/>
              </a:rPr>
              <a:t>F</a:t>
            </a:r>
            <a:r>
              <a:rPr sz="2800" b="1" i="0" strike="noStrike" cap="none">
                <a:ln w="9525" cap="flat" cmpd="sng">
                  <a:noFill/>
                </a:ln>
                <a:solidFill>
                  <a:srgbClr val="000000"/>
                </a:solidFill>
                <a:latin typeface="Times New Roman" panose="02020603050405020304" charset="0"/>
                <a:ea typeface="Times New Roman" panose="02020603050405020304" charset="0"/>
                <a:cs typeface="Times New Roman" panose="02020603050405020304" charset="0"/>
              </a:rPr>
              <a:t>(</a:t>
            </a:r>
            <a:r>
              <a:rPr sz="2800" b="1" i="1" strike="noStrike" cap="none">
                <a:ln w="9525" cap="flat" cmpd="sng">
                  <a:noFill/>
                </a:ln>
                <a:solidFill>
                  <a:srgbClr val="000000"/>
                </a:solidFill>
                <a:latin typeface="Times New Roman" panose="02020603050405020304" charset="0"/>
                <a:ea typeface="Times New Roman" panose="02020603050405020304" charset="0"/>
                <a:cs typeface="Times New Roman" panose="02020603050405020304" charset="0"/>
              </a:rPr>
              <a:t>x</a:t>
            </a:r>
            <a:r>
              <a:rPr sz="2800" b="1" i="0" strike="noStrike" cap="none">
                <a:ln w="9525" cap="flat" cmpd="sng">
                  <a:noFill/>
                </a:ln>
                <a:solidFill>
                  <a:srgbClr val="000000"/>
                </a:solidFill>
                <a:latin typeface="Times New Roman" panose="02020603050405020304" charset="0"/>
                <a:ea typeface="Times New Roman" panose="02020603050405020304" charset="0"/>
                <a:cs typeface="Times New Roman" panose="02020603050405020304" charset="0"/>
              </a:rPr>
              <a:t>).</a:t>
            </a:r>
            <a:r>
              <a:rPr sz="2800" b="0" i="0" strike="noStrike" cap="none">
                <a:ln w="9525" cap="flat" cmpd="sng">
                  <a:noFill/>
                </a:ln>
                <a:solidFill>
                  <a:srgbClr val="000000"/>
                </a:solidFill>
                <a:latin typeface="Calibri" panose="020F0502020204030204" charset="0"/>
                <a:ea typeface="Calibri" panose="020F0502020204030204" charset="0"/>
                <a:cs typeface="+mj-cs"/>
              </a:rPr>
              <a:t> </a:t>
            </a:r>
            <a:endParaRPr lang="ko-KR" altLang="en-US" sz="2800" b="0" i="0" strike="noStrike" cap="none">
              <a:ln w="9525" cap="flat" cmpd="sng">
                <a:noFill/>
              </a:ln>
              <a:solidFill>
                <a:srgbClr val="000000"/>
              </a:solidFill>
              <a:latin typeface="Calibri" panose="020F0502020204030204" charset="0"/>
              <a:ea typeface="Calibri" panose="020F0502020204030204" charset="0"/>
              <a:cs typeface="+mj-cs"/>
            </a:endParaRPr>
          </a:p>
        </p:txBody>
      </p:sp>
      <p:sp>
        <p:nvSpPr>
          <p:cNvPr id="94" name="Shape 94"/>
          <p:cNvSpPr/>
          <p:nvPr/>
        </p:nvSpPr>
        <p:spPr>
          <a:xfrm>
            <a:off x="74295" y="3489325"/>
            <a:ext cx="1303655" cy="448945"/>
          </a:xfrm>
          <a:prstGeom prst="rect">
            <a:avLst/>
          </a:prstGeom>
          <a:ln w="12700">
            <a:miter lim="400000"/>
          </a:ln>
        </p:spPr>
        <p:txBody>
          <a:bodyPr lIns="45718" tIns="45718" rIns="45718" bIns="45718">
            <a:spAutoFit/>
          </a:bodyPr>
          <a:lstStyle>
            <a:lvl1pPr>
              <a:defRPr sz="2800">
                <a:solidFill>
                  <a:srgbClr val="0000FF"/>
                </a:solidFill>
                <a:latin typeface="黑体" panose="02010609060101010101" charset="-122"/>
                <a:ea typeface="黑体" panose="02010609060101010101" charset="-122"/>
                <a:cs typeface="黑体" panose="02010609060101010101" charset="-122"/>
                <a:sym typeface="黑体" panose="02010609060101010101" charset="-122"/>
              </a:defRPr>
            </a:lvl1pPr>
          </a:lstStyle>
          <a:p>
            <a:r>
              <a:t>性质</a:t>
            </a:r>
          </a:p>
        </p:txBody>
      </p:sp>
      <p:sp>
        <p:nvSpPr>
          <p:cNvPr id="95" name="Shape 95"/>
          <p:cNvSpPr/>
          <p:nvPr/>
        </p:nvSpPr>
        <p:spPr>
          <a:xfrm>
            <a:off x="833120" y="4022725"/>
            <a:ext cx="5715635" cy="600075"/>
          </a:xfrm>
          <a:prstGeom prst="rect">
            <a:avLst/>
          </a:prstGeom>
          <a:ln w="12700" cap="flat" cmpd="sng">
            <a:miter lim="800000"/>
          </a:ln>
        </p:spPr>
        <p:txBody>
          <a:bodyPr vert="horz" wrap="square" lIns="45720" tIns="45720" rIns="45720" bIns="45720" numCol="1" anchor="t">
            <a:spAutoFit/>
          </a:bodyPr>
          <a:lstStyle>
            <a:lvl1pPr marL="0" indent="0" defTabSz="508000">
              <a:lnSpc>
                <a:spcPct val="100000"/>
              </a:lnSpc>
              <a:spcBef>
                <a:spcPts val="1700"/>
              </a:spcBef>
              <a:spcAft>
                <a:spcPts val="0"/>
              </a:spcAft>
              <a:buFontTx/>
              <a:buNone/>
              <a:defRPr lang="en-GB" altLang="en-US" sz="2800">
                <a:latin typeface="宋体" panose="02010600030101010101" pitchFamily="2" charset="-122"/>
                <a:ea typeface="宋体" panose="02010600030101010101" pitchFamily="2" charset="-122"/>
                <a:cs typeface="宋体" panose="02010600030101010101" pitchFamily="2" charset="-122"/>
              </a:defRPr>
            </a:lvl1pPr>
          </a:lstStyle>
          <a:p>
            <a:pPr marL="0" indent="0" algn="l" defTabSz="914400" fontAlgn="auto" latinLnBrk="0" hangingPunct="0">
              <a:lnSpc>
                <a:spcPct val="100000"/>
              </a:lnSpc>
              <a:spcBef>
                <a:spcPts val="1700"/>
              </a:spcBef>
              <a:spcAft>
                <a:spcPts val="0"/>
              </a:spcAft>
              <a:buFontTx/>
              <a:buNone/>
            </a:pPr>
            <a:r>
              <a:rPr sz="2800" b="0" i="0" strike="noStrike" cap="none">
                <a:ln w="9525" cap="flat" cmpd="sng">
                  <a:noFill/>
                </a:ln>
                <a:solidFill>
                  <a:srgbClr val="000000"/>
                </a:solidFill>
                <a:latin typeface="Calibri" panose="020F0502020204030204" charset="0"/>
                <a:ea typeface="Calibri" panose="020F0502020204030204" charset="0"/>
                <a:cs typeface="+mj-cs"/>
              </a:rPr>
              <a:t>2.有界性：0≤F(x)≤1,且</a:t>
            </a:r>
            <a:endParaRPr lang="ko-KR" altLang="en-US" sz="2800" b="0" i="0" strike="noStrike" cap="none">
              <a:ln w="9525" cap="flat" cmpd="sng">
                <a:noFill/>
              </a:ln>
              <a:solidFill>
                <a:srgbClr val="000000"/>
              </a:solidFill>
              <a:latin typeface="Calibri" panose="020F0502020204030204" charset="0"/>
              <a:ea typeface="Calibri" panose="020F0502020204030204" charset="0"/>
              <a:cs typeface="+mj-cs"/>
            </a:endParaRPr>
          </a:p>
        </p:txBody>
      </p:sp>
      <p:sp>
        <p:nvSpPr>
          <p:cNvPr id="96" name="Shape 96"/>
          <p:cNvSpPr/>
          <p:nvPr/>
        </p:nvSpPr>
        <p:spPr>
          <a:xfrm>
            <a:off x="833120" y="3486150"/>
            <a:ext cx="8378190" cy="635635"/>
          </a:xfrm>
          <a:prstGeom prst="rect">
            <a:avLst/>
          </a:prstGeom>
          <a:ln w="12700" cap="flat" cmpd="sng">
            <a:miter lim="800000"/>
          </a:ln>
        </p:spPr>
        <p:txBody>
          <a:bodyPr vert="horz" wrap="square" lIns="45720" tIns="45720" rIns="45720" bIns="45720" numCol="1" anchor="t">
            <a:spAutoFit/>
          </a:bodyPr>
          <a:lstStyle/>
          <a:p>
            <a:pPr marL="0" indent="0" algn="l" defTabSz="914400" fontAlgn="auto" latinLnBrk="0" hangingPunct="0">
              <a:lnSpc>
                <a:spcPct val="100000"/>
              </a:lnSpc>
              <a:spcBef>
                <a:spcPts val="1600"/>
              </a:spcBef>
              <a:spcAft>
                <a:spcPts val="0"/>
              </a:spcAft>
              <a:buFontTx/>
              <a:buNone/>
              <a:defRPr sz="2800">
                <a:latin typeface="宋体" panose="02010600030101010101" pitchFamily="2" charset="-122"/>
                <a:ea typeface="宋体" panose="02010600030101010101" pitchFamily="2" charset="-122"/>
                <a:cs typeface="宋体" panose="02010600030101010101" pitchFamily="2" charset="-122"/>
              </a:defRPr>
            </a:pPr>
            <a:r>
              <a:rPr sz="2800" b="0" i="0" strike="noStrike" cap="none">
                <a:ln w="9525" cap="flat" cmpd="sng">
                  <a:noFill/>
                </a:ln>
                <a:solidFill>
                  <a:srgbClr val="000000"/>
                </a:solidFill>
                <a:latin typeface="Calibri" panose="020F0502020204030204" charset="0"/>
                <a:ea typeface="Calibri" panose="020F0502020204030204" charset="0"/>
                <a:cs typeface="+mj-cs"/>
              </a:rPr>
              <a:t>1.单调性：</a:t>
            </a:r>
            <a:r>
              <a:rPr sz="2800" b="1" i="1" strike="noStrike" cap="none">
                <a:ln w="9525" cap="flat" cmpd="sng">
                  <a:noFill/>
                </a:ln>
                <a:solidFill>
                  <a:srgbClr val="000000"/>
                </a:solidFill>
                <a:latin typeface="Times New Roman" panose="02020603050405020304" charset="0"/>
                <a:ea typeface="Times New Roman" panose="02020603050405020304" charset="0"/>
                <a:cs typeface="Times New Roman" panose="02020603050405020304" charset="0"/>
              </a:rPr>
              <a:t>F</a:t>
            </a:r>
            <a:r>
              <a:rPr sz="1800" b="1" i="0" strike="noStrike" cap="none">
                <a:ln w="9525" cap="flat" cmpd="sng">
                  <a:noFill/>
                </a:ln>
                <a:solidFill>
                  <a:srgbClr val="000000"/>
                </a:solidFill>
                <a:latin typeface="Times New Roman" panose="02020603050405020304" charset="0"/>
                <a:ea typeface="Times New Roman" panose="02020603050405020304" charset="0"/>
                <a:cs typeface="Times New Roman" panose="02020603050405020304" charset="0"/>
              </a:rPr>
              <a:t>(</a:t>
            </a:r>
            <a:r>
              <a:rPr sz="1800" b="1" i="1" strike="noStrike" cap="none">
                <a:ln w="9525" cap="flat" cmpd="sng">
                  <a:noFill/>
                </a:ln>
                <a:solidFill>
                  <a:srgbClr val="000000"/>
                </a:solidFill>
                <a:latin typeface="Times New Roman" panose="02020603050405020304" charset="0"/>
                <a:ea typeface="Times New Roman" panose="02020603050405020304" charset="0"/>
                <a:cs typeface="Times New Roman" panose="02020603050405020304" charset="0"/>
              </a:rPr>
              <a:t>x</a:t>
            </a:r>
            <a:r>
              <a:rPr sz="1800" b="1" i="0" strike="noStrike" cap="none">
                <a:ln w="9525" cap="flat" cmpd="sng">
                  <a:noFill/>
                </a:ln>
                <a:solidFill>
                  <a:srgbClr val="000000"/>
                </a:solidFill>
                <a:latin typeface="Times New Roman" panose="02020603050405020304" charset="0"/>
                <a:ea typeface="Times New Roman" panose="02020603050405020304" charset="0"/>
                <a:cs typeface="Times New Roman" panose="02020603050405020304" charset="0"/>
              </a:rPr>
              <a:t>)</a:t>
            </a:r>
            <a:r>
              <a:rPr sz="1800" b="0" i="0" strike="noStrike" cap="none">
                <a:ln w="9525" cap="flat" cmpd="sng">
                  <a:noFill/>
                </a:ln>
                <a:solidFill>
                  <a:srgbClr val="000000"/>
                </a:solidFill>
                <a:latin typeface="Times New Roman" panose="02020603050405020304" charset="0"/>
                <a:ea typeface="Times New Roman" panose="02020603050405020304" charset="0"/>
                <a:cs typeface="Times New Roman" panose="02020603050405020304" charset="0"/>
              </a:rPr>
              <a:t> </a:t>
            </a:r>
            <a:r>
              <a:rPr sz="2800" b="0" i="0" strike="noStrike" cap="none">
                <a:ln w="9525" cap="flat" cmpd="sng">
                  <a:noFill/>
                </a:ln>
                <a:solidFill>
                  <a:srgbClr val="000000"/>
                </a:solidFill>
                <a:latin typeface="Calibri" panose="020F0502020204030204" charset="0"/>
                <a:ea typeface="Calibri" panose="020F0502020204030204" charset="0"/>
                <a:cs typeface="+mj-cs"/>
              </a:rPr>
              <a:t>是</a:t>
            </a:r>
            <a:r>
              <a:rPr sz="2800" b="0" i="0" strike="noStrike" cap="none">
                <a:solidFill>
                  <a:srgbClr val="FF0000"/>
                </a:solidFill>
                <a:latin typeface="黑体" panose="02010609060101010101" charset="-122"/>
                <a:ea typeface="黑体" panose="02010609060101010101" charset="-122"/>
                <a:cs typeface="黑体" panose="02010609060101010101" charset="-122"/>
              </a:rPr>
              <a:t>非减</a:t>
            </a:r>
            <a:r>
              <a:rPr sz="2800" b="0" i="0" strike="noStrike" cap="none">
                <a:ln w="9525" cap="flat" cmpd="sng">
                  <a:noFill/>
                </a:ln>
                <a:solidFill>
                  <a:srgbClr val="000000"/>
                </a:solidFill>
                <a:latin typeface="Calibri" panose="020F0502020204030204" charset="0"/>
                <a:ea typeface="Calibri" panose="020F0502020204030204" charset="0"/>
                <a:cs typeface="+mj-cs"/>
              </a:rPr>
              <a:t>函数.即若</a:t>
            </a:r>
            <a:r>
              <a:rPr sz="2800" b="1" i="1" strike="noStrike" cap="none">
                <a:ln w="9525" cap="flat" cmpd="sng">
                  <a:noFill/>
                </a:ln>
                <a:solidFill>
                  <a:srgbClr val="000000"/>
                </a:solidFill>
                <a:latin typeface="Times New Roman" panose="02020603050405020304" charset="0"/>
                <a:ea typeface="Times New Roman" panose="02020603050405020304" charset="0"/>
                <a:cs typeface="Times New Roman" panose="02020603050405020304" charset="0"/>
              </a:rPr>
              <a:t>x</a:t>
            </a:r>
            <a:r>
              <a:rPr sz="2800" b="0" i="0" strike="noStrike" cap="none">
                <a:ln w="9525" cap="flat" cmpd="sng">
                  <a:noFill/>
                </a:ln>
                <a:solidFill>
                  <a:srgbClr val="000000"/>
                </a:solidFill>
                <a:latin typeface="Calibri" panose="020F0502020204030204" charset="0"/>
                <a:ea typeface="Calibri" panose="020F0502020204030204" charset="0"/>
                <a:cs typeface="+mj-cs"/>
              </a:rPr>
              <a:t>1</a:t>
            </a:r>
            <a:r>
              <a:rPr sz="1800" b="1" i="0" strike="noStrike" cap="none">
                <a:ln w="9525" cap="flat" cmpd="sng">
                  <a:noFill/>
                </a:ln>
                <a:solidFill>
                  <a:srgbClr val="000000"/>
                </a:solidFill>
                <a:latin typeface="Times New Roman" panose="02020603050405020304" charset="0"/>
                <a:ea typeface="Times New Roman" panose="02020603050405020304" charset="0"/>
                <a:cs typeface="Times New Roman" panose="02020603050405020304" charset="0"/>
              </a:rPr>
              <a:t>&lt;</a:t>
            </a:r>
            <a:r>
              <a:rPr sz="1800" b="0" i="0" strike="noStrike" cap="none">
                <a:ln w="9525" cap="flat" cmpd="sng">
                  <a:noFill/>
                </a:ln>
                <a:solidFill>
                  <a:srgbClr val="000000"/>
                </a:solidFill>
                <a:latin typeface="Times New Roman" panose="02020603050405020304" charset="0"/>
                <a:ea typeface="Times New Roman" panose="02020603050405020304" charset="0"/>
                <a:cs typeface="Times New Roman" panose="02020603050405020304" charset="0"/>
              </a:rPr>
              <a:t> </a:t>
            </a:r>
            <a:r>
              <a:rPr sz="2800" b="1" i="1" strike="noStrike" cap="none">
                <a:ln w="9525" cap="flat" cmpd="sng">
                  <a:noFill/>
                </a:ln>
                <a:solidFill>
                  <a:srgbClr val="000000"/>
                </a:solidFill>
                <a:latin typeface="Times New Roman" panose="02020603050405020304" charset="0"/>
                <a:ea typeface="Times New Roman" panose="02020603050405020304" charset="0"/>
                <a:cs typeface="Times New Roman" panose="02020603050405020304" charset="0"/>
              </a:rPr>
              <a:t>x</a:t>
            </a:r>
            <a:r>
              <a:rPr sz="2800" b="0" i="0" strike="noStrike" cap="none">
                <a:ln w="9525" cap="flat" cmpd="sng">
                  <a:noFill/>
                </a:ln>
                <a:solidFill>
                  <a:srgbClr val="000000"/>
                </a:solidFill>
                <a:latin typeface="Calibri" panose="020F0502020204030204" charset="0"/>
                <a:ea typeface="Calibri" panose="020F0502020204030204" charset="0"/>
                <a:cs typeface="+mj-cs"/>
              </a:rPr>
              <a:t>2,则</a:t>
            </a:r>
            <a:r>
              <a:rPr sz="2800" b="1" i="1" strike="noStrike" cap="none">
                <a:ln w="9525" cap="flat" cmpd="sng">
                  <a:noFill/>
                </a:ln>
                <a:solidFill>
                  <a:srgbClr val="000000"/>
                </a:solidFill>
                <a:latin typeface="Times New Roman" panose="02020603050405020304" charset="0"/>
                <a:ea typeface="Times New Roman" panose="02020603050405020304" charset="0"/>
                <a:cs typeface="Times New Roman" panose="02020603050405020304" charset="0"/>
              </a:rPr>
              <a:t>F</a:t>
            </a:r>
            <a:r>
              <a:rPr sz="2800" b="1" i="0" strike="noStrike" cap="none">
                <a:ln w="9525" cap="flat" cmpd="sng">
                  <a:noFill/>
                </a:ln>
                <a:solidFill>
                  <a:srgbClr val="000000"/>
                </a:solidFill>
                <a:latin typeface="Times New Roman" panose="02020603050405020304" charset="0"/>
                <a:ea typeface="Times New Roman" panose="02020603050405020304" charset="0"/>
                <a:cs typeface="Times New Roman" panose="02020603050405020304" charset="0"/>
              </a:rPr>
              <a:t>(</a:t>
            </a:r>
            <a:r>
              <a:rPr sz="2800" b="1" i="1" strike="noStrike" cap="none">
                <a:ln w="9525" cap="flat" cmpd="sng">
                  <a:noFill/>
                </a:ln>
                <a:solidFill>
                  <a:srgbClr val="000000"/>
                </a:solidFill>
                <a:latin typeface="Times New Roman" panose="02020603050405020304" charset="0"/>
                <a:ea typeface="Times New Roman" panose="02020603050405020304" charset="0"/>
                <a:cs typeface="Times New Roman" panose="02020603050405020304" charset="0"/>
              </a:rPr>
              <a:t>x</a:t>
            </a:r>
            <a:r>
              <a:rPr sz="2800" b="1" i="0" strike="noStrike" cap="none">
                <a:ln w="9525" cap="flat" cmpd="sng">
                  <a:noFill/>
                </a:ln>
                <a:solidFill>
                  <a:srgbClr val="000000"/>
                </a:solidFill>
                <a:latin typeface="Times New Roman" panose="02020603050405020304" charset="0"/>
                <a:ea typeface="Times New Roman" panose="02020603050405020304" charset="0"/>
                <a:cs typeface="Times New Roman" panose="02020603050405020304" charset="0"/>
              </a:rPr>
              <a:t>1)</a:t>
            </a:r>
            <a:r>
              <a:rPr sz="2800" b="0" i="0" strike="noStrike" cap="none">
                <a:ln w="9525" cap="flat" cmpd="sng">
                  <a:noFill/>
                </a:ln>
                <a:solidFill>
                  <a:srgbClr val="000000"/>
                </a:solidFill>
                <a:latin typeface="Symbol" panose="05050102010706020507" charset="0"/>
                <a:ea typeface="Symbol" panose="05050102010706020507" charset="0"/>
                <a:cs typeface="Symbol" panose="05050102010706020507" charset="0"/>
              </a:rPr>
              <a:t>≤</a:t>
            </a:r>
            <a:r>
              <a:rPr sz="2800" b="1" i="1" strike="noStrike" cap="none">
                <a:ln w="9525" cap="flat" cmpd="sng">
                  <a:noFill/>
                </a:ln>
                <a:solidFill>
                  <a:srgbClr val="000000"/>
                </a:solidFill>
                <a:latin typeface="Times New Roman" panose="02020603050405020304" charset="0"/>
                <a:ea typeface="Times New Roman" panose="02020603050405020304" charset="0"/>
                <a:cs typeface="Times New Roman" panose="02020603050405020304" charset="0"/>
              </a:rPr>
              <a:t>F</a:t>
            </a:r>
            <a:r>
              <a:rPr sz="2800" b="1" i="0" strike="noStrike" cap="none">
                <a:ln w="9525" cap="flat" cmpd="sng">
                  <a:noFill/>
                </a:ln>
                <a:solidFill>
                  <a:srgbClr val="000000"/>
                </a:solidFill>
                <a:latin typeface="Times New Roman" panose="02020603050405020304" charset="0"/>
                <a:ea typeface="Times New Roman" panose="02020603050405020304" charset="0"/>
                <a:cs typeface="Times New Roman" panose="02020603050405020304" charset="0"/>
              </a:rPr>
              <a:t>(</a:t>
            </a:r>
            <a:r>
              <a:rPr sz="2800" b="1" i="1" strike="noStrike" cap="none">
                <a:ln w="9525" cap="flat" cmpd="sng">
                  <a:noFill/>
                </a:ln>
                <a:solidFill>
                  <a:srgbClr val="000000"/>
                </a:solidFill>
                <a:latin typeface="Times New Roman" panose="02020603050405020304" charset="0"/>
                <a:ea typeface="Times New Roman" panose="02020603050405020304" charset="0"/>
                <a:cs typeface="Times New Roman" panose="02020603050405020304" charset="0"/>
              </a:rPr>
              <a:t>x</a:t>
            </a:r>
            <a:r>
              <a:rPr sz="2800" b="1" i="0" strike="noStrike" cap="none">
                <a:ln w="9525" cap="flat" cmpd="sng">
                  <a:noFill/>
                </a:ln>
                <a:solidFill>
                  <a:srgbClr val="000000"/>
                </a:solidFill>
                <a:latin typeface="Times New Roman" panose="02020603050405020304" charset="0"/>
                <a:ea typeface="Times New Roman" panose="02020603050405020304" charset="0"/>
                <a:cs typeface="Times New Roman" panose="02020603050405020304" charset="0"/>
              </a:rPr>
              <a:t>2).</a:t>
            </a:r>
            <a:endParaRPr lang="ko-KR" altLang="en-US" sz="2800" b="1" i="0" strike="noStrike" cap="none">
              <a:ln w="9525" cap="flat" cmpd="sng">
                <a:noFill/>
              </a:ln>
              <a:solidFill>
                <a:srgbClr val="000000"/>
              </a:solidFill>
              <a:latin typeface="Times New Roman" panose="02020603050405020304" charset="0"/>
              <a:ea typeface="Times New Roman" panose="02020603050405020304" charset="0"/>
              <a:cs typeface="Times New Roman" panose="02020603050405020304" charset="0"/>
            </a:endParaRPr>
          </a:p>
        </p:txBody>
      </p:sp>
      <p:pic>
        <p:nvPicPr>
          <p:cNvPr id="97" name="image4.png"/>
          <p:cNvPicPr>
            <a:picLocks noChangeAspect="1"/>
          </p:cNvPicPr>
          <p:nvPr/>
        </p:nvPicPr>
        <p:blipFill>
          <a:blip r:embed="rId3"/>
          <a:stretch>
            <a:fillRect/>
          </a:stretch>
        </p:blipFill>
        <p:spPr>
          <a:xfrm>
            <a:off x="1000125" y="4618355"/>
            <a:ext cx="6336030" cy="714375"/>
          </a:xfrm>
          <a:prstGeom prst="rect">
            <a:avLst/>
          </a:prstGeom>
          <a:ln w="12700">
            <a:miter lim="400000"/>
            <a:headEnd/>
            <a:tailEnd/>
          </a:ln>
        </p:spPr>
      </p:pic>
      <p:sp>
        <p:nvSpPr>
          <p:cNvPr id="98" name="Shape 98"/>
          <p:cNvSpPr/>
          <p:nvPr/>
        </p:nvSpPr>
        <p:spPr>
          <a:xfrm>
            <a:off x="546100" y="1972945"/>
            <a:ext cx="3743960" cy="600075"/>
          </a:xfrm>
          <a:prstGeom prst="rect">
            <a:avLst/>
          </a:prstGeom>
          <a:ln w="12700" cap="flat" cmpd="sng">
            <a:miter lim="800000"/>
          </a:ln>
        </p:spPr>
        <p:txBody>
          <a:bodyPr vert="horz" wrap="square" lIns="45720" tIns="45720" rIns="45720" bIns="45720" numCol="1" anchor="t">
            <a:spAutoFit/>
          </a:bodyPr>
          <a:lstStyle/>
          <a:p>
            <a:pPr marL="0" indent="0" algn="l" defTabSz="914400" fontAlgn="auto" latinLnBrk="0" hangingPunct="0">
              <a:lnSpc>
                <a:spcPct val="100000"/>
              </a:lnSpc>
              <a:spcBef>
                <a:spcPts val="0"/>
              </a:spcBef>
              <a:spcAft>
                <a:spcPts val="0"/>
              </a:spcAft>
              <a:buFontTx/>
              <a:buNone/>
              <a:defRPr sz="2800">
                <a:latin typeface="宋体" panose="02010600030101010101" pitchFamily="2" charset="-122"/>
                <a:ea typeface="宋体" panose="02010600030101010101" pitchFamily="2" charset="-122"/>
                <a:cs typeface="宋体" panose="02010600030101010101" pitchFamily="2" charset="-122"/>
              </a:defRPr>
            </a:pPr>
            <a:r>
              <a:rPr sz="2800" b="0" i="0" strike="noStrike" cap="none">
                <a:ln w="9525" cap="flat" cmpd="sng">
                  <a:noFill/>
                </a:ln>
                <a:solidFill>
                  <a:srgbClr val="000000"/>
                </a:solidFill>
                <a:latin typeface="Calibri" panose="020F0502020204030204" charset="0"/>
                <a:ea typeface="Calibri" panose="020F0502020204030204" charset="0"/>
                <a:cs typeface="+mj-cs"/>
              </a:rPr>
              <a:t>为</a:t>
            </a:r>
            <a:r>
              <a:rPr sz="2800" b="1" i="1" strike="noStrike" cap="none">
                <a:ln w="9525" cap="flat" cmpd="sng">
                  <a:noFill/>
                </a:ln>
                <a:solidFill>
                  <a:srgbClr val="000000"/>
                </a:solidFill>
                <a:latin typeface="Times New Roman" panose="02020603050405020304" charset="0"/>
                <a:ea typeface="Times New Roman" panose="02020603050405020304" charset="0"/>
                <a:cs typeface="Times New Roman" panose="02020603050405020304" charset="0"/>
              </a:rPr>
              <a:t>X</a:t>
            </a:r>
            <a:r>
              <a:rPr sz="2800" b="1" i="0" strike="noStrike" cap="none">
                <a:ln w="9525" cap="flat" cmpd="sng">
                  <a:noFill/>
                </a:ln>
                <a:solidFill>
                  <a:srgbClr val="000000"/>
                </a:solidFill>
                <a:latin typeface="Times New Roman" panose="02020603050405020304" charset="0"/>
                <a:ea typeface="Times New Roman" panose="02020603050405020304" charset="0"/>
                <a:cs typeface="Times New Roman" panose="02020603050405020304" charset="0"/>
              </a:rPr>
              <a:t> </a:t>
            </a:r>
            <a:r>
              <a:rPr sz="2800" b="0" i="0" strike="noStrike" cap="none">
                <a:ln w="9525" cap="flat" cmpd="sng">
                  <a:noFill/>
                </a:ln>
                <a:solidFill>
                  <a:srgbClr val="000000"/>
                </a:solidFill>
                <a:latin typeface="Calibri" panose="020F0502020204030204" charset="0"/>
                <a:ea typeface="Calibri" panose="020F0502020204030204" charset="0"/>
                <a:cs typeface="+mj-cs"/>
              </a:rPr>
              <a:t>的</a:t>
            </a:r>
            <a:r>
              <a:rPr sz="2800" b="0" i="0" u="sng" strike="noStrike" cap="none">
                <a:solidFill>
                  <a:srgbClr val="0000FF"/>
                </a:solidFill>
                <a:latin typeface="黑体" panose="02010609060101010101" charset="-122"/>
                <a:ea typeface="黑体" panose="02010609060101010101" charset="-122"/>
                <a:cs typeface="黑体" panose="02010609060101010101" charset="-122"/>
              </a:rPr>
              <a:t>分布函数</a:t>
            </a:r>
            <a:r>
              <a:rPr sz="2800" b="0" i="0" strike="noStrike" cap="none">
                <a:ln w="9525" cap="flat" cmpd="sng">
                  <a:noFill/>
                </a:ln>
                <a:solidFill>
                  <a:srgbClr val="000000"/>
                </a:solidFill>
                <a:latin typeface="Calibri" panose="020F0502020204030204" charset="0"/>
                <a:ea typeface="Calibri" panose="020F0502020204030204" charset="0"/>
                <a:cs typeface="+mj-cs"/>
              </a:rPr>
              <a:t>．</a:t>
            </a:r>
            <a:endParaRPr lang="ko-KR" altLang="en-US" sz="2800" b="0" i="0" strike="noStrike" cap="none">
              <a:ln w="9525" cap="flat" cmpd="sng">
                <a:noFill/>
              </a:ln>
              <a:solidFill>
                <a:srgbClr val="000000"/>
              </a:solidFill>
              <a:latin typeface="Calibri" panose="020F0502020204030204" charset="0"/>
              <a:ea typeface="Calibri" panose="020F0502020204030204" charset="0"/>
              <a:cs typeface="+mj-cs"/>
            </a:endParaRPr>
          </a:p>
        </p:txBody>
      </p:sp>
      <p:grpSp>
        <p:nvGrpSpPr>
          <p:cNvPr id="103" name="Group 103"/>
          <p:cNvGrpSpPr/>
          <p:nvPr/>
        </p:nvGrpSpPr>
        <p:grpSpPr>
          <a:xfrm>
            <a:off x="5579745" y="2266950"/>
            <a:ext cx="3304540" cy="555625"/>
            <a:chOff x="5579745" y="2266950"/>
            <a:chExt cx="3304540" cy="555625"/>
          </a:xfrm>
        </p:grpSpPr>
        <p:cxnSp>
          <p:nvCxnSpPr>
            <p:cNvPr id="99" name="Shape 99"/>
            <p:cNvCxnSpPr/>
            <p:nvPr/>
          </p:nvCxnSpPr>
          <p:spPr>
            <a:xfrm>
              <a:off x="5579745" y="2411095"/>
              <a:ext cx="3242310" cy="635"/>
            </a:xfrm>
            <a:prstGeom prst="line">
              <a:avLst/>
            </a:prstGeom>
            <a:noFill/>
            <a:ln w="38100" cap="flat" cmpd="sng">
              <a:solidFill>
                <a:srgbClr val="000000">
                  <a:alpha val="100000"/>
                </a:srgbClr>
              </a:solidFill>
              <a:prstDash val="solid"/>
              <a:round/>
              <a:tailEnd type="triangle" w="med" len="med"/>
            </a:ln>
          </p:spPr>
          <p:style>
            <a:lnRef idx="1">
              <a:schemeClr val="accent1"/>
            </a:lnRef>
            <a:fillRef idx="0">
              <a:schemeClr val="accent1"/>
            </a:fillRef>
            <a:effectRef idx="0">
              <a:schemeClr val="accent1"/>
            </a:effectRef>
            <a:fontRef idx="minor">
              <a:schemeClr val="tx1"/>
            </a:fontRef>
          </p:style>
        </p:cxnSp>
        <p:sp>
          <p:nvSpPr>
            <p:cNvPr id="100" name="Shape 100"/>
            <p:cNvSpPr/>
            <p:nvPr/>
          </p:nvSpPr>
          <p:spPr>
            <a:xfrm>
              <a:off x="8602345" y="2339975"/>
              <a:ext cx="282575" cy="483235"/>
            </a:xfrm>
            <a:prstGeom prst="rect">
              <a:avLst/>
            </a:prstGeom>
            <a:noFill/>
            <a:ln w="0">
              <a:noFill/>
            </a:ln>
          </p:spPr>
          <p:txBody>
            <a:bodyPr vert="horz" wrap="none" lIns="45720" tIns="45720" rIns="45720" bIns="45720" numCol="1" anchor="t">
              <a:spAutoFit/>
            </a:bodyPr>
            <a:lstStyle/>
            <a:p>
              <a:pPr marL="0" indent="0" algn="l" defTabSz="914400" fontAlgn="auto" latinLnBrk="0" hangingPunct="0">
                <a:lnSpc>
                  <a:spcPct val="100000"/>
                </a:lnSpc>
                <a:spcBef>
                  <a:spcPts val="0"/>
                </a:spcBef>
                <a:spcAft>
                  <a:spcPts val="0"/>
                </a:spcAft>
                <a:buFontTx/>
                <a:buNone/>
              </a:pPr>
              <a:r>
                <a:rPr sz="2800" b="0" i="0" strike="noStrike" cap="none">
                  <a:ln w="9525" cap="flat" cmpd="sng">
                    <a:noFill/>
                  </a:ln>
                  <a:solidFill>
                    <a:srgbClr val="000000"/>
                  </a:solidFill>
                  <a:latin typeface="Calibri" panose="020F0502020204030204" charset="0"/>
                  <a:ea typeface="Calibri" panose="020F0502020204030204" charset="0"/>
                  <a:cs typeface="+mj-cs"/>
                </a:rPr>
                <a:t>x</a:t>
              </a:r>
              <a:endParaRPr lang="ko-KR" altLang="en-US" sz="2800" b="0" i="0" strike="noStrike" cap="none">
                <a:ln w="9525" cap="flat" cmpd="sng">
                  <a:noFill/>
                </a:ln>
                <a:solidFill>
                  <a:srgbClr val="000000"/>
                </a:solidFill>
                <a:latin typeface="Calibri" panose="020F0502020204030204" charset="0"/>
                <a:ea typeface="Calibri" panose="020F0502020204030204" charset="0"/>
                <a:cs typeface="+mj-cs"/>
              </a:endParaRPr>
            </a:p>
          </p:txBody>
        </p:sp>
        <p:sp>
          <p:nvSpPr>
            <p:cNvPr id="101" name="Shape 101"/>
            <p:cNvSpPr/>
            <p:nvPr/>
          </p:nvSpPr>
          <p:spPr>
            <a:xfrm>
              <a:off x="6833870" y="2299970"/>
              <a:ext cx="219075" cy="349250"/>
            </a:xfrm>
            <a:prstGeom prst="rect">
              <a:avLst/>
            </a:prstGeom>
            <a:noFill/>
            <a:ln w="0">
              <a:noFill/>
            </a:ln>
          </p:spPr>
          <p:txBody>
            <a:bodyPr vert="horz" wrap="none" lIns="45720" tIns="45720" rIns="45720" bIns="45720" numCol="1" anchor="t">
              <a:spAutoFit/>
            </a:bodyPr>
            <a:lstStyle/>
            <a:p>
              <a:pPr marL="0" indent="0" algn="l" defTabSz="914400" fontAlgn="auto" latinLnBrk="0" hangingPunct="0">
                <a:lnSpc>
                  <a:spcPct val="100000"/>
                </a:lnSpc>
                <a:spcBef>
                  <a:spcPts val="0"/>
                </a:spcBef>
                <a:spcAft>
                  <a:spcPts val="0"/>
                </a:spcAft>
                <a:buFontTx/>
                <a:buNone/>
              </a:pPr>
              <a:r>
                <a:rPr sz="1800" b="0" i="0" strike="noStrike" cap="none">
                  <a:ln w="9525" cap="flat" cmpd="sng">
                    <a:noFill/>
                  </a:ln>
                  <a:solidFill>
                    <a:srgbClr val="000000"/>
                  </a:solidFill>
                  <a:latin typeface="Calibri" panose="020F0502020204030204" charset="0"/>
                  <a:ea typeface="Calibri" panose="020F0502020204030204" charset="0"/>
                  <a:cs typeface="+mj-cs"/>
                </a:rPr>
                <a:t>o</a:t>
              </a:r>
              <a:endParaRPr lang="ko-KR" altLang="en-US" sz="1800" b="0" i="0" strike="noStrike" cap="none">
                <a:ln w="9525" cap="flat" cmpd="sng">
                  <a:noFill/>
                </a:ln>
                <a:solidFill>
                  <a:srgbClr val="000000"/>
                </a:solidFill>
                <a:latin typeface="Calibri" panose="020F0502020204030204" charset="0"/>
                <a:ea typeface="Calibri" panose="020F0502020204030204" charset="0"/>
                <a:cs typeface="+mj-cs"/>
              </a:endParaRPr>
            </a:p>
          </p:txBody>
        </p:sp>
        <p:cxnSp>
          <p:nvCxnSpPr>
            <p:cNvPr id="102" name="Shape 102"/>
            <p:cNvCxnSpPr/>
            <p:nvPr/>
          </p:nvCxnSpPr>
          <p:spPr>
            <a:xfrm>
              <a:off x="7021195" y="2266950"/>
              <a:ext cx="635" cy="145415"/>
            </a:xfrm>
            <a:prstGeom prst="line">
              <a:avLst/>
            </a:prstGeom>
            <a:noFill/>
            <a:ln w="9525" cap="flat" cmpd="sng">
              <a:solidFill>
                <a:srgbClr val="000000">
                  <a:alpha val="100000"/>
                </a:srgbClr>
              </a:solidFill>
              <a:prstDash val="solid"/>
              <a:round/>
            </a:ln>
          </p:spPr>
          <p:style>
            <a:lnRef idx="1">
              <a:schemeClr val="accent1"/>
            </a:lnRef>
            <a:fillRef idx="0">
              <a:schemeClr val="accent1"/>
            </a:fillRef>
            <a:effectRef idx="0">
              <a:schemeClr val="accent1"/>
            </a:effectRef>
            <a:fontRef idx="minor">
              <a:schemeClr val="tx1"/>
            </a:fontRef>
          </p:style>
        </p:cxnSp>
      </p:grpSp>
      <p:grpSp>
        <p:nvGrpSpPr>
          <p:cNvPr id="106" name="Group 106"/>
          <p:cNvGrpSpPr/>
          <p:nvPr/>
        </p:nvGrpSpPr>
        <p:grpSpPr>
          <a:xfrm>
            <a:off x="7682230" y="2233295"/>
            <a:ext cx="281940" cy="482600"/>
            <a:chOff x="7682230" y="2233295"/>
            <a:chExt cx="281940" cy="482600"/>
          </a:xfrm>
        </p:grpSpPr>
        <p:sp>
          <p:nvSpPr>
            <p:cNvPr id="104" name="Shape 104"/>
            <p:cNvSpPr/>
            <p:nvPr/>
          </p:nvSpPr>
          <p:spPr>
            <a:xfrm>
              <a:off x="7682230" y="2233295"/>
              <a:ext cx="282575" cy="483235"/>
            </a:xfrm>
            <a:prstGeom prst="rect">
              <a:avLst/>
            </a:prstGeom>
            <a:noFill/>
            <a:ln w="0">
              <a:noFill/>
            </a:ln>
          </p:spPr>
          <p:txBody>
            <a:bodyPr vert="horz" wrap="none" lIns="45720" tIns="45720" rIns="45720" bIns="45720" numCol="1" anchor="t">
              <a:spAutoFit/>
            </a:bodyPr>
            <a:lstStyle/>
            <a:p>
              <a:pPr marL="0" indent="0" algn="l" defTabSz="914400" fontAlgn="auto" latinLnBrk="0" hangingPunct="0">
                <a:lnSpc>
                  <a:spcPct val="100000"/>
                </a:lnSpc>
                <a:spcBef>
                  <a:spcPts val="0"/>
                </a:spcBef>
                <a:spcAft>
                  <a:spcPts val="0"/>
                </a:spcAft>
                <a:buFontTx/>
                <a:buNone/>
              </a:pPr>
              <a:r>
                <a:rPr sz="2800" b="0" i="0" strike="noStrike" cap="none">
                  <a:ln w="9525" cap="flat" cmpd="sng">
                    <a:noFill/>
                  </a:ln>
                  <a:solidFill>
                    <a:srgbClr val="000000"/>
                  </a:solidFill>
                  <a:latin typeface="Calibri" panose="020F0502020204030204" charset="0"/>
                  <a:ea typeface="Calibri" panose="020F0502020204030204" charset="0"/>
                  <a:cs typeface="+mj-cs"/>
                </a:rPr>
                <a:t>x</a:t>
              </a:r>
              <a:endParaRPr lang="ko-KR" altLang="en-US" sz="2800" b="0" i="0" strike="noStrike" cap="none">
                <a:ln w="9525" cap="flat" cmpd="sng">
                  <a:noFill/>
                </a:ln>
                <a:solidFill>
                  <a:srgbClr val="000000"/>
                </a:solidFill>
                <a:latin typeface="Calibri" panose="020F0502020204030204" charset="0"/>
                <a:ea typeface="Calibri" panose="020F0502020204030204" charset="0"/>
                <a:cs typeface="+mj-cs"/>
              </a:endParaRPr>
            </a:p>
          </p:txBody>
        </p:sp>
        <p:cxnSp>
          <p:nvCxnSpPr>
            <p:cNvPr id="105" name="Shape 105"/>
            <p:cNvCxnSpPr/>
            <p:nvPr/>
          </p:nvCxnSpPr>
          <p:spPr>
            <a:xfrm flipV="1">
              <a:off x="7919085" y="2340610"/>
              <a:ext cx="635" cy="128270"/>
            </a:xfrm>
            <a:prstGeom prst="line">
              <a:avLst/>
            </a:prstGeom>
            <a:noFill/>
            <a:ln w="38100" cap="flat" cmpd="sng">
              <a:solidFill>
                <a:srgbClr val="FF0000">
                  <a:alpha val="100000"/>
                </a:srgbClr>
              </a:solidFill>
              <a:prstDash val="solid"/>
              <a:round/>
            </a:ln>
          </p:spPr>
          <p:style>
            <a:lnRef idx="1">
              <a:schemeClr val="accent1"/>
            </a:lnRef>
            <a:fillRef idx="0">
              <a:schemeClr val="accent1"/>
            </a:fillRef>
            <a:effectRef idx="0">
              <a:schemeClr val="accent1"/>
            </a:effectRef>
            <a:fontRef idx="minor">
              <a:schemeClr val="tx1"/>
            </a:fontRef>
          </p:style>
        </p:cxnSp>
      </p:grpSp>
      <p:sp>
        <p:nvSpPr>
          <p:cNvPr id="107" name="Shape 107"/>
          <p:cNvSpPr/>
          <p:nvPr/>
        </p:nvSpPr>
        <p:spPr>
          <a:xfrm>
            <a:off x="7169785" y="1638300"/>
            <a:ext cx="2995295" cy="522604"/>
          </a:xfrm>
          <a:prstGeom prst="rect">
            <a:avLst/>
          </a:prstGeom>
          <a:ln w="12700" cap="flat" cmpd="sng">
            <a:miter lim="800000"/>
          </a:ln>
        </p:spPr>
        <p:txBody>
          <a:bodyPr vert="horz" wrap="square" lIns="45720" tIns="45720" rIns="45720" bIns="45720" numCol="1" anchor="t">
            <a:spAutoFit/>
          </a:bodyPr>
          <a:lstStyle/>
          <a:p>
            <a:pPr marL="0" indent="0" algn="l" defTabSz="914400" fontAlgn="auto" latinLnBrk="0" hangingPunct="0">
              <a:lnSpc>
                <a:spcPct val="100000"/>
              </a:lnSpc>
              <a:spcBef>
                <a:spcPts val="0"/>
              </a:spcBef>
              <a:spcAft>
                <a:spcPts val="0"/>
              </a:spcAft>
              <a:buFontTx/>
              <a:buNone/>
              <a:defRPr sz="2800">
                <a:latin typeface="宋体" panose="02010600030101010101" pitchFamily="2" charset="-122"/>
                <a:ea typeface="宋体" panose="02010600030101010101" pitchFamily="2" charset="-122"/>
                <a:cs typeface="宋体" panose="02010600030101010101" pitchFamily="2" charset="-122"/>
              </a:defRPr>
            </a:pPr>
            <a:r>
              <a:rPr sz="2800" b="0" i="0" strike="noStrike" cap="none">
                <a:ln w="9525" cap="flat" cmpd="sng">
                  <a:noFill/>
                </a:ln>
                <a:solidFill>
                  <a:srgbClr val="000000"/>
                </a:solidFill>
                <a:latin typeface="Calibri" panose="020F0502020204030204" charset="0"/>
                <a:ea typeface="Calibri" panose="020F0502020204030204" charset="0"/>
                <a:cs typeface="+mj-cs"/>
              </a:rPr>
              <a:t>(-∞</a:t>
            </a:r>
            <a:r>
              <a:rPr sz="1800" b="1" i="0" strike="noStrike" cap="none">
                <a:ln w="9525" cap="flat" cmpd="sng">
                  <a:noFill/>
                </a:ln>
                <a:solidFill>
                  <a:srgbClr val="000000"/>
                </a:solidFill>
                <a:latin typeface="Times New Roman" panose="02020603050405020304" charset="0"/>
                <a:ea typeface="Times New Roman" panose="02020603050405020304" charset="0"/>
                <a:cs typeface="Times New Roman" panose="02020603050405020304" charset="0"/>
              </a:rPr>
              <a:t>&lt;</a:t>
            </a:r>
            <a:r>
              <a:rPr sz="1800" b="0" i="0" strike="noStrike" cap="none">
                <a:ln w="9525" cap="flat" cmpd="sng">
                  <a:noFill/>
                </a:ln>
                <a:solidFill>
                  <a:srgbClr val="000000"/>
                </a:solidFill>
                <a:latin typeface="Times New Roman" panose="02020603050405020304" charset="0"/>
                <a:ea typeface="Times New Roman" panose="02020603050405020304" charset="0"/>
                <a:cs typeface="Times New Roman" panose="02020603050405020304" charset="0"/>
              </a:rPr>
              <a:t> </a:t>
            </a:r>
            <a:r>
              <a:rPr sz="2800" b="1" i="1" strike="noStrike" cap="none">
                <a:ln w="9525" cap="flat" cmpd="sng">
                  <a:noFill/>
                </a:ln>
                <a:solidFill>
                  <a:srgbClr val="000000"/>
                </a:solidFill>
                <a:latin typeface="Times New Roman" panose="02020603050405020304" charset="0"/>
                <a:ea typeface="Times New Roman" panose="02020603050405020304" charset="0"/>
                <a:cs typeface="Times New Roman" panose="02020603050405020304" charset="0"/>
              </a:rPr>
              <a:t>x </a:t>
            </a:r>
            <a:r>
              <a:rPr sz="1800" b="1" i="0" strike="noStrike" cap="none">
                <a:ln w="9525" cap="flat" cmpd="sng">
                  <a:noFill/>
                </a:ln>
                <a:solidFill>
                  <a:srgbClr val="000000"/>
                </a:solidFill>
                <a:latin typeface="Times New Roman" panose="02020603050405020304" charset="0"/>
                <a:ea typeface="Times New Roman" panose="02020603050405020304" charset="0"/>
                <a:cs typeface="Times New Roman" panose="02020603050405020304" charset="0"/>
              </a:rPr>
              <a:t>&lt;</a:t>
            </a:r>
            <a:r>
              <a:rPr sz="1800" b="0" i="0" strike="noStrike" cap="none">
                <a:ln w="9525" cap="flat" cmpd="sng">
                  <a:noFill/>
                </a:ln>
                <a:solidFill>
                  <a:srgbClr val="000000"/>
                </a:solidFill>
                <a:latin typeface="Times New Roman" panose="02020603050405020304" charset="0"/>
                <a:ea typeface="Times New Roman" panose="02020603050405020304" charset="0"/>
                <a:cs typeface="Times New Roman" panose="02020603050405020304" charset="0"/>
              </a:rPr>
              <a:t> +</a:t>
            </a:r>
            <a:r>
              <a:rPr sz="2800" b="0" i="0" strike="noStrike" cap="none">
                <a:ln w="9525" cap="flat" cmpd="sng">
                  <a:noFill/>
                </a:ln>
                <a:solidFill>
                  <a:srgbClr val="000000"/>
                </a:solidFill>
                <a:latin typeface="Calibri" panose="020F0502020204030204" charset="0"/>
                <a:ea typeface="Calibri" panose="020F0502020204030204" charset="0"/>
                <a:cs typeface="+mj-cs"/>
              </a:rPr>
              <a:t>∞)</a:t>
            </a:r>
            <a:endParaRPr lang="ko-KR" altLang="en-US" sz="2800" b="0" i="0" strike="noStrike" cap="none">
              <a:ln w="9525" cap="flat" cmpd="sng">
                <a:noFill/>
              </a:ln>
              <a:solidFill>
                <a:srgbClr val="000000"/>
              </a:solidFill>
              <a:latin typeface="Calibri" panose="020F0502020204030204" charset="0"/>
              <a:ea typeface="Calibri" panose="020F0502020204030204" charset="0"/>
              <a:cs typeface="+mj-cs"/>
            </a:endParaRPr>
          </a:p>
        </p:txBody>
      </p:sp>
      <p:sp>
        <p:nvSpPr>
          <p:cNvPr id="108" name="Shape 108"/>
          <p:cNvSpPr/>
          <p:nvPr/>
        </p:nvSpPr>
        <p:spPr>
          <a:xfrm>
            <a:off x="539750" y="5895975"/>
            <a:ext cx="8282305" cy="960120"/>
          </a:xfrm>
          <a:prstGeom prst="rect">
            <a:avLst/>
          </a:prstGeom>
          <a:ln w="12700">
            <a:miter lim="400000"/>
          </a:ln>
        </p:spPr>
        <p:txBody>
          <a:bodyPr lIns="45718" tIns="45718" rIns="45718" bIns="45718">
            <a:spAutoFit/>
          </a:bodyPr>
          <a:lstStyle/>
          <a:p>
            <a:pPr>
              <a:lnSpc>
                <a:spcPct val="50000"/>
              </a:lnSpc>
              <a:spcBef>
                <a:spcPts val="1600"/>
              </a:spcBef>
              <a:defRPr sz="2800">
                <a:solidFill>
                  <a:srgbClr val="FF0000"/>
                </a:solidFill>
                <a:latin typeface="黑体" panose="02010609060101010101" charset="-122"/>
                <a:ea typeface="黑体" panose="02010609060101010101" charset="-122"/>
                <a:cs typeface="黑体" panose="02010609060101010101" charset="-122"/>
                <a:sym typeface="黑体" panose="02010609060101010101" charset="-122"/>
              </a:defRPr>
            </a:pPr>
            <a:r>
              <a:t>注：</a:t>
            </a:r>
            <a:r>
              <a:rPr b="1">
                <a:solidFill>
                  <a:srgbClr val="0000FF"/>
                </a:solidFill>
                <a:latin typeface="楷体_GB2312"/>
                <a:ea typeface="楷体_GB2312"/>
                <a:cs typeface="楷体_GB2312"/>
                <a:sym typeface="楷体_GB2312"/>
              </a:rPr>
              <a:t>若一个函数具有以上性质，则它一定是某个随   </a:t>
            </a:r>
            <a:endParaRPr b="1">
              <a:solidFill>
                <a:srgbClr val="0000FF"/>
              </a:solidFill>
              <a:latin typeface="楷体_GB2312"/>
              <a:ea typeface="楷体_GB2312"/>
              <a:cs typeface="楷体_GB2312"/>
              <a:sym typeface="楷体_GB2312"/>
            </a:endParaRPr>
          </a:p>
          <a:p>
            <a:pPr>
              <a:lnSpc>
                <a:spcPct val="50000"/>
              </a:lnSpc>
              <a:spcBef>
                <a:spcPts val="1600"/>
              </a:spcBef>
              <a:defRPr sz="2800" b="1">
                <a:solidFill>
                  <a:srgbClr val="0000FF"/>
                </a:solidFill>
                <a:latin typeface="楷体_GB2312"/>
                <a:ea typeface="楷体_GB2312"/>
                <a:cs typeface="楷体_GB2312"/>
                <a:sym typeface="楷体_GB2312"/>
              </a:defRPr>
            </a:pPr>
            <a:r>
              <a:t>    机变量的分布函数.</a:t>
            </a:r>
            <a:r>
              <a:rPr b="0">
                <a:solidFill>
                  <a:srgbClr val="000000"/>
                </a:solidFill>
                <a:latin typeface="宋体" panose="02010600030101010101" pitchFamily="2" charset="-122"/>
                <a:ea typeface="宋体" panose="02010600030101010101" pitchFamily="2" charset="-122"/>
                <a:cs typeface="宋体" panose="02010600030101010101" pitchFamily="2" charset="-122"/>
                <a:sym typeface="宋体" panose="02010600030101010101" pitchFamily="2" charset="-122"/>
              </a:rPr>
              <a:t> </a:t>
            </a:r>
            <a:endParaRPr b="0">
              <a:solidFill>
                <a:srgbClr val="000000"/>
              </a:solidFill>
              <a:latin typeface="宋体" panose="02010600030101010101" pitchFamily="2" charset="-122"/>
              <a:ea typeface="宋体" panose="02010600030101010101" pitchFamily="2" charset="-122"/>
              <a:cs typeface="宋体" panose="02010600030101010101" pitchFamily="2" charset="-122"/>
              <a:sym typeface="宋体" panose="02010600030101010101" pitchFamily="2" charset="-122"/>
            </a:endParaRPr>
          </a:p>
        </p:txBody>
      </p:sp>
      <p:sp>
        <p:nvSpPr>
          <p:cNvPr id="109" name="Shape 109"/>
          <p:cNvSpPr/>
          <p:nvPr/>
        </p:nvSpPr>
        <p:spPr>
          <a:xfrm>
            <a:off x="598170" y="901065"/>
            <a:ext cx="6630035" cy="499110"/>
          </a:xfrm>
          <a:prstGeom prst="rect">
            <a:avLst/>
          </a:prstGeom>
          <a:ln w="12700" cap="flat" cmpd="sng">
            <a:miter lim="800000"/>
          </a:ln>
        </p:spPr>
        <p:txBody>
          <a:bodyPr vert="horz" wrap="square" lIns="45720" tIns="45720" rIns="45720" bIns="45720" numCol="1" anchor="t">
            <a:spAutoFit/>
          </a:bodyPr>
          <a:lstStyle>
            <a:lvl1pPr marL="0" indent="0" defTabSz="508000">
              <a:lnSpc>
                <a:spcPct val="100000"/>
              </a:lnSpc>
              <a:spcBef>
                <a:spcPts val="0"/>
              </a:spcBef>
              <a:spcAft>
                <a:spcPts val="0"/>
              </a:spcAft>
              <a:buFontTx/>
              <a:buNone/>
              <a:defRPr lang="en-GB" altLang="en-US" sz="3200">
                <a:solidFill>
                  <a:srgbClr val="FF0000"/>
                </a:solidFill>
                <a:latin typeface="黑体" panose="02010609060101010101" charset="-122"/>
                <a:ea typeface="黑体" panose="02010609060101010101" charset="-122"/>
                <a:cs typeface="黑体" panose="02010609060101010101" charset="-122"/>
              </a:defRPr>
            </a:lvl1pPr>
          </a:lstStyle>
          <a:p>
            <a:pPr marL="0" indent="0" algn="l" defTabSz="914400" fontAlgn="auto" latinLnBrk="0" hangingPunct="0">
              <a:lnSpc>
                <a:spcPct val="100000"/>
              </a:lnSpc>
              <a:spcBef>
                <a:spcPts val="0"/>
              </a:spcBef>
              <a:spcAft>
                <a:spcPts val="0"/>
              </a:spcAft>
              <a:buFontTx/>
              <a:buNone/>
            </a:pPr>
            <a:r>
              <a:rPr sz="3200" b="0" i="0" strike="noStrike" cap="none">
                <a:ln w="9525" cap="flat" cmpd="sng">
                  <a:noFill/>
                </a:ln>
                <a:solidFill>
                  <a:srgbClr val="000000"/>
                </a:solidFill>
                <a:latin typeface="Calibri" panose="020F0502020204030204" charset="0"/>
                <a:ea typeface="Calibri" panose="020F0502020204030204" charset="0"/>
                <a:cs typeface="+mj-cs"/>
              </a:rPr>
              <a:t>一、随机变量的分布函数</a:t>
            </a:r>
            <a:endParaRPr lang="ko-KR" altLang="en-US" sz="3200" b="0" i="0" strike="noStrike" cap="none">
              <a:ln w="9525" cap="flat" cmpd="sng">
                <a:noFill/>
              </a:ln>
              <a:solidFill>
                <a:srgbClr val="000000"/>
              </a:solidFill>
              <a:latin typeface="Calibri" panose="020F0502020204030204" charset="0"/>
              <a:ea typeface="Calibri" panose="020F0502020204030204" charset="0"/>
              <a:cs typeface="+mj-cs"/>
            </a:endParaRPr>
          </a:p>
        </p:txBody>
      </p:sp>
      <p:pic>
        <p:nvPicPr>
          <p:cNvPr id="110" name="image5.png" descr="C:/Users/water/AppData/Roaming/JisuOffice/ETemp/3292_4636560/image5.png"/>
          <p:cNvPicPr>
            <a:picLocks noChangeAspect="1"/>
          </p:cNvPicPr>
          <p:nvPr/>
        </p:nvPicPr>
        <p:blipFill rotWithShape="1">
          <a:blip r:embed="rId4" cstate="print">
            <a:extLst>
              <a:ext uri="{28A0092B-C50C-407E-A947-70E740481C1C}">
                <a14:useLocalDpi xmlns:a14="http://schemas.microsoft.com/office/drawing/2010/main" val="0"/>
              </a:ext>
            </a:extLst>
          </a:blip>
          <a:srcRect/>
          <a:stretch>
            <a:fillRect/>
          </a:stretch>
        </p:blipFill>
        <p:spPr>
          <a:xfrm>
            <a:off x="4410710" y="1415415"/>
            <a:ext cx="3326765" cy="416560"/>
          </a:xfrm>
          <a:prstGeom prst="rect">
            <a:avLst/>
          </a:prstGeom>
          <a:noFill/>
          <a:ln w="12700" cap="flat" cmpd="sng">
            <a:miter lim="800000"/>
            <a:headEnd/>
            <a:tailEnd/>
          </a:ln>
        </p:spPr>
      </p:pic>
      <p:sp>
        <p:nvSpPr>
          <p:cNvPr id="111" name="Shape 111"/>
          <p:cNvSpPr/>
          <p:nvPr/>
        </p:nvSpPr>
        <p:spPr>
          <a:xfrm>
            <a:off x="392430" y="2556510"/>
            <a:ext cx="7806690" cy="1161415"/>
          </a:xfrm>
          <a:prstGeom prst="rect">
            <a:avLst/>
          </a:prstGeom>
          <a:ln w="12700" cap="flat" cmpd="sng">
            <a:miter lim="800000"/>
          </a:ln>
        </p:spPr>
        <p:txBody>
          <a:bodyPr vert="horz" wrap="square" lIns="45720" tIns="45720" rIns="45720" bIns="45720" numCol="1" anchor="t">
            <a:spAutoFit/>
          </a:bodyPr>
          <a:lstStyle/>
          <a:p>
            <a:pPr marL="0" indent="0" algn="l" defTabSz="914400" fontAlgn="auto" latinLnBrk="0" hangingPunct="0">
              <a:lnSpc>
                <a:spcPct val="100000"/>
              </a:lnSpc>
              <a:spcBef>
                <a:spcPts val="0"/>
              </a:spcBef>
              <a:spcAft>
                <a:spcPts val="0"/>
              </a:spcAft>
              <a:buFontTx/>
              <a:buNone/>
              <a:defRPr sz="2800">
                <a:latin typeface="宋体" panose="02010600030101010101" pitchFamily="2" charset="-122"/>
                <a:ea typeface="宋体" panose="02010600030101010101" pitchFamily="2" charset="-122"/>
                <a:cs typeface="宋体" panose="02010600030101010101" pitchFamily="2" charset="-122"/>
              </a:defRPr>
            </a:pPr>
            <a:r>
              <a:rPr sz="2800" b="0" i="0" strike="noStrike" cap="none">
                <a:ln w="9525" cap="flat" cmpd="sng">
                  <a:noFill/>
                </a:ln>
                <a:solidFill>
                  <a:srgbClr val="000000"/>
                </a:solidFill>
                <a:latin typeface="Calibri" panose="020F0502020204030204" charset="0"/>
                <a:ea typeface="Calibri" panose="020F0502020204030204" charset="0"/>
                <a:cs typeface="+mj-cs"/>
              </a:rPr>
              <a:t>且称X服从F(x)，记为X～F(x),有时可用FX(x)表明是X的分布函数</a:t>
            </a:r>
            <a:endParaRPr lang="ko-KR" altLang="en-US" sz="2800" b="0" i="0" strike="noStrike" cap="none">
              <a:ln w="9525" cap="flat" cmpd="sng">
                <a:noFill/>
              </a:ln>
              <a:solidFill>
                <a:srgbClr val="000000"/>
              </a:solidFill>
              <a:latin typeface="Calibri" panose="020F0502020204030204" charset="0"/>
              <a:ea typeface="Calibri" panose="020F0502020204030204" charset="0"/>
              <a:cs typeface="+mj-cs"/>
            </a:endParaRPr>
          </a:p>
        </p:txBody>
      </p:sp>
    </p:spTree>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timing>
    <p:tnLst>
      <p:par>
        <p:cTn id="1" dur="indefinite" restart="never" fill="hold" nodeType="tmRoot">
          <p:childTnLst>
            <p:seq concurrent="1"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1" nodeType="afterEffect">
                                  <p:stCondLst>
                                    <p:cond delay="0"/>
                                  </p:stCondLst>
                                  <p:iterate type="el">
                                    <p:tmAbs val="0"/>
                                  </p:iterate>
                                  <p:childTnLst>
                                    <p:set>
                                      <p:cBhvr>
                                        <p:cTn id="6" dur="indefinite" fill="hold"/>
                                        <p:tgtEl>
                                          <p:spTgt spid="91"/>
                                        </p:tgtEl>
                                        <p:attrNameLst>
                                          <p:attrName>style.visibility</p:attrName>
                                        </p:attrNameLst>
                                      </p:cBhvr>
                                      <p:to>
                                        <p:strVal val="visible"/>
                                      </p:to>
                                    </p:set>
                                    <p:animEffect transition="in" filter="wipe(left)">
                                      <p:cBhvr>
                                        <p:cTn id="7" dur="500"/>
                                        <p:tgtEl>
                                          <p:spTgt spid="91"/>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2" nodeType="clickEffect">
                                  <p:stCondLst>
                                    <p:cond delay="0"/>
                                  </p:stCondLst>
                                  <p:iterate type="el">
                                    <p:tmAbs val="0"/>
                                  </p:iterate>
                                  <p:childTnLst>
                                    <p:set>
                                      <p:cBhvr>
                                        <p:cTn id="11" dur="indefinite" fill="hold"/>
                                        <p:tgtEl>
                                          <p:spTgt spid="110"/>
                                        </p:tgtEl>
                                        <p:attrNameLst>
                                          <p:attrName>style.visibility</p:attrName>
                                        </p:attrNameLst>
                                      </p:cBhvr>
                                      <p:to>
                                        <p:strVal val="visible"/>
                                      </p:to>
                                    </p:set>
                                  </p:childTnLst>
                                </p:cTn>
                              </p:par>
                            </p:childTnLst>
                          </p:cTn>
                        </p:par>
                        <p:par>
                          <p:cTn id="12" fill="hold">
                            <p:stCondLst>
                              <p:cond delay="0"/>
                            </p:stCondLst>
                            <p:childTnLst>
                              <p:par>
                                <p:cTn id="13" presetID="22" presetClass="entr" presetSubtype="8" fill="hold" grpId="3" nodeType="afterEffect">
                                  <p:stCondLst>
                                    <p:cond delay="0"/>
                                  </p:stCondLst>
                                  <p:iterate type="el">
                                    <p:tmAbs val="0"/>
                                  </p:iterate>
                                  <p:childTnLst>
                                    <p:set>
                                      <p:cBhvr>
                                        <p:cTn id="14" dur="indefinite" fill="hold"/>
                                        <p:tgtEl>
                                          <p:spTgt spid="107"/>
                                        </p:tgtEl>
                                        <p:attrNameLst>
                                          <p:attrName>style.visibility</p:attrName>
                                        </p:attrNameLst>
                                      </p:cBhvr>
                                      <p:to>
                                        <p:strVal val="visible"/>
                                      </p:to>
                                    </p:set>
                                    <p:animEffect transition="in" filter="wipe(left)">
                                      <p:cBhvr>
                                        <p:cTn id="15" dur="500"/>
                                        <p:tgtEl>
                                          <p:spTgt spid="107"/>
                                        </p:tgtEl>
                                      </p:cBhvr>
                                    </p:animEffect>
                                  </p:childTnLst>
                                </p:cTn>
                              </p:par>
                            </p:childTnLst>
                          </p:cTn>
                        </p:par>
                        <p:par>
                          <p:cTn id="16" fill="hold">
                            <p:stCondLst>
                              <p:cond delay="500"/>
                            </p:stCondLst>
                            <p:childTnLst>
                              <p:par>
                                <p:cTn id="17" presetID="22" presetClass="entr" presetSubtype="8" fill="hold" grpId="4" nodeType="afterEffect">
                                  <p:stCondLst>
                                    <p:cond delay="0"/>
                                  </p:stCondLst>
                                  <p:iterate type="el">
                                    <p:tmAbs val="0"/>
                                  </p:iterate>
                                  <p:childTnLst>
                                    <p:set>
                                      <p:cBhvr>
                                        <p:cTn id="18" dur="indefinite" fill="hold"/>
                                        <p:tgtEl>
                                          <p:spTgt spid="98"/>
                                        </p:tgtEl>
                                        <p:attrNameLst>
                                          <p:attrName>style.visibility</p:attrName>
                                        </p:attrNameLst>
                                      </p:cBhvr>
                                      <p:to>
                                        <p:strVal val="visible"/>
                                      </p:to>
                                    </p:set>
                                    <p:animEffect transition="in" filter="wipe(left)">
                                      <p:cBhvr>
                                        <p:cTn id="19" dur="500"/>
                                        <p:tgtEl>
                                          <p:spTgt spid="98"/>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5" nodeType="clickEffect">
                                  <p:stCondLst>
                                    <p:cond delay="0"/>
                                  </p:stCondLst>
                                  <p:iterate type="el">
                                    <p:tmAbs val="0"/>
                                  </p:iterate>
                                  <p:childTnLst>
                                    <p:set>
                                      <p:cBhvr>
                                        <p:cTn id="23" dur="indefinite" fill="hold"/>
                                        <p:tgtEl>
                                          <p:spTgt spid="103"/>
                                        </p:tgtEl>
                                        <p:attrNameLst>
                                          <p:attrName>style.visibility</p:attrName>
                                        </p:attrNameLst>
                                      </p:cBhvr>
                                      <p:to>
                                        <p:strVal val="visible"/>
                                      </p:to>
                                    </p:set>
                                    <p:animEffect transition="in" filter="wipe(left)">
                                      <p:cBhvr>
                                        <p:cTn id="24" dur="500"/>
                                        <p:tgtEl>
                                          <p:spTgt spid="103"/>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6" nodeType="clickEffect">
                                  <p:stCondLst>
                                    <p:cond delay="0"/>
                                  </p:stCondLst>
                                  <p:iterate type="el">
                                    <p:tmAbs val="0"/>
                                  </p:iterate>
                                  <p:childTnLst>
                                    <p:set>
                                      <p:cBhvr>
                                        <p:cTn id="28" dur="indefinite" fill="hold"/>
                                        <p:tgtEl>
                                          <p:spTgt spid="106"/>
                                        </p:tgtEl>
                                        <p:attrNameLst>
                                          <p:attrName>style.visibility</p:attrName>
                                        </p:attrNameLst>
                                      </p:cBhvr>
                                      <p:to>
                                        <p:strVal val="visible"/>
                                      </p:to>
                                    </p:set>
                                    <p:animEffect transition="in" filter="wipe(down)">
                                      <p:cBhvr>
                                        <p:cTn id="29" dur="500"/>
                                        <p:tgtEl>
                                          <p:spTgt spid="106"/>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2" fill="hold" grpId="7" nodeType="clickEffect">
                                  <p:stCondLst>
                                    <p:cond delay="0"/>
                                  </p:stCondLst>
                                  <p:iterate type="el">
                                    <p:tmAbs val="0"/>
                                  </p:iterate>
                                  <p:childTnLst>
                                    <p:set>
                                      <p:cBhvr>
                                        <p:cTn id="33" dur="indefinite" fill="hold"/>
                                        <p:tgtEl>
                                          <p:spTgt spid="90"/>
                                        </p:tgtEl>
                                        <p:attrNameLst>
                                          <p:attrName>style.visibility</p:attrName>
                                        </p:attrNameLst>
                                      </p:cBhvr>
                                      <p:to>
                                        <p:strVal val="visible"/>
                                      </p:to>
                                    </p:set>
                                    <p:animEffect transition="in" filter="wipe(right)">
                                      <p:cBhvr>
                                        <p:cTn id="34" dur="500"/>
                                        <p:tgtEl>
                                          <p:spTgt spid="90"/>
                                        </p:tgtEl>
                                      </p:cBhvr>
                                    </p:animEffect>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8" nodeType="clickEffect">
                                  <p:stCondLst>
                                    <p:cond delay="0"/>
                                  </p:stCondLst>
                                  <p:iterate type="el">
                                    <p:tmAbs val="0"/>
                                  </p:iterate>
                                  <p:childTnLst>
                                    <p:set>
                                      <p:cBhvr>
                                        <p:cTn id="38" dur="indefinite" fill="hold"/>
                                        <p:tgtEl>
                                          <p:spTgt spid="111"/>
                                        </p:tgtEl>
                                        <p:attrNameLst>
                                          <p:attrName>style.visibility</p:attrName>
                                        </p:attrNameLst>
                                      </p:cBhvr>
                                      <p:to>
                                        <p:strVal val="visible"/>
                                      </p:to>
                                    </p:set>
                                    <p:anim calcmode="lin" valueType="num">
                                      <p:cBhvr>
                                        <p:cTn id="39" dur="500" fill="hold"/>
                                        <p:tgtEl>
                                          <p:spTgt spid="111"/>
                                        </p:tgtEl>
                                        <p:attrNameLst>
                                          <p:attrName>ppt_x</p:attrName>
                                        </p:attrNameLst>
                                      </p:cBhvr>
                                      <p:tavLst>
                                        <p:tav tm="0">
                                          <p:val>
                                            <p:strVal val="#ppt_x"/>
                                          </p:val>
                                        </p:tav>
                                        <p:tav tm="100000">
                                          <p:val>
                                            <p:strVal val="#ppt_x"/>
                                          </p:val>
                                        </p:tav>
                                      </p:tavLst>
                                    </p:anim>
                                    <p:anim calcmode="lin" valueType="num">
                                      <p:cBhvr>
                                        <p:cTn id="40" dur="500" fill="hold"/>
                                        <p:tgtEl>
                                          <p:spTgt spid="111"/>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9" nodeType="clickEffect">
                                  <p:stCondLst>
                                    <p:cond delay="0"/>
                                  </p:stCondLst>
                                  <p:iterate type="el">
                                    <p:tmAbs val="0"/>
                                  </p:iterate>
                                  <p:childTnLst>
                                    <p:set>
                                      <p:cBhvr>
                                        <p:cTn id="44" dur="indefinite" fill="hold"/>
                                        <p:tgtEl>
                                          <p:spTgt spid="94"/>
                                        </p:tgtEl>
                                        <p:attrNameLst>
                                          <p:attrName>style.visibility</p:attrName>
                                        </p:attrNameLst>
                                      </p:cBhvr>
                                      <p:to>
                                        <p:strVal val="visible"/>
                                      </p:to>
                                    </p:set>
                                    <p:anim calcmode="lin" valueType="num">
                                      <p:cBhvr>
                                        <p:cTn id="45" dur="500" fill="hold"/>
                                        <p:tgtEl>
                                          <p:spTgt spid="94"/>
                                        </p:tgtEl>
                                        <p:attrNameLst>
                                          <p:attrName>ppt_x</p:attrName>
                                        </p:attrNameLst>
                                      </p:cBhvr>
                                      <p:tavLst>
                                        <p:tav tm="0">
                                          <p:val>
                                            <p:strVal val="#ppt_x"/>
                                          </p:val>
                                        </p:tav>
                                        <p:tav tm="100000">
                                          <p:val>
                                            <p:strVal val="#ppt_x"/>
                                          </p:val>
                                        </p:tav>
                                      </p:tavLst>
                                    </p:anim>
                                    <p:anim calcmode="lin" valueType="num">
                                      <p:cBhvr>
                                        <p:cTn id="46" dur="500" fill="hold"/>
                                        <p:tgtEl>
                                          <p:spTgt spid="94"/>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grpId="10" nodeType="clickEffect">
                                  <p:stCondLst>
                                    <p:cond delay="0"/>
                                  </p:stCondLst>
                                  <p:iterate type="el">
                                    <p:tmAbs val="0"/>
                                  </p:iterate>
                                  <p:childTnLst>
                                    <p:set>
                                      <p:cBhvr>
                                        <p:cTn id="50" dur="indefinite" fill="hold"/>
                                        <p:tgtEl>
                                          <p:spTgt spid="96"/>
                                        </p:tgtEl>
                                        <p:attrNameLst>
                                          <p:attrName>style.visibility</p:attrName>
                                        </p:attrNameLst>
                                      </p:cBhvr>
                                      <p:to>
                                        <p:strVal val="visible"/>
                                      </p:to>
                                    </p:set>
                                    <p:anim calcmode="lin" valueType="num">
                                      <p:cBhvr>
                                        <p:cTn id="51" dur="500" fill="hold"/>
                                        <p:tgtEl>
                                          <p:spTgt spid="96"/>
                                        </p:tgtEl>
                                        <p:attrNameLst>
                                          <p:attrName>ppt_x</p:attrName>
                                        </p:attrNameLst>
                                      </p:cBhvr>
                                      <p:tavLst>
                                        <p:tav tm="0">
                                          <p:val>
                                            <p:strVal val="#ppt_x"/>
                                          </p:val>
                                        </p:tav>
                                        <p:tav tm="100000">
                                          <p:val>
                                            <p:strVal val="#ppt_x"/>
                                          </p:val>
                                        </p:tav>
                                      </p:tavLst>
                                    </p:anim>
                                    <p:anim calcmode="lin" valueType="num">
                                      <p:cBhvr>
                                        <p:cTn id="52" dur="500" fill="hold"/>
                                        <p:tgtEl>
                                          <p:spTgt spid="96"/>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grpId="11" nodeType="clickEffect">
                                  <p:stCondLst>
                                    <p:cond delay="0"/>
                                  </p:stCondLst>
                                  <p:iterate type="el">
                                    <p:tmAbs val="0"/>
                                  </p:iterate>
                                  <p:childTnLst>
                                    <p:set>
                                      <p:cBhvr>
                                        <p:cTn id="56" dur="indefinite" fill="hold"/>
                                        <p:tgtEl>
                                          <p:spTgt spid="95"/>
                                        </p:tgtEl>
                                        <p:attrNameLst>
                                          <p:attrName>style.visibility</p:attrName>
                                        </p:attrNameLst>
                                      </p:cBhvr>
                                      <p:to>
                                        <p:strVal val="visible"/>
                                      </p:to>
                                    </p:set>
                                    <p:anim calcmode="lin" valueType="num">
                                      <p:cBhvr>
                                        <p:cTn id="57" dur="500" fill="hold"/>
                                        <p:tgtEl>
                                          <p:spTgt spid="95"/>
                                        </p:tgtEl>
                                        <p:attrNameLst>
                                          <p:attrName>ppt_x</p:attrName>
                                        </p:attrNameLst>
                                      </p:cBhvr>
                                      <p:tavLst>
                                        <p:tav tm="0">
                                          <p:val>
                                            <p:strVal val="#ppt_x"/>
                                          </p:val>
                                        </p:tav>
                                        <p:tav tm="100000">
                                          <p:val>
                                            <p:strVal val="#ppt_x"/>
                                          </p:val>
                                        </p:tav>
                                      </p:tavLst>
                                    </p:anim>
                                    <p:anim calcmode="lin" valueType="num">
                                      <p:cBhvr>
                                        <p:cTn id="58" dur="500" fill="hold"/>
                                        <p:tgtEl>
                                          <p:spTgt spid="95"/>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grpId="12" nodeType="clickEffect">
                                  <p:stCondLst>
                                    <p:cond delay="0"/>
                                  </p:stCondLst>
                                  <p:iterate type="el">
                                    <p:tmAbs val="0"/>
                                  </p:iterate>
                                  <p:childTnLst>
                                    <p:set>
                                      <p:cBhvr>
                                        <p:cTn id="62" dur="indefinite" fill="hold"/>
                                        <p:tgtEl>
                                          <p:spTgt spid="97"/>
                                        </p:tgtEl>
                                        <p:attrNameLst>
                                          <p:attrName>style.visibility</p:attrName>
                                        </p:attrNameLst>
                                      </p:cBhvr>
                                      <p:to>
                                        <p:strVal val="visible"/>
                                      </p:to>
                                    </p:set>
                                    <p:anim calcmode="lin" valueType="num">
                                      <p:cBhvr>
                                        <p:cTn id="63" dur="500" fill="hold"/>
                                        <p:tgtEl>
                                          <p:spTgt spid="97"/>
                                        </p:tgtEl>
                                        <p:attrNameLst>
                                          <p:attrName>ppt_x</p:attrName>
                                        </p:attrNameLst>
                                      </p:cBhvr>
                                      <p:tavLst>
                                        <p:tav tm="0">
                                          <p:val>
                                            <p:strVal val="#ppt_x"/>
                                          </p:val>
                                        </p:tav>
                                        <p:tav tm="100000">
                                          <p:val>
                                            <p:strVal val="#ppt_x"/>
                                          </p:val>
                                        </p:tav>
                                      </p:tavLst>
                                    </p:anim>
                                    <p:anim calcmode="lin" valueType="num">
                                      <p:cBhvr>
                                        <p:cTn id="64" dur="500" fill="hold"/>
                                        <p:tgtEl>
                                          <p:spTgt spid="97"/>
                                        </p:tgtEl>
                                        <p:attrNameLst>
                                          <p:attrName>ppt_y</p:attrName>
                                        </p:attrNameLst>
                                      </p:cBhvr>
                                      <p:tavLst>
                                        <p:tav tm="0">
                                          <p:val>
                                            <p:strVal val="1+#ppt_h/2"/>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2" presetClass="entr" presetSubtype="4" fill="hold" grpId="13" nodeType="clickEffect">
                                  <p:stCondLst>
                                    <p:cond delay="0"/>
                                  </p:stCondLst>
                                  <p:iterate type="el">
                                    <p:tmAbs val="0"/>
                                  </p:iterate>
                                  <p:childTnLst>
                                    <p:set>
                                      <p:cBhvr>
                                        <p:cTn id="68" dur="indefinite" fill="hold"/>
                                        <p:tgtEl>
                                          <p:spTgt spid="93"/>
                                        </p:tgtEl>
                                        <p:attrNameLst>
                                          <p:attrName>style.visibility</p:attrName>
                                        </p:attrNameLst>
                                      </p:cBhvr>
                                      <p:to>
                                        <p:strVal val="visible"/>
                                      </p:to>
                                    </p:set>
                                    <p:anim calcmode="lin" valueType="num">
                                      <p:cBhvr>
                                        <p:cTn id="69" dur="500" fill="hold"/>
                                        <p:tgtEl>
                                          <p:spTgt spid="93"/>
                                        </p:tgtEl>
                                        <p:attrNameLst>
                                          <p:attrName>ppt_x</p:attrName>
                                        </p:attrNameLst>
                                      </p:cBhvr>
                                      <p:tavLst>
                                        <p:tav tm="0">
                                          <p:val>
                                            <p:strVal val="#ppt_x"/>
                                          </p:val>
                                        </p:tav>
                                        <p:tav tm="100000">
                                          <p:val>
                                            <p:strVal val="#ppt_x"/>
                                          </p:val>
                                        </p:tav>
                                      </p:tavLst>
                                    </p:anim>
                                    <p:anim calcmode="lin" valueType="num">
                                      <p:cBhvr>
                                        <p:cTn id="70" dur="500" fill="hold"/>
                                        <p:tgtEl>
                                          <p:spTgt spid="93"/>
                                        </p:tgtEl>
                                        <p:attrNameLst>
                                          <p:attrName>ppt_y</p:attrName>
                                        </p:attrNameLst>
                                      </p:cBhvr>
                                      <p:tavLst>
                                        <p:tav tm="0">
                                          <p:val>
                                            <p:strVal val="1+#ppt_h/2"/>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2" presetClass="entr" presetSubtype="4" fill="hold" grpId="14" nodeType="clickEffect">
                                  <p:stCondLst>
                                    <p:cond delay="0"/>
                                  </p:stCondLst>
                                  <p:iterate type="el">
                                    <p:tmAbs val="0"/>
                                  </p:iterate>
                                  <p:childTnLst>
                                    <p:set>
                                      <p:cBhvr>
                                        <p:cTn id="74" dur="indefinite" fill="hold"/>
                                        <p:tgtEl>
                                          <p:spTgt spid="108"/>
                                        </p:tgtEl>
                                        <p:attrNameLst>
                                          <p:attrName>style.visibility</p:attrName>
                                        </p:attrNameLst>
                                      </p:cBhvr>
                                      <p:to>
                                        <p:strVal val="visible"/>
                                      </p:to>
                                    </p:set>
                                    <p:anim calcmode="lin" valueType="num">
                                      <p:cBhvr>
                                        <p:cTn id="75" dur="500" fill="hold"/>
                                        <p:tgtEl>
                                          <p:spTgt spid="108"/>
                                        </p:tgtEl>
                                        <p:attrNameLst>
                                          <p:attrName>ppt_x</p:attrName>
                                        </p:attrNameLst>
                                      </p:cBhvr>
                                      <p:tavLst>
                                        <p:tav tm="0">
                                          <p:val>
                                            <p:strVal val="#ppt_x"/>
                                          </p:val>
                                        </p:tav>
                                        <p:tav tm="100000">
                                          <p:val>
                                            <p:strVal val="#ppt_x"/>
                                          </p:val>
                                        </p:tav>
                                      </p:tavLst>
                                    </p:anim>
                                    <p:anim calcmode="lin" valueType="num">
                                      <p:cBhvr>
                                        <p:cTn id="76" dur="500" fill="hold"/>
                                        <p:tgtEl>
                                          <p:spTgt spid="10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7" grpId="3" animBg="1" advAuto="0"/>
      <p:bldP spid="95" grpId="11" animBg="1" advAuto="0"/>
      <p:bldP spid="108" grpId="14" animBg="1" advAuto="0"/>
      <p:bldP spid="96" grpId="10" animBg="1" advAuto="0"/>
      <p:bldP spid="103" grpId="5" animBg="1" advAuto="0"/>
      <p:bldP spid="94" grpId="9" animBg="1" advAuto="0"/>
      <p:bldP spid="106" grpId="6" animBg="1" advAuto="0"/>
      <p:bldP spid="97" grpId="12" animBg="1" advAuto="0"/>
      <p:bldP spid="110" grpId="2" animBg="1" advAuto="0"/>
      <p:bldP spid="98" grpId="4" animBg="1" advAuto="0"/>
      <p:bldP spid="91" grpId="1" animBg="1" advAuto="0"/>
      <p:bldP spid="111" grpId="8" animBg="1" advAuto="0"/>
      <p:bldP spid="93" grpId="13" animBg="1" advAuto="0"/>
      <p:bldP spid="90" grpId="7" animBg="1" advAuto="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rotWithShape="1">
          <a:blip r:embed="rId1"/>
          <a:srcRect/>
          <a:stretch>
            <a:fillRect/>
          </a:stretch>
        </a:blipFill>
        <a:effectLst/>
      </p:bgPr>
    </p:bg>
    <p:spTree>
      <p:nvGrpSpPr>
        <p:cNvPr id="1" name=""/>
        <p:cNvGrpSpPr/>
        <p:nvPr/>
      </p:nvGrpSpPr>
      <p:grpSpPr>
        <a:xfrm>
          <a:off x="0" y="0"/>
          <a:ext cx="0" cy="0"/>
          <a:chOff x="0" y="0"/>
          <a:chExt cx="0" cy="0"/>
        </a:xfrm>
      </p:grpSpPr>
      <p:sp>
        <p:nvSpPr>
          <p:cNvPr id="113" name="Shape 113"/>
          <p:cNvSpPr/>
          <p:nvPr/>
        </p:nvSpPr>
        <p:spPr>
          <a:xfrm>
            <a:off x="407192" y="1135062"/>
            <a:ext cx="8329616" cy="482732"/>
          </a:xfrm>
          <a:prstGeom prst="rect">
            <a:avLst/>
          </a:prstGeom>
          <a:ln w="12700">
            <a:miter lim="400000"/>
          </a:ln>
        </p:spPr>
        <p:txBody>
          <a:bodyPr lIns="45718" tIns="45718" rIns="45718" bIns="45718">
            <a:spAutoFit/>
          </a:bodyPr>
          <a:lstStyle/>
          <a:p>
            <a:pPr>
              <a:lnSpc>
                <a:spcPct val="110000"/>
              </a:lnSpc>
              <a:spcBef>
                <a:spcPts val="1600"/>
              </a:spcBef>
              <a:defRPr sz="2800">
                <a:solidFill>
                  <a:srgbClr val="0000FF"/>
                </a:solidFill>
                <a:latin typeface="黑体" panose="02010609060101010101" charset="-122"/>
                <a:ea typeface="黑体" panose="02010609060101010101" charset="-122"/>
                <a:cs typeface="黑体" panose="02010609060101010101" charset="-122"/>
                <a:sym typeface="黑体" panose="02010609060101010101" charset="-122"/>
              </a:defRPr>
            </a:pPr>
            <a:r>
              <a:t>例</a:t>
            </a:r>
            <a:r>
              <a:rPr b="1">
                <a:latin typeface="Times New Roman" panose="02020603050405020304"/>
                <a:ea typeface="Times New Roman" panose="02020603050405020304"/>
                <a:cs typeface="Times New Roman" panose="02020603050405020304"/>
                <a:sym typeface="Times New Roman" panose="02020603050405020304"/>
              </a:rPr>
              <a:t>1 </a:t>
            </a:r>
            <a:r>
              <a:rPr>
                <a:solidFill>
                  <a:srgbClr val="000000"/>
                </a:solidFill>
              </a:rPr>
              <a:t>假设函数</a:t>
            </a:r>
            <a:endParaRPr>
              <a:solidFill>
                <a:srgbClr val="000000"/>
              </a:solidFill>
            </a:endParaRPr>
          </a:p>
        </p:txBody>
      </p:sp>
      <p:pic>
        <p:nvPicPr>
          <p:cNvPr id="114" name="image6.png"/>
          <p:cNvPicPr>
            <a:picLocks noChangeAspect="1"/>
          </p:cNvPicPr>
          <p:nvPr/>
        </p:nvPicPr>
        <p:blipFill>
          <a:blip r:embed="rId2"/>
          <a:stretch>
            <a:fillRect/>
          </a:stretch>
        </p:blipFill>
        <p:spPr>
          <a:xfrm>
            <a:off x="1114425" y="1633536"/>
            <a:ext cx="5465763" cy="501652"/>
          </a:xfrm>
          <a:prstGeom prst="rect">
            <a:avLst/>
          </a:prstGeom>
          <a:ln w="12700">
            <a:miter lim="400000"/>
            <a:headEnd/>
            <a:tailEnd/>
          </a:ln>
        </p:spPr>
      </p:pic>
      <p:sp>
        <p:nvSpPr>
          <p:cNvPr id="115" name="Shape 115"/>
          <p:cNvSpPr/>
          <p:nvPr/>
        </p:nvSpPr>
        <p:spPr>
          <a:xfrm>
            <a:off x="1039993" y="2317749"/>
            <a:ext cx="5843224" cy="599439"/>
          </a:xfrm>
          <a:prstGeom prst="rect">
            <a:avLst/>
          </a:prstGeom>
          <a:ln w="12700">
            <a:miter lim="400000"/>
          </a:ln>
        </p:spPr>
        <p:txBody>
          <a:bodyPr wrap="none" lIns="45718" tIns="45718" rIns="45718" bIns="45718">
            <a:spAutoFit/>
          </a:bodyPr>
          <a:lstStyle/>
          <a:p>
            <a:pPr>
              <a:defRPr sz="2800">
                <a:latin typeface="宋体" panose="02010600030101010101" pitchFamily="2" charset="-122"/>
                <a:ea typeface="宋体" panose="02010600030101010101" pitchFamily="2" charset="-122"/>
                <a:cs typeface="宋体" panose="02010600030101010101" pitchFamily="2" charset="-122"/>
                <a:sym typeface="宋体" panose="02010600030101010101" pitchFamily="2" charset="-122"/>
              </a:defRPr>
            </a:pPr>
            <a:r>
              <a:t>是某一随机变量的分布函数，求</a:t>
            </a:r>
            <a:r>
              <a:rPr>
                <a:latin typeface="Times New Roman" panose="02020603050405020304"/>
                <a:ea typeface="Times New Roman" panose="02020603050405020304"/>
                <a:cs typeface="Times New Roman" panose="02020603050405020304"/>
                <a:sym typeface="Times New Roman" panose="02020603050405020304"/>
              </a:rPr>
              <a:t>A, B</a:t>
            </a:r>
            <a:r>
              <a:rPr i="1">
                <a:latin typeface="Times New Roman" panose="02020603050405020304"/>
                <a:ea typeface="Times New Roman" panose="02020603050405020304"/>
                <a:cs typeface="Times New Roman" panose="02020603050405020304"/>
                <a:sym typeface="Times New Roman" panose="02020603050405020304"/>
              </a:rPr>
              <a:t>.</a:t>
            </a:r>
            <a:endParaRPr i="1">
              <a:latin typeface="Times New Roman" panose="02020603050405020304"/>
              <a:ea typeface="Times New Roman" panose="02020603050405020304"/>
              <a:cs typeface="Times New Roman" panose="02020603050405020304"/>
              <a:sym typeface="Times New Roman" panose="02020603050405020304"/>
            </a:endParaRPr>
          </a:p>
        </p:txBody>
      </p:sp>
    </p:spTree>
  </p:cSld>
  <p:clrMapOvr>
    <a:masterClrMapping/>
  </p:clrMapOvr>
  <mc:AlternateContent xmlns:mc="http://schemas.openxmlformats.org/markup-compatibility/2006">
    <mc:Choice xmlns:p14="http://schemas.microsoft.com/office/powerpoint/2010/main" Requires="p14">
      <p:transition spd="med" p14:dur="1000"/>
    </mc:Choice>
    <mc:Fallback>
      <p:transition spd="med"/>
    </mc:Fallback>
  </mc:AlternateContent>
  <p:timing>
    <p:tnLst>
      <p:par>
        <p:cTn id="1" dur="indefinite" restart="never" fill="hold" nodeType="tmRoot">
          <p:childTnLst>
            <p:seq concurrent="1"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iterate type="el">
                                    <p:tmAbs val="0"/>
                                  </p:iterate>
                                  <p:childTnLst>
                                    <p:set>
                                      <p:cBhvr>
                                        <p:cTn id="6" dur="indefinite" fill="hold"/>
                                        <p:tgtEl>
                                          <p:spTgt spid="1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2" nodeType="clickEffect">
                                  <p:stCondLst>
                                    <p:cond delay="0"/>
                                  </p:stCondLst>
                                  <p:iterate type="el">
                                    <p:tmAbs val="0"/>
                                  </p:iterate>
                                  <p:childTnLst>
                                    <p:set>
                                      <p:cBhvr>
                                        <p:cTn id="10" dur="indefinite" fill="hold"/>
                                        <p:tgtEl>
                                          <p:spTgt spid="1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3" nodeType="clickEffect">
                                  <p:stCondLst>
                                    <p:cond delay="0"/>
                                  </p:stCondLst>
                                  <p:iterate type="el">
                                    <p:tmAbs val="0"/>
                                  </p:iterate>
                                  <p:childTnLst>
                                    <p:set>
                                      <p:cBhvr>
                                        <p:cTn id="14" dur="indefinite" fill="hold"/>
                                        <p:tgtEl>
                                          <p:spTgt spid="11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spid="113" grpId="1" animBg="1" advAuto="0"/>
      <p:bldP spid="114" grpId="2" animBg="1" advAuto="0"/>
      <p:bldP spid="115" grpId="3" animBg="1" advAuto="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rotWithShape="1">
          <a:blip r:embed="rId1"/>
          <a:srcRect/>
          <a:stretch>
            <a:fillRect/>
          </a:stretch>
        </a:blipFill>
        <a:effectLst/>
      </p:bgPr>
    </p:bg>
    <p:spTree>
      <p:nvGrpSpPr>
        <p:cNvPr id="1" name=""/>
        <p:cNvGrpSpPr/>
        <p:nvPr/>
      </p:nvGrpSpPr>
      <p:grpSpPr>
        <a:xfrm>
          <a:off x="0" y="0"/>
          <a:ext cx="0" cy="0"/>
          <a:chOff x="0" y="0"/>
          <a:chExt cx="0" cy="0"/>
        </a:xfrm>
      </p:grpSpPr>
      <p:sp>
        <p:nvSpPr>
          <p:cNvPr id="117" name="Shape 117"/>
          <p:cNvSpPr/>
          <p:nvPr/>
        </p:nvSpPr>
        <p:spPr>
          <a:xfrm>
            <a:off x="3382961" y="1412875"/>
            <a:ext cx="5653090" cy="1107439"/>
          </a:xfrm>
          <a:prstGeom prst="rect">
            <a:avLst/>
          </a:prstGeom>
          <a:ln w="12700">
            <a:miter lim="400000"/>
          </a:ln>
        </p:spPr>
        <p:txBody>
          <a:bodyPr lIns="45718" tIns="45718" rIns="45718" bIns="45718">
            <a:spAutoFit/>
          </a:bodyPr>
          <a:lstStyle>
            <a:lvl1pPr>
              <a:spcBef>
                <a:spcPts val="1600"/>
              </a:spcBef>
              <a:defRPr sz="2800">
                <a:latin typeface="宋体" panose="02010600030101010101" pitchFamily="2" charset="-122"/>
                <a:ea typeface="宋体" panose="02010600030101010101" pitchFamily="2" charset="-122"/>
                <a:cs typeface="宋体" panose="02010600030101010101" pitchFamily="2" charset="-122"/>
                <a:sym typeface="宋体" panose="02010600030101010101" pitchFamily="2" charset="-122"/>
              </a:defRPr>
            </a:lvl1pPr>
          </a:lstStyle>
          <a:p>
            <a:r>
              <a:t>随机变量所有可能取值是有限个或可列个.</a:t>
            </a:r>
          </a:p>
        </p:txBody>
      </p:sp>
      <p:sp>
        <p:nvSpPr>
          <p:cNvPr id="118" name="Shape 118"/>
          <p:cNvSpPr/>
          <p:nvPr/>
        </p:nvSpPr>
        <p:spPr>
          <a:xfrm>
            <a:off x="755650" y="938212"/>
            <a:ext cx="7239000" cy="547623"/>
          </a:xfrm>
          <a:prstGeom prst="rect">
            <a:avLst/>
          </a:prstGeom>
          <a:ln w="12700">
            <a:miter lim="400000"/>
          </a:ln>
        </p:spPr>
        <p:txBody>
          <a:bodyPr lIns="45718" tIns="45718" rIns="45718" bIns="45718">
            <a:spAutoFit/>
          </a:bodyPr>
          <a:lstStyle>
            <a:lvl1pPr>
              <a:defRPr sz="3600">
                <a:solidFill>
                  <a:schemeClr val="accent2"/>
                </a:solidFill>
                <a:latin typeface="黑体" panose="02010609060101010101" charset="-122"/>
                <a:ea typeface="黑体" panose="02010609060101010101" charset="-122"/>
                <a:cs typeface="黑体" panose="02010609060101010101" charset="-122"/>
                <a:sym typeface="黑体" panose="02010609060101010101" charset="-122"/>
              </a:defRPr>
            </a:lvl1pPr>
          </a:lstStyle>
          <a:p>
            <a:r>
              <a:t>三、离散型随机变量的分布律</a:t>
            </a:r>
          </a:p>
        </p:txBody>
      </p:sp>
      <p:sp>
        <p:nvSpPr>
          <p:cNvPr id="119" name="Shape 119"/>
          <p:cNvSpPr/>
          <p:nvPr/>
        </p:nvSpPr>
        <p:spPr>
          <a:xfrm>
            <a:off x="323849" y="1412874"/>
            <a:ext cx="3227794" cy="449072"/>
          </a:xfrm>
          <a:prstGeom prst="rect">
            <a:avLst/>
          </a:prstGeom>
          <a:ln w="12700">
            <a:miter lim="400000"/>
          </a:ln>
        </p:spPr>
        <p:txBody>
          <a:bodyPr wrap="none" lIns="45718" tIns="45718" rIns="45718" bIns="45718">
            <a:spAutoFit/>
          </a:bodyPr>
          <a:lstStyle>
            <a:lvl1pPr>
              <a:spcBef>
                <a:spcPts val="1600"/>
              </a:spcBef>
              <a:buClr>
                <a:srgbClr val="FF0066"/>
              </a:buClr>
              <a:buSzPct val="100000"/>
              <a:buFont typeface="Wingdings" panose="05000000000000000000"/>
              <a:buChar char="❖"/>
              <a:defRPr sz="2800">
                <a:solidFill>
                  <a:srgbClr val="0000FF"/>
                </a:solidFill>
                <a:latin typeface="黑体" panose="02010609060101010101" charset="-122"/>
                <a:ea typeface="黑体" panose="02010609060101010101" charset="-122"/>
                <a:cs typeface="黑体" panose="02010609060101010101" charset="-122"/>
                <a:sym typeface="黑体" panose="02010609060101010101" charset="-122"/>
              </a:defRPr>
            </a:lvl1pPr>
          </a:lstStyle>
          <a:p>
            <a:r>
              <a:t>离散型随机变量：</a:t>
            </a:r>
          </a:p>
        </p:txBody>
      </p:sp>
      <p:sp>
        <p:nvSpPr>
          <p:cNvPr id="120" name="Shape 120"/>
          <p:cNvSpPr/>
          <p:nvPr/>
        </p:nvSpPr>
        <p:spPr>
          <a:xfrm>
            <a:off x="395287" y="2738436"/>
            <a:ext cx="8721726" cy="623020"/>
          </a:xfrm>
          <a:prstGeom prst="rect">
            <a:avLst/>
          </a:prstGeom>
          <a:ln w="12700">
            <a:miter lim="400000"/>
          </a:ln>
        </p:spPr>
        <p:txBody>
          <a:bodyPr lIns="45718" tIns="45718" rIns="45718" bIns="45718">
            <a:spAutoFit/>
          </a:bodyPr>
          <a:lstStyle/>
          <a:p>
            <a:pPr>
              <a:lnSpc>
                <a:spcPct val="110000"/>
              </a:lnSpc>
              <a:spcBef>
                <a:spcPts val="1900"/>
              </a:spcBef>
              <a:defRPr sz="3200">
                <a:solidFill>
                  <a:srgbClr val="FF0000"/>
                </a:solidFill>
                <a:latin typeface="黑体" panose="02010609060101010101" charset="-122"/>
                <a:ea typeface="黑体" panose="02010609060101010101" charset="-122"/>
                <a:cs typeface="黑体" panose="02010609060101010101" charset="-122"/>
                <a:sym typeface="黑体" panose="02010609060101010101" charset="-122"/>
              </a:defRPr>
            </a:pPr>
            <a:r>
              <a:t>定义</a:t>
            </a:r>
            <a:r>
              <a:rPr sz="2800">
                <a:solidFill>
                  <a:srgbClr val="000000"/>
                </a:solidFill>
                <a:latin typeface="宋体" panose="02010600030101010101" pitchFamily="2" charset="-122"/>
                <a:ea typeface="宋体" panose="02010600030101010101" pitchFamily="2" charset="-122"/>
                <a:cs typeface="宋体" panose="02010600030101010101" pitchFamily="2" charset="-122"/>
                <a:sym typeface="宋体" panose="02010600030101010101" pitchFamily="2" charset="-122"/>
              </a:rPr>
              <a:t> 设离散型随机变量</a:t>
            </a:r>
            <a:r>
              <a:rPr sz="2800" b="1" i="1">
                <a:solidFill>
                  <a:srgbClr val="000000"/>
                </a:solidFill>
                <a:latin typeface="Times New Roman" panose="02020603050405020304"/>
                <a:ea typeface="Times New Roman" panose="02020603050405020304"/>
                <a:cs typeface="Times New Roman" panose="02020603050405020304"/>
                <a:sym typeface="Times New Roman" panose="02020603050405020304"/>
              </a:rPr>
              <a:t>X</a:t>
            </a:r>
            <a:r>
              <a:rPr sz="2800">
                <a:solidFill>
                  <a:srgbClr val="000000"/>
                </a:solidFill>
                <a:latin typeface="宋体" panose="02010600030101010101" pitchFamily="2" charset="-122"/>
                <a:ea typeface="宋体" panose="02010600030101010101" pitchFamily="2" charset="-122"/>
                <a:cs typeface="宋体" panose="02010600030101010101" pitchFamily="2" charset="-122"/>
                <a:sym typeface="宋体" panose="02010600030101010101" pitchFamily="2" charset="-122"/>
              </a:rPr>
              <a:t>所有可能取值为</a:t>
            </a:r>
            <a:r>
              <a:rPr sz="2800" b="1" i="1">
                <a:solidFill>
                  <a:srgbClr val="000000"/>
                </a:solidFill>
                <a:latin typeface="Times New Roman" panose="02020603050405020304"/>
                <a:ea typeface="Times New Roman" panose="02020603050405020304"/>
                <a:cs typeface="Times New Roman" panose="02020603050405020304"/>
                <a:sym typeface="Times New Roman" panose="02020603050405020304"/>
              </a:rPr>
              <a:t>x</a:t>
            </a:r>
            <a:r>
              <a:rPr sz="2800" b="1" i="1" baseline="-25000">
                <a:solidFill>
                  <a:srgbClr val="000000"/>
                </a:solidFill>
                <a:latin typeface="Times New Roman" panose="02020603050405020304"/>
                <a:ea typeface="Times New Roman" panose="02020603050405020304"/>
                <a:cs typeface="Times New Roman" panose="02020603050405020304"/>
                <a:sym typeface="Times New Roman" panose="02020603050405020304"/>
              </a:rPr>
              <a:t>k </a:t>
            </a:r>
            <a:r>
              <a:rPr sz="2800" b="1">
                <a:solidFill>
                  <a:srgbClr val="000000"/>
                </a:solidFill>
                <a:latin typeface="Times New Roman" panose="02020603050405020304"/>
                <a:ea typeface="Times New Roman" panose="02020603050405020304"/>
                <a:cs typeface="Times New Roman" panose="02020603050405020304"/>
                <a:sym typeface="Times New Roman" panose="02020603050405020304"/>
              </a:rPr>
              <a:t>, </a:t>
            </a:r>
            <a:r>
              <a:rPr sz="2800" b="1" i="1">
                <a:solidFill>
                  <a:srgbClr val="000000"/>
                </a:solidFill>
                <a:latin typeface="Times New Roman" panose="02020603050405020304"/>
                <a:ea typeface="Times New Roman" panose="02020603050405020304"/>
                <a:cs typeface="Times New Roman" panose="02020603050405020304"/>
                <a:sym typeface="Times New Roman" panose="02020603050405020304"/>
              </a:rPr>
              <a:t>k=</a:t>
            </a:r>
            <a:r>
              <a:rPr sz="2800" b="1">
                <a:solidFill>
                  <a:srgbClr val="000000"/>
                </a:solidFill>
                <a:latin typeface="Times New Roman" panose="02020603050405020304"/>
                <a:ea typeface="Times New Roman" panose="02020603050405020304"/>
                <a:cs typeface="Times New Roman" panose="02020603050405020304"/>
                <a:sym typeface="Times New Roman" panose="02020603050405020304"/>
              </a:rPr>
              <a:t>1,2,…</a:t>
            </a:r>
            <a:r>
              <a:rPr sz="2800">
                <a:solidFill>
                  <a:srgbClr val="000000"/>
                </a:solidFill>
                <a:latin typeface="宋体" panose="02010600030101010101" pitchFamily="2" charset="-122"/>
                <a:ea typeface="宋体" panose="02010600030101010101" pitchFamily="2" charset="-122"/>
                <a:cs typeface="宋体" panose="02010600030101010101" pitchFamily="2" charset="-122"/>
                <a:sym typeface="宋体" panose="02010600030101010101" pitchFamily="2" charset="-122"/>
              </a:rPr>
              <a:t> </a:t>
            </a:r>
            <a:endParaRPr sz="2800">
              <a:solidFill>
                <a:srgbClr val="000000"/>
              </a:solidFill>
              <a:latin typeface="宋体" panose="02010600030101010101" pitchFamily="2" charset="-122"/>
              <a:ea typeface="宋体" panose="02010600030101010101" pitchFamily="2" charset="-122"/>
              <a:cs typeface="宋体" panose="02010600030101010101" pitchFamily="2" charset="-122"/>
              <a:sym typeface="宋体" panose="02010600030101010101" pitchFamily="2" charset="-122"/>
            </a:endParaRPr>
          </a:p>
        </p:txBody>
      </p:sp>
      <p:sp>
        <p:nvSpPr>
          <p:cNvPr id="121" name="Shape 121"/>
          <p:cNvSpPr/>
          <p:nvPr/>
        </p:nvSpPr>
        <p:spPr>
          <a:xfrm>
            <a:off x="352425" y="2276474"/>
            <a:ext cx="4650193" cy="449072"/>
          </a:xfrm>
          <a:prstGeom prst="rect">
            <a:avLst/>
          </a:prstGeom>
          <a:ln w="12700">
            <a:miter lim="400000"/>
          </a:ln>
        </p:spPr>
        <p:txBody>
          <a:bodyPr wrap="none" lIns="45718" tIns="45718" rIns="45718" bIns="45718">
            <a:spAutoFit/>
          </a:bodyPr>
          <a:lstStyle>
            <a:lvl1pPr>
              <a:spcBef>
                <a:spcPts val="1600"/>
              </a:spcBef>
              <a:buClr>
                <a:srgbClr val="FF0066"/>
              </a:buClr>
              <a:buSzPct val="100000"/>
              <a:buFont typeface="Wingdings" panose="05000000000000000000"/>
              <a:buChar char="❖"/>
              <a:defRPr sz="2800">
                <a:solidFill>
                  <a:srgbClr val="0000FF"/>
                </a:solidFill>
                <a:latin typeface="黑体" panose="02010609060101010101" charset="-122"/>
                <a:ea typeface="黑体" panose="02010609060101010101" charset="-122"/>
                <a:cs typeface="黑体" panose="02010609060101010101" charset="-122"/>
                <a:sym typeface="黑体" panose="02010609060101010101" charset="-122"/>
              </a:defRPr>
            </a:lvl1pPr>
          </a:lstStyle>
          <a:p>
            <a:r>
              <a:t>离散型随机变量的分布律：</a:t>
            </a:r>
          </a:p>
        </p:txBody>
      </p:sp>
      <p:sp>
        <p:nvSpPr>
          <p:cNvPr id="122" name="Shape 122"/>
          <p:cNvSpPr/>
          <p:nvPr/>
        </p:nvSpPr>
        <p:spPr>
          <a:xfrm>
            <a:off x="352424" y="908050"/>
            <a:ext cx="8510589" cy="0"/>
          </a:xfrm>
          <a:prstGeom prst="line">
            <a:avLst/>
          </a:prstGeom>
          <a:ln w="57150">
            <a:solidFill>
              <a:srgbClr val="99CCFF"/>
            </a:solidFill>
          </a:ln>
        </p:spPr>
        <p:txBody>
          <a:bodyPr lIns="45718" tIns="45718" rIns="45718" bIns="45718"/>
          <a:lstStyle/>
          <a:p/>
        </p:txBody>
      </p:sp>
      <p:sp>
        <p:nvSpPr>
          <p:cNvPr id="123" name="Shape 123"/>
          <p:cNvSpPr/>
          <p:nvPr/>
        </p:nvSpPr>
        <p:spPr>
          <a:xfrm>
            <a:off x="395287" y="3227386"/>
            <a:ext cx="8537576" cy="623020"/>
          </a:xfrm>
          <a:prstGeom prst="rect">
            <a:avLst/>
          </a:prstGeom>
          <a:ln w="12700">
            <a:miter lim="400000"/>
          </a:ln>
        </p:spPr>
        <p:txBody>
          <a:bodyPr lIns="45718" tIns="45718" rIns="45718" bIns="45718">
            <a:spAutoFit/>
          </a:bodyPr>
          <a:lstStyle/>
          <a:p>
            <a:pPr>
              <a:lnSpc>
                <a:spcPct val="110000"/>
              </a:lnSpc>
              <a:spcBef>
                <a:spcPts val="1600"/>
              </a:spcBef>
              <a:defRPr sz="2800" b="1" i="1">
                <a:latin typeface="Times New Roman" panose="02020603050405020304"/>
                <a:ea typeface="Times New Roman" panose="02020603050405020304"/>
                <a:cs typeface="Times New Roman" panose="02020603050405020304"/>
                <a:sym typeface="Times New Roman" panose="02020603050405020304"/>
              </a:defRPr>
            </a:pPr>
            <a:r>
              <a:t> X</a:t>
            </a:r>
            <a:r>
              <a:rPr b="0" i="0">
                <a:latin typeface="宋体" panose="02010600030101010101" pitchFamily="2" charset="-122"/>
                <a:ea typeface="宋体" panose="02010600030101010101" pitchFamily="2" charset="-122"/>
                <a:cs typeface="宋体" panose="02010600030101010101" pitchFamily="2" charset="-122"/>
                <a:sym typeface="宋体" panose="02010600030101010101" pitchFamily="2" charset="-122"/>
              </a:rPr>
              <a:t>取各个可能值的概率为 </a:t>
            </a:r>
            <a:r>
              <a:t>p</a:t>
            </a:r>
            <a:r>
              <a:rPr baseline="-25000"/>
              <a:t>k </a:t>
            </a:r>
            <a:r>
              <a:rPr b="0" i="0">
                <a:latin typeface="宋体" panose="02010600030101010101" pitchFamily="2" charset="-122"/>
                <a:ea typeface="宋体" panose="02010600030101010101" pitchFamily="2" charset="-122"/>
                <a:cs typeface="宋体" panose="02010600030101010101" pitchFamily="2" charset="-122"/>
                <a:sym typeface="宋体" panose="02010600030101010101" pitchFamily="2" charset="-122"/>
              </a:rPr>
              <a:t>, 即</a:t>
            </a:r>
            <a:endParaRPr b="0" i="0">
              <a:latin typeface="宋体" panose="02010600030101010101" pitchFamily="2" charset="-122"/>
              <a:ea typeface="宋体" panose="02010600030101010101" pitchFamily="2" charset="-122"/>
              <a:cs typeface="宋体" panose="02010600030101010101" pitchFamily="2" charset="-122"/>
              <a:sym typeface="宋体" panose="02010600030101010101" pitchFamily="2" charset="-122"/>
            </a:endParaRPr>
          </a:p>
        </p:txBody>
      </p:sp>
      <p:sp>
        <p:nvSpPr>
          <p:cNvPr id="124" name="Shape 124"/>
          <p:cNvSpPr/>
          <p:nvPr/>
        </p:nvSpPr>
        <p:spPr>
          <a:xfrm>
            <a:off x="395287" y="3673474"/>
            <a:ext cx="8537576" cy="623020"/>
          </a:xfrm>
          <a:prstGeom prst="rect">
            <a:avLst/>
          </a:prstGeom>
          <a:ln w="12700">
            <a:miter lim="400000"/>
          </a:ln>
        </p:spPr>
        <p:txBody>
          <a:bodyPr lIns="45718" tIns="45718" rIns="45718" bIns="45718">
            <a:spAutoFit/>
          </a:bodyPr>
          <a:lstStyle/>
          <a:p>
            <a:pPr>
              <a:lnSpc>
                <a:spcPct val="110000"/>
              </a:lnSpc>
              <a:spcBef>
                <a:spcPts val="1600"/>
              </a:spcBef>
              <a:defRPr sz="2800" b="1" i="1">
                <a:solidFill>
                  <a:srgbClr val="0000FF"/>
                </a:solidFill>
                <a:latin typeface="Times New Roman" panose="02020603050405020304"/>
                <a:ea typeface="Times New Roman" panose="02020603050405020304"/>
                <a:cs typeface="Times New Roman" panose="02020603050405020304"/>
                <a:sym typeface="Times New Roman" panose="02020603050405020304"/>
              </a:defRPr>
            </a:pPr>
            <a:r>
              <a:t>                  P</a:t>
            </a:r>
            <a:r>
              <a:rPr i="0"/>
              <a:t>{</a:t>
            </a:r>
            <a:r>
              <a:t>X=x</a:t>
            </a:r>
            <a:r>
              <a:rPr baseline="-25000"/>
              <a:t>k </a:t>
            </a:r>
            <a:r>
              <a:rPr i="0"/>
              <a:t>}</a:t>
            </a:r>
            <a:r>
              <a:rPr b="0" i="0">
                <a:latin typeface="宋体" panose="02010600030101010101" pitchFamily="2" charset="-122"/>
                <a:ea typeface="宋体" panose="02010600030101010101" pitchFamily="2" charset="-122"/>
                <a:cs typeface="宋体" panose="02010600030101010101" pitchFamily="2" charset="-122"/>
                <a:sym typeface="宋体" panose="02010600030101010101" pitchFamily="2" charset="-122"/>
              </a:rPr>
              <a:t>= </a:t>
            </a:r>
            <a:r>
              <a:t>p</a:t>
            </a:r>
            <a:r>
              <a:rPr baseline="-25000"/>
              <a:t>k</a:t>
            </a:r>
            <a:r>
              <a:rPr b="0" i="0">
                <a:latin typeface="宋体" panose="02010600030101010101" pitchFamily="2" charset="-122"/>
                <a:ea typeface="宋体" panose="02010600030101010101" pitchFamily="2" charset="-122"/>
                <a:cs typeface="宋体" panose="02010600030101010101" pitchFamily="2" charset="-122"/>
                <a:sym typeface="宋体" panose="02010600030101010101" pitchFamily="2" charset="-122"/>
              </a:rPr>
              <a:t> ， </a:t>
            </a:r>
            <a:r>
              <a:t>k =</a:t>
            </a:r>
            <a:r>
              <a:rPr i="0"/>
              <a:t>1</a:t>
            </a:r>
            <a:r>
              <a:rPr b="0" i="0">
                <a:latin typeface="宋体" panose="02010600030101010101" pitchFamily="2" charset="-122"/>
                <a:ea typeface="宋体" panose="02010600030101010101" pitchFamily="2" charset="-122"/>
                <a:cs typeface="宋体" panose="02010600030101010101" pitchFamily="2" charset="-122"/>
                <a:sym typeface="宋体" panose="02010600030101010101" pitchFamily="2" charset="-122"/>
              </a:rPr>
              <a:t>，</a:t>
            </a:r>
            <a:r>
              <a:rPr i="0"/>
              <a:t>2</a:t>
            </a:r>
            <a:r>
              <a:rPr b="0" i="0">
                <a:latin typeface="宋体" panose="02010600030101010101" pitchFamily="2" charset="-122"/>
                <a:ea typeface="宋体" panose="02010600030101010101" pitchFamily="2" charset="-122"/>
                <a:cs typeface="宋体" panose="02010600030101010101" pitchFamily="2" charset="-122"/>
                <a:sym typeface="宋体" panose="02010600030101010101" pitchFamily="2" charset="-122"/>
              </a:rPr>
              <a:t>，</a:t>
            </a:r>
            <a:r>
              <a:rPr i="0"/>
              <a:t>…            (</a:t>
            </a:r>
            <a:r>
              <a:rPr b="0" i="0">
                <a:latin typeface="Symbol" panose="05050102010706020507"/>
                <a:ea typeface="Symbol" panose="05050102010706020507"/>
                <a:cs typeface="Symbol" panose="05050102010706020507"/>
                <a:sym typeface="Symbol" panose="05050102010706020507"/>
              </a:rPr>
              <a:t>∗</a:t>
            </a:r>
            <a:r>
              <a:rPr i="0"/>
              <a:t>)</a:t>
            </a:r>
            <a:endParaRPr i="0"/>
          </a:p>
        </p:txBody>
      </p:sp>
      <p:sp>
        <p:nvSpPr>
          <p:cNvPr id="125" name="Shape 125"/>
          <p:cNvSpPr/>
          <p:nvPr/>
        </p:nvSpPr>
        <p:spPr>
          <a:xfrm>
            <a:off x="427037" y="4162425"/>
            <a:ext cx="8537576" cy="599439"/>
          </a:xfrm>
          <a:prstGeom prst="rect">
            <a:avLst/>
          </a:prstGeom>
          <a:ln w="12700">
            <a:miter lim="400000"/>
          </a:ln>
        </p:spPr>
        <p:txBody>
          <a:bodyPr lIns="45718" tIns="45718" rIns="45718" bIns="45718">
            <a:spAutoFit/>
          </a:bodyPr>
          <a:lstStyle/>
          <a:p>
            <a:pPr>
              <a:lnSpc>
                <a:spcPct val="110000"/>
              </a:lnSpc>
              <a:spcBef>
                <a:spcPts val="1600"/>
              </a:spcBef>
              <a:defRPr sz="2800">
                <a:latin typeface="宋体" panose="02010600030101010101" pitchFamily="2" charset="-122"/>
                <a:ea typeface="宋体" panose="02010600030101010101" pitchFamily="2" charset="-122"/>
                <a:cs typeface="宋体" panose="02010600030101010101" pitchFamily="2" charset="-122"/>
                <a:sym typeface="宋体" panose="02010600030101010101" pitchFamily="2" charset="-122"/>
              </a:defRPr>
            </a:pPr>
            <a:r>
              <a:t>称</a:t>
            </a:r>
            <a:r>
              <a:rPr b="1">
                <a:solidFill>
                  <a:srgbClr val="0000FF"/>
                </a:solidFill>
                <a:latin typeface="Times New Roman" panose="02020603050405020304"/>
                <a:ea typeface="Times New Roman" panose="02020603050405020304"/>
                <a:cs typeface="Times New Roman" panose="02020603050405020304"/>
                <a:sym typeface="Times New Roman" panose="02020603050405020304"/>
              </a:rPr>
              <a:t>(</a:t>
            </a:r>
            <a:r>
              <a:rPr>
                <a:solidFill>
                  <a:srgbClr val="0000FF"/>
                </a:solidFill>
                <a:latin typeface="Symbol" panose="05050102010706020507"/>
                <a:ea typeface="Symbol" panose="05050102010706020507"/>
                <a:cs typeface="Symbol" panose="05050102010706020507"/>
                <a:sym typeface="Symbol" panose="05050102010706020507"/>
              </a:rPr>
              <a:t>∗</a:t>
            </a:r>
            <a:r>
              <a:rPr b="1">
                <a:solidFill>
                  <a:srgbClr val="0000FF"/>
                </a:solidFill>
                <a:latin typeface="Times New Roman" panose="02020603050405020304"/>
                <a:ea typeface="Times New Roman" panose="02020603050405020304"/>
                <a:cs typeface="Times New Roman" panose="02020603050405020304"/>
                <a:sym typeface="Times New Roman" panose="02020603050405020304"/>
              </a:rPr>
              <a:t>)</a:t>
            </a:r>
            <a:r>
              <a:t>式为离散型随机变量 </a:t>
            </a:r>
            <a:r>
              <a:rPr b="1" i="1">
                <a:latin typeface="Times New Roman" panose="02020603050405020304"/>
                <a:ea typeface="Times New Roman" panose="02020603050405020304"/>
                <a:cs typeface="Times New Roman" panose="02020603050405020304"/>
                <a:sym typeface="Times New Roman" panose="02020603050405020304"/>
              </a:rPr>
              <a:t>X</a:t>
            </a:r>
            <a:r>
              <a:t> 的</a:t>
            </a:r>
            <a:r>
              <a:rPr u="sng">
                <a:solidFill>
                  <a:srgbClr val="FF0000"/>
                </a:solidFill>
                <a:latin typeface="黑体" panose="02010609060101010101" charset="-122"/>
                <a:ea typeface="黑体" panose="02010609060101010101" charset="-122"/>
                <a:cs typeface="黑体" panose="02010609060101010101" charset="-122"/>
                <a:sym typeface="黑体" panose="02010609060101010101" charset="-122"/>
              </a:rPr>
              <a:t>概率分布</a:t>
            </a:r>
            <a:r>
              <a:t>或</a:t>
            </a:r>
            <a:r>
              <a:rPr u="sng">
                <a:solidFill>
                  <a:srgbClr val="FF0000"/>
                </a:solidFill>
                <a:latin typeface="黑体" panose="02010609060101010101" charset="-122"/>
                <a:ea typeface="黑体" panose="02010609060101010101" charset="-122"/>
                <a:cs typeface="黑体" panose="02010609060101010101" charset="-122"/>
                <a:sym typeface="黑体" panose="02010609060101010101" charset="-122"/>
              </a:rPr>
              <a:t>分布律</a:t>
            </a:r>
            <a:r>
              <a:t>.　　　　</a:t>
            </a:r>
          </a:p>
        </p:txBody>
      </p:sp>
      <p:sp>
        <p:nvSpPr>
          <p:cNvPr id="126" name="Shape 126"/>
          <p:cNvSpPr/>
          <p:nvPr/>
        </p:nvSpPr>
        <p:spPr>
          <a:xfrm>
            <a:off x="395286" y="4724399"/>
            <a:ext cx="3938994" cy="449072"/>
          </a:xfrm>
          <a:prstGeom prst="rect">
            <a:avLst/>
          </a:prstGeom>
          <a:ln w="12700">
            <a:miter lim="400000"/>
          </a:ln>
        </p:spPr>
        <p:txBody>
          <a:bodyPr wrap="none" lIns="45718" tIns="45718" rIns="45718" bIns="45718">
            <a:spAutoFit/>
          </a:bodyPr>
          <a:lstStyle>
            <a:lvl1pPr>
              <a:spcBef>
                <a:spcPts val="1600"/>
              </a:spcBef>
              <a:buClr>
                <a:srgbClr val="FF0066"/>
              </a:buClr>
              <a:buSzPct val="100000"/>
              <a:buFont typeface="Wingdings" panose="05000000000000000000"/>
              <a:buChar char="❖"/>
              <a:defRPr sz="2800">
                <a:solidFill>
                  <a:srgbClr val="0000FF"/>
                </a:solidFill>
                <a:latin typeface="黑体" panose="02010609060101010101" charset="-122"/>
                <a:ea typeface="黑体" panose="02010609060101010101" charset="-122"/>
                <a:cs typeface="黑体" panose="02010609060101010101" charset="-122"/>
                <a:sym typeface="黑体" panose="02010609060101010101" charset="-122"/>
              </a:defRPr>
            </a:lvl1pPr>
          </a:lstStyle>
          <a:p>
            <a:r>
              <a:t>分布律常用表格表示：</a:t>
            </a:r>
          </a:p>
        </p:txBody>
      </p:sp>
      <p:grpSp>
        <p:nvGrpSpPr>
          <p:cNvPr id="129" name="Group 129"/>
          <p:cNvGrpSpPr/>
          <p:nvPr/>
        </p:nvGrpSpPr>
        <p:grpSpPr>
          <a:xfrm>
            <a:off x="1189036" y="5170487"/>
            <a:ext cx="3311528" cy="1295402"/>
            <a:chOff x="0" y="0"/>
            <a:chExt cx="3311526" cy="1295401"/>
          </a:xfrm>
        </p:grpSpPr>
        <p:sp>
          <p:nvSpPr>
            <p:cNvPr id="127" name="Shape 127"/>
            <p:cNvSpPr/>
            <p:nvPr/>
          </p:nvSpPr>
          <p:spPr>
            <a:xfrm>
              <a:off x="-1" y="609600"/>
              <a:ext cx="3311527" cy="1"/>
            </a:xfrm>
            <a:prstGeom prst="line">
              <a:avLst/>
            </a:prstGeom>
            <a:noFill/>
            <a:ln w="9525" cap="flat">
              <a:solidFill>
                <a:srgbClr val="000000"/>
              </a:solidFill>
              <a:prstDash val="solid"/>
              <a:round/>
            </a:ln>
            <a:effectLst/>
          </p:spPr>
          <p:txBody>
            <a:bodyPr wrap="square" lIns="45718" tIns="45718" rIns="45718" bIns="45718" numCol="1" anchor="t">
              <a:noAutofit/>
            </a:bodyPr>
            <a:lstStyle/>
            <a:p/>
          </p:txBody>
        </p:sp>
        <p:sp>
          <p:nvSpPr>
            <p:cNvPr id="128" name="Shape 128"/>
            <p:cNvSpPr/>
            <p:nvPr/>
          </p:nvSpPr>
          <p:spPr>
            <a:xfrm flipH="1">
              <a:off x="376309" y="-1"/>
              <a:ext cx="2" cy="1295402"/>
            </a:xfrm>
            <a:prstGeom prst="line">
              <a:avLst/>
            </a:prstGeom>
            <a:noFill/>
            <a:ln w="9525" cap="flat">
              <a:solidFill>
                <a:srgbClr val="000000"/>
              </a:solidFill>
              <a:prstDash val="solid"/>
              <a:round/>
            </a:ln>
            <a:effectLst/>
          </p:spPr>
          <p:txBody>
            <a:bodyPr wrap="square" lIns="45718" tIns="45718" rIns="45718" bIns="45718" numCol="1" anchor="t">
              <a:noAutofit/>
            </a:bodyPr>
            <a:lstStyle/>
            <a:p/>
          </p:txBody>
        </p:sp>
      </p:grpSp>
      <p:sp>
        <p:nvSpPr>
          <p:cNvPr id="130" name="Shape 130"/>
          <p:cNvSpPr/>
          <p:nvPr/>
        </p:nvSpPr>
        <p:spPr>
          <a:xfrm>
            <a:off x="1065212" y="5227637"/>
            <a:ext cx="341321" cy="482733"/>
          </a:xfrm>
          <a:prstGeom prst="rect">
            <a:avLst/>
          </a:prstGeom>
          <a:ln w="12700">
            <a:miter lim="400000"/>
          </a:ln>
        </p:spPr>
        <p:txBody>
          <a:bodyPr wrap="none" lIns="45718" tIns="45718" rIns="45718" bIns="45718">
            <a:spAutoFit/>
          </a:bodyPr>
          <a:lstStyle>
            <a:lvl1pPr>
              <a:spcBef>
                <a:spcPts val="1600"/>
              </a:spcBef>
              <a:defRPr sz="2800" b="1" i="1">
                <a:latin typeface="Times New Roman" panose="02020603050405020304"/>
                <a:ea typeface="Times New Roman" panose="02020603050405020304"/>
                <a:cs typeface="Times New Roman" panose="02020603050405020304"/>
                <a:sym typeface="Times New Roman" panose="02020603050405020304"/>
              </a:defRPr>
            </a:lvl1pPr>
          </a:lstStyle>
          <a:p>
            <a:r>
              <a:t>X</a:t>
            </a:r>
          </a:p>
        </p:txBody>
      </p:sp>
      <p:sp>
        <p:nvSpPr>
          <p:cNvPr id="131" name="Shape 131"/>
          <p:cNvSpPr/>
          <p:nvPr/>
        </p:nvSpPr>
        <p:spPr>
          <a:xfrm>
            <a:off x="3441699" y="5227637"/>
            <a:ext cx="400473" cy="550297"/>
          </a:xfrm>
          <a:prstGeom prst="rect">
            <a:avLst/>
          </a:prstGeom>
          <a:ln w="12700">
            <a:miter lim="400000"/>
          </a:ln>
        </p:spPr>
        <p:txBody>
          <a:bodyPr wrap="none" lIns="45718" tIns="45718" rIns="45718" bIns="45718">
            <a:spAutoFit/>
          </a:bodyPr>
          <a:lstStyle/>
          <a:p>
            <a:pPr>
              <a:spcBef>
                <a:spcPts val="1600"/>
              </a:spcBef>
              <a:defRPr sz="2800" b="1" i="1">
                <a:latin typeface="Times New Roman" panose="02020603050405020304"/>
                <a:ea typeface="Times New Roman" panose="02020603050405020304"/>
                <a:cs typeface="Times New Roman" panose="02020603050405020304"/>
                <a:sym typeface="Times New Roman" panose="02020603050405020304"/>
              </a:defRPr>
            </a:pPr>
            <a:r>
              <a:t>x</a:t>
            </a:r>
            <a:r>
              <a:rPr baseline="-25000"/>
              <a:t>k</a:t>
            </a:r>
            <a:endParaRPr baseline="-25000"/>
          </a:p>
        </p:txBody>
      </p:sp>
      <p:sp>
        <p:nvSpPr>
          <p:cNvPr id="132" name="Shape 132"/>
          <p:cNvSpPr/>
          <p:nvPr/>
        </p:nvSpPr>
        <p:spPr>
          <a:xfrm>
            <a:off x="1744661" y="5227637"/>
            <a:ext cx="400473" cy="550297"/>
          </a:xfrm>
          <a:prstGeom prst="rect">
            <a:avLst/>
          </a:prstGeom>
          <a:ln w="12700">
            <a:miter lim="400000"/>
          </a:ln>
        </p:spPr>
        <p:txBody>
          <a:bodyPr wrap="none" lIns="45718" tIns="45718" rIns="45718" bIns="45718">
            <a:spAutoFit/>
          </a:bodyPr>
          <a:lstStyle/>
          <a:p>
            <a:pPr>
              <a:spcBef>
                <a:spcPts val="1600"/>
              </a:spcBef>
              <a:defRPr sz="2800" b="1" i="1">
                <a:latin typeface="Times New Roman" panose="02020603050405020304"/>
                <a:ea typeface="Times New Roman" panose="02020603050405020304"/>
                <a:cs typeface="Times New Roman" panose="02020603050405020304"/>
                <a:sym typeface="Times New Roman" panose="02020603050405020304"/>
              </a:defRPr>
            </a:pPr>
            <a:r>
              <a:t>x</a:t>
            </a:r>
            <a:r>
              <a:rPr i="0" baseline="-25000"/>
              <a:t>1</a:t>
            </a:r>
            <a:endParaRPr i="0" baseline="-25000"/>
          </a:p>
        </p:txBody>
      </p:sp>
      <p:sp>
        <p:nvSpPr>
          <p:cNvPr id="133" name="Shape 133"/>
          <p:cNvSpPr/>
          <p:nvPr/>
        </p:nvSpPr>
        <p:spPr>
          <a:xfrm>
            <a:off x="2411411" y="5227637"/>
            <a:ext cx="400473" cy="550297"/>
          </a:xfrm>
          <a:prstGeom prst="rect">
            <a:avLst/>
          </a:prstGeom>
          <a:ln w="12700">
            <a:miter lim="400000"/>
          </a:ln>
        </p:spPr>
        <p:txBody>
          <a:bodyPr wrap="none" lIns="45718" tIns="45718" rIns="45718" bIns="45718">
            <a:spAutoFit/>
          </a:bodyPr>
          <a:lstStyle/>
          <a:p>
            <a:pPr>
              <a:spcBef>
                <a:spcPts val="1600"/>
              </a:spcBef>
              <a:defRPr sz="2800" b="1" i="1">
                <a:latin typeface="Times New Roman" panose="02020603050405020304"/>
                <a:ea typeface="Times New Roman" panose="02020603050405020304"/>
                <a:cs typeface="Times New Roman" panose="02020603050405020304"/>
                <a:sym typeface="Times New Roman" panose="02020603050405020304"/>
              </a:defRPr>
            </a:pPr>
            <a:r>
              <a:t>x</a:t>
            </a:r>
            <a:r>
              <a:rPr baseline="-25000"/>
              <a:t>2</a:t>
            </a:r>
            <a:endParaRPr baseline="-25000"/>
          </a:p>
        </p:txBody>
      </p:sp>
      <p:sp>
        <p:nvSpPr>
          <p:cNvPr id="134" name="Shape 134"/>
          <p:cNvSpPr/>
          <p:nvPr/>
        </p:nvSpPr>
        <p:spPr>
          <a:xfrm>
            <a:off x="3995737" y="5289549"/>
            <a:ext cx="452439" cy="421391"/>
          </a:xfrm>
          <a:prstGeom prst="rect">
            <a:avLst/>
          </a:prstGeom>
          <a:ln w="12700">
            <a:miter lim="400000"/>
          </a:ln>
        </p:spPr>
        <p:txBody>
          <a:bodyPr lIns="45718" tIns="45718" rIns="45718" bIns="45718">
            <a:spAutoFit/>
          </a:bodyPr>
          <a:lstStyle>
            <a:lvl1pPr>
              <a:spcBef>
                <a:spcPts val="1400"/>
              </a:spcBef>
              <a:defRPr sz="2400" b="1">
                <a:latin typeface="Times New Roman" panose="02020603050405020304"/>
                <a:ea typeface="Times New Roman" panose="02020603050405020304"/>
                <a:cs typeface="Times New Roman" panose="02020603050405020304"/>
                <a:sym typeface="Times New Roman" panose="02020603050405020304"/>
              </a:defRPr>
            </a:lvl1pPr>
          </a:lstStyle>
          <a:p>
            <a:r>
              <a:t>…</a:t>
            </a:r>
          </a:p>
        </p:txBody>
      </p:sp>
      <p:sp>
        <p:nvSpPr>
          <p:cNvPr id="135" name="Shape 135"/>
          <p:cNvSpPr/>
          <p:nvPr/>
        </p:nvSpPr>
        <p:spPr>
          <a:xfrm>
            <a:off x="2987674" y="5289549"/>
            <a:ext cx="408939" cy="421391"/>
          </a:xfrm>
          <a:prstGeom prst="rect">
            <a:avLst/>
          </a:prstGeom>
          <a:ln w="12700">
            <a:miter lim="400000"/>
          </a:ln>
        </p:spPr>
        <p:txBody>
          <a:bodyPr wrap="none" lIns="45718" tIns="45718" rIns="45718" bIns="45718">
            <a:spAutoFit/>
          </a:bodyPr>
          <a:lstStyle>
            <a:lvl1pPr>
              <a:spcBef>
                <a:spcPts val="1400"/>
              </a:spcBef>
              <a:defRPr sz="2400" b="1">
                <a:latin typeface="Times New Roman" panose="02020603050405020304"/>
                <a:ea typeface="Times New Roman" panose="02020603050405020304"/>
                <a:cs typeface="Times New Roman" panose="02020603050405020304"/>
                <a:sym typeface="Times New Roman" panose="02020603050405020304"/>
              </a:defRPr>
            </a:lvl1pPr>
          </a:lstStyle>
          <a:p>
            <a:r>
              <a:t>…</a:t>
            </a:r>
          </a:p>
        </p:txBody>
      </p:sp>
      <p:sp>
        <p:nvSpPr>
          <p:cNvPr id="136" name="Shape 136"/>
          <p:cNvSpPr/>
          <p:nvPr/>
        </p:nvSpPr>
        <p:spPr>
          <a:xfrm>
            <a:off x="1065212" y="5732462"/>
            <a:ext cx="400472" cy="550297"/>
          </a:xfrm>
          <a:prstGeom prst="rect">
            <a:avLst/>
          </a:prstGeom>
          <a:ln w="12700">
            <a:miter lim="400000"/>
          </a:ln>
        </p:spPr>
        <p:txBody>
          <a:bodyPr wrap="none" lIns="45718" tIns="45718" rIns="45718" bIns="45718">
            <a:spAutoFit/>
          </a:bodyPr>
          <a:lstStyle/>
          <a:p>
            <a:pPr>
              <a:spcBef>
                <a:spcPts val="1600"/>
              </a:spcBef>
              <a:defRPr sz="2800" b="1" i="1">
                <a:latin typeface="Times New Roman" panose="02020603050405020304"/>
                <a:ea typeface="Times New Roman" panose="02020603050405020304"/>
                <a:cs typeface="Times New Roman" panose="02020603050405020304"/>
                <a:sym typeface="Times New Roman" panose="02020603050405020304"/>
              </a:defRPr>
            </a:pPr>
            <a:r>
              <a:t>p</a:t>
            </a:r>
            <a:r>
              <a:rPr baseline="-25000"/>
              <a:t>k</a:t>
            </a:r>
            <a:endParaRPr baseline="-25000"/>
          </a:p>
        </p:txBody>
      </p:sp>
      <p:sp>
        <p:nvSpPr>
          <p:cNvPr id="137" name="Shape 137"/>
          <p:cNvSpPr/>
          <p:nvPr/>
        </p:nvSpPr>
        <p:spPr>
          <a:xfrm>
            <a:off x="1744661" y="5732462"/>
            <a:ext cx="735014" cy="550297"/>
          </a:xfrm>
          <a:prstGeom prst="rect">
            <a:avLst/>
          </a:prstGeom>
          <a:ln w="12700">
            <a:miter lim="400000"/>
          </a:ln>
        </p:spPr>
        <p:txBody>
          <a:bodyPr lIns="45718" tIns="45718" rIns="45718" bIns="45718">
            <a:spAutoFit/>
          </a:bodyPr>
          <a:lstStyle/>
          <a:p>
            <a:pPr>
              <a:spcBef>
                <a:spcPts val="1600"/>
              </a:spcBef>
              <a:defRPr sz="2800" b="1" i="1">
                <a:latin typeface="Times New Roman" panose="02020603050405020304"/>
                <a:ea typeface="Times New Roman" panose="02020603050405020304"/>
                <a:cs typeface="Times New Roman" panose="02020603050405020304"/>
                <a:sym typeface="Times New Roman" panose="02020603050405020304"/>
              </a:defRPr>
            </a:pPr>
            <a:r>
              <a:t>p</a:t>
            </a:r>
            <a:r>
              <a:rPr i="0" baseline="-25000"/>
              <a:t>1</a:t>
            </a:r>
            <a:endParaRPr i="0" baseline="-25000"/>
          </a:p>
        </p:txBody>
      </p:sp>
      <p:sp>
        <p:nvSpPr>
          <p:cNvPr id="138" name="Shape 138"/>
          <p:cNvSpPr/>
          <p:nvPr/>
        </p:nvSpPr>
        <p:spPr>
          <a:xfrm>
            <a:off x="2411411" y="5732462"/>
            <a:ext cx="923927" cy="550297"/>
          </a:xfrm>
          <a:prstGeom prst="rect">
            <a:avLst/>
          </a:prstGeom>
          <a:ln w="12700">
            <a:miter lim="400000"/>
          </a:ln>
        </p:spPr>
        <p:txBody>
          <a:bodyPr lIns="45718" tIns="45718" rIns="45718" bIns="45718">
            <a:spAutoFit/>
          </a:bodyPr>
          <a:lstStyle/>
          <a:p>
            <a:pPr>
              <a:spcBef>
                <a:spcPts val="1600"/>
              </a:spcBef>
              <a:defRPr sz="2800" b="1" i="1">
                <a:latin typeface="Times New Roman" panose="02020603050405020304"/>
                <a:ea typeface="Times New Roman" panose="02020603050405020304"/>
                <a:cs typeface="Times New Roman" panose="02020603050405020304"/>
                <a:sym typeface="Times New Roman" panose="02020603050405020304"/>
              </a:defRPr>
            </a:pPr>
            <a:r>
              <a:t>p</a:t>
            </a:r>
            <a:r>
              <a:rPr baseline="-25000"/>
              <a:t>2</a:t>
            </a:r>
            <a:endParaRPr baseline="-25000"/>
          </a:p>
        </p:txBody>
      </p:sp>
      <p:sp>
        <p:nvSpPr>
          <p:cNvPr id="139" name="Shape 139"/>
          <p:cNvSpPr/>
          <p:nvPr/>
        </p:nvSpPr>
        <p:spPr>
          <a:xfrm>
            <a:off x="3441699" y="5732462"/>
            <a:ext cx="400473" cy="550297"/>
          </a:xfrm>
          <a:prstGeom prst="rect">
            <a:avLst/>
          </a:prstGeom>
          <a:ln w="12700">
            <a:miter lim="400000"/>
          </a:ln>
        </p:spPr>
        <p:txBody>
          <a:bodyPr wrap="none" lIns="45718" tIns="45718" rIns="45718" bIns="45718">
            <a:spAutoFit/>
          </a:bodyPr>
          <a:lstStyle/>
          <a:p>
            <a:pPr>
              <a:spcBef>
                <a:spcPts val="1600"/>
              </a:spcBef>
              <a:defRPr sz="2800" b="1" i="1">
                <a:latin typeface="Times New Roman" panose="02020603050405020304"/>
                <a:ea typeface="Times New Roman" panose="02020603050405020304"/>
                <a:cs typeface="Times New Roman" panose="02020603050405020304"/>
                <a:sym typeface="Times New Roman" panose="02020603050405020304"/>
              </a:defRPr>
            </a:pPr>
            <a:r>
              <a:t>p</a:t>
            </a:r>
            <a:r>
              <a:rPr baseline="-25000"/>
              <a:t>k</a:t>
            </a:r>
            <a:endParaRPr baseline="-25000"/>
          </a:p>
        </p:txBody>
      </p:sp>
      <p:sp>
        <p:nvSpPr>
          <p:cNvPr id="140" name="Shape 140"/>
          <p:cNvSpPr/>
          <p:nvPr/>
        </p:nvSpPr>
        <p:spPr>
          <a:xfrm>
            <a:off x="3017836" y="5794374"/>
            <a:ext cx="408939" cy="421391"/>
          </a:xfrm>
          <a:prstGeom prst="rect">
            <a:avLst/>
          </a:prstGeom>
          <a:ln w="12700">
            <a:miter lim="400000"/>
          </a:ln>
        </p:spPr>
        <p:txBody>
          <a:bodyPr wrap="none" lIns="45718" tIns="45718" rIns="45718" bIns="45718">
            <a:spAutoFit/>
          </a:bodyPr>
          <a:lstStyle>
            <a:lvl1pPr>
              <a:spcBef>
                <a:spcPts val="1400"/>
              </a:spcBef>
              <a:defRPr sz="2400" b="1">
                <a:latin typeface="Times New Roman" panose="02020603050405020304"/>
                <a:ea typeface="Times New Roman" panose="02020603050405020304"/>
                <a:cs typeface="Times New Roman" panose="02020603050405020304"/>
                <a:sym typeface="Times New Roman" panose="02020603050405020304"/>
              </a:defRPr>
            </a:lvl1pPr>
          </a:lstStyle>
          <a:p>
            <a:r>
              <a:t>…</a:t>
            </a:r>
          </a:p>
        </p:txBody>
      </p:sp>
      <p:sp>
        <p:nvSpPr>
          <p:cNvPr id="141" name="Shape 141"/>
          <p:cNvSpPr/>
          <p:nvPr/>
        </p:nvSpPr>
        <p:spPr>
          <a:xfrm>
            <a:off x="3995737" y="5794374"/>
            <a:ext cx="452439" cy="421391"/>
          </a:xfrm>
          <a:prstGeom prst="rect">
            <a:avLst/>
          </a:prstGeom>
          <a:ln w="12700">
            <a:miter lim="400000"/>
          </a:ln>
        </p:spPr>
        <p:txBody>
          <a:bodyPr lIns="45718" tIns="45718" rIns="45718" bIns="45718">
            <a:spAutoFit/>
          </a:bodyPr>
          <a:lstStyle>
            <a:lvl1pPr>
              <a:spcBef>
                <a:spcPts val="1400"/>
              </a:spcBef>
              <a:defRPr sz="2400" b="1">
                <a:latin typeface="Times New Roman" panose="02020603050405020304"/>
                <a:ea typeface="Times New Roman" panose="02020603050405020304"/>
                <a:cs typeface="Times New Roman" panose="02020603050405020304"/>
                <a:sym typeface="Times New Roman" panose="02020603050405020304"/>
              </a:defRPr>
            </a:lvl1pPr>
          </a:lstStyle>
          <a:p>
            <a:r>
              <a:t>…</a:t>
            </a:r>
          </a:p>
        </p:txBody>
      </p:sp>
      <p:sp>
        <p:nvSpPr>
          <p:cNvPr id="142" name="Shape 142"/>
          <p:cNvSpPr/>
          <p:nvPr/>
        </p:nvSpPr>
        <p:spPr>
          <a:xfrm>
            <a:off x="5003799" y="4738687"/>
            <a:ext cx="2970991" cy="523239"/>
          </a:xfrm>
          <a:prstGeom prst="rect">
            <a:avLst/>
          </a:prstGeom>
          <a:ln w="12700">
            <a:miter lim="400000"/>
          </a:ln>
        </p:spPr>
        <p:txBody>
          <a:bodyPr wrap="none" lIns="45718" tIns="45718" rIns="45718" bIns="45718">
            <a:spAutoFit/>
          </a:bodyPr>
          <a:lstStyle>
            <a:lvl1pPr>
              <a:spcBef>
                <a:spcPts val="1600"/>
              </a:spcBef>
              <a:buClr>
                <a:srgbClr val="FF0066"/>
              </a:buClr>
              <a:buSzPct val="100000"/>
              <a:buFont typeface="Wingdings" panose="05000000000000000000"/>
              <a:buChar char="❖"/>
              <a:defRPr sz="2800">
                <a:solidFill>
                  <a:srgbClr val="0000FF"/>
                </a:solidFill>
                <a:latin typeface="黑体" panose="02010609060101010101" charset="-122"/>
                <a:ea typeface="黑体" panose="02010609060101010101" charset="-122"/>
                <a:cs typeface="黑体" panose="02010609060101010101" charset="-122"/>
                <a:sym typeface="黑体" panose="02010609060101010101" charset="-122"/>
              </a:defRPr>
            </a:lvl1pPr>
          </a:lstStyle>
          <a:p>
            <a:r>
              <a:t>分布律具有性质:</a:t>
            </a:r>
          </a:p>
        </p:txBody>
      </p:sp>
      <p:pic>
        <p:nvPicPr>
          <p:cNvPr id="143" name="image7.png"/>
          <p:cNvPicPr>
            <a:picLocks noChangeAspect="1"/>
          </p:cNvPicPr>
          <p:nvPr/>
        </p:nvPicPr>
        <p:blipFill>
          <a:blip r:embed="rId2"/>
          <a:stretch>
            <a:fillRect/>
          </a:stretch>
        </p:blipFill>
        <p:spPr>
          <a:xfrm>
            <a:off x="5019675" y="5745162"/>
            <a:ext cx="1700214" cy="1046164"/>
          </a:xfrm>
          <a:prstGeom prst="rect">
            <a:avLst/>
          </a:prstGeom>
          <a:ln w="12700">
            <a:miter lim="400000"/>
            <a:headEnd/>
            <a:tailEnd/>
          </a:ln>
        </p:spPr>
      </p:pic>
      <p:sp>
        <p:nvSpPr>
          <p:cNvPr id="144" name="Shape 144"/>
          <p:cNvSpPr/>
          <p:nvPr/>
        </p:nvSpPr>
        <p:spPr>
          <a:xfrm>
            <a:off x="4956175" y="5292724"/>
            <a:ext cx="3724275" cy="652781"/>
          </a:xfrm>
          <a:prstGeom prst="rect">
            <a:avLst/>
          </a:prstGeom>
          <a:ln w="12700">
            <a:miter lim="400000"/>
          </a:ln>
        </p:spPr>
        <p:txBody>
          <a:bodyPr lIns="45718" tIns="45718" rIns="45718" bIns="45718">
            <a:spAutoFit/>
          </a:bodyPr>
          <a:lstStyle/>
          <a:p>
            <a:pPr>
              <a:spcBef>
                <a:spcPts val="1700"/>
              </a:spcBef>
              <a:defRPr sz="2800">
                <a:latin typeface="宋体" panose="02010600030101010101" pitchFamily="2" charset="-122"/>
                <a:ea typeface="宋体" panose="02010600030101010101" pitchFamily="2" charset="-122"/>
                <a:cs typeface="宋体" panose="02010600030101010101" pitchFamily="2" charset="-122"/>
                <a:sym typeface="宋体" panose="02010600030101010101" pitchFamily="2" charset="-122"/>
              </a:defRPr>
            </a:pPr>
            <a:r>
              <a:t>1.</a:t>
            </a:r>
            <a:r>
              <a:rPr baseline="-30000"/>
              <a:t> </a:t>
            </a:r>
            <a:r>
              <a:t>p</a:t>
            </a:r>
            <a:r>
              <a:rPr baseline="-30000"/>
              <a:t>k </a:t>
            </a:r>
            <a:r>
              <a:rPr b="1">
                <a:latin typeface="Arial" panose="020B0604020202020204"/>
                <a:ea typeface="Arial" panose="020B0604020202020204"/>
                <a:cs typeface="Arial" panose="020B0604020202020204"/>
                <a:sym typeface="Arial" panose="020B0604020202020204"/>
              </a:rPr>
              <a:t>³</a:t>
            </a:r>
            <a:r>
              <a:t>(k=0</a:t>
            </a:r>
            <a:r>
              <a:rPr b="1">
                <a:latin typeface="Times New Roman" panose="02020603050405020304"/>
                <a:ea typeface="Times New Roman" panose="02020603050405020304"/>
                <a:cs typeface="Times New Roman" panose="02020603050405020304"/>
                <a:sym typeface="Times New Roman" panose="02020603050405020304"/>
              </a:rPr>
              <a:t>，</a:t>
            </a:r>
            <a:r>
              <a:t>1,2,...)，</a:t>
            </a:r>
          </a:p>
        </p:txBody>
      </p:sp>
    </p:spTree>
  </p:cSld>
  <p:clrMapOvr>
    <a:masterClrMapping/>
  </p:clrMapOvr>
  <mc:AlternateContent xmlns:mc="http://schemas.openxmlformats.org/markup-compatibility/2006">
    <mc:Choice xmlns:p14="http://schemas.microsoft.com/office/powerpoint/2010/main" Requires="p14">
      <p:transition spd="med" p14:dur="1000"/>
    </mc:Choice>
    <mc:Fallback>
      <p:transition spd="med"/>
    </mc:Fallback>
  </mc:AlternateContent>
  <p:timing>
    <p:tnLst>
      <p:par>
        <p:cTn id="1" dur="indefinite" restart="never" fill="hold" nodeType="tmRoot">
          <p:childTnLst>
            <p:seq concurrent="1"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iterate type="el">
                                    <p:tmAbs val="0"/>
                                  </p:iterate>
                                  <p:childTnLst>
                                    <p:set>
                                      <p:cBhvr>
                                        <p:cTn id="6" dur="indefinite" fill="hold"/>
                                        <p:tgtEl>
                                          <p:spTgt spid="1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2" nodeType="clickEffect">
                                  <p:stCondLst>
                                    <p:cond delay="0"/>
                                  </p:stCondLst>
                                  <p:iterate type="el">
                                    <p:tmAbs val="0"/>
                                  </p:iterate>
                                  <p:childTnLst>
                                    <p:set>
                                      <p:cBhvr>
                                        <p:cTn id="10" dur="indefinite" fill="hold"/>
                                        <p:tgtEl>
                                          <p:spTgt spid="119"/>
                                        </p:tgtEl>
                                        <p:attrNameLst>
                                          <p:attrName>style.visibility</p:attrName>
                                        </p:attrNameLst>
                                      </p:cBhvr>
                                      <p:to>
                                        <p:strVal val="visible"/>
                                      </p:to>
                                    </p:set>
                                    <p:animEffect transition="in" filter="wipe(left)">
                                      <p:cBhvr>
                                        <p:cTn id="11" dur="500"/>
                                        <p:tgtEl>
                                          <p:spTgt spid="119"/>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3" nodeType="clickEffect">
                                  <p:stCondLst>
                                    <p:cond delay="0"/>
                                  </p:stCondLst>
                                  <p:iterate type="el">
                                    <p:tmAbs val="0"/>
                                  </p:iterate>
                                  <p:childTnLst>
                                    <p:set>
                                      <p:cBhvr>
                                        <p:cTn id="15" dur="indefinite" fill="hold"/>
                                        <p:tgtEl>
                                          <p:spTgt spid="117"/>
                                        </p:tgtEl>
                                        <p:attrNameLst>
                                          <p:attrName>style.visibility</p:attrName>
                                        </p:attrNameLst>
                                      </p:cBhvr>
                                      <p:to>
                                        <p:strVal val="visible"/>
                                      </p:to>
                                    </p:set>
                                    <p:animEffect transition="in" filter="wipe(left)">
                                      <p:cBhvr>
                                        <p:cTn id="16" dur="500"/>
                                        <p:tgtEl>
                                          <p:spTgt spid="117"/>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4" nodeType="clickEffect">
                                  <p:stCondLst>
                                    <p:cond delay="0"/>
                                  </p:stCondLst>
                                  <p:iterate type="el">
                                    <p:tmAbs val="0"/>
                                  </p:iterate>
                                  <p:childTnLst>
                                    <p:set>
                                      <p:cBhvr>
                                        <p:cTn id="20" dur="indefinite" fill="hold"/>
                                        <p:tgtEl>
                                          <p:spTgt spid="121"/>
                                        </p:tgtEl>
                                        <p:attrNameLst>
                                          <p:attrName>style.visibility</p:attrName>
                                        </p:attrNameLst>
                                      </p:cBhvr>
                                      <p:to>
                                        <p:strVal val="visible"/>
                                      </p:to>
                                    </p:set>
                                    <p:animEffect transition="in" filter="wipe(left)">
                                      <p:cBhvr>
                                        <p:cTn id="21" dur="500"/>
                                        <p:tgtEl>
                                          <p:spTgt spid="121"/>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5" nodeType="clickEffect">
                                  <p:stCondLst>
                                    <p:cond delay="0"/>
                                  </p:stCondLst>
                                  <p:iterate type="el">
                                    <p:tmAbs val="0"/>
                                  </p:iterate>
                                  <p:childTnLst>
                                    <p:set>
                                      <p:cBhvr>
                                        <p:cTn id="25" dur="indefinite" fill="hold"/>
                                        <p:tgtEl>
                                          <p:spTgt spid="120"/>
                                        </p:tgtEl>
                                        <p:attrNameLst>
                                          <p:attrName>style.visibility</p:attrName>
                                        </p:attrNameLst>
                                      </p:cBhvr>
                                      <p:to>
                                        <p:strVal val="visible"/>
                                      </p:to>
                                    </p:set>
                                    <p:animEffect transition="in" filter="wipe(left)">
                                      <p:cBhvr>
                                        <p:cTn id="26" dur="500"/>
                                        <p:tgtEl>
                                          <p:spTgt spid="120"/>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6" nodeType="clickEffect">
                                  <p:stCondLst>
                                    <p:cond delay="0"/>
                                  </p:stCondLst>
                                  <p:iterate type="el">
                                    <p:tmAbs val="0"/>
                                  </p:iterate>
                                  <p:childTnLst>
                                    <p:set>
                                      <p:cBhvr>
                                        <p:cTn id="30" dur="indefinite" fill="hold"/>
                                        <p:tgtEl>
                                          <p:spTgt spid="123"/>
                                        </p:tgtEl>
                                        <p:attrNameLst>
                                          <p:attrName>style.visibility</p:attrName>
                                        </p:attrNameLst>
                                      </p:cBhvr>
                                      <p:to>
                                        <p:strVal val="visible"/>
                                      </p:to>
                                    </p:set>
                                    <p:animEffect transition="in" filter="wipe(left)">
                                      <p:cBhvr>
                                        <p:cTn id="31" dur="500"/>
                                        <p:tgtEl>
                                          <p:spTgt spid="123"/>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7" nodeType="clickEffect">
                                  <p:stCondLst>
                                    <p:cond delay="0"/>
                                  </p:stCondLst>
                                  <p:iterate type="el">
                                    <p:tmAbs val="0"/>
                                  </p:iterate>
                                  <p:childTnLst>
                                    <p:set>
                                      <p:cBhvr>
                                        <p:cTn id="35" dur="indefinite" fill="hold"/>
                                        <p:tgtEl>
                                          <p:spTgt spid="124"/>
                                        </p:tgtEl>
                                        <p:attrNameLst>
                                          <p:attrName>style.visibility</p:attrName>
                                        </p:attrNameLst>
                                      </p:cBhvr>
                                      <p:to>
                                        <p:strVal val="visible"/>
                                      </p:to>
                                    </p:set>
                                    <p:animEffect transition="in" filter="wipe(left)">
                                      <p:cBhvr>
                                        <p:cTn id="36" dur="500"/>
                                        <p:tgtEl>
                                          <p:spTgt spid="124"/>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8" nodeType="clickEffect">
                                  <p:stCondLst>
                                    <p:cond delay="0"/>
                                  </p:stCondLst>
                                  <p:iterate type="el">
                                    <p:tmAbs val="0"/>
                                  </p:iterate>
                                  <p:childTnLst>
                                    <p:set>
                                      <p:cBhvr>
                                        <p:cTn id="40" dur="indefinite" fill="hold"/>
                                        <p:tgtEl>
                                          <p:spTgt spid="125"/>
                                        </p:tgtEl>
                                        <p:attrNameLst>
                                          <p:attrName>style.visibility</p:attrName>
                                        </p:attrNameLst>
                                      </p:cBhvr>
                                      <p:to>
                                        <p:strVal val="visible"/>
                                      </p:to>
                                    </p:set>
                                    <p:animEffect transition="in" filter="wipe(left)">
                                      <p:cBhvr>
                                        <p:cTn id="41" dur="500"/>
                                        <p:tgtEl>
                                          <p:spTgt spid="125"/>
                                        </p:tgtEl>
                                      </p:cBhvr>
                                    </p:animEffec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grpId="9" nodeType="clickEffect">
                                  <p:stCondLst>
                                    <p:cond delay="0"/>
                                  </p:stCondLst>
                                  <p:iterate type="el">
                                    <p:tmAbs val="0"/>
                                  </p:iterate>
                                  <p:childTnLst>
                                    <p:set>
                                      <p:cBhvr>
                                        <p:cTn id="45" dur="indefinite" fill="hold"/>
                                        <p:tgtEl>
                                          <p:spTgt spid="126"/>
                                        </p:tgtEl>
                                        <p:attrNameLst>
                                          <p:attrName>style.visibility</p:attrName>
                                        </p:attrNameLst>
                                      </p:cBhvr>
                                      <p:to>
                                        <p:strVal val="visible"/>
                                      </p:to>
                                    </p:set>
                                  </p:childTnLst>
                                </p:cTn>
                              </p:par>
                            </p:childTnLst>
                          </p:cTn>
                        </p:par>
                      </p:childTnLst>
                    </p:cTn>
                  </p:par>
                  <p:par>
                    <p:cTn id="46" fill="hold">
                      <p:stCondLst>
                        <p:cond delay="indefinite"/>
                      </p:stCondLst>
                      <p:childTnLst>
                        <p:par>
                          <p:cTn id="47" fill="hold">
                            <p:stCondLst>
                              <p:cond delay="0"/>
                            </p:stCondLst>
                            <p:childTnLst>
                              <p:par>
                                <p:cTn id="48" presetID="22" presetClass="entr" presetSubtype="8" fill="hold" grpId="10" nodeType="clickEffect">
                                  <p:stCondLst>
                                    <p:cond delay="0"/>
                                  </p:stCondLst>
                                  <p:iterate type="el">
                                    <p:tmAbs val="0"/>
                                  </p:iterate>
                                  <p:childTnLst>
                                    <p:set>
                                      <p:cBhvr>
                                        <p:cTn id="49" dur="indefinite" fill="hold"/>
                                        <p:tgtEl>
                                          <p:spTgt spid="129"/>
                                        </p:tgtEl>
                                        <p:attrNameLst>
                                          <p:attrName>style.visibility</p:attrName>
                                        </p:attrNameLst>
                                      </p:cBhvr>
                                      <p:to>
                                        <p:strVal val="visible"/>
                                      </p:to>
                                    </p:set>
                                    <p:animEffect transition="in" filter="wipe(left)">
                                      <p:cBhvr>
                                        <p:cTn id="50" dur="500"/>
                                        <p:tgtEl>
                                          <p:spTgt spid="129"/>
                                        </p:tgtEl>
                                      </p:cBhvr>
                                    </p:animEffec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11" nodeType="clickEffect">
                                  <p:stCondLst>
                                    <p:cond delay="0"/>
                                  </p:stCondLst>
                                  <p:iterate type="el">
                                    <p:tmAbs val="0"/>
                                  </p:iterate>
                                  <p:childTnLst>
                                    <p:set>
                                      <p:cBhvr>
                                        <p:cTn id="54" dur="indefinite" fill="hold"/>
                                        <p:tgtEl>
                                          <p:spTgt spid="130"/>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12" nodeType="clickEffect">
                                  <p:stCondLst>
                                    <p:cond delay="0"/>
                                  </p:stCondLst>
                                  <p:iterate type="el">
                                    <p:tmAbs val="0"/>
                                  </p:iterate>
                                  <p:childTnLst>
                                    <p:set>
                                      <p:cBhvr>
                                        <p:cTn id="58" dur="indefinite" fill="hold"/>
                                        <p:tgtEl>
                                          <p:spTgt spid="132"/>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13" nodeType="clickEffect">
                                  <p:stCondLst>
                                    <p:cond delay="0"/>
                                  </p:stCondLst>
                                  <p:iterate type="el">
                                    <p:tmAbs val="0"/>
                                  </p:iterate>
                                  <p:childTnLst>
                                    <p:set>
                                      <p:cBhvr>
                                        <p:cTn id="62" dur="indefinite" fill="hold"/>
                                        <p:tgtEl>
                                          <p:spTgt spid="133"/>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14" nodeType="clickEffect">
                                  <p:stCondLst>
                                    <p:cond delay="0"/>
                                  </p:stCondLst>
                                  <p:iterate type="el">
                                    <p:tmAbs val="0"/>
                                  </p:iterate>
                                  <p:childTnLst>
                                    <p:set>
                                      <p:cBhvr>
                                        <p:cTn id="66" dur="indefinite" fill="hold"/>
                                        <p:tgtEl>
                                          <p:spTgt spid="135"/>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15" nodeType="clickEffect">
                                  <p:stCondLst>
                                    <p:cond delay="0"/>
                                  </p:stCondLst>
                                  <p:iterate type="el">
                                    <p:tmAbs val="0"/>
                                  </p:iterate>
                                  <p:childTnLst>
                                    <p:set>
                                      <p:cBhvr>
                                        <p:cTn id="70" dur="indefinite" fill="hold"/>
                                        <p:tgtEl>
                                          <p:spTgt spid="131"/>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16" nodeType="clickEffect">
                                  <p:stCondLst>
                                    <p:cond delay="0"/>
                                  </p:stCondLst>
                                  <p:iterate type="el">
                                    <p:tmAbs val="0"/>
                                  </p:iterate>
                                  <p:childTnLst>
                                    <p:set>
                                      <p:cBhvr>
                                        <p:cTn id="74" dur="indefinite" fill="hold"/>
                                        <p:tgtEl>
                                          <p:spTgt spid="134"/>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grpId="17" nodeType="clickEffect">
                                  <p:stCondLst>
                                    <p:cond delay="0"/>
                                  </p:stCondLst>
                                  <p:iterate type="el">
                                    <p:tmAbs val="0"/>
                                  </p:iterate>
                                  <p:childTnLst>
                                    <p:set>
                                      <p:cBhvr>
                                        <p:cTn id="78" dur="indefinite" fill="hold"/>
                                        <p:tgtEl>
                                          <p:spTgt spid="136"/>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grpId="18" nodeType="clickEffect">
                                  <p:stCondLst>
                                    <p:cond delay="0"/>
                                  </p:stCondLst>
                                  <p:iterate type="el">
                                    <p:tmAbs val="0"/>
                                  </p:iterate>
                                  <p:childTnLst>
                                    <p:set>
                                      <p:cBhvr>
                                        <p:cTn id="82" dur="indefinite" fill="hold"/>
                                        <p:tgtEl>
                                          <p:spTgt spid="137"/>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grpId="19" nodeType="clickEffect">
                                  <p:stCondLst>
                                    <p:cond delay="0"/>
                                  </p:stCondLst>
                                  <p:iterate type="el">
                                    <p:tmAbs val="0"/>
                                  </p:iterate>
                                  <p:childTnLst>
                                    <p:set>
                                      <p:cBhvr>
                                        <p:cTn id="86" dur="indefinite" fill="hold"/>
                                        <p:tgtEl>
                                          <p:spTgt spid="138"/>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22" presetClass="entr" presetSubtype="8" fill="hold" grpId="20" nodeType="clickEffect">
                                  <p:stCondLst>
                                    <p:cond delay="0"/>
                                  </p:stCondLst>
                                  <p:iterate type="el">
                                    <p:tmAbs val="0"/>
                                  </p:iterate>
                                  <p:childTnLst>
                                    <p:set>
                                      <p:cBhvr>
                                        <p:cTn id="90" dur="indefinite" fill="hold"/>
                                        <p:tgtEl>
                                          <p:spTgt spid="140"/>
                                        </p:tgtEl>
                                        <p:attrNameLst>
                                          <p:attrName>style.visibility</p:attrName>
                                        </p:attrNameLst>
                                      </p:cBhvr>
                                      <p:to>
                                        <p:strVal val="visible"/>
                                      </p:to>
                                    </p:set>
                                    <p:animEffect transition="in" filter="wipe(left)">
                                      <p:cBhvr>
                                        <p:cTn id="91" dur="500"/>
                                        <p:tgtEl>
                                          <p:spTgt spid="140"/>
                                        </p:tgtEl>
                                      </p:cBhvr>
                                    </p:animEffect>
                                  </p:childTnLst>
                                </p:cTn>
                              </p:par>
                            </p:childTnLst>
                          </p:cTn>
                        </p:par>
                      </p:childTnLst>
                    </p:cTn>
                  </p:par>
                  <p:par>
                    <p:cTn id="92" fill="hold">
                      <p:stCondLst>
                        <p:cond delay="indefinite"/>
                      </p:stCondLst>
                      <p:childTnLst>
                        <p:par>
                          <p:cTn id="93" fill="hold">
                            <p:stCondLst>
                              <p:cond delay="0"/>
                            </p:stCondLst>
                            <p:childTnLst>
                              <p:par>
                                <p:cTn id="94" presetID="22" presetClass="entr" presetSubtype="1" fill="hold" grpId="21" nodeType="clickEffect">
                                  <p:stCondLst>
                                    <p:cond delay="0"/>
                                  </p:stCondLst>
                                  <p:iterate type="el">
                                    <p:tmAbs val="0"/>
                                  </p:iterate>
                                  <p:childTnLst>
                                    <p:set>
                                      <p:cBhvr>
                                        <p:cTn id="95" dur="indefinite" fill="hold"/>
                                        <p:tgtEl>
                                          <p:spTgt spid="139"/>
                                        </p:tgtEl>
                                        <p:attrNameLst>
                                          <p:attrName>style.visibility</p:attrName>
                                        </p:attrNameLst>
                                      </p:cBhvr>
                                      <p:to>
                                        <p:strVal val="visible"/>
                                      </p:to>
                                    </p:set>
                                    <p:animEffect transition="in" filter="wipe(up)">
                                      <p:cBhvr>
                                        <p:cTn id="96" dur="500"/>
                                        <p:tgtEl>
                                          <p:spTgt spid="139"/>
                                        </p:tgtEl>
                                      </p:cBhvr>
                                    </p:animEffect>
                                  </p:childTnLst>
                                </p:cTn>
                              </p:par>
                            </p:childTnLst>
                          </p:cTn>
                        </p:par>
                      </p:childTnLst>
                    </p:cTn>
                  </p:par>
                  <p:par>
                    <p:cTn id="97" fill="hold">
                      <p:stCondLst>
                        <p:cond delay="indefinite"/>
                      </p:stCondLst>
                      <p:childTnLst>
                        <p:par>
                          <p:cTn id="98" fill="hold">
                            <p:stCondLst>
                              <p:cond delay="0"/>
                            </p:stCondLst>
                            <p:childTnLst>
                              <p:par>
                                <p:cTn id="99" presetID="22" presetClass="entr" presetSubtype="8" fill="hold" grpId="22" nodeType="clickEffect">
                                  <p:stCondLst>
                                    <p:cond delay="0"/>
                                  </p:stCondLst>
                                  <p:iterate type="el">
                                    <p:tmAbs val="0"/>
                                  </p:iterate>
                                  <p:childTnLst>
                                    <p:set>
                                      <p:cBhvr>
                                        <p:cTn id="100" dur="indefinite" fill="hold"/>
                                        <p:tgtEl>
                                          <p:spTgt spid="141"/>
                                        </p:tgtEl>
                                        <p:attrNameLst>
                                          <p:attrName>style.visibility</p:attrName>
                                        </p:attrNameLst>
                                      </p:cBhvr>
                                      <p:to>
                                        <p:strVal val="visible"/>
                                      </p:to>
                                    </p:set>
                                    <p:animEffect transition="in" filter="wipe(left)">
                                      <p:cBhvr>
                                        <p:cTn id="101" dur="500"/>
                                        <p:tgtEl>
                                          <p:spTgt spid="141"/>
                                        </p:tgtEl>
                                      </p:cBhvr>
                                    </p:animEffect>
                                  </p:childTnLst>
                                </p:cTn>
                              </p:par>
                            </p:childTnLst>
                          </p:cTn>
                        </p:par>
                      </p:childTnLst>
                    </p:cTn>
                  </p:par>
                  <p:par>
                    <p:cTn id="102" fill="hold">
                      <p:stCondLst>
                        <p:cond delay="indefinite"/>
                      </p:stCondLst>
                      <p:childTnLst>
                        <p:par>
                          <p:cTn id="103" fill="hold">
                            <p:stCondLst>
                              <p:cond delay="0"/>
                            </p:stCondLst>
                            <p:childTnLst>
                              <p:par>
                                <p:cTn id="104" presetID="22" presetClass="entr" presetSubtype="8" fill="hold" grpId="23" nodeType="clickEffect">
                                  <p:stCondLst>
                                    <p:cond delay="0"/>
                                  </p:stCondLst>
                                  <p:iterate type="el">
                                    <p:tmAbs val="0"/>
                                  </p:iterate>
                                  <p:childTnLst>
                                    <p:set>
                                      <p:cBhvr>
                                        <p:cTn id="105" dur="indefinite" fill="hold"/>
                                        <p:tgtEl>
                                          <p:spTgt spid="142"/>
                                        </p:tgtEl>
                                        <p:attrNameLst>
                                          <p:attrName>style.visibility</p:attrName>
                                        </p:attrNameLst>
                                      </p:cBhvr>
                                      <p:to>
                                        <p:strVal val="visible"/>
                                      </p:to>
                                    </p:set>
                                    <p:animEffect transition="in" filter="wipe(left)">
                                      <p:cBhvr>
                                        <p:cTn id="106" dur="500"/>
                                        <p:tgtEl>
                                          <p:spTgt spid="142"/>
                                        </p:tgtEl>
                                      </p:cBhvr>
                                    </p:animEffect>
                                  </p:childTnLst>
                                </p:cTn>
                              </p:par>
                            </p:childTnLst>
                          </p:cTn>
                        </p:par>
                      </p:childTnLst>
                    </p:cTn>
                  </p:par>
                  <p:par>
                    <p:cTn id="107" fill="hold">
                      <p:stCondLst>
                        <p:cond delay="indefinite"/>
                      </p:stCondLst>
                      <p:childTnLst>
                        <p:par>
                          <p:cTn id="108" fill="hold">
                            <p:stCondLst>
                              <p:cond delay="0"/>
                            </p:stCondLst>
                            <p:childTnLst>
                              <p:par>
                                <p:cTn id="109" presetID="22" presetClass="entr" presetSubtype="8" fill="hold" grpId="24" nodeType="clickEffect">
                                  <p:stCondLst>
                                    <p:cond delay="0"/>
                                  </p:stCondLst>
                                  <p:iterate type="el">
                                    <p:tmAbs val="0"/>
                                  </p:iterate>
                                  <p:childTnLst>
                                    <p:set>
                                      <p:cBhvr>
                                        <p:cTn id="110" dur="indefinite" fill="hold"/>
                                        <p:tgtEl>
                                          <p:spTgt spid="144"/>
                                        </p:tgtEl>
                                        <p:attrNameLst>
                                          <p:attrName>style.visibility</p:attrName>
                                        </p:attrNameLst>
                                      </p:cBhvr>
                                      <p:to>
                                        <p:strVal val="visible"/>
                                      </p:to>
                                    </p:set>
                                    <p:animEffect transition="in" filter="wipe(left)">
                                      <p:cBhvr>
                                        <p:cTn id="111" dur="500"/>
                                        <p:tgtEl>
                                          <p:spTgt spid="144"/>
                                        </p:tgtEl>
                                      </p:cBhvr>
                                    </p:animEffect>
                                  </p:childTnLst>
                                </p:cTn>
                              </p:par>
                            </p:childTnLst>
                          </p:cTn>
                        </p:par>
                      </p:childTnLst>
                    </p:cTn>
                  </p:par>
                  <p:par>
                    <p:cTn id="112" fill="hold">
                      <p:stCondLst>
                        <p:cond delay="indefinite"/>
                      </p:stCondLst>
                      <p:childTnLst>
                        <p:par>
                          <p:cTn id="113" fill="hold">
                            <p:stCondLst>
                              <p:cond delay="0"/>
                            </p:stCondLst>
                            <p:childTnLst>
                              <p:par>
                                <p:cTn id="114" presetID="22" presetClass="entr" presetSubtype="8" fill="hold" grpId="25" nodeType="clickEffect">
                                  <p:stCondLst>
                                    <p:cond delay="0"/>
                                  </p:stCondLst>
                                  <p:iterate type="el">
                                    <p:tmAbs val="0"/>
                                  </p:iterate>
                                  <p:childTnLst>
                                    <p:set>
                                      <p:cBhvr>
                                        <p:cTn id="115" dur="indefinite" fill="hold"/>
                                        <p:tgtEl>
                                          <p:spTgt spid="143"/>
                                        </p:tgtEl>
                                        <p:attrNameLst>
                                          <p:attrName>style.visibility</p:attrName>
                                        </p:attrNameLst>
                                      </p:cBhvr>
                                      <p:to>
                                        <p:strVal val="visible"/>
                                      </p:to>
                                    </p:set>
                                    <p:animEffect transition="in" filter="wipe(left)">
                                      <p:cBhvr>
                                        <p:cTn id="116" dur="500"/>
                                        <p:tgtEl>
                                          <p:spTgt spid="14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spid="143" grpId="25" animBg="1" advAuto="0"/>
      <p:bldP spid="135" grpId="14" animBg="1" advAuto="0"/>
      <p:bldP spid="123" grpId="6" animBg="1" advAuto="0"/>
      <p:bldP spid="117" grpId="3" animBg="1" advAuto="0"/>
      <p:bldP spid="137" grpId="18" animBg="1" advAuto="0"/>
      <p:bldP spid="133" grpId="13" animBg="1" advAuto="0"/>
      <p:bldP spid="129" grpId="10" animBg="1" advAuto="0"/>
      <p:bldP spid="136" grpId="17" animBg="1" advAuto="0"/>
      <p:bldP spid="126" grpId="9" animBg="1" advAuto="0"/>
      <p:bldP spid="124" grpId="7" animBg="1" advAuto="0"/>
      <p:bldP spid="131" grpId="15" animBg="1" advAuto="0"/>
      <p:bldP spid="142" grpId="23" animBg="1" advAuto="0"/>
      <p:bldP spid="121" grpId="4" animBg="1" advAuto="0"/>
      <p:bldP spid="125" grpId="8" animBg="1" advAuto="0"/>
      <p:bldP spid="132" grpId="12" animBg="1" advAuto="0"/>
      <p:bldP spid="134" grpId="16" animBg="1" advAuto="0"/>
      <p:bldP spid="120" grpId="5" animBg="1" advAuto="0"/>
      <p:bldP spid="130" grpId="11" animBg="1" advAuto="0"/>
      <p:bldP spid="141" grpId="22" animBg="1" advAuto="0"/>
      <p:bldP spid="138" grpId="19" animBg="1" advAuto="0"/>
      <p:bldP spid="140" grpId="20" animBg="1" advAuto="0"/>
      <p:bldP spid="119" grpId="2" animBg="1" advAuto="0"/>
      <p:bldP spid="139" grpId="21" animBg="1" advAuto="0"/>
      <p:bldP spid="144" grpId="24" animBg="1" advAuto="0"/>
      <p:bldP spid="118" grpId="1" animBg="1" advAuto="0"/>
    </p:bldLst>
  </p:timing>
</p:sld>
</file>

<file path=ppt/theme/theme1.xml><?xml version="1.0" encoding="utf-8"?>
<a:theme xmlns:a="http://schemas.openxmlformats.org/drawingml/2006/main" name="1_默认设计模板">
  <a:themeElements>
    <a:clrScheme name="1_默认设计模板">
      <a:dk1>
        <a:srgbClr val="000000"/>
      </a:dk1>
      <a:lt1>
        <a:srgbClr val="FFFFFF"/>
      </a:lt1>
      <a:dk2>
        <a:srgbClr val="A7A7A7"/>
      </a:dk2>
      <a:lt2>
        <a:srgbClr val="535353"/>
      </a:lt2>
      <a:accent1>
        <a:srgbClr val="BBE0E3"/>
      </a:accent1>
      <a:accent2>
        <a:srgbClr val="333399"/>
      </a:accent2>
      <a:accent3>
        <a:srgbClr val="9BBB59"/>
      </a:accent3>
      <a:accent4>
        <a:srgbClr val="8064A2"/>
      </a:accent4>
      <a:accent5>
        <a:srgbClr val="4BACC6"/>
      </a:accent5>
      <a:accent6>
        <a:srgbClr val="F79646"/>
      </a:accent6>
      <a:hlink>
        <a:srgbClr val="0000FF"/>
      </a:hlink>
      <a:folHlink>
        <a:srgbClr val="FF00FF"/>
      </a:folHlink>
    </a:clrScheme>
    <a:fontScheme name="1_默认设计模板">
      <a:majorFont>
        <a:latin typeface="Calibri"/>
        <a:ea typeface="Calibri"/>
        <a:cs typeface="Calibri"/>
      </a:majorFont>
      <a:minorFont>
        <a:latin typeface="Helvetica"/>
        <a:ea typeface="Helvetica"/>
        <a:cs typeface="Helvetica"/>
      </a:minorFont>
    </a:fontScheme>
    <a:fmtScheme name="1_默认设计模板">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spPr>
      <a:bodyPr rot="0" spcFirstLastPara="1" vertOverflow="overflow" horzOverflow="overflow" vert="horz" wrap="square" lIns="45718" tIns="45718" rIns="45718" bIns="45718"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j-lt"/>
            <a:ea typeface="+mj-ea"/>
            <a:cs typeface="+mj-cs"/>
            <a:sym typeface="Calibri" panose="020F0502020204030204"/>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rgbClr val="FFFFFF"/>
        </a:lnRef>
        <a:fillRef idx="0">
          <a:srgbClr val="FFFFFF"/>
        </a:fillRef>
        <a:effectRef idx="0">
          <a:srgbClr val="FFFFFF"/>
        </a:effectRef>
        <a:fontRef idx="none"/>
      </a:style>
    </a:spDef>
    <a:lnDef>
      <a:spPr>
        <a:noFill/>
        <a:ln w="25400" cap="flat">
          <a:solidFill>
            <a:schemeClr val="accent1"/>
          </a:solidFill>
          <a:prstDash val="solid"/>
          <a:round/>
        </a:ln>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rgbClr val="FFFFFF"/>
        </a:lnRef>
        <a:fillRef idx="0">
          <a:srgbClr val="FFFFFF"/>
        </a:fillRef>
        <a:effectRef idx="0">
          <a:srgbClr val="FFFFFF"/>
        </a:effectRef>
        <a:fontRef idx="none"/>
      </a:style>
    </a:lnDef>
    <a:txDef>
      <a:spPr>
        <a:noFill/>
        <a:ln w="12700" cap="flat">
          <a:noFill/>
          <a:miter lim="400000"/>
        </a:ln>
      </a:spPr>
      <a:bodyPr rot="0" spcFirstLastPara="1" vertOverflow="overflow" horzOverflow="overflow" vert="horz" wrap="square" lIns="45718" tIns="45718" rIns="45718" bIns="45718"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j-lt"/>
            <a:ea typeface="+mj-ea"/>
            <a:cs typeface="+mj-cs"/>
            <a:sym typeface="Calibri" panose="020F0502020204030204"/>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rgbClr val="FFFFFF"/>
        </a:lnRef>
        <a:fillRef idx="0">
          <a:srgbClr val="FFFFFF"/>
        </a:fillRef>
        <a:effectRef idx="0">
          <a:srgbClr val="FFFFFF"/>
        </a:effectRef>
        <a:fontRef idx="none"/>
      </a:style>
    </a:txDef>
  </a:objectDefaul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默认设计模板">
  <a:themeElements>
    <a:clrScheme name="1_默认设计模板">
      <a:dk1>
        <a:srgbClr val="000000"/>
      </a:dk1>
      <a:lt1>
        <a:srgbClr val="FFFFFF"/>
      </a:lt1>
      <a:dk2>
        <a:srgbClr val="A7A7A7"/>
      </a:dk2>
      <a:lt2>
        <a:srgbClr val="535353"/>
      </a:lt2>
      <a:accent1>
        <a:srgbClr val="BBE0E3"/>
      </a:accent1>
      <a:accent2>
        <a:srgbClr val="333399"/>
      </a:accent2>
      <a:accent3>
        <a:srgbClr val="9BBB59"/>
      </a:accent3>
      <a:accent4>
        <a:srgbClr val="8064A2"/>
      </a:accent4>
      <a:accent5>
        <a:srgbClr val="4BACC6"/>
      </a:accent5>
      <a:accent6>
        <a:srgbClr val="F79646"/>
      </a:accent6>
      <a:hlink>
        <a:srgbClr val="0000FF"/>
      </a:hlink>
      <a:folHlink>
        <a:srgbClr val="FF00FF"/>
      </a:folHlink>
    </a:clrScheme>
    <a:fontScheme name="1_默认设计模板">
      <a:majorFont>
        <a:latin typeface="Calibri"/>
        <a:ea typeface="Calibri"/>
        <a:cs typeface="Calibri"/>
      </a:majorFont>
      <a:minorFont>
        <a:latin typeface="Helvetica"/>
        <a:ea typeface="Helvetica"/>
        <a:cs typeface="Helvetica"/>
      </a:minorFont>
    </a:fontScheme>
    <a:fmtScheme name="1_默认设计模板">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spPr>
      <a:bodyPr rot="0" spcFirstLastPara="1" vertOverflow="overflow" horzOverflow="overflow" vert="horz" wrap="square" lIns="45718" tIns="45718" rIns="45718" bIns="45718"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j-lt"/>
            <a:ea typeface="+mj-ea"/>
            <a:cs typeface="+mj-cs"/>
            <a:sym typeface="Calibri" panose="020F0502020204030204"/>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rgbClr val="FFFFFF"/>
        </a:lnRef>
        <a:fillRef idx="0">
          <a:srgbClr val="FFFFFF"/>
        </a:fillRef>
        <a:effectRef idx="0">
          <a:srgbClr val="FFFFFF"/>
        </a:effectRef>
        <a:fontRef idx="none"/>
      </a:style>
    </a:spDef>
    <a:lnDef>
      <a:spPr>
        <a:noFill/>
        <a:ln w="25400" cap="flat">
          <a:solidFill>
            <a:schemeClr val="accent1"/>
          </a:solidFill>
          <a:prstDash val="solid"/>
          <a:round/>
        </a:ln>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rgbClr val="FFFFFF"/>
        </a:lnRef>
        <a:fillRef idx="0">
          <a:srgbClr val="FFFFFF"/>
        </a:fillRef>
        <a:effectRef idx="0">
          <a:srgbClr val="FFFFFF"/>
        </a:effectRef>
        <a:fontRef idx="none"/>
      </a:style>
    </a:lnDef>
    <a:txDef>
      <a:spPr>
        <a:noFill/>
        <a:ln w="12700" cap="flat">
          <a:noFill/>
          <a:miter lim="400000"/>
        </a:ln>
      </a:spPr>
      <a:bodyPr rot="0" spcFirstLastPara="1" vertOverflow="overflow" horzOverflow="overflow" vert="horz" wrap="square" lIns="45718" tIns="45718" rIns="45718" bIns="45718"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j-lt"/>
            <a:ea typeface="+mj-ea"/>
            <a:cs typeface="+mj-cs"/>
            <a:sym typeface="Calibri" panose="020F0502020204030204"/>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rgbClr val="FFFFFF"/>
        </a:lnRef>
        <a:fillRef idx="0">
          <a:srgbClr val="FFFFFF"/>
        </a:fillRef>
        <a:effectRef idx="0">
          <a:srgbClr val="FFFFFF"/>
        </a:effectRef>
        <a:fontRef idx="none"/>
      </a:style>
    </a:txDef>
  </a:objectDefaul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2360</Words>
  <Application>WPS 演示</Application>
  <PresentationFormat/>
  <Paragraphs>230</Paragraphs>
  <Slides>15</Slides>
  <Notes>0</Notes>
  <HiddenSlides>0</HiddenSlides>
  <MMClips>0</MMClips>
  <ScaleCrop>false</ScaleCrop>
  <HeadingPairs>
    <vt:vector size="6" baseType="variant">
      <vt:variant>
        <vt:lpstr>已用的字体</vt:lpstr>
      </vt:variant>
      <vt:variant>
        <vt:i4>19</vt:i4>
      </vt:variant>
      <vt:variant>
        <vt:lpstr>主题</vt:lpstr>
      </vt:variant>
      <vt:variant>
        <vt:i4>1</vt:i4>
      </vt:variant>
      <vt:variant>
        <vt:lpstr>幻灯片标题</vt:lpstr>
      </vt:variant>
      <vt:variant>
        <vt:i4>15</vt:i4>
      </vt:variant>
    </vt:vector>
  </HeadingPairs>
  <TitlesOfParts>
    <vt:vector size="35" baseType="lpstr">
      <vt:lpstr>Arial</vt:lpstr>
      <vt:lpstr>宋体</vt:lpstr>
      <vt:lpstr>Wingdings</vt:lpstr>
      <vt:lpstr>Calibri</vt:lpstr>
      <vt:lpstr>Arial</vt:lpstr>
      <vt:lpstr>Calibri</vt:lpstr>
      <vt:lpstr>黑体</vt:lpstr>
      <vt:lpstr>宋体-18030</vt:lpstr>
      <vt:lpstr>新宋体</vt:lpstr>
      <vt:lpstr>Times New Roman</vt:lpstr>
      <vt:lpstr>Symbol</vt:lpstr>
      <vt:lpstr>楷体_GB2312</vt:lpstr>
      <vt:lpstr>Wingdings</vt:lpstr>
      <vt:lpstr>楷体_GB2312</vt:lpstr>
      <vt:lpstr>Times New Roman</vt:lpstr>
      <vt:lpstr>Symbol</vt:lpstr>
      <vt:lpstr>微软雅黑</vt:lpstr>
      <vt:lpstr>Arial Unicode MS</vt:lpstr>
      <vt:lpstr>Calibri Light</vt:lpstr>
      <vt:lpstr>1_默认设计模板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ages>15</Page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肖志强</cp:lastModifiedBy>
  <cp:revision>5</cp:revision>
  <dcterms:created xsi:type="dcterms:W3CDTF">2021-04-19T04:33:19Z</dcterms:created>
  <dcterms:modified xsi:type="dcterms:W3CDTF">2021-04-19T04:34:40Z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2052-11.1.0.10314</vt:lpwstr>
  </property>
</Properties>
</file>