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4" r:id="rId4"/>
    <p:sldId id="263" r:id="rId5"/>
    <p:sldId id="265" r:id="rId6"/>
    <p:sldId id="273" r:id="rId7"/>
    <p:sldId id="345" r:id="rId8"/>
    <p:sldId id="288" r:id="rId9"/>
    <p:sldId id="351" r:id="rId10"/>
    <p:sldId id="268" r:id="rId11"/>
    <p:sldId id="346" r:id="rId12"/>
    <p:sldId id="267" r:id="rId13"/>
    <p:sldId id="258" r:id="rId14"/>
    <p:sldId id="349" r:id="rId15"/>
    <p:sldId id="352" r:id="rId16"/>
    <p:sldId id="357" r:id="rId17"/>
    <p:sldId id="364" r:id="rId18"/>
    <p:sldId id="365" r:id="rId19"/>
    <p:sldId id="266" r:id="rId20"/>
    <p:sldId id="361" r:id="rId21"/>
    <p:sldId id="363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/PbiS8uAyJhvT62CjMkCbA==" hashData="VAGkCnpUzsy8m+ehuX78oBoJN2HXut1g2eSJJ/TONbfTqBHuKWM9e6NQT+zb0J6nivDMHVIZka7AllE84dMCz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4457"/>
    <a:srgbClr val="91275F"/>
    <a:srgbClr val="892F42"/>
    <a:srgbClr val="003300"/>
    <a:srgbClr val="475871"/>
    <a:srgbClr val="546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" y="5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39209E-491E-4E47-A971-E86D1D73E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de-DE"/>
              <a:t>单击此处编辑母版标题样式</a:t>
            </a:r>
            <a:endParaRPr lang="de-DE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90DE1EB-C3F9-4062-A84A-8BF943AD3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de-DE"/>
              <a:t>单击此处编辑母版副标题样式</a:t>
            </a:r>
            <a:endParaRPr lang="de-DE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2761FF-0E90-4FB5-90C6-958AAF0E6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D1B7-0970-4037-AD69-F7AA8E74D180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8F7189-19AF-46C4-A44A-84D779CF6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A518DB-70DA-4835-BF22-D6F034A57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D3C8-8DCC-4567-AC81-E77177E497F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4235582"/>
      </p:ext>
    </p:extLst>
  </p:cSld>
  <p:clrMapOvr>
    <a:masterClrMapping/>
  </p:clrMapOvr>
  <p:transition spd="slow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38BDEE-7E6E-4D13-899D-58C775198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/>
              <a:t>单击此处编辑母版标题样式</a:t>
            </a:r>
            <a:endParaRPr lang="de-DE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599E78-8AD5-42AB-87AA-9D73D9C1E9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de-DE"/>
              <a:t>编辑母版文本样式</a:t>
            </a:r>
          </a:p>
          <a:p>
            <a:pPr lvl="1"/>
            <a:r>
              <a:rPr lang="zh-CN" altLang="de-DE"/>
              <a:t>第二级</a:t>
            </a:r>
          </a:p>
          <a:p>
            <a:pPr lvl="2"/>
            <a:r>
              <a:rPr lang="zh-CN" altLang="de-DE"/>
              <a:t>第三级</a:t>
            </a:r>
          </a:p>
          <a:p>
            <a:pPr lvl="3"/>
            <a:r>
              <a:rPr lang="zh-CN" altLang="de-DE"/>
              <a:t>第四级</a:t>
            </a:r>
          </a:p>
          <a:p>
            <a:pPr lvl="4"/>
            <a:r>
              <a:rPr lang="zh-CN" altLang="de-DE"/>
              <a:t>第五级</a:t>
            </a:r>
            <a:endParaRPr lang="de-DE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DAC6C5-208D-494D-8DC8-452B848D4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D1B7-0970-4037-AD69-F7AA8E74D180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BC50E14-5FCB-41EB-9094-D5DC84A80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B4DDD8-4273-4BFC-AE12-BEC57D6B5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D3C8-8DCC-4567-AC81-E77177E497F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0977871"/>
      </p:ext>
    </p:extLst>
  </p:cSld>
  <p:clrMapOvr>
    <a:masterClrMapping/>
  </p:clrMapOvr>
  <p:transition spd="slow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B959BB9-1E42-45DB-94A3-0133C36FB6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de-DE"/>
              <a:t>单击此处编辑母版标题样式</a:t>
            </a:r>
            <a:endParaRPr lang="de-DE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9D704AE-CEB7-495B-97BE-598D581FC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de-DE"/>
              <a:t>编辑母版文本样式</a:t>
            </a:r>
          </a:p>
          <a:p>
            <a:pPr lvl="1"/>
            <a:r>
              <a:rPr lang="zh-CN" altLang="de-DE"/>
              <a:t>第二级</a:t>
            </a:r>
          </a:p>
          <a:p>
            <a:pPr lvl="2"/>
            <a:r>
              <a:rPr lang="zh-CN" altLang="de-DE"/>
              <a:t>第三级</a:t>
            </a:r>
          </a:p>
          <a:p>
            <a:pPr lvl="3"/>
            <a:r>
              <a:rPr lang="zh-CN" altLang="de-DE"/>
              <a:t>第四级</a:t>
            </a:r>
          </a:p>
          <a:p>
            <a:pPr lvl="4"/>
            <a:r>
              <a:rPr lang="zh-CN" altLang="de-DE"/>
              <a:t>第五级</a:t>
            </a:r>
            <a:endParaRPr lang="de-DE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1C2645B-39AC-4CF5-BF4B-C9393FD6E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D1B7-0970-4037-AD69-F7AA8E74D180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2E80FC-6893-42DF-B366-7A37C8F8B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D32828-A15C-4564-86B3-64F567477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D3C8-8DCC-4567-AC81-E77177E497F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2884018"/>
      </p:ext>
    </p:extLst>
  </p:cSld>
  <p:clrMapOvr>
    <a:masterClrMapping/>
  </p:clrMapOvr>
  <p:transition spd="slow">
    <p:pull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767877"/>
      </p:ext>
    </p:extLst>
  </p:cSld>
  <p:clrMapOvr>
    <a:masterClrMapping/>
  </p:clrMapOvr>
  <p:transition spd="slow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10560D-A0D9-4BD1-BCC1-EE2D8C97E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/>
              <a:t>单击此处编辑母版标题样式</a:t>
            </a:r>
            <a:endParaRPr lang="de-DE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36BC32-3DDB-4E07-8938-D97D7FCD8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de-DE"/>
              <a:t>编辑母版文本样式</a:t>
            </a:r>
          </a:p>
          <a:p>
            <a:pPr lvl="1"/>
            <a:r>
              <a:rPr lang="zh-CN" altLang="de-DE"/>
              <a:t>第二级</a:t>
            </a:r>
          </a:p>
          <a:p>
            <a:pPr lvl="2"/>
            <a:r>
              <a:rPr lang="zh-CN" altLang="de-DE"/>
              <a:t>第三级</a:t>
            </a:r>
          </a:p>
          <a:p>
            <a:pPr lvl="3"/>
            <a:r>
              <a:rPr lang="zh-CN" altLang="de-DE"/>
              <a:t>第四级</a:t>
            </a:r>
          </a:p>
          <a:p>
            <a:pPr lvl="4"/>
            <a:r>
              <a:rPr lang="zh-CN" altLang="de-DE"/>
              <a:t>第五级</a:t>
            </a:r>
            <a:endParaRPr lang="de-DE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142615-12B4-4A39-9870-D832CFEF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D1B7-0970-4037-AD69-F7AA8E74D180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523D52E-3EBF-44E6-95B6-BED883BB7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4720E1-09AE-410E-B098-EBBF7F024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D3C8-8DCC-4567-AC81-E77177E497F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3042859"/>
      </p:ext>
    </p:extLst>
  </p:cSld>
  <p:clrMapOvr>
    <a:masterClrMapping/>
  </p:clrMapOvr>
  <p:transition spd="slow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699A71-3691-4192-B151-BF2C525E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de-DE"/>
              <a:t>单击此处编辑母版标题样式</a:t>
            </a:r>
            <a:endParaRPr lang="de-DE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21EA49B-28F1-49AE-9EF4-0F65E2D9E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de-DE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8A5244C-EE85-41F5-A70D-304E7C93F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D1B7-0970-4037-AD69-F7AA8E74D180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95B4A8-0CB7-40B3-94C4-046A0CA9E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16877D-B6D9-46F6-9ED4-2D7386F94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D3C8-8DCC-4567-AC81-E77177E497F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3976097"/>
      </p:ext>
    </p:extLst>
  </p:cSld>
  <p:clrMapOvr>
    <a:masterClrMapping/>
  </p:clrMapOvr>
  <p:transition spd="slow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A9C55A-383C-4832-A867-060F4A581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/>
              <a:t>单击此处编辑母版标题样式</a:t>
            </a:r>
            <a:endParaRPr lang="de-DE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D41270D-5C6C-4BEA-B36F-295E015C9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de-DE"/>
              <a:t>编辑母版文本样式</a:t>
            </a:r>
          </a:p>
          <a:p>
            <a:pPr lvl="1"/>
            <a:r>
              <a:rPr lang="zh-CN" altLang="de-DE"/>
              <a:t>第二级</a:t>
            </a:r>
          </a:p>
          <a:p>
            <a:pPr lvl="2"/>
            <a:r>
              <a:rPr lang="zh-CN" altLang="de-DE"/>
              <a:t>第三级</a:t>
            </a:r>
          </a:p>
          <a:p>
            <a:pPr lvl="3"/>
            <a:r>
              <a:rPr lang="zh-CN" altLang="de-DE"/>
              <a:t>第四级</a:t>
            </a:r>
          </a:p>
          <a:p>
            <a:pPr lvl="4"/>
            <a:r>
              <a:rPr lang="zh-CN" altLang="de-DE"/>
              <a:t>第五级</a:t>
            </a:r>
            <a:endParaRPr lang="de-DE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DA87263-1C52-4706-90E0-705FDE79D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de-DE"/>
              <a:t>编辑母版文本样式</a:t>
            </a:r>
          </a:p>
          <a:p>
            <a:pPr lvl="1"/>
            <a:r>
              <a:rPr lang="zh-CN" altLang="de-DE"/>
              <a:t>第二级</a:t>
            </a:r>
          </a:p>
          <a:p>
            <a:pPr lvl="2"/>
            <a:r>
              <a:rPr lang="zh-CN" altLang="de-DE"/>
              <a:t>第三级</a:t>
            </a:r>
          </a:p>
          <a:p>
            <a:pPr lvl="3"/>
            <a:r>
              <a:rPr lang="zh-CN" altLang="de-DE"/>
              <a:t>第四级</a:t>
            </a:r>
          </a:p>
          <a:p>
            <a:pPr lvl="4"/>
            <a:r>
              <a:rPr lang="zh-CN" altLang="de-DE"/>
              <a:t>第五级</a:t>
            </a:r>
            <a:endParaRPr lang="de-DE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0F50DF0-F22C-44D0-8043-83C306B37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D1B7-0970-4037-AD69-F7AA8E74D180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CEF0FA2-EA81-4B9B-838A-59B4CFB6F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585885A-C56D-4EE4-87BF-A2FD55838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D3C8-8DCC-4567-AC81-E77177E497F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3420908"/>
      </p:ext>
    </p:extLst>
  </p:cSld>
  <p:clrMapOvr>
    <a:masterClrMapping/>
  </p:clrMapOvr>
  <p:transition spd="slow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8192DD-6BF6-479E-989C-9835CA2CB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de-DE"/>
              <a:t>单击此处编辑母版标题样式</a:t>
            </a:r>
            <a:endParaRPr lang="de-DE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DFDED2E-9AA1-4911-B7EC-422505F1C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de-DE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D40DE84-01DE-41CF-9475-739870845F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de-DE"/>
              <a:t>编辑母版文本样式</a:t>
            </a:r>
          </a:p>
          <a:p>
            <a:pPr lvl="1"/>
            <a:r>
              <a:rPr lang="zh-CN" altLang="de-DE"/>
              <a:t>第二级</a:t>
            </a:r>
          </a:p>
          <a:p>
            <a:pPr lvl="2"/>
            <a:r>
              <a:rPr lang="zh-CN" altLang="de-DE"/>
              <a:t>第三级</a:t>
            </a:r>
          </a:p>
          <a:p>
            <a:pPr lvl="3"/>
            <a:r>
              <a:rPr lang="zh-CN" altLang="de-DE"/>
              <a:t>第四级</a:t>
            </a:r>
          </a:p>
          <a:p>
            <a:pPr lvl="4"/>
            <a:r>
              <a:rPr lang="zh-CN" altLang="de-DE"/>
              <a:t>第五级</a:t>
            </a:r>
            <a:endParaRPr lang="de-DE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B3B4AE6-1D3B-4832-B57F-F1234ECF82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de-DE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00EBDCF-1101-46A1-827A-96248B9F0D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de-DE"/>
              <a:t>编辑母版文本样式</a:t>
            </a:r>
          </a:p>
          <a:p>
            <a:pPr lvl="1"/>
            <a:r>
              <a:rPr lang="zh-CN" altLang="de-DE"/>
              <a:t>第二级</a:t>
            </a:r>
          </a:p>
          <a:p>
            <a:pPr lvl="2"/>
            <a:r>
              <a:rPr lang="zh-CN" altLang="de-DE"/>
              <a:t>第三级</a:t>
            </a:r>
          </a:p>
          <a:p>
            <a:pPr lvl="3"/>
            <a:r>
              <a:rPr lang="zh-CN" altLang="de-DE"/>
              <a:t>第四级</a:t>
            </a:r>
          </a:p>
          <a:p>
            <a:pPr lvl="4"/>
            <a:r>
              <a:rPr lang="zh-CN" altLang="de-DE"/>
              <a:t>第五级</a:t>
            </a:r>
            <a:endParaRPr lang="de-DE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9E3673E-36E4-4327-A31D-4569CFBE5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D1B7-0970-4037-AD69-F7AA8E74D180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128C577-F743-44A6-9261-54A87DB2C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B72CA4A-8A99-41AC-BBAA-40C30D772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D3C8-8DCC-4567-AC81-E77177E497F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5445236"/>
      </p:ext>
    </p:extLst>
  </p:cSld>
  <p:clrMapOvr>
    <a:masterClrMapping/>
  </p:clrMapOvr>
  <p:transition spd="slow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E92C24-70E9-4107-B13C-E7F292989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de-DE"/>
              <a:t>单击此处编辑母版标题样式</a:t>
            </a:r>
            <a:endParaRPr lang="de-DE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DFC8281-5AC4-40DF-9D94-F9CFBAB14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D1B7-0970-4037-AD69-F7AA8E74D180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1DE0FE7-E6FC-4483-928D-15332589F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2DD1931-C5A5-4316-AC8B-28977D870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D3C8-8DCC-4567-AC81-E77177E497F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0769168"/>
      </p:ext>
    </p:extLst>
  </p:cSld>
  <p:clrMapOvr>
    <a:masterClrMapping/>
  </p:clrMapOvr>
  <p:transition spd="slow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2DCB634-0EA9-46E3-BD51-34F73D5C3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D1B7-0970-4037-AD69-F7AA8E74D180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CE8A264-32DB-459A-BD05-A4BA09589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9CC1A24-1746-4B7A-B34E-C71B49872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D3C8-8DCC-4567-AC81-E77177E497F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816211"/>
      </p:ext>
    </p:extLst>
  </p:cSld>
  <p:clrMapOvr>
    <a:masterClrMapping/>
  </p:clrMapOvr>
  <p:transition spd="slow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03C73F-A6E9-4C1C-A18B-E34802043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de-DE"/>
              <a:t>单击此处编辑母版标题样式</a:t>
            </a:r>
            <a:endParaRPr lang="de-DE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9A7EEF1-78D1-4D2D-ACA1-F4D035D86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de-DE"/>
              <a:t>编辑母版文本样式</a:t>
            </a:r>
          </a:p>
          <a:p>
            <a:pPr lvl="1"/>
            <a:r>
              <a:rPr lang="zh-CN" altLang="de-DE"/>
              <a:t>第二级</a:t>
            </a:r>
          </a:p>
          <a:p>
            <a:pPr lvl="2"/>
            <a:r>
              <a:rPr lang="zh-CN" altLang="de-DE"/>
              <a:t>第三级</a:t>
            </a:r>
          </a:p>
          <a:p>
            <a:pPr lvl="3"/>
            <a:r>
              <a:rPr lang="zh-CN" altLang="de-DE"/>
              <a:t>第四级</a:t>
            </a:r>
          </a:p>
          <a:p>
            <a:pPr lvl="4"/>
            <a:r>
              <a:rPr lang="zh-CN" altLang="de-DE"/>
              <a:t>第五级</a:t>
            </a:r>
            <a:endParaRPr lang="de-DE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5997A1A-9CEF-4AA8-90EA-4EC631F95B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de-DE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E8E432-C4F4-4DFA-BB57-20CA4C473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D1B7-0970-4037-AD69-F7AA8E74D180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D144836-A2C8-406C-9BB8-F72673729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F3FDB5-EC9D-4568-84B3-4AA669807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D3C8-8DCC-4567-AC81-E77177E497F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067475"/>
      </p:ext>
    </p:extLst>
  </p:cSld>
  <p:clrMapOvr>
    <a:masterClrMapping/>
  </p:clrMapOvr>
  <p:transition spd="slow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1F2120-9BBE-45B8-AB7F-E6F864AB6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de-DE"/>
              <a:t>单击此处编辑母版标题样式</a:t>
            </a:r>
            <a:endParaRPr lang="de-DE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5B2C450-B10E-4F0A-9EA2-190F6BABC9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0754984-915C-4B35-AF56-726C01538E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de-DE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41B945B-FC9D-4317-AAC2-FD9ABD801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D1B7-0970-4037-AD69-F7AA8E74D180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3724462-E08F-42EB-8EFD-5822FA69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C0BD908-A4CC-41FB-B792-F77E7916B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D3C8-8DCC-4567-AC81-E77177E497F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5837912"/>
      </p:ext>
    </p:extLst>
  </p:cSld>
  <p:clrMapOvr>
    <a:masterClrMapping/>
  </p:clrMapOvr>
  <p:transition spd="slow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39000"/>
                <a:lumOff val="61000"/>
                <a:alpha val="61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05B1D42-6455-4844-9120-405CF9EBC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de-DE"/>
              <a:t>单击此处编辑母版标题样式</a:t>
            </a:r>
            <a:endParaRPr lang="de-DE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E79F6A0-5F50-4BE5-AC64-C6ADBB559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de-DE"/>
              <a:t>编辑母版文本样式</a:t>
            </a:r>
          </a:p>
          <a:p>
            <a:pPr lvl="1"/>
            <a:r>
              <a:rPr lang="zh-CN" altLang="de-DE"/>
              <a:t>第二级</a:t>
            </a:r>
          </a:p>
          <a:p>
            <a:pPr lvl="2"/>
            <a:r>
              <a:rPr lang="zh-CN" altLang="de-DE"/>
              <a:t>第三级</a:t>
            </a:r>
          </a:p>
          <a:p>
            <a:pPr lvl="3"/>
            <a:r>
              <a:rPr lang="zh-CN" altLang="de-DE"/>
              <a:t>第四级</a:t>
            </a:r>
          </a:p>
          <a:p>
            <a:pPr lvl="4"/>
            <a:r>
              <a:rPr lang="zh-CN" altLang="de-DE"/>
              <a:t>第五级</a:t>
            </a:r>
            <a:endParaRPr lang="de-DE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2E0453-3B59-4D0A-AECF-683020C312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D1B7-0970-4037-AD69-F7AA8E74D180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B6A434-3F1C-44BD-B674-49BC16FF7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1835E5-3E49-4C2D-9973-F02CE3A25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8D3C8-8DCC-4567-AC81-E77177E497F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8443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pull dir="r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jp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microsoft.com/office/2007/relationships/hdphoto" Target="../media/hdphoto7.wdp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jp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1.png"/><Relationship Id="rId5" Type="http://schemas.openxmlformats.org/officeDocument/2006/relationships/image" Target="../media/image8.jpg"/><Relationship Id="rId10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jpg"/><Relationship Id="rId12" Type="http://schemas.openxmlformats.org/officeDocument/2006/relationships/image" Target="../media/image17.png"/><Relationship Id="rId2" Type="http://schemas.openxmlformats.org/officeDocument/2006/relationships/video" Target="../media/media1.mp4"/><Relationship Id="rId16" Type="http://schemas.openxmlformats.org/officeDocument/2006/relationships/image" Target="../media/image22.png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openxmlformats.org/officeDocument/2006/relationships/image" Target="../media/image16.png"/><Relationship Id="rId5" Type="http://schemas.openxmlformats.org/officeDocument/2006/relationships/image" Target="../media/image14.png"/><Relationship Id="rId15" Type="http://schemas.openxmlformats.org/officeDocument/2006/relationships/image" Target="../media/image21.jp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2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C6030BA-0C90-4153-996E-78214E9BEAA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371"/>
            <a:ext cx="9381607" cy="496287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917E5785-DD36-441A-B63A-E6973168BB7A}"/>
              </a:ext>
            </a:extLst>
          </p:cNvPr>
          <p:cNvSpPr/>
          <p:nvPr/>
        </p:nvSpPr>
        <p:spPr>
          <a:xfrm>
            <a:off x="2735259" y="5447241"/>
            <a:ext cx="780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de-DE" sz="5400" b="1" cap="none" spc="0" dirty="0">
                <a:ln/>
                <a:solidFill>
                  <a:srgbClr val="475871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</a:rPr>
              <a:t>电商平台展示与数字营销</a:t>
            </a:r>
            <a:endParaRPr lang="de-DE" sz="5400" b="1" cap="none" spc="0" dirty="0">
              <a:ln/>
              <a:solidFill>
                <a:srgbClr val="475871"/>
              </a:solidFill>
              <a:effectLst/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4307922"/>
      </p:ext>
    </p:extLst>
  </p:cSld>
  <p:clrMapOvr>
    <a:masterClrMapping/>
  </p:clrMapOvr>
  <p:transition spd="slow">
    <p:pull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481446F-1421-42DF-896A-DC3F7C708DDE}"/>
              </a:ext>
            </a:extLst>
          </p:cNvPr>
          <p:cNvSpPr txBox="1"/>
          <p:nvPr/>
        </p:nvSpPr>
        <p:spPr>
          <a:xfrm>
            <a:off x="1380034" y="1536174"/>
            <a:ext cx="6224781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现象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电商发展现状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理论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基础概念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图景</a:t>
            </a:r>
            <a:r>
              <a:rPr lang="de-DE" altLang="zh-CN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电商平台展示</a:t>
            </a:r>
            <a:endParaRPr lang="de-DE" altLang="zh-CN" sz="4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探研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数字营销与全行业联动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案例讨论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】E-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购物节：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                       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基于互联网与电商平台的狂欢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7294B47-4FF6-4AFF-978E-7E1511CCA4C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343" y="961696"/>
            <a:ext cx="4132187" cy="375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2316"/>
      </p:ext>
    </p:extLst>
  </p:cSld>
  <p:clrMapOvr>
    <a:masterClrMapping/>
  </p:clrMapOvr>
  <p:transition spd="slow">
    <p:pull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3D展示_Trim">
            <a:hlinkClick r:id="" action="ppaction://media"/>
            <a:extLst>
              <a:ext uri="{FF2B5EF4-FFF2-40B4-BE49-F238E27FC236}">
                <a16:creationId xmlns:a16="http://schemas.microsoft.com/office/drawing/2014/main" id="{58D94770-65DA-4AF9-8096-76EB4E8882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32735" y="1036982"/>
            <a:ext cx="3266583" cy="5807259"/>
          </a:xfrm>
          <a:prstGeom prst="rect">
            <a:avLst/>
          </a:prstGeom>
        </p:spPr>
      </p:pic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67E12148-568B-4187-8C04-25872987A854}"/>
              </a:ext>
            </a:extLst>
          </p:cNvPr>
          <p:cNvCxnSpPr/>
          <p:nvPr/>
        </p:nvCxnSpPr>
        <p:spPr>
          <a:xfrm>
            <a:off x="300567" y="550333"/>
            <a:ext cx="4546600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BB1B817-5294-41DF-8C20-A1F9B66E628C}"/>
              </a:ext>
            </a:extLst>
          </p:cNvPr>
          <p:cNvCxnSpPr/>
          <p:nvPr/>
        </p:nvCxnSpPr>
        <p:spPr>
          <a:xfrm>
            <a:off x="300567" y="996951"/>
            <a:ext cx="4546600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椭圆 3">
            <a:extLst>
              <a:ext uri="{FF2B5EF4-FFF2-40B4-BE49-F238E27FC236}">
                <a16:creationId xmlns:a16="http://schemas.microsoft.com/office/drawing/2014/main" id="{5D551CB4-0CFF-4BB6-943D-0CCB67095B02}"/>
              </a:ext>
            </a:extLst>
          </p:cNvPr>
          <p:cNvSpPr/>
          <p:nvPr/>
        </p:nvSpPr>
        <p:spPr>
          <a:xfrm>
            <a:off x="488951" y="260351"/>
            <a:ext cx="975783" cy="975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+mn-ea"/>
            </a:endParaRP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48936B9B-E42E-4977-A5A6-933FCAC28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18" y="518585"/>
            <a:ext cx="3262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【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图景</a:t>
            </a:r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】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电商平台展示</a:t>
            </a:r>
            <a:endParaRPr lang="de-DE" altLang="zh-CN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DB09DC2F-831F-4699-B1F8-B64732F65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13" y="343203"/>
            <a:ext cx="79380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0</a:t>
            </a:r>
            <a:r>
              <a:rPr kumimoji="0" lang="de-DE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3</a:t>
            </a:r>
            <a:endParaRPr kumimoji="0" lang="zh-CN" altLang="en-US" sz="4267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0E8EA88-EC44-4B68-817B-2FDBA6BD82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481" y="1036983"/>
            <a:ext cx="3380627" cy="582101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BC9E2D6-A790-4B06-82B7-F5A80A3514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108" y="1036983"/>
            <a:ext cx="3380627" cy="582101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4E914B3-5DB0-4764-8E02-6C1032CB0F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735" y="1020905"/>
            <a:ext cx="3266583" cy="26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42236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481446F-1421-42DF-896A-DC3F7C708DDE}"/>
              </a:ext>
            </a:extLst>
          </p:cNvPr>
          <p:cNvSpPr txBox="1"/>
          <p:nvPr/>
        </p:nvSpPr>
        <p:spPr>
          <a:xfrm>
            <a:off x="1380034" y="1536174"/>
            <a:ext cx="7619394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现象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电商发展现状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理论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基础概念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图景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电商平台展示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探研</a:t>
            </a:r>
            <a:r>
              <a:rPr lang="de-DE" altLang="zh-CN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数字营销与全行业联动</a:t>
            </a:r>
            <a:endParaRPr lang="de-DE" altLang="zh-CN" sz="4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案例讨论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】E-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购物节：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                       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基于互联网与电商平台的狂欢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65BED20-85E0-4573-8A03-4733240F1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158" y="1085603"/>
            <a:ext cx="4040045" cy="330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46829"/>
      </p:ext>
    </p:extLst>
  </p:cSld>
  <p:clrMapOvr>
    <a:masterClrMapping/>
  </p:clrMapOvr>
  <p:transition spd="slow">
    <p:pull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525F113-BAF9-4875-AAB2-E82025801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983" y="-37614481"/>
            <a:ext cx="9930033" cy="4587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120395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BB1774E2-CBA7-45FB-A9E2-EBBBECAD8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278" y="1092190"/>
            <a:ext cx="5767155" cy="5767155"/>
          </a:xfrm>
          <a:prstGeom prst="rect">
            <a:avLst/>
          </a:prstGeom>
        </p:spPr>
      </p:pic>
      <p:pic>
        <p:nvPicPr>
          <p:cNvPr id="7" name="《对话》为什么是马云（上） - 02_Trim">
            <a:hlinkClick r:id="" action="ppaction://media"/>
            <a:extLst>
              <a:ext uri="{FF2B5EF4-FFF2-40B4-BE49-F238E27FC236}">
                <a16:creationId xmlns:a16="http://schemas.microsoft.com/office/drawing/2014/main" id="{B8A3B782-B8DA-4BBF-9B62-53C73DBC7C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1770" y="3036589"/>
            <a:ext cx="2915485" cy="1712143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337C2368-CA57-4DB7-8D0D-FAD1ABCF5DDC}"/>
              </a:ext>
            </a:extLst>
          </p:cNvPr>
          <p:cNvSpPr/>
          <p:nvPr/>
        </p:nvSpPr>
        <p:spPr>
          <a:xfrm>
            <a:off x="238220" y="1803553"/>
            <a:ext cx="533030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de-DE" sz="2400" b="1" cap="none" spc="0" dirty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市场化</a:t>
            </a:r>
            <a:r>
              <a:rPr lang="de-DE" altLang="zh-CN" sz="2400" b="1" cap="none" spc="0" dirty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</a:t>
            </a:r>
            <a:r>
              <a:rPr lang="zh-CN" altLang="de-DE" sz="2400" b="1" cap="none" spc="0" dirty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平台化</a:t>
            </a:r>
            <a:r>
              <a:rPr lang="de-DE" altLang="zh-CN" sz="2400" b="1" cap="none" spc="0" dirty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</a:t>
            </a:r>
            <a:r>
              <a:rPr lang="zh-CN" altLang="de-DE" sz="2400" b="1" cap="none" spc="0" dirty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数据化</a:t>
            </a:r>
            <a:r>
              <a:rPr lang="de-DE" altLang="zh-CN" sz="2400" b="1" cap="none" spc="0" dirty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</a:t>
            </a:r>
            <a:r>
              <a:rPr lang="zh-CN" altLang="de-DE" sz="2400" b="1" cap="none" spc="0" dirty="0">
                <a:ln/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物种多样化</a:t>
            </a:r>
            <a:endParaRPr lang="de-DE" sz="2400" b="1" cap="none" spc="0" dirty="0">
              <a:ln/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B02220B-7747-4523-A0DF-C86D55FC562C}"/>
              </a:ext>
            </a:extLst>
          </p:cNvPr>
          <p:cNvSpPr txBox="1"/>
          <p:nvPr/>
        </p:nvSpPr>
        <p:spPr>
          <a:xfrm>
            <a:off x="2960058" y="2389909"/>
            <a:ext cx="461665" cy="347114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pPr algn="ctr"/>
            <a:r>
              <a:rPr lang="zh-CN" altLang="de-DE" b="1" dirty="0">
                <a:solidFill>
                  <a:schemeClr val="bg2">
                    <a:lumMod val="25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大数据下的用户分析</a:t>
            </a:r>
            <a:endParaRPr lang="de-DE" altLang="zh-CN" b="1" dirty="0">
              <a:solidFill>
                <a:schemeClr val="bg2">
                  <a:lumMod val="25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E3A1692-7C15-4550-ACA5-48F887BE510E}"/>
              </a:ext>
            </a:extLst>
          </p:cNvPr>
          <p:cNvSpPr txBox="1"/>
          <p:nvPr/>
        </p:nvSpPr>
        <p:spPr>
          <a:xfrm>
            <a:off x="4296888" y="2389909"/>
            <a:ext cx="738664" cy="347114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pPr algn="ctr"/>
            <a:r>
              <a:rPr lang="zh-CN" altLang="de-DE" b="1" dirty="0">
                <a:solidFill>
                  <a:schemeClr val="bg2">
                    <a:lumMod val="25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品牌传播的内容设置</a:t>
            </a:r>
            <a:endParaRPr lang="de-DE" altLang="zh-CN" b="1" dirty="0">
              <a:solidFill>
                <a:schemeClr val="bg2">
                  <a:lumMod val="25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ctr"/>
            <a:r>
              <a:rPr lang="zh-CN" altLang="de-DE" b="1" dirty="0">
                <a:solidFill>
                  <a:schemeClr val="bg2">
                    <a:lumMod val="25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品牌信息搜索与满足</a:t>
            </a:r>
            <a:endParaRPr lang="de-DE" b="1" dirty="0">
              <a:solidFill>
                <a:schemeClr val="bg2">
                  <a:lumMod val="25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5830BF4-ADAE-4E93-816A-F024818941DE}"/>
              </a:ext>
            </a:extLst>
          </p:cNvPr>
          <p:cNvSpPr txBox="1"/>
          <p:nvPr/>
        </p:nvSpPr>
        <p:spPr>
          <a:xfrm>
            <a:off x="1593144" y="2389909"/>
            <a:ext cx="738664" cy="347114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pPr algn="ctr"/>
            <a:r>
              <a:rPr lang="zh-CN" altLang="de-DE" b="1" dirty="0">
                <a:solidFill>
                  <a:schemeClr val="bg2">
                    <a:lumMod val="25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自媒体建设与运营</a:t>
            </a:r>
            <a:endParaRPr lang="de-DE" altLang="zh-CN" b="1" dirty="0">
              <a:solidFill>
                <a:schemeClr val="bg2">
                  <a:lumMod val="25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ctr"/>
            <a:r>
              <a:rPr lang="zh-CN" altLang="de-DE" b="1" dirty="0">
                <a:solidFill>
                  <a:schemeClr val="bg2">
                    <a:lumMod val="25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社交媒体开发与互动</a:t>
            </a:r>
            <a:endParaRPr lang="de-DE" altLang="zh-CN" b="1" dirty="0">
              <a:solidFill>
                <a:schemeClr val="bg2">
                  <a:lumMod val="25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3AEAFE7-6F63-4DB4-884C-077580A8B8E0}"/>
              </a:ext>
            </a:extLst>
          </p:cNvPr>
          <p:cNvSpPr txBox="1"/>
          <p:nvPr/>
        </p:nvSpPr>
        <p:spPr>
          <a:xfrm>
            <a:off x="533313" y="2389909"/>
            <a:ext cx="461665" cy="347114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pPr algn="ctr"/>
            <a:r>
              <a:rPr lang="zh-CN" altLang="de-DE" b="1" dirty="0">
                <a:solidFill>
                  <a:schemeClr val="bg2">
                    <a:lumMod val="25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数字广告搭载与植入</a:t>
            </a:r>
            <a:endParaRPr lang="de-DE" b="1" dirty="0">
              <a:solidFill>
                <a:schemeClr val="bg2">
                  <a:lumMod val="25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E0C6C1F3-6A07-46DE-94C5-5C2ECA97EA92}"/>
              </a:ext>
            </a:extLst>
          </p:cNvPr>
          <p:cNvCxnSpPr>
            <a:cxnSpLocks/>
          </p:cNvCxnSpPr>
          <p:nvPr/>
        </p:nvCxnSpPr>
        <p:spPr>
          <a:xfrm>
            <a:off x="300567" y="550333"/>
            <a:ext cx="5639931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4778B990-283B-47D9-A4A2-A7E2C5F0C3C8}"/>
              </a:ext>
            </a:extLst>
          </p:cNvPr>
          <p:cNvCxnSpPr>
            <a:cxnSpLocks/>
          </p:cNvCxnSpPr>
          <p:nvPr/>
        </p:nvCxnSpPr>
        <p:spPr>
          <a:xfrm flipV="1">
            <a:off x="300567" y="980250"/>
            <a:ext cx="5639931" cy="16701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椭圆 19">
            <a:extLst>
              <a:ext uri="{FF2B5EF4-FFF2-40B4-BE49-F238E27FC236}">
                <a16:creationId xmlns:a16="http://schemas.microsoft.com/office/drawing/2014/main" id="{81DFB39F-F2F9-40EA-A60F-DD8B3070105C}"/>
              </a:ext>
            </a:extLst>
          </p:cNvPr>
          <p:cNvSpPr/>
          <p:nvPr/>
        </p:nvSpPr>
        <p:spPr>
          <a:xfrm>
            <a:off x="488951" y="260351"/>
            <a:ext cx="975783" cy="975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+mn-ea"/>
            </a:endParaRP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03391BB-79D4-433C-A4A2-9FE6DFB2F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18" y="518585"/>
            <a:ext cx="44935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【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探研</a:t>
            </a:r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】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数字营销与全行业联动</a:t>
            </a:r>
            <a:endParaRPr lang="de-DE" altLang="zh-CN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22" name="矩形 9">
            <a:extLst>
              <a:ext uri="{FF2B5EF4-FFF2-40B4-BE49-F238E27FC236}">
                <a16:creationId xmlns:a16="http://schemas.microsoft.com/office/drawing/2014/main" id="{9FCB9622-CE89-456F-BCB8-A0C0CD41C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13" y="343203"/>
            <a:ext cx="79380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0</a:t>
            </a:r>
            <a:r>
              <a:rPr kumimoji="0" lang="de-DE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4</a:t>
            </a:r>
            <a:endParaRPr kumimoji="0" lang="zh-CN" altLang="en-US" sz="4267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D0659AB-B548-45D5-8ABD-75EBA408E29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879" y="518584"/>
            <a:ext cx="1800063" cy="133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28451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3" grpId="0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0655A2DB-B83F-48AE-97E3-A1BF6CEE581D}"/>
              </a:ext>
            </a:extLst>
          </p:cNvPr>
          <p:cNvCxnSpPr>
            <a:cxnSpLocks/>
          </p:cNvCxnSpPr>
          <p:nvPr/>
        </p:nvCxnSpPr>
        <p:spPr>
          <a:xfrm>
            <a:off x="300567" y="550333"/>
            <a:ext cx="5639931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58A8C4C7-54CE-4F02-A882-3C05878E4D38}"/>
              </a:ext>
            </a:extLst>
          </p:cNvPr>
          <p:cNvCxnSpPr>
            <a:cxnSpLocks/>
          </p:cNvCxnSpPr>
          <p:nvPr/>
        </p:nvCxnSpPr>
        <p:spPr>
          <a:xfrm flipV="1">
            <a:off x="300567" y="980250"/>
            <a:ext cx="5639931" cy="16701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椭圆 3">
            <a:extLst>
              <a:ext uri="{FF2B5EF4-FFF2-40B4-BE49-F238E27FC236}">
                <a16:creationId xmlns:a16="http://schemas.microsoft.com/office/drawing/2014/main" id="{7382094C-DF3A-4FF6-AE85-56681DF68B31}"/>
              </a:ext>
            </a:extLst>
          </p:cNvPr>
          <p:cNvSpPr/>
          <p:nvPr/>
        </p:nvSpPr>
        <p:spPr>
          <a:xfrm>
            <a:off x="488951" y="260351"/>
            <a:ext cx="975783" cy="975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+mn-ea"/>
            </a:endParaRP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0AB2B0CE-2051-4311-BC3B-CFAFA51E2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18" y="518585"/>
            <a:ext cx="44935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【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探研</a:t>
            </a:r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】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数字营销与全行业联动</a:t>
            </a:r>
            <a:endParaRPr lang="de-DE" altLang="zh-CN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6F969BAC-2D56-4B20-9438-7D0358C27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13" y="343203"/>
            <a:ext cx="79380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0</a:t>
            </a:r>
            <a:r>
              <a:rPr kumimoji="0" lang="de-DE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4</a:t>
            </a:r>
            <a:endParaRPr kumimoji="0" lang="zh-CN" altLang="en-US" sz="4267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B8DF024-A840-4029-AE0D-1F26CCE6A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757" y="1011998"/>
            <a:ext cx="4838497" cy="743453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979D1DF-0AE6-40D2-87A9-313883EF1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254" y="1011998"/>
            <a:ext cx="4999745" cy="7916264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C34E352-F212-4017-B267-9DB83DE0F509}"/>
              </a:ext>
            </a:extLst>
          </p:cNvPr>
          <p:cNvSpPr/>
          <p:nvPr/>
        </p:nvSpPr>
        <p:spPr>
          <a:xfrm>
            <a:off x="396743" y="1666050"/>
            <a:ext cx="1620957" cy="4551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zh-CN" altLang="de-DE" sz="2800" b="1" cap="none" spc="0" dirty="0">
                <a:ln/>
                <a:solidFill>
                  <a:srgbClr val="546886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</a:rPr>
              <a:t>双十一</a:t>
            </a:r>
            <a:endParaRPr lang="de-DE" altLang="zh-CN" sz="2800" b="1" cap="none" spc="0" dirty="0">
              <a:ln/>
              <a:solidFill>
                <a:srgbClr val="546886"/>
              </a:solidFill>
              <a:effectLst/>
              <a:latin typeface="华文琥珀" panose="02010800040101010101" pitchFamily="2" charset="-122"/>
              <a:ea typeface="华文琥珀" panose="020108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de-DE" sz="2800" b="1" cap="none" spc="0" dirty="0">
                <a:ln/>
                <a:solidFill>
                  <a:srgbClr val="546886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  <a:sym typeface="Wingdings" panose="05000000000000000000" pitchFamily="2" charset="2"/>
              </a:rPr>
              <a:t></a:t>
            </a:r>
            <a:endParaRPr lang="de-DE" altLang="zh-CN" sz="2800" b="1" cap="none" spc="0" dirty="0">
              <a:ln/>
              <a:solidFill>
                <a:srgbClr val="546886"/>
              </a:solidFill>
              <a:effectLst/>
              <a:latin typeface="华文琥珀" panose="02010800040101010101" pitchFamily="2" charset="-122"/>
              <a:ea typeface="华文琥珀" panose="02010800040101010101" pitchFamily="2" charset="-122"/>
              <a:sym typeface="Wingdings" panose="05000000000000000000" pitchFamily="2" charset="2"/>
            </a:endParaRPr>
          </a:p>
          <a:p>
            <a:pPr algn="ctr">
              <a:lnSpc>
                <a:spcPct val="150000"/>
              </a:lnSpc>
            </a:pPr>
            <a:r>
              <a:rPr lang="zh-CN" altLang="de-DE" sz="2800" b="1" cap="none" spc="0" dirty="0">
                <a:ln/>
                <a:solidFill>
                  <a:srgbClr val="546886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  <a:sym typeface="Wingdings" panose="05000000000000000000" pitchFamily="2" charset="2"/>
              </a:rPr>
              <a:t>光棍节</a:t>
            </a:r>
            <a:endParaRPr lang="de-DE" altLang="zh-CN" sz="2800" b="1" cap="none" spc="0" dirty="0">
              <a:ln/>
              <a:solidFill>
                <a:srgbClr val="546886"/>
              </a:solidFill>
              <a:effectLst/>
              <a:latin typeface="华文琥珀" panose="02010800040101010101" pitchFamily="2" charset="-122"/>
              <a:ea typeface="华文琥珀" panose="02010800040101010101" pitchFamily="2" charset="-122"/>
              <a:sym typeface="Wingdings" panose="05000000000000000000" pitchFamily="2" charset="2"/>
            </a:endParaRPr>
          </a:p>
          <a:p>
            <a:pPr algn="ctr">
              <a:lnSpc>
                <a:spcPct val="150000"/>
              </a:lnSpc>
            </a:pPr>
            <a:r>
              <a:rPr lang="zh-CN" altLang="de-DE" sz="2800" b="1" cap="none" spc="0" dirty="0">
                <a:ln/>
                <a:solidFill>
                  <a:srgbClr val="546886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  <a:sym typeface="Wingdings" panose="05000000000000000000" pitchFamily="2" charset="2"/>
              </a:rPr>
              <a:t></a:t>
            </a:r>
            <a:endParaRPr lang="de-DE" altLang="zh-CN" sz="2800" b="1" cap="none" spc="0" dirty="0">
              <a:ln/>
              <a:solidFill>
                <a:srgbClr val="546886"/>
              </a:solidFill>
              <a:effectLst/>
              <a:latin typeface="华文琥珀" panose="02010800040101010101" pitchFamily="2" charset="-122"/>
              <a:ea typeface="华文琥珀" panose="02010800040101010101" pitchFamily="2" charset="-122"/>
              <a:sym typeface="Wingdings" panose="05000000000000000000" pitchFamily="2" charset="2"/>
            </a:endParaRPr>
          </a:p>
          <a:p>
            <a:pPr algn="ctr">
              <a:lnSpc>
                <a:spcPct val="150000"/>
              </a:lnSpc>
            </a:pPr>
            <a:r>
              <a:rPr lang="zh-CN" altLang="de-DE" sz="2800" b="1" cap="none" spc="0" dirty="0">
                <a:ln/>
                <a:solidFill>
                  <a:srgbClr val="546886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  <a:sym typeface="Wingdings" panose="05000000000000000000" pitchFamily="2" charset="2"/>
              </a:rPr>
              <a:t>淘宝剁手</a:t>
            </a:r>
            <a:endParaRPr lang="de-DE" altLang="zh-CN" sz="2800" b="1" cap="none" spc="0" dirty="0">
              <a:ln/>
              <a:solidFill>
                <a:srgbClr val="546886"/>
              </a:solidFill>
              <a:effectLst/>
              <a:latin typeface="华文琥珀" panose="02010800040101010101" pitchFamily="2" charset="-122"/>
              <a:ea typeface="华文琥珀" panose="02010800040101010101" pitchFamily="2" charset="-122"/>
              <a:sym typeface="Wingdings" panose="05000000000000000000" pitchFamily="2" charset="2"/>
            </a:endParaRPr>
          </a:p>
          <a:p>
            <a:pPr algn="ctr">
              <a:lnSpc>
                <a:spcPct val="150000"/>
              </a:lnSpc>
            </a:pPr>
            <a:r>
              <a:rPr lang="zh-CN" altLang="de-DE" sz="2800" b="1" cap="none" spc="0" dirty="0">
                <a:ln/>
                <a:solidFill>
                  <a:srgbClr val="546886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  <a:sym typeface="Wingdings" panose="05000000000000000000" pitchFamily="2" charset="2"/>
              </a:rPr>
              <a:t></a:t>
            </a:r>
            <a:endParaRPr lang="de-DE" altLang="zh-CN" sz="2800" b="1" cap="none" spc="0" dirty="0">
              <a:ln/>
              <a:solidFill>
                <a:srgbClr val="546886"/>
              </a:solidFill>
              <a:effectLst/>
              <a:latin typeface="华文琥珀" panose="02010800040101010101" pitchFamily="2" charset="-122"/>
              <a:ea typeface="华文琥珀" panose="02010800040101010101" pitchFamily="2" charset="-122"/>
              <a:sym typeface="Wingdings" panose="05000000000000000000" pitchFamily="2" charset="2"/>
            </a:endParaRPr>
          </a:p>
          <a:p>
            <a:pPr algn="ctr">
              <a:lnSpc>
                <a:spcPct val="150000"/>
              </a:lnSpc>
            </a:pPr>
            <a:r>
              <a:rPr lang="zh-CN" altLang="de-DE" sz="2800" b="1" cap="none" spc="0" dirty="0">
                <a:ln/>
                <a:solidFill>
                  <a:srgbClr val="546886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  <a:sym typeface="Wingdings" panose="05000000000000000000" pitchFamily="2" charset="2"/>
              </a:rPr>
              <a:t>购物节</a:t>
            </a:r>
            <a:endParaRPr lang="de-DE" sz="2800" b="1" cap="none" spc="0" dirty="0">
              <a:ln/>
              <a:solidFill>
                <a:srgbClr val="546886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79673633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0655A2DB-B83F-48AE-97E3-A1BF6CEE581D}"/>
              </a:ext>
            </a:extLst>
          </p:cNvPr>
          <p:cNvCxnSpPr>
            <a:cxnSpLocks/>
          </p:cNvCxnSpPr>
          <p:nvPr/>
        </p:nvCxnSpPr>
        <p:spPr>
          <a:xfrm>
            <a:off x="300567" y="550333"/>
            <a:ext cx="5639931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58A8C4C7-54CE-4F02-A882-3C05878E4D38}"/>
              </a:ext>
            </a:extLst>
          </p:cNvPr>
          <p:cNvCxnSpPr>
            <a:cxnSpLocks/>
          </p:cNvCxnSpPr>
          <p:nvPr/>
        </p:nvCxnSpPr>
        <p:spPr>
          <a:xfrm flipV="1">
            <a:off x="300567" y="980250"/>
            <a:ext cx="5639931" cy="16701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椭圆 3">
            <a:extLst>
              <a:ext uri="{FF2B5EF4-FFF2-40B4-BE49-F238E27FC236}">
                <a16:creationId xmlns:a16="http://schemas.microsoft.com/office/drawing/2014/main" id="{7382094C-DF3A-4FF6-AE85-56681DF68B31}"/>
              </a:ext>
            </a:extLst>
          </p:cNvPr>
          <p:cNvSpPr/>
          <p:nvPr/>
        </p:nvSpPr>
        <p:spPr>
          <a:xfrm>
            <a:off x="488951" y="260351"/>
            <a:ext cx="975783" cy="975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+mn-ea"/>
            </a:endParaRP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0AB2B0CE-2051-4311-BC3B-CFAFA51E2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18" y="518585"/>
            <a:ext cx="44935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【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探研</a:t>
            </a:r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】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数字营销与全行业联动</a:t>
            </a:r>
            <a:endParaRPr lang="de-DE" altLang="zh-CN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6F969BAC-2D56-4B20-9438-7D0358C27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13" y="343203"/>
            <a:ext cx="79380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0</a:t>
            </a:r>
            <a:r>
              <a:rPr kumimoji="0" lang="de-DE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4</a:t>
            </a:r>
            <a:endParaRPr kumimoji="0" lang="zh-CN" altLang="en-US" sz="4267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B5FCD89-94F1-4457-9151-CC1495867807}"/>
              </a:ext>
            </a:extLst>
          </p:cNvPr>
          <p:cNvSpPr/>
          <p:nvPr/>
        </p:nvSpPr>
        <p:spPr>
          <a:xfrm>
            <a:off x="719986" y="2090213"/>
            <a:ext cx="10932801" cy="29238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just"/>
            <a:r>
              <a:rPr lang="de-DE" altLang="zh-CN" sz="4000" cap="none" spc="0" dirty="0">
                <a:ln/>
                <a:solidFill>
                  <a:srgbClr val="475871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</a:rPr>
              <a:t>【</a:t>
            </a:r>
            <a:r>
              <a:rPr lang="zh-CN" altLang="de-DE" sz="4000" cap="none" spc="0" dirty="0">
                <a:ln/>
                <a:solidFill>
                  <a:srgbClr val="475871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</a:rPr>
              <a:t>规模</a:t>
            </a:r>
            <a:r>
              <a:rPr lang="de-DE" altLang="zh-CN" sz="4000" cap="none" spc="0" dirty="0">
                <a:ln/>
                <a:solidFill>
                  <a:srgbClr val="475871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</a:rPr>
              <a:t>】</a:t>
            </a:r>
            <a:r>
              <a:rPr lang="zh-CN" altLang="de-DE" sz="3200" b="1" cap="none" spc="0" dirty="0">
                <a:ln/>
                <a:solidFill>
                  <a:srgbClr val="475871"/>
                </a:solidFill>
                <a:effectLst/>
              </a:rPr>
              <a:t>单日、单店、单品</a:t>
            </a:r>
            <a:r>
              <a:rPr lang="zh-CN" altLang="de-DE" sz="3200" b="1" cap="none" spc="0" dirty="0">
                <a:ln/>
                <a:solidFill>
                  <a:srgbClr val="475871"/>
                </a:solidFill>
                <a:effectLst/>
                <a:sym typeface="Wingdings" panose="05000000000000000000" pitchFamily="2" charset="2"/>
              </a:rPr>
              <a:t>搭载平台</a:t>
            </a:r>
            <a:endParaRPr lang="de-DE" altLang="zh-CN" sz="3200" b="1" cap="none" spc="0" dirty="0">
              <a:ln/>
              <a:solidFill>
                <a:srgbClr val="475871"/>
              </a:solidFill>
              <a:effectLst/>
              <a:sym typeface="Wingdings" panose="05000000000000000000" pitchFamily="2" charset="2"/>
            </a:endParaRPr>
          </a:p>
          <a:p>
            <a:pPr lvl="0" algn="just"/>
            <a:endParaRPr lang="de-DE" sz="3200" b="1" cap="none" spc="0" dirty="0">
              <a:ln/>
              <a:solidFill>
                <a:srgbClr val="475871"/>
              </a:solidFill>
              <a:effectLst/>
              <a:sym typeface="Wingdings" panose="05000000000000000000" pitchFamily="2" charset="2"/>
            </a:endParaRPr>
          </a:p>
          <a:p>
            <a:pPr lvl="0" algn="just"/>
            <a:r>
              <a:rPr lang="de-DE" altLang="zh-CN" sz="4000" cap="none" spc="0" dirty="0">
                <a:ln/>
                <a:solidFill>
                  <a:srgbClr val="475871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  <a:sym typeface="Wingdings" panose="05000000000000000000" pitchFamily="2" charset="2"/>
              </a:rPr>
              <a:t>【</a:t>
            </a:r>
            <a:r>
              <a:rPr lang="zh-CN" altLang="de-DE" sz="4000" cap="none" spc="0" dirty="0">
                <a:ln/>
                <a:solidFill>
                  <a:srgbClr val="475871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  <a:sym typeface="Wingdings" panose="05000000000000000000" pitchFamily="2" charset="2"/>
              </a:rPr>
              <a:t>时间</a:t>
            </a:r>
            <a:r>
              <a:rPr lang="de-DE" altLang="zh-CN" sz="4000" cap="none" spc="0" dirty="0">
                <a:ln/>
                <a:solidFill>
                  <a:srgbClr val="475871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  <a:sym typeface="Wingdings" panose="05000000000000000000" pitchFamily="2" charset="2"/>
              </a:rPr>
              <a:t>】</a:t>
            </a:r>
            <a:r>
              <a:rPr lang="de-DE" altLang="zh-CN" sz="3200" b="1" cap="none" spc="0" dirty="0">
                <a:ln/>
                <a:solidFill>
                  <a:srgbClr val="475871"/>
                </a:solidFill>
                <a:effectLst/>
                <a:sym typeface="Wingdings" panose="05000000000000000000" pitchFamily="2" charset="2"/>
              </a:rPr>
              <a:t>1</a:t>
            </a:r>
            <a:r>
              <a:rPr lang="zh-CN" altLang="de-DE" sz="3200" b="1" cap="none" spc="0" dirty="0">
                <a:ln/>
                <a:solidFill>
                  <a:srgbClr val="475871"/>
                </a:solidFill>
                <a:effectLst/>
                <a:sym typeface="Wingdings" panose="05000000000000000000" pitchFamily="2" charset="2"/>
              </a:rPr>
              <a:t>天</a:t>
            </a:r>
            <a:r>
              <a:rPr lang="de-DE" altLang="zh-CN" sz="3200" b="1" cap="none" spc="0" dirty="0">
                <a:ln/>
                <a:solidFill>
                  <a:srgbClr val="475871"/>
                </a:solidFill>
                <a:effectLst/>
                <a:sym typeface="Wingdings" panose="05000000000000000000" pitchFamily="2" charset="2"/>
              </a:rPr>
              <a:t>1</a:t>
            </a:r>
            <a:r>
              <a:rPr lang="zh-CN" altLang="de-DE" sz="3200" b="1" cap="none" spc="0" dirty="0">
                <a:ln/>
                <a:solidFill>
                  <a:srgbClr val="475871"/>
                </a:solidFill>
                <a:effectLst/>
                <a:sym typeface="Wingdings" panose="05000000000000000000" pitchFamily="2" charset="2"/>
              </a:rPr>
              <a:t>个月</a:t>
            </a:r>
            <a:endParaRPr lang="de-DE" altLang="zh-CN" sz="3200" b="1" cap="none" spc="0" dirty="0">
              <a:ln/>
              <a:solidFill>
                <a:srgbClr val="475871"/>
              </a:solidFill>
              <a:effectLst/>
              <a:sym typeface="Wingdings" panose="05000000000000000000" pitchFamily="2" charset="2"/>
            </a:endParaRPr>
          </a:p>
          <a:p>
            <a:pPr lvl="0" algn="just"/>
            <a:endParaRPr lang="de-DE" sz="3200" b="1" cap="none" spc="0" dirty="0">
              <a:ln/>
              <a:solidFill>
                <a:srgbClr val="475871"/>
              </a:solidFill>
              <a:effectLst/>
              <a:sym typeface="Wingdings" panose="05000000000000000000" pitchFamily="2" charset="2"/>
            </a:endParaRPr>
          </a:p>
          <a:p>
            <a:pPr lvl="0" algn="just"/>
            <a:r>
              <a:rPr lang="de-DE" altLang="zh-CN" sz="4000" cap="none" spc="0" dirty="0">
                <a:ln/>
                <a:solidFill>
                  <a:srgbClr val="475871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  <a:sym typeface="Wingdings" panose="05000000000000000000" pitchFamily="2" charset="2"/>
              </a:rPr>
              <a:t>【</a:t>
            </a:r>
            <a:r>
              <a:rPr lang="zh-CN" altLang="de-DE" sz="4000" cap="none" spc="0" dirty="0">
                <a:ln/>
                <a:solidFill>
                  <a:srgbClr val="475871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  <a:sym typeface="Wingdings" panose="05000000000000000000" pitchFamily="2" charset="2"/>
              </a:rPr>
              <a:t>范围</a:t>
            </a:r>
            <a:r>
              <a:rPr lang="de-DE" altLang="zh-CN" sz="4000" cap="none" spc="0" dirty="0">
                <a:ln/>
                <a:solidFill>
                  <a:srgbClr val="475871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  <a:sym typeface="Wingdings" panose="05000000000000000000" pitchFamily="2" charset="2"/>
              </a:rPr>
              <a:t>】</a:t>
            </a:r>
            <a:r>
              <a:rPr lang="zh-CN" altLang="de-DE" sz="3200" b="1" cap="none" spc="0" dirty="0">
                <a:ln/>
                <a:solidFill>
                  <a:srgbClr val="475871"/>
                </a:solidFill>
                <a:effectLst/>
                <a:sym typeface="Wingdings" panose="05000000000000000000" pitchFamily="2" charset="2"/>
              </a:rPr>
              <a:t>淘宝电商之间互相借力</a:t>
            </a:r>
            <a:r>
              <a:rPr lang="de-DE" altLang="zh-CN" sz="3200" b="1" cap="none" spc="0" dirty="0">
                <a:ln/>
                <a:solidFill>
                  <a:srgbClr val="475871"/>
                </a:solidFill>
                <a:effectLst/>
                <a:sym typeface="Wingdings" panose="05000000000000000000" pitchFamily="2" charset="2"/>
              </a:rPr>
              <a:t></a:t>
            </a:r>
            <a:r>
              <a:rPr lang="zh-CN" altLang="de-DE" sz="3200" b="1" cap="none" spc="0" dirty="0">
                <a:ln/>
                <a:solidFill>
                  <a:srgbClr val="475871"/>
                </a:solidFill>
                <a:effectLst/>
                <a:sym typeface="Wingdings" panose="05000000000000000000" pitchFamily="2" charset="2"/>
              </a:rPr>
              <a:t>行业借力</a:t>
            </a:r>
            <a:r>
              <a:rPr lang="de-DE" altLang="zh-CN" sz="3200" b="1" cap="none" spc="0" dirty="0">
                <a:ln/>
                <a:solidFill>
                  <a:srgbClr val="475871"/>
                </a:solidFill>
                <a:effectLst/>
                <a:sym typeface="Wingdings" panose="05000000000000000000" pitchFamily="2" charset="2"/>
              </a:rPr>
              <a:t></a:t>
            </a:r>
            <a:r>
              <a:rPr lang="zh-CN" altLang="de-DE" sz="3200" b="1" cap="none" spc="0" dirty="0">
                <a:ln/>
                <a:solidFill>
                  <a:srgbClr val="475871"/>
                </a:solidFill>
                <a:effectLst/>
                <a:sym typeface="Wingdings" panose="05000000000000000000" pitchFamily="2" charset="2"/>
              </a:rPr>
              <a:t>市场借力</a:t>
            </a:r>
            <a:endParaRPr lang="de-DE" sz="3200" b="1" cap="none" spc="0" dirty="0">
              <a:ln/>
              <a:solidFill>
                <a:srgbClr val="475871"/>
              </a:solidFill>
              <a:effectLst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FFC4708-EA3E-4438-B8C5-90EA59D4FDA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940" y="5868169"/>
            <a:ext cx="1132582" cy="110048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DC84933-8C82-4D42-86C6-C30548921A5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633" y="5855781"/>
            <a:ext cx="1114220" cy="110963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6C77135-8B3C-4DC3-A371-AB67E1A809F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863" y="5860688"/>
            <a:ext cx="1106486" cy="111544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00A34F4-9675-49BB-A7A3-03E613E8E3A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429" y="5806179"/>
            <a:ext cx="1177814" cy="116827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7DA9869-52A8-4DEC-9E1D-E8B56C88E61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988" y="5816342"/>
            <a:ext cx="1183443" cy="119291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99676FD1-60DE-4359-80E5-314B034FBB2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57" y="5915992"/>
            <a:ext cx="1036757" cy="1018648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75A9ABE8-ABD6-4BA0-BF04-576ABD80D3A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555" y="5868169"/>
            <a:ext cx="1147067" cy="1114294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B9120139-293E-4607-9D25-62519A9365B9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844" y="5830478"/>
            <a:ext cx="1139849" cy="114954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EA9515E2-3FC8-4234-913E-7A3EAFFEB5F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80" y="5908535"/>
            <a:ext cx="1051080" cy="1033562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C361A34C-8EFB-4E3D-943C-470ACBA3595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50" y="5847550"/>
            <a:ext cx="1159887" cy="1136502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6F72820F-DFCF-4082-AED6-B9EA894FA44D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701" y="5806180"/>
            <a:ext cx="1159236" cy="115923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D60112C1-79BB-4184-85E4-667BFA8316E6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466" y="5806180"/>
            <a:ext cx="1227426" cy="1178719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27ECB31F-C12D-4C63-8544-47104810EF2A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207" y="5806180"/>
            <a:ext cx="1246909" cy="119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3452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41F85524-100C-4734-90A1-F320096D4AB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BFAF5"/>
              </a:clrFrom>
              <a:clrTo>
                <a:srgbClr val="FBFA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297" y="1457111"/>
            <a:ext cx="6591589" cy="4205286"/>
          </a:xfrm>
          <a:prstGeom prst="rect">
            <a:avLst/>
          </a:prstGeom>
        </p:spPr>
      </p:pic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0655A2DB-B83F-48AE-97E3-A1BF6CEE581D}"/>
              </a:ext>
            </a:extLst>
          </p:cNvPr>
          <p:cNvCxnSpPr>
            <a:cxnSpLocks/>
          </p:cNvCxnSpPr>
          <p:nvPr/>
        </p:nvCxnSpPr>
        <p:spPr>
          <a:xfrm>
            <a:off x="300567" y="550333"/>
            <a:ext cx="5639931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58A8C4C7-54CE-4F02-A882-3C05878E4D38}"/>
              </a:ext>
            </a:extLst>
          </p:cNvPr>
          <p:cNvCxnSpPr>
            <a:cxnSpLocks/>
          </p:cNvCxnSpPr>
          <p:nvPr/>
        </p:nvCxnSpPr>
        <p:spPr>
          <a:xfrm flipV="1">
            <a:off x="300567" y="980250"/>
            <a:ext cx="5639931" cy="16701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椭圆 3">
            <a:extLst>
              <a:ext uri="{FF2B5EF4-FFF2-40B4-BE49-F238E27FC236}">
                <a16:creationId xmlns:a16="http://schemas.microsoft.com/office/drawing/2014/main" id="{7382094C-DF3A-4FF6-AE85-56681DF68B31}"/>
              </a:ext>
            </a:extLst>
          </p:cNvPr>
          <p:cNvSpPr/>
          <p:nvPr/>
        </p:nvSpPr>
        <p:spPr>
          <a:xfrm>
            <a:off x="488951" y="260351"/>
            <a:ext cx="975783" cy="975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+mn-ea"/>
            </a:endParaRP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0AB2B0CE-2051-4311-BC3B-CFAFA51E2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18" y="518585"/>
            <a:ext cx="44935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【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探研</a:t>
            </a:r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】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数字营销与全行业联动</a:t>
            </a:r>
            <a:endParaRPr lang="de-DE" altLang="zh-CN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6F969BAC-2D56-4B20-9438-7D0358C27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13" y="343203"/>
            <a:ext cx="79380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0</a:t>
            </a:r>
            <a:r>
              <a:rPr kumimoji="0" lang="de-DE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4</a:t>
            </a:r>
            <a:endParaRPr kumimoji="0" lang="zh-CN" altLang="en-US" sz="4267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22737B1-C973-4636-9E17-9A59851444DF}"/>
              </a:ext>
            </a:extLst>
          </p:cNvPr>
          <p:cNvSpPr/>
          <p:nvPr/>
        </p:nvSpPr>
        <p:spPr>
          <a:xfrm>
            <a:off x="397353" y="2149932"/>
            <a:ext cx="5929828" cy="25581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自动化分拣</a:t>
            </a:r>
            <a:r>
              <a:rPr lang="de-DE" altLang="zh-CN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-</a:t>
            </a: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无人仓</a:t>
            </a:r>
            <a:r>
              <a:rPr lang="de-DE" altLang="zh-CN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-</a:t>
            </a: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智能分拣机器人</a:t>
            </a:r>
            <a:endParaRPr lang="de-DE" altLang="zh-CN" sz="28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增设前置仓</a:t>
            </a:r>
            <a:r>
              <a:rPr lang="de-DE" altLang="zh-CN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-</a:t>
            </a: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减少跨省流转</a:t>
            </a:r>
            <a:endParaRPr lang="de-DE" altLang="zh-CN" sz="28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控制快件包裹投递</a:t>
            </a:r>
            <a:r>
              <a:rPr lang="de-DE" altLang="zh-CN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-</a:t>
            </a: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揽收进度</a:t>
            </a:r>
            <a:endParaRPr lang="de-DE" altLang="zh-CN" sz="28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F4B68F6-2DD4-4A58-845E-CDC12BA0B338}"/>
              </a:ext>
            </a:extLst>
          </p:cNvPr>
          <p:cNvSpPr/>
          <p:nvPr/>
        </p:nvSpPr>
        <p:spPr>
          <a:xfrm>
            <a:off x="6327181" y="3198085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de-DE" sz="24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</a:rPr>
              <a:t>当天处理：</a:t>
            </a:r>
            <a:r>
              <a:rPr lang="de-DE" altLang="zh-CN" sz="4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琥珀" panose="02010800040101010101" pitchFamily="2" charset="-122"/>
                <a:ea typeface="华文琥珀" panose="02010800040101010101" pitchFamily="2" charset="-122"/>
              </a:rPr>
              <a:t>4.16</a:t>
            </a:r>
            <a:r>
              <a:rPr lang="zh-CN" altLang="de-DE" sz="4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琥珀" panose="02010800040101010101" pitchFamily="2" charset="-122"/>
                <a:ea typeface="华文琥珀" panose="02010800040101010101" pitchFamily="2" charset="-122"/>
              </a:rPr>
              <a:t>亿</a:t>
            </a:r>
            <a:r>
              <a:rPr lang="zh-CN" altLang="de-DE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琥珀" panose="02010800040101010101" pitchFamily="2" charset="-122"/>
                <a:ea typeface="华文琥珀" panose="02010800040101010101" pitchFamily="2" charset="-122"/>
              </a:rPr>
              <a:t> </a:t>
            </a:r>
            <a:r>
              <a:rPr lang="zh-CN" altLang="de-DE" sz="24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</a:rPr>
              <a:t>件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52155977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0655A2DB-B83F-48AE-97E3-A1BF6CEE581D}"/>
              </a:ext>
            </a:extLst>
          </p:cNvPr>
          <p:cNvCxnSpPr>
            <a:cxnSpLocks/>
          </p:cNvCxnSpPr>
          <p:nvPr/>
        </p:nvCxnSpPr>
        <p:spPr>
          <a:xfrm>
            <a:off x="300567" y="550333"/>
            <a:ext cx="5639931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58A8C4C7-54CE-4F02-A882-3C05878E4D38}"/>
              </a:ext>
            </a:extLst>
          </p:cNvPr>
          <p:cNvCxnSpPr>
            <a:cxnSpLocks/>
          </p:cNvCxnSpPr>
          <p:nvPr/>
        </p:nvCxnSpPr>
        <p:spPr>
          <a:xfrm flipV="1">
            <a:off x="300567" y="980250"/>
            <a:ext cx="5639931" cy="16701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椭圆 3">
            <a:extLst>
              <a:ext uri="{FF2B5EF4-FFF2-40B4-BE49-F238E27FC236}">
                <a16:creationId xmlns:a16="http://schemas.microsoft.com/office/drawing/2014/main" id="{7382094C-DF3A-4FF6-AE85-56681DF68B31}"/>
              </a:ext>
            </a:extLst>
          </p:cNvPr>
          <p:cNvSpPr/>
          <p:nvPr/>
        </p:nvSpPr>
        <p:spPr>
          <a:xfrm>
            <a:off x="488951" y="260351"/>
            <a:ext cx="975783" cy="975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+mn-ea"/>
            </a:endParaRP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0AB2B0CE-2051-4311-BC3B-CFAFA51E2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18" y="518585"/>
            <a:ext cx="44935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【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探研</a:t>
            </a:r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】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数字营销与全行业联动</a:t>
            </a:r>
            <a:endParaRPr lang="de-DE" altLang="zh-CN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6F969BAC-2D56-4B20-9438-7D0358C27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13" y="343203"/>
            <a:ext cx="79380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0</a:t>
            </a:r>
            <a:r>
              <a:rPr kumimoji="0" lang="de-DE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4</a:t>
            </a:r>
            <a:endParaRPr kumimoji="0" lang="zh-CN" altLang="en-US" sz="4267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22737B1-C973-4636-9E17-9A59851444DF}"/>
              </a:ext>
            </a:extLst>
          </p:cNvPr>
          <p:cNvSpPr/>
          <p:nvPr/>
        </p:nvSpPr>
        <p:spPr>
          <a:xfrm>
            <a:off x="3957972" y="2091889"/>
            <a:ext cx="2813591" cy="25581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邮</a:t>
            </a:r>
            <a:r>
              <a:rPr lang="de-DE" altLang="zh-CN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(</a:t>
            </a: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政</a:t>
            </a:r>
            <a:r>
              <a:rPr lang="de-DE" altLang="zh-CN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)</a:t>
            </a: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快</a:t>
            </a:r>
            <a:r>
              <a:rPr lang="de-DE" altLang="zh-CN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(</a:t>
            </a: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递</a:t>
            </a:r>
            <a:r>
              <a:rPr lang="de-DE" altLang="zh-CN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)</a:t>
            </a: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合作</a:t>
            </a:r>
            <a:endParaRPr lang="de-DE" altLang="zh-CN" sz="28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交</a:t>
            </a:r>
            <a:r>
              <a:rPr lang="de-DE" altLang="zh-CN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(</a:t>
            </a: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通</a:t>
            </a:r>
            <a:r>
              <a:rPr lang="de-DE" altLang="zh-CN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)</a:t>
            </a: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邮</a:t>
            </a:r>
            <a:r>
              <a:rPr lang="de-DE" altLang="zh-CN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(</a:t>
            </a: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政</a:t>
            </a:r>
            <a:r>
              <a:rPr lang="de-DE" altLang="zh-CN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)</a:t>
            </a: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合作</a:t>
            </a:r>
            <a:endParaRPr lang="de-DE" altLang="zh-CN" sz="28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社会</a:t>
            </a:r>
            <a:r>
              <a:rPr lang="de-DE" altLang="zh-CN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-</a:t>
            </a: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社区合作</a:t>
            </a:r>
            <a:endParaRPr lang="de-DE" altLang="zh-CN" sz="28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587FC3A-A583-4D59-ADC8-8CBB97D7F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971" y="228546"/>
            <a:ext cx="1939334" cy="18585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EF7D886-9089-4408-81F8-E07A73CA21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35474" y="3538440"/>
            <a:ext cx="2006011" cy="17144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731605F-9327-4C50-8C2E-4661D917AD2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98855" y="4698992"/>
            <a:ext cx="2174717" cy="202623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1625661-9065-47BA-B87A-5ECF095541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032" y="1482210"/>
            <a:ext cx="2143980" cy="1731859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D50E521D-116F-49FC-86AA-8BBD679198D3}"/>
              </a:ext>
            </a:extLst>
          </p:cNvPr>
          <p:cNvSpPr/>
          <p:nvPr/>
        </p:nvSpPr>
        <p:spPr>
          <a:xfrm>
            <a:off x="8375195" y="2672988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de-DE" sz="24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</a:rPr>
              <a:t>短板：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D01789E-EE8A-4914-84F1-2DD38F77FD5D}"/>
              </a:ext>
            </a:extLst>
          </p:cNvPr>
          <p:cNvSpPr/>
          <p:nvPr/>
        </p:nvSpPr>
        <p:spPr>
          <a:xfrm>
            <a:off x="7810938" y="3134653"/>
            <a:ext cx="22365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de-DE" sz="4000" b="1" cap="none" spc="0" dirty="0">
                <a:ln/>
                <a:solidFill>
                  <a:srgbClr val="374457"/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</a:rPr>
              <a:t>末端服务</a:t>
            </a:r>
            <a:endParaRPr lang="de-DE" sz="4000" b="1" cap="none" spc="0" dirty="0">
              <a:ln/>
              <a:solidFill>
                <a:srgbClr val="374457"/>
              </a:solidFill>
              <a:effectLst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0861B3E-CC86-4EC9-892C-9B42C0261229}"/>
              </a:ext>
            </a:extLst>
          </p:cNvPr>
          <p:cNvSpPr/>
          <p:nvPr/>
        </p:nvSpPr>
        <p:spPr>
          <a:xfrm>
            <a:off x="938568" y="2087131"/>
            <a:ext cx="1980029" cy="25581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住宅投递</a:t>
            </a:r>
            <a:endParaRPr lang="de-DE" altLang="zh-CN" sz="28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智能箱</a:t>
            </a:r>
            <a:endParaRPr lang="de-DE" altLang="zh-CN" sz="28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de-DE" sz="28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等线" panose="02010600030101010101" pitchFamily="2" charset="-122"/>
                <a:ea typeface="等线" panose="02010600030101010101" pitchFamily="2" charset="-122"/>
              </a:rPr>
              <a:t>公共投递站</a:t>
            </a:r>
            <a:endParaRPr lang="de-DE" altLang="zh-CN" sz="28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6C8BEDC3-58C6-4498-9A54-D5B1AF58EA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340" y="2416514"/>
            <a:ext cx="2228753" cy="222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94078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481446F-1421-42DF-896A-DC3F7C708DDE}"/>
              </a:ext>
            </a:extLst>
          </p:cNvPr>
          <p:cNvSpPr txBox="1"/>
          <p:nvPr/>
        </p:nvSpPr>
        <p:spPr>
          <a:xfrm>
            <a:off x="1380034" y="1536174"/>
            <a:ext cx="10379765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现象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电商发展现状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理论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基础概念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图景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电商平台展示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探研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数字营销与全行业联动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案例讨论</a:t>
            </a:r>
            <a:r>
              <a:rPr lang="de-DE" altLang="zh-CN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】E-</a:t>
            </a:r>
            <a:r>
              <a:rPr lang="zh-CN" altLang="de-DE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购物节：</a:t>
            </a:r>
            <a:endParaRPr lang="de-DE" altLang="zh-CN" sz="4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                       </a:t>
            </a:r>
            <a:r>
              <a:rPr lang="zh-CN" altLang="de-DE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基于互联网与电商平台的狂欢</a:t>
            </a:r>
            <a:endParaRPr lang="de-DE" altLang="zh-CN" sz="4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57544830"/>
      </p:ext>
    </p:extLst>
  </p:cSld>
  <p:clrMapOvr>
    <a:masterClrMapping/>
  </p:clrMapOvr>
  <p:transition spd="slow">
    <p:pull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481446F-1421-42DF-896A-DC3F7C708DDE}"/>
              </a:ext>
            </a:extLst>
          </p:cNvPr>
          <p:cNvSpPr txBox="1"/>
          <p:nvPr/>
        </p:nvSpPr>
        <p:spPr>
          <a:xfrm>
            <a:off x="458376" y="1465943"/>
            <a:ext cx="7237879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现象</a:t>
            </a:r>
            <a:r>
              <a:rPr lang="de-DE" altLang="zh-CN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电商发展现状</a:t>
            </a:r>
            <a:endParaRPr lang="de-DE" altLang="zh-CN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altLang="zh-CN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理论</a:t>
            </a:r>
            <a:r>
              <a:rPr lang="de-DE" altLang="zh-CN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基础概念</a:t>
            </a:r>
            <a:endParaRPr lang="de-DE" altLang="zh-CN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图景</a:t>
            </a:r>
            <a:r>
              <a:rPr lang="de-DE" altLang="zh-CN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电商平台展示</a:t>
            </a:r>
            <a:endParaRPr lang="de-DE" altLang="zh-CN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探研</a:t>
            </a:r>
            <a:r>
              <a:rPr lang="de-DE" altLang="zh-CN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数字营销与全行业联动</a:t>
            </a:r>
            <a:endParaRPr lang="de-DE" altLang="zh-CN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案例讨论</a:t>
            </a:r>
            <a:r>
              <a:rPr lang="de-DE" altLang="zh-CN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】E-</a:t>
            </a:r>
            <a:r>
              <a:rPr lang="zh-CN" altLang="de-DE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购物节：</a:t>
            </a:r>
            <a:endParaRPr lang="de-DE" altLang="zh-CN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                       </a:t>
            </a:r>
            <a:r>
              <a:rPr lang="zh-CN" altLang="de-DE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基于互联网与电商平台的狂欢</a:t>
            </a:r>
            <a:endParaRPr lang="de-DE" altLang="zh-CN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800" b="1" dirty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B84994F-A40E-4999-B58B-222277C05898}"/>
              </a:ext>
            </a:extLst>
          </p:cNvPr>
          <p:cNvSpPr/>
          <p:nvPr/>
        </p:nvSpPr>
        <p:spPr>
          <a:xfrm>
            <a:off x="3875314" y="0"/>
            <a:ext cx="8316686" cy="6865257"/>
          </a:xfrm>
          <a:custGeom>
            <a:avLst/>
            <a:gdLst>
              <a:gd name="connsiteX0" fmla="*/ 0 w 9245600"/>
              <a:gd name="connsiteY0" fmla="*/ 0 h 6858000"/>
              <a:gd name="connsiteX1" fmla="*/ 9245600 w 9245600"/>
              <a:gd name="connsiteY1" fmla="*/ 0 h 6858000"/>
              <a:gd name="connsiteX2" fmla="*/ 9245600 w 9245600"/>
              <a:gd name="connsiteY2" fmla="*/ 6858000 h 6858000"/>
              <a:gd name="connsiteX3" fmla="*/ 0 w 9245600"/>
              <a:gd name="connsiteY3" fmla="*/ 6858000 h 6858000"/>
              <a:gd name="connsiteX4" fmla="*/ 0 w 9245600"/>
              <a:gd name="connsiteY4" fmla="*/ 0 h 6858000"/>
              <a:gd name="connsiteX0" fmla="*/ 0 w 9245600"/>
              <a:gd name="connsiteY0" fmla="*/ 0 h 6858000"/>
              <a:gd name="connsiteX1" fmla="*/ 9245600 w 9245600"/>
              <a:gd name="connsiteY1" fmla="*/ 0 h 6858000"/>
              <a:gd name="connsiteX2" fmla="*/ 9245600 w 9245600"/>
              <a:gd name="connsiteY2" fmla="*/ 6858000 h 6858000"/>
              <a:gd name="connsiteX3" fmla="*/ 5566229 w 9245600"/>
              <a:gd name="connsiteY3" fmla="*/ 6858000 h 6858000"/>
              <a:gd name="connsiteX4" fmla="*/ 0 w 9245600"/>
              <a:gd name="connsiteY4" fmla="*/ 0 h 6858000"/>
              <a:gd name="connsiteX0" fmla="*/ 0 w 9245600"/>
              <a:gd name="connsiteY0" fmla="*/ 0 h 6865257"/>
              <a:gd name="connsiteX1" fmla="*/ 9245600 w 9245600"/>
              <a:gd name="connsiteY1" fmla="*/ 0 h 6865257"/>
              <a:gd name="connsiteX2" fmla="*/ 9245600 w 9245600"/>
              <a:gd name="connsiteY2" fmla="*/ 6858000 h 6865257"/>
              <a:gd name="connsiteX3" fmla="*/ 6277429 w 9245600"/>
              <a:gd name="connsiteY3" fmla="*/ 6865257 h 6865257"/>
              <a:gd name="connsiteX4" fmla="*/ 0 w 9245600"/>
              <a:gd name="connsiteY4" fmla="*/ 0 h 6865257"/>
              <a:gd name="connsiteX0" fmla="*/ 0 w 9245600"/>
              <a:gd name="connsiteY0" fmla="*/ 0 h 6865257"/>
              <a:gd name="connsiteX1" fmla="*/ 9245600 w 9245600"/>
              <a:gd name="connsiteY1" fmla="*/ 0 h 6865257"/>
              <a:gd name="connsiteX2" fmla="*/ 9245600 w 9245600"/>
              <a:gd name="connsiteY2" fmla="*/ 6858000 h 6865257"/>
              <a:gd name="connsiteX3" fmla="*/ 6720115 w 9245600"/>
              <a:gd name="connsiteY3" fmla="*/ 6865257 h 6865257"/>
              <a:gd name="connsiteX4" fmla="*/ 0 w 9245600"/>
              <a:gd name="connsiteY4" fmla="*/ 0 h 6865257"/>
              <a:gd name="connsiteX0" fmla="*/ 0 w 8316686"/>
              <a:gd name="connsiteY0" fmla="*/ 0 h 6865257"/>
              <a:gd name="connsiteX1" fmla="*/ 8316686 w 8316686"/>
              <a:gd name="connsiteY1" fmla="*/ 0 h 6865257"/>
              <a:gd name="connsiteX2" fmla="*/ 8316686 w 8316686"/>
              <a:gd name="connsiteY2" fmla="*/ 6858000 h 6865257"/>
              <a:gd name="connsiteX3" fmla="*/ 5791201 w 8316686"/>
              <a:gd name="connsiteY3" fmla="*/ 6865257 h 6865257"/>
              <a:gd name="connsiteX4" fmla="*/ 0 w 8316686"/>
              <a:gd name="connsiteY4" fmla="*/ 0 h 6865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16686" h="6865257">
                <a:moveTo>
                  <a:pt x="0" y="0"/>
                </a:moveTo>
                <a:lnTo>
                  <a:pt x="8316686" y="0"/>
                </a:lnTo>
                <a:lnTo>
                  <a:pt x="8316686" y="6858000"/>
                </a:lnTo>
                <a:lnTo>
                  <a:pt x="5791201" y="686525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6D0A506-684D-4537-914A-586512398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005" y="898721"/>
            <a:ext cx="5095875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40787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1ACAAEEF-F181-4DC6-9C7F-640DAE7D949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6377"/>
            <a:ext cx="12192000" cy="4921622"/>
          </a:xfrm>
          <a:prstGeom prst="rect">
            <a:avLst/>
          </a:prstGeom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973E1633-A723-459B-B874-0D99492C17B9}"/>
              </a:ext>
            </a:extLst>
          </p:cNvPr>
          <p:cNvCxnSpPr>
            <a:cxnSpLocks/>
          </p:cNvCxnSpPr>
          <p:nvPr/>
        </p:nvCxnSpPr>
        <p:spPr>
          <a:xfrm>
            <a:off x="300567" y="550333"/>
            <a:ext cx="8736933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2EC718CA-3ACF-43FE-A245-CD27CEAB7134}"/>
              </a:ext>
            </a:extLst>
          </p:cNvPr>
          <p:cNvCxnSpPr>
            <a:cxnSpLocks/>
          </p:cNvCxnSpPr>
          <p:nvPr/>
        </p:nvCxnSpPr>
        <p:spPr>
          <a:xfrm>
            <a:off x="300567" y="996951"/>
            <a:ext cx="8736933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>
            <a:extLst>
              <a:ext uri="{FF2B5EF4-FFF2-40B4-BE49-F238E27FC236}">
                <a16:creationId xmlns:a16="http://schemas.microsoft.com/office/drawing/2014/main" id="{BEC669E9-C50F-44E6-8595-E35EF43E80DE}"/>
              </a:ext>
            </a:extLst>
          </p:cNvPr>
          <p:cNvSpPr/>
          <p:nvPr/>
        </p:nvSpPr>
        <p:spPr>
          <a:xfrm>
            <a:off x="488951" y="260351"/>
            <a:ext cx="975783" cy="975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+mn-ea"/>
            </a:endParaRP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20615100-6634-4AFA-B7DF-60DA10239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18" y="550333"/>
            <a:ext cx="76129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【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案例讨论</a:t>
            </a:r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】E-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购物节：基于互联网与电商平台的狂欢</a:t>
            </a:r>
            <a:endParaRPr lang="de-DE" altLang="zh-CN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4" name="矩形 9">
            <a:extLst>
              <a:ext uri="{FF2B5EF4-FFF2-40B4-BE49-F238E27FC236}">
                <a16:creationId xmlns:a16="http://schemas.microsoft.com/office/drawing/2014/main" id="{B2C5CFDD-1AC6-4991-858C-36C5A350E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13" y="343203"/>
            <a:ext cx="79380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0</a:t>
            </a:r>
            <a:r>
              <a:rPr kumimoji="0" lang="de-DE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5</a:t>
            </a:r>
            <a:endParaRPr kumimoji="0" lang="zh-CN" altLang="en-US" sz="4267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F5F2239-F114-407F-B2DA-123EDEA5212D}"/>
              </a:ext>
            </a:extLst>
          </p:cNvPr>
          <p:cNvSpPr/>
          <p:nvPr/>
        </p:nvSpPr>
        <p:spPr>
          <a:xfrm>
            <a:off x="244976" y="2098493"/>
            <a:ext cx="3336170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de-DE" sz="3600" b="1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Bauhaus 93" panose="04030905020B02020C02" pitchFamily="82" charset="0"/>
              </a:rPr>
              <a:t>Viral Marketing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B6F90BF-83E5-49FD-97C4-45B74D33B7E9}"/>
              </a:ext>
            </a:extLst>
          </p:cNvPr>
          <p:cNvSpPr/>
          <p:nvPr/>
        </p:nvSpPr>
        <p:spPr>
          <a:xfrm>
            <a:off x="324804" y="5814596"/>
            <a:ext cx="27494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zh-CN" altLang="de-DE" sz="4000" b="1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病毒式营销</a:t>
            </a:r>
            <a:endParaRPr lang="de-DE" sz="4000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accent3">
                  <a:lumMod val="50000"/>
                </a:schemeClr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8231046"/>
      </p:ext>
    </p:extLst>
  </p:cSld>
  <p:clrMapOvr>
    <a:masterClrMapping/>
  </p:clrMapOvr>
  <p:transition spd="slow">
    <p:pull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215C56A-4DD3-4A49-BC1D-6D001DA40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32329">
            <a:off x="-738401" y="2851430"/>
            <a:ext cx="5996000" cy="167288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4326E02-0117-4362-998E-E619E89ADE48}"/>
              </a:ext>
            </a:extLst>
          </p:cNvPr>
          <p:cNvSpPr/>
          <p:nvPr/>
        </p:nvSpPr>
        <p:spPr>
          <a:xfrm>
            <a:off x="1268817" y="2472286"/>
            <a:ext cx="10923183" cy="31085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2800" dirty="0">
                <a:solidFill>
                  <a:srgbClr val="47587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                        </a:t>
            </a:r>
            <a:r>
              <a:rPr lang="de-DE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2018</a:t>
            </a:r>
            <a:r>
              <a:rPr lang="zh-CN" altLang="de-DE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年双十一：长期参与</a:t>
            </a:r>
            <a:r>
              <a:rPr lang="de-DE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+</a:t>
            </a:r>
            <a:r>
              <a:rPr lang="zh-CN" altLang="de-DE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社交与情感联络</a:t>
            </a:r>
            <a:r>
              <a:rPr lang="de-DE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+</a:t>
            </a:r>
            <a:r>
              <a:rPr lang="zh-CN" altLang="de-DE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信息负向</a:t>
            </a:r>
            <a:endParaRPr lang="de-DE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  <a:p>
            <a:endParaRPr lang="de-DE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  <a:p>
            <a:r>
              <a:rPr lang="de-DE" altLang="zh-CN" sz="2800" dirty="0">
                <a:solidFill>
                  <a:srgbClr val="47587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                </a:t>
            </a:r>
            <a:r>
              <a:rPr lang="de-DE" altLang="zh-CN" sz="2800" dirty="0">
                <a:solidFill>
                  <a:srgbClr val="91275F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2014-2017</a:t>
            </a:r>
            <a:r>
              <a:rPr lang="zh-CN" altLang="de-DE" sz="2800" dirty="0">
                <a:solidFill>
                  <a:srgbClr val="91275F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年双十一：电商行业矩阵</a:t>
            </a:r>
            <a:r>
              <a:rPr lang="de-DE" altLang="zh-CN" sz="2800" dirty="0">
                <a:solidFill>
                  <a:srgbClr val="91275F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+</a:t>
            </a:r>
            <a:r>
              <a:rPr lang="zh-CN" altLang="de-DE" sz="2800" dirty="0">
                <a:solidFill>
                  <a:srgbClr val="91275F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冷静反思</a:t>
            </a:r>
            <a:endParaRPr lang="de-DE" altLang="zh-CN" sz="2800" dirty="0">
              <a:solidFill>
                <a:srgbClr val="91275F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  <a:p>
            <a:endParaRPr lang="de-DE" altLang="zh-CN" sz="2800" dirty="0">
              <a:solidFill>
                <a:srgbClr val="47587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  <a:p>
            <a:r>
              <a:rPr lang="de-DE" altLang="zh-CN" sz="2800" dirty="0">
                <a:solidFill>
                  <a:srgbClr val="47587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        2010-2013</a:t>
            </a:r>
            <a:r>
              <a:rPr lang="zh-CN" altLang="de-DE" sz="2800" dirty="0">
                <a:solidFill>
                  <a:srgbClr val="47587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年双十一：凑热闹</a:t>
            </a:r>
            <a:r>
              <a:rPr lang="de-DE" altLang="zh-CN" sz="2800" dirty="0">
                <a:solidFill>
                  <a:srgbClr val="47587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+</a:t>
            </a:r>
            <a:r>
              <a:rPr lang="zh-CN" altLang="de-DE" sz="2800" dirty="0">
                <a:solidFill>
                  <a:srgbClr val="47587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疯抢</a:t>
            </a:r>
            <a:r>
              <a:rPr lang="de-DE" altLang="zh-CN" sz="2800" dirty="0">
                <a:solidFill>
                  <a:srgbClr val="47587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+</a:t>
            </a:r>
            <a:r>
              <a:rPr lang="zh-CN" altLang="de-DE" sz="2800" dirty="0">
                <a:solidFill>
                  <a:srgbClr val="47587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囤货</a:t>
            </a:r>
            <a:endParaRPr lang="de-DE" altLang="zh-CN" sz="2800" dirty="0">
              <a:solidFill>
                <a:srgbClr val="47587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  <a:p>
            <a:endParaRPr lang="de-DE" altLang="zh-CN" sz="2800" dirty="0">
              <a:solidFill>
                <a:srgbClr val="47587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  <a:p>
            <a:r>
              <a:rPr lang="de-DE" altLang="zh-CN" sz="2800" dirty="0">
                <a:solidFill>
                  <a:srgbClr val="0033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2009</a:t>
            </a:r>
            <a:r>
              <a:rPr lang="zh-CN" altLang="de-DE" sz="2800" dirty="0">
                <a:solidFill>
                  <a:srgbClr val="0033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年淘宝双十一：新鲜</a:t>
            </a:r>
            <a:r>
              <a:rPr lang="de-DE" altLang="zh-CN" sz="2800" dirty="0">
                <a:solidFill>
                  <a:srgbClr val="0033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+</a:t>
            </a:r>
            <a:r>
              <a:rPr lang="zh-CN" altLang="de-DE" sz="2800" dirty="0">
                <a:solidFill>
                  <a:srgbClr val="0033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观望</a:t>
            </a:r>
            <a:endParaRPr lang="de-DE" sz="2800" dirty="0">
              <a:solidFill>
                <a:srgbClr val="003300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D401B6A-F080-4B19-BCF7-686F36A2A845}"/>
              </a:ext>
            </a:extLst>
          </p:cNvPr>
          <p:cNvCxnSpPr>
            <a:cxnSpLocks/>
          </p:cNvCxnSpPr>
          <p:nvPr/>
        </p:nvCxnSpPr>
        <p:spPr>
          <a:xfrm>
            <a:off x="300567" y="550333"/>
            <a:ext cx="8736933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B8C0BDA1-FD29-4841-9DF6-8AAEC982F0C9}"/>
              </a:ext>
            </a:extLst>
          </p:cNvPr>
          <p:cNvCxnSpPr>
            <a:cxnSpLocks/>
          </p:cNvCxnSpPr>
          <p:nvPr/>
        </p:nvCxnSpPr>
        <p:spPr>
          <a:xfrm>
            <a:off x="300567" y="996951"/>
            <a:ext cx="8736933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>
            <a:extLst>
              <a:ext uri="{FF2B5EF4-FFF2-40B4-BE49-F238E27FC236}">
                <a16:creationId xmlns:a16="http://schemas.microsoft.com/office/drawing/2014/main" id="{EB7866BF-C516-4E22-AB7F-ADD2708B7F71}"/>
              </a:ext>
            </a:extLst>
          </p:cNvPr>
          <p:cNvSpPr/>
          <p:nvPr/>
        </p:nvSpPr>
        <p:spPr>
          <a:xfrm>
            <a:off x="488951" y="260351"/>
            <a:ext cx="975783" cy="975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+mn-ea"/>
            </a:endParaRP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7920B168-EBAB-43BD-8067-1ACFB80FC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18" y="550333"/>
            <a:ext cx="76129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【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案例讨论</a:t>
            </a:r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】E-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购物节：基于互联网与电商平台的狂欢</a:t>
            </a:r>
            <a:endParaRPr lang="de-DE" altLang="zh-CN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4" name="矩形 9">
            <a:extLst>
              <a:ext uri="{FF2B5EF4-FFF2-40B4-BE49-F238E27FC236}">
                <a16:creationId xmlns:a16="http://schemas.microsoft.com/office/drawing/2014/main" id="{3042FE4F-31E5-42C5-A50C-B28D2A18B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13" y="343203"/>
            <a:ext cx="79380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0</a:t>
            </a:r>
            <a:r>
              <a:rPr kumimoji="0" lang="de-DE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5</a:t>
            </a:r>
            <a:endParaRPr kumimoji="0" lang="zh-CN" altLang="en-US" sz="4267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18969990"/>
      </p:ext>
    </p:extLst>
  </p:cSld>
  <p:clrMapOvr>
    <a:masterClrMapping/>
  </p:clrMapOvr>
  <p:transition spd="slow">
    <p:pull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481446F-1421-42DF-896A-DC3F7C708DDE}"/>
              </a:ext>
            </a:extLst>
          </p:cNvPr>
          <p:cNvSpPr txBox="1"/>
          <p:nvPr/>
        </p:nvSpPr>
        <p:spPr>
          <a:xfrm>
            <a:off x="1380034" y="1536174"/>
            <a:ext cx="6224781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现象</a:t>
            </a:r>
            <a:r>
              <a:rPr lang="de-DE" altLang="zh-CN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电商发展现状</a:t>
            </a:r>
            <a:endParaRPr lang="de-DE" altLang="zh-CN" sz="4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理论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基础概念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图景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电商平台展示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探研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数字营销与全行业联动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案例讨论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】E-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购物节：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                       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基于互联网与电商平台的狂欢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E09589A-FA4D-4F3A-8D43-AFF3D8A0A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629" y="1219859"/>
            <a:ext cx="4761905" cy="36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913459"/>
      </p:ext>
    </p:extLst>
  </p:cSld>
  <p:clrMapOvr>
    <a:masterClrMapping/>
  </p:clrMapOvr>
  <p:transition spd="slow"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C17037B-A9AD-4C5F-B247-705C22C5E8B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427" y="5597852"/>
            <a:ext cx="1172263" cy="113904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1E8EA9D-4F29-4427-9969-F57F6AA9095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80" y="3397845"/>
            <a:ext cx="1078504" cy="10785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9B79E57-0C1E-4E74-A523-3C106893EB4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967" y="2931269"/>
            <a:ext cx="2284356" cy="227495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D8BCFB9-DF12-4E9F-BED0-A38CB83A792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427" y="4061073"/>
            <a:ext cx="1172263" cy="118175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E4FC75C-1C53-4C77-AFC1-BE23945887E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920" y="5181142"/>
            <a:ext cx="1568450" cy="155575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857DDC2-C2DB-4B7C-B406-CB056E43852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88" y="2868709"/>
            <a:ext cx="2364410" cy="238332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E0A5B5A-86B1-45AF-B182-D19C1F62CDA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432" y="1272296"/>
            <a:ext cx="1086835" cy="106785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B059A86-EE15-45E2-B19F-59CE46B6B30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508" y="798765"/>
            <a:ext cx="2865682" cy="278380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B56F855-2D9B-4FB7-A7B9-7F13CC02EE5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755" y="2467496"/>
            <a:ext cx="3175479" cy="320250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6E6E0DC-6819-4532-8879-BAF83E81285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329" y="2695171"/>
            <a:ext cx="1139040" cy="1120056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9C49897-830D-4350-89BC-187B0484D8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704" y="1356860"/>
            <a:ext cx="1574881" cy="154312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012410C-E7DE-4E50-8D86-7C7500BD8985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754" y="3220176"/>
            <a:ext cx="1960966" cy="196096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256AE55-4F99-446F-8DA5-67E3B34C5DBC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696" y="4920797"/>
            <a:ext cx="1452343" cy="1394711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B8FADD5D-B665-4E87-A96A-CAE993E170D6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941" y="4893077"/>
            <a:ext cx="1457331" cy="1394711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B3E0E28-6BEF-4042-B837-2D31FEACB1D7}"/>
              </a:ext>
            </a:extLst>
          </p:cNvPr>
          <p:cNvCxnSpPr/>
          <p:nvPr/>
        </p:nvCxnSpPr>
        <p:spPr>
          <a:xfrm>
            <a:off x="300567" y="550333"/>
            <a:ext cx="4546600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31726A8D-812B-434D-9AC4-0D871FFD16AD}"/>
              </a:ext>
            </a:extLst>
          </p:cNvPr>
          <p:cNvCxnSpPr/>
          <p:nvPr/>
        </p:nvCxnSpPr>
        <p:spPr>
          <a:xfrm>
            <a:off x="300567" y="996951"/>
            <a:ext cx="4546600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椭圆 19">
            <a:extLst>
              <a:ext uri="{FF2B5EF4-FFF2-40B4-BE49-F238E27FC236}">
                <a16:creationId xmlns:a16="http://schemas.microsoft.com/office/drawing/2014/main" id="{15314374-48B1-4183-BC26-CA3366FDF259}"/>
              </a:ext>
            </a:extLst>
          </p:cNvPr>
          <p:cNvSpPr/>
          <p:nvPr/>
        </p:nvSpPr>
        <p:spPr>
          <a:xfrm>
            <a:off x="488951" y="260351"/>
            <a:ext cx="975783" cy="975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+mn-ea"/>
            </a:endParaRP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8F41CF56-B922-40D2-A8F4-D20600DF2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18" y="518585"/>
            <a:ext cx="3262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【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现象</a:t>
            </a:r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】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电商发展现状</a:t>
            </a:r>
            <a:endParaRPr lang="de-DE" altLang="zh-CN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24" name="矩形 9">
            <a:extLst>
              <a:ext uri="{FF2B5EF4-FFF2-40B4-BE49-F238E27FC236}">
                <a16:creationId xmlns:a16="http://schemas.microsoft.com/office/drawing/2014/main" id="{294C3C59-050D-40B6-B3E4-D9EF07DB48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13" y="343203"/>
            <a:ext cx="79380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0</a:t>
            </a:r>
            <a:r>
              <a:rPr kumimoji="0" lang="de-DE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kumimoji="0" lang="zh-CN" altLang="en-US" sz="4267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90892604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481446F-1421-42DF-896A-DC3F7C708DDE}"/>
              </a:ext>
            </a:extLst>
          </p:cNvPr>
          <p:cNvSpPr txBox="1"/>
          <p:nvPr/>
        </p:nvSpPr>
        <p:spPr>
          <a:xfrm>
            <a:off x="1380034" y="1536174"/>
            <a:ext cx="6224781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现象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电商发展现状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理论</a:t>
            </a:r>
            <a:r>
              <a:rPr lang="de-DE" altLang="zh-CN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基础概念</a:t>
            </a:r>
            <a:endParaRPr lang="de-DE" altLang="zh-CN" sz="4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图景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电商平台展示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探研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数字营销与全行业联动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【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案例讨论</a:t>
            </a:r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】E-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购物节：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de-DE" altLang="zh-CN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                       </a:t>
            </a:r>
            <a:r>
              <a:rPr lang="zh-CN" altLang="de-DE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基于互联网与电商平台的狂欢</a:t>
            </a:r>
            <a:endParaRPr lang="de-DE" altLang="zh-CN" sz="24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endParaRPr lang="de-DE" sz="2400" b="1" dirty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4CEF154-C60C-4BED-B929-9354B73A7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127" y="920621"/>
            <a:ext cx="5188527" cy="294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37087"/>
      </p:ext>
    </p:extLst>
  </p:cSld>
  <p:clrMapOvr>
    <a:masterClrMapping/>
  </p:clrMapOvr>
  <p:transition spd="slow">
    <p:pull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524000" y="1641928"/>
            <a:ext cx="1968500" cy="4381500"/>
          </a:xfrm>
          <a:prstGeom prst="roundRect">
            <a:avLst>
              <a:gd name="adj" fmla="val 6990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524000" y="3331028"/>
            <a:ext cx="1968500" cy="838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1524000" y="3140528"/>
            <a:ext cx="1968500" cy="190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5400000" sx="97000" sy="97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 rot="10800000">
            <a:off x="1524000" y="4169228"/>
            <a:ext cx="1968500" cy="190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 flipV="1">
            <a:off x="1268636" y="1684014"/>
            <a:ext cx="2479228" cy="1113607"/>
            <a:chOff x="837732" y="2078700"/>
            <a:chExt cx="4394668" cy="1766999"/>
          </a:xfrm>
        </p:grpSpPr>
        <p:sp>
          <p:nvSpPr>
            <p:cNvPr id="8" name="椭圆 7"/>
            <p:cNvSpPr/>
            <p:nvPr/>
          </p:nvSpPr>
          <p:spPr>
            <a:xfrm>
              <a:off x="837732" y="2078700"/>
              <a:ext cx="4394668" cy="1110829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837732" y="2734869"/>
              <a:ext cx="4394668" cy="1110830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290389" y="2513202"/>
              <a:ext cx="3489354" cy="953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2316487" y="1943660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1400" b="1" dirty="0">
                <a:solidFill>
                  <a:schemeClr val="accent4">
                    <a:lumMod val="50000"/>
                  </a:schemeClr>
                </a:solidFill>
              </a:rPr>
              <a:t>01</a:t>
            </a:r>
            <a:endParaRPr lang="zh-CN" altLang="en-US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158635" y="271864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de-DE" sz="2000" b="1" dirty="0">
                <a:solidFill>
                  <a:srgbClr val="595959"/>
                </a:solidFill>
              </a:rPr>
              <a:t>选择</a:t>
            </a:r>
            <a:endParaRPr lang="zh-CN" altLang="en-US" sz="2000" b="1" dirty="0">
              <a:solidFill>
                <a:srgbClr val="595959"/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 flipV="1">
            <a:off x="1268636" y="4671564"/>
            <a:ext cx="2479228" cy="1113607"/>
            <a:chOff x="837732" y="2078700"/>
            <a:chExt cx="4394668" cy="1766999"/>
          </a:xfrm>
        </p:grpSpPr>
        <p:sp>
          <p:nvSpPr>
            <p:cNvPr id="15" name="椭圆 14"/>
            <p:cNvSpPr/>
            <p:nvPr/>
          </p:nvSpPr>
          <p:spPr>
            <a:xfrm>
              <a:off x="837732" y="2078700"/>
              <a:ext cx="4394668" cy="1110829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837732" y="2734869"/>
              <a:ext cx="4394668" cy="1110830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1290389" y="2513202"/>
              <a:ext cx="3489354" cy="953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8" name="Freeform 123"/>
          <p:cNvSpPr>
            <a:spLocks noEditPoints="1"/>
          </p:cNvSpPr>
          <p:nvPr/>
        </p:nvSpPr>
        <p:spPr bwMode="auto">
          <a:xfrm>
            <a:off x="2349862" y="5018602"/>
            <a:ext cx="316777" cy="353035"/>
          </a:xfrm>
          <a:custGeom>
            <a:avLst/>
            <a:gdLst>
              <a:gd name="T0" fmla="*/ 13 w 77"/>
              <a:gd name="T1" fmla="*/ 8 h 86"/>
              <a:gd name="T2" fmla="*/ 38 w 77"/>
              <a:gd name="T3" fmla="*/ 1 h 86"/>
              <a:gd name="T4" fmla="*/ 59 w 77"/>
              <a:gd name="T5" fmla="*/ 13 h 86"/>
              <a:gd name="T6" fmla="*/ 66 w 77"/>
              <a:gd name="T7" fmla="*/ 38 h 86"/>
              <a:gd name="T8" fmla="*/ 58 w 77"/>
              <a:gd name="T9" fmla="*/ 55 h 86"/>
              <a:gd name="T10" fmla="*/ 64 w 77"/>
              <a:gd name="T11" fmla="*/ 59 h 86"/>
              <a:gd name="T12" fmla="*/ 74 w 77"/>
              <a:gd name="T13" fmla="*/ 72 h 86"/>
              <a:gd name="T14" fmla="*/ 73 w 77"/>
              <a:gd name="T15" fmla="*/ 84 h 86"/>
              <a:gd name="T16" fmla="*/ 73 w 77"/>
              <a:gd name="T17" fmla="*/ 84 h 86"/>
              <a:gd name="T18" fmla="*/ 62 w 77"/>
              <a:gd name="T19" fmla="*/ 82 h 86"/>
              <a:gd name="T20" fmla="*/ 51 w 77"/>
              <a:gd name="T21" fmla="*/ 68 h 86"/>
              <a:gd name="T22" fmla="*/ 49 w 77"/>
              <a:gd name="T23" fmla="*/ 63 h 86"/>
              <a:gd name="T24" fmla="*/ 30 w 77"/>
              <a:gd name="T25" fmla="*/ 66 h 86"/>
              <a:gd name="T26" fmla="*/ 8 w 77"/>
              <a:gd name="T27" fmla="*/ 54 h 86"/>
              <a:gd name="T28" fmla="*/ 1 w 77"/>
              <a:gd name="T29" fmla="*/ 30 h 86"/>
              <a:gd name="T30" fmla="*/ 13 w 77"/>
              <a:gd name="T31" fmla="*/ 8 h 86"/>
              <a:gd name="T32" fmla="*/ 30 w 77"/>
              <a:gd name="T33" fmla="*/ 49 h 86"/>
              <a:gd name="T34" fmla="*/ 38 w 77"/>
              <a:gd name="T35" fmla="*/ 49 h 86"/>
              <a:gd name="T36" fmla="*/ 38 w 77"/>
              <a:gd name="T37" fmla="*/ 40 h 86"/>
              <a:gd name="T38" fmla="*/ 47 w 77"/>
              <a:gd name="T39" fmla="*/ 40 h 86"/>
              <a:gd name="T40" fmla="*/ 47 w 77"/>
              <a:gd name="T41" fmla="*/ 32 h 86"/>
              <a:gd name="T42" fmla="*/ 38 w 77"/>
              <a:gd name="T43" fmla="*/ 32 h 86"/>
              <a:gd name="T44" fmla="*/ 38 w 77"/>
              <a:gd name="T45" fmla="*/ 23 h 86"/>
              <a:gd name="T46" fmla="*/ 30 w 77"/>
              <a:gd name="T47" fmla="*/ 23 h 86"/>
              <a:gd name="T48" fmla="*/ 30 w 77"/>
              <a:gd name="T49" fmla="*/ 32 h 86"/>
              <a:gd name="T50" fmla="*/ 21 w 77"/>
              <a:gd name="T51" fmla="*/ 32 h 86"/>
              <a:gd name="T52" fmla="*/ 21 w 77"/>
              <a:gd name="T53" fmla="*/ 40 h 86"/>
              <a:gd name="T54" fmla="*/ 30 w 77"/>
              <a:gd name="T55" fmla="*/ 40 h 86"/>
              <a:gd name="T56" fmla="*/ 30 w 77"/>
              <a:gd name="T57" fmla="*/ 49 h 86"/>
              <a:gd name="T58" fmla="*/ 18 w 77"/>
              <a:gd name="T59" fmla="*/ 36 h 86"/>
              <a:gd name="T60" fmla="*/ 43 w 77"/>
              <a:gd name="T61" fmla="*/ 19 h 86"/>
              <a:gd name="T62" fmla="*/ 18 w 77"/>
              <a:gd name="T63" fmla="*/ 36 h 86"/>
              <a:gd name="T64" fmla="*/ 36 w 77"/>
              <a:gd name="T65" fmla="*/ 12 h 86"/>
              <a:gd name="T66" fmla="*/ 20 w 77"/>
              <a:gd name="T67" fmla="*/ 16 h 86"/>
              <a:gd name="T68" fmla="*/ 12 w 77"/>
              <a:gd name="T69" fmla="*/ 31 h 86"/>
              <a:gd name="T70" fmla="*/ 16 w 77"/>
              <a:gd name="T71" fmla="*/ 47 h 86"/>
              <a:gd name="T72" fmla="*/ 31 w 77"/>
              <a:gd name="T73" fmla="*/ 55 h 86"/>
              <a:gd name="T74" fmla="*/ 47 w 77"/>
              <a:gd name="T75" fmla="*/ 51 h 86"/>
              <a:gd name="T76" fmla="*/ 55 w 77"/>
              <a:gd name="T77" fmla="*/ 36 h 86"/>
              <a:gd name="T78" fmla="*/ 51 w 77"/>
              <a:gd name="T79" fmla="*/ 20 h 86"/>
              <a:gd name="T80" fmla="*/ 36 w 77"/>
              <a:gd name="T81" fmla="*/ 12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7" h="86">
                <a:moveTo>
                  <a:pt x="13" y="8"/>
                </a:moveTo>
                <a:cubicBezTo>
                  <a:pt x="20" y="2"/>
                  <a:pt x="29" y="0"/>
                  <a:pt x="38" y="1"/>
                </a:cubicBezTo>
                <a:cubicBezTo>
                  <a:pt x="46" y="2"/>
                  <a:pt x="54" y="6"/>
                  <a:pt x="59" y="13"/>
                </a:cubicBezTo>
                <a:cubicBezTo>
                  <a:pt x="65" y="21"/>
                  <a:pt x="67" y="29"/>
                  <a:pt x="66" y="38"/>
                </a:cubicBezTo>
                <a:cubicBezTo>
                  <a:pt x="65" y="44"/>
                  <a:pt x="63" y="50"/>
                  <a:pt x="58" y="55"/>
                </a:cubicBezTo>
                <a:cubicBezTo>
                  <a:pt x="60" y="56"/>
                  <a:pt x="62" y="57"/>
                  <a:pt x="64" y="59"/>
                </a:cubicBezTo>
                <a:cubicBezTo>
                  <a:pt x="74" y="72"/>
                  <a:pt x="74" y="72"/>
                  <a:pt x="74" y="72"/>
                </a:cubicBezTo>
                <a:cubicBezTo>
                  <a:pt x="77" y="76"/>
                  <a:pt x="76" y="81"/>
                  <a:pt x="73" y="84"/>
                </a:cubicBezTo>
                <a:cubicBezTo>
                  <a:pt x="73" y="84"/>
                  <a:pt x="73" y="84"/>
                  <a:pt x="73" y="84"/>
                </a:cubicBezTo>
                <a:cubicBezTo>
                  <a:pt x="69" y="86"/>
                  <a:pt x="64" y="86"/>
                  <a:pt x="62" y="82"/>
                </a:cubicBezTo>
                <a:cubicBezTo>
                  <a:pt x="51" y="68"/>
                  <a:pt x="51" y="68"/>
                  <a:pt x="51" y="68"/>
                </a:cubicBezTo>
                <a:cubicBezTo>
                  <a:pt x="50" y="67"/>
                  <a:pt x="49" y="65"/>
                  <a:pt x="49" y="63"/>
                </a:cubicBezTo>
                <a:cubicBezTo>
                  <a:pt x="43" y="66"/>
                  <a:pt x="36" y="67"/>
                  <a:pt x="30" y="66"/>
                </a:cubicBezTo>
                <a:cubicBezTo>
                  <a:pt x="21" y="65"/>
                  <a:pt x="13" y="61"/>
                  <a:pt x="8" y="54"/>
                </a:cubicBezTo>
                <a:cubicBezTo>
                  <a:pt x="2" y="47"/>
                  <a:pt x="0" y="38"/>
                  <a:pt x="1" y="30"/>
                </a:cubicBezTo>
                <a:cubicBezTo>
                  <a:pt x="2" y="21"/>
                  <a:pt x="6" y="13"/>
                  <a:pt x="13" y="8"/>
                </a:cubicBezTo>
                <a:close/>
                <a:moveTo>
                  <a:pt x="30" y="49"/>
                </a:moveTo>
                <a:cubicBezTo>
                  <a:pt x="38" y="49"/>
                  <a:pt x="38" y="49"/>
                  <a:pt x="38" y="49"/>
                </a:cubicBezTo>
                <a:cubicBezTo>
                  <a:pt x="38" y="40"/>
                  <a:pt x="38" y="40"/>
                  <a:pt x="38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32"/>
                  <a:pt x="47" y="32"/>
                  <a:pt x="47" y="32"/>
                </a:cubicBezTo>
                <a:cubicBezTo>
                  <a:pt x="38" y="32"/>
                  <a:pt x="38" y="32"/>
                  <a:pt x="38" y="32"/>
                </a:cubicBezTo>
                <a:cubicBezTo>
                  <a:pt x="38" y="23"/>
                  <a:pt x="38" y="23"/>
                  <a:pt x="38" y="23"/>
                </a:cubicBezTo>
                <a:cubicBezTo>
                  <a:pt x="30" y="23"/>
                  <a:pt x="30" y="23"/>
                  <a:pt x="30" y="23"/>
                </a:cubicBezTo>
                <a:cubicBezTo>
                  <a:pt x="30" y="32"/>
                  <a:pt x="30" y="32"/>
                  <a:pt x="30" y="32"/>
                </a:cubicBezTo>
                <a:cubicBezTo>
                  <a:pt x="21" y="32"/>
                  <a:pt x="21" y="32"/>
                  <a:pt x="21" y="32"/>
                </a:cubicBezTo>
                <a:cubicBezTo>
                  <a:pt x="21" y="40"/>
                  <a:pt x="21" y="40"/>
                  <a:pt x="21" y="40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49"/>
                  <a:pt x="30" y="49"/>
                  <a:pt x="30" y="49"/>
                </a:cubicBezTo>
                <a:close/>
                <a:moveTo>
                  <a:pt x="18" y="36"/>
                </a:moveTo>
                <a:cubicBezTo>
                  <a:pt x="22" y="26"/>
                  <a:pt x="31" y="21"/>
                  <a:pt x="43" y="19"/>
                </a:cubicBezTo>
                <a:cubicBezTo>
                  <a:pt x="31" y="11"/>
                  <a:pt x="16" y="22"/>
                  <a:pt x="18" y="36"/>
                </a:cubicBezTo>
                <a:close/>
                <a:moveTo>
                  <a:pt x="36" y="12"/>
                </a:moveTo>
                <a:cubicBezTo>
                  <a:pt x="31" y="11"/>
                  <a:pt x="25" y="13"/>
                  <a:pt x="20" y="16"/>
                </a:cubicBezTo>
                <a:cubicBezTo>
                  <a:pt x="15" y="20"/>
                  <a:pt x="13" y="25"/>
                  <a:pt x="12" y="31"/>
                </a:cubicBezTo>
                <a:cubicBezTo>
                  <a:pt x="11" y="37"/>
                  <a:pt x="13" y="42"/>
                  <a:pt x="16" y="47"/>
                </a:cubicBezTo>
                <a:cubicBezTo>
                  <a:pt x="20" y="52"/>
                  <a:pt x="25" y="55"/>
                  <a:pt x="31" y="55"/>
                </a:cubicBezTo>
                <a:cubicBezTo>
                  <a:pt x="36" y="56"/>
                  <a:pt x="42" y="55"/>
                  <a:pt x="47" y="51"/>
                </a:cubicBezTo>
                <a:cubicBezTo>
                  <a:pt x="52" y="47"/>
                  <a:pt x="55" y="42"/>
                  <a:pt x="55" y="36"/>
                </a:cubicBezTo>
                <a:cubicBezTo>
                  <a:pt x="56" y="31"/>
                  <a:pt x="54" y="25"/>
                  <a:pt x="51" y="20"/>
                </a:cubicBezTo>
                <a:cubicBezTo>
                  <a:pt x="47" y="15"/>
                  <a:pt x="42" y="13"/>
                  <a:pt x="36" y="1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689713" y="3490764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de-DE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电商平台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3876594" y="1641928"/>
            <a:ext cx="1968500" cy="4381500"/>
          </a:xfrm>
          <a:prstGeom prst="roundRect">
            <a:avLst>
              <a:gd name="adj" fmla="val 6990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3876594" y="3331028"/>
            <a:ext cx="1968500" cy="8382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3876594" y="3140528"/>
            <a:ext cx="1968500" cy="190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5400000" sx="97000" sy="97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 rot="10800000">
            <a:off x="3876594" y="4169228"/>
            <a:ext cx="1968500" cy="190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 flipV="1">
            <a:off x="3621230" y="1684014"/>
            <a:ext cx="2479228" cy="1113607"/>
            <a:chOff x="837732" y="2078700"/>
            <a:chExt cx="4394668" cy="1766999"/>
          </a:xfrm>
        </p:grpSpPr>
        <p:sp>
          <p:nvSpPr>
            <p:cNvPr id="30" name="椭圆 29"/>
            <p:cNvSpPr/>
            <p:nvPr/>
          </p:nvSpPr>
          <p:spPr>
            <a:xfrm>
              <a:off x="837732" y="2078700"/>
              <a:ext cx="4394668" cy="1110829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837732" y="2734869"/>
              <a:ext cx="4394668" cy="1110830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1290389" y="2513202"/>
              <a:ext cx="3489354" cy="953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4677140" y="197193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altLang="zh-CN" sz="1400" b="1" dirty="0">
                <a:solidFill>
                  <a:schemeClr val="accent2">
                    <a:lumMod val="50000"/>
                  </a:schemeClr>
                </a:solidFill>
              </a:rPr>
              <a:t>02</a:t>
            </a:r>
            <a:endParaRPr lang="zh-CN" altLang="en-US" sz="1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4519289" y="271864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de-DE" sz="2000" b="1" dirty="0">
                <a:solidFill>
                  <a:srgbClr val="595959"/>
                </a:solidFill>
              </a:rPr>
              <a:t>对比</a:t>
            </a:r>
            <a:endParaRPr lang="zh-CN" altLang="en-US" sz="2000" b="1" dirty="0">
              <a:solidFill>
                <a:srgbClr val="595959"/>
              </a:solidFill>
            </a:endParaRPr>
          </a:p>
        </p:txBody>
      </p:sp>
      <p:grpSp>
        <p:nvGrpSpPr>
          <p:cNvPr id="36" name="组合 35"/>
          <p:cNvGrpSpPr/>
          <p:nvPr/>
        </p:nvGrpSpPr>
        <p:grpSpPr>
          <a:xfrm flipV="1">
            <a:off x="3621230" y="4671564"/>
            <a:ext cx="2479228" cy="1113607"/>
            <a:chOff x="837732" y="2078700"/>
            <a:chExt cx="4394668" cy="1766999"/>
          </a:xfrm>
        </p:grpSpPr>
        <p:sp>
          <p:nvSpPr>
            <p:cNvPr id="37" name="椭圆 36"/>
            <p:cNvSpPr/>
            <p:nvPr/>
          </p:nvSpPr>
          <p:spPr>
            <a:xfrm>
              <a:off x="837732" y="2078700"/>
              <a:ext cx="4394668" cy="1110829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837732" y="2734869"/>
              <a:ext cx="4394668" cy="1110830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1290389" y="2513202"/>
              <a:ext cx="3489354" cy="953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3876593" y="3482953"/>
            <a:ext cx="1947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de-DE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价格</a:t>
            </a:r>
            <a:r>
              <a:rPr lang="de-DE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de-DE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品质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6250347" y="1641928"/>
            <a:ext cx="1968500" cy="4381500"/>
          </a:xfrm>
          <a:prstGeom prst="roundRect">
            <a:avLst>
              <a:gd name="adj" fmla="val 6990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6250347" y="3331028"/>
            <a:ext cx="19685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250347" y="3140528"/>
            <a:ext cx="1968500" cy="190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5400000" sx="97000" sy="97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 rot="10800000">
            <a:off x="6250347" y="4169228"/>
            <a:ext cx="1968500" cy="190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6" name="组合 45"/>
          <p:cNvGrpSpPr/>
          <p:nvPr/>
        </p:nvGrpSpPr>
        <p:grpSpPr>
          <a:xfrm flipV="1">
            <a:off x="5994983" y="1684014"/>
            <a:ext cx="2479228" cy="1113607"/>
            <a:chOff x="837732" y="2078700"/>
            <a:chExt cx="4394668" cy="1766999"/>
          </a:xfrm>
        </p:grpSpPr>
        <p:sp>
          <p:nvSpPr>
            <p:cNvPr id="47" name="椭圆 46"/>
            <p:cNvSpPr/>
            <p:nvPr/>
          </p:nvSpPr>
          <p:spPr>
            <a:xfrm>
              <a:off x="837732" y="2078700"/>
              <a:ext cx="4394668" cy="1110829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837732" y="2734869"/>
              <a:ext cx="4394668" cy="1110830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1290389" y="2513202"/>
              <a:ext cx="3489354" cy="953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50" name="文本框 49"/>
          <p:cNvSpPr txBox="1"/>
          <p:nvPr/>
        </p:nvSpPr>
        <p:spPr>
          <a:xfrm>
            <a:off x="7050893" y="197193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altLang="zh-CN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03</a:t>
            </a:r>
            <a:endParaRPr lang="zh-CN" altLang="en-US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893042" y="271864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de-DE" sz="2000" b="1" dirty="0">
                <a:solidFill>
                  <a:srgbClr val="595959"/>
                </a:solidFill>
              </a:rPr>
              <a:t>辨别</a:t>
            </a:r>
            <a:endParaRPr lang="zh-CN" altLang="en-US" sz="2000" b="1" dirty="0">
              <a:solidFill>
                <a:srgbClr val="595959"/>
              </a:solidFill>
            </a:endParaRPr>
          </a:p>
        </p:txBody>
      </p:sp>
      <p:grpSp>
        <p:nvGrpSpPr>
          <p:cNvPr id="53" name="组合 52"/>
          <p:cNvGrpSpPr/>
          <p:nvPr/>
        </p:nvGrpSpPr>
        <p:grpSpPr>
          <a:xfrm flipV="1">
            <a:off x="5994983" y="4671564"/>
            <a:ext cx="2479228" cy="1113607"/>
            <a:chOff x="837732" y="2078700"/>
            <a:chExt cx="4394668" cy="1766999"/>
          </a:xfrm>
        </p:grpSpPr>
        <p:sp>
          <p:nvSpPr>
            <p:cNvPr id="54" name="椭圆 53"/>
            <p:cNvSpPr/>
            <p:nvPr/>
          </p:nvSpPr>
          <p:spPr>
            <a:xfrm>
              <a:off x="837732" y="2078700"/>
              <a:ext cx="4394668" cy="1110829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837732" y="2734869"/>
              <a:ext cx="4394668" cy="1110830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1290389" y="2513202"/>
              <a:ext cx="3489354" cy="953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58" name="文本框 57"/>
          <p:cNvSpPr txBox="1"/>
          <p:nvPr/>
        </p:nvSpPr>
        <p:spPr>
          <a:xfrm>
            <a:off x="6434525" y="351102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de-DE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在线评价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圆角矩形 58"/>
          <p:cNvSpPr/>
          <p:nvPr/>
        </p:nvSpPr>
        <p:spPr>
          <a:xfrm>
            <a:off x="8624100" y="1641928"/>
            <a:ext cx="1968500" cy="4381500"/>
          </a:xfrm>
          <a:prstGeom prst="roundRect">
            <a:avLst>
              <a:gd name="adj" fmla="val 6990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 59"/>
          <p:cNvSpPr/>
          <p:nvPr/>
        </p:nvSpPr>
        <p:spPr>
          <a:xfrm>
            <a:off x="8624100" y="3331028"/>
            <a:ext cx="1968500" cy="838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矩形 60"/>
          <p:cNvSpPr/>
          <p:nvPr/>
        </p:nvSpPr>
        <p:spPr>
          <a:xfrm>
            <a:off x="8624100" y="3140528"/>
            <a:ext cx="1968500" cy="190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5400000" sx="97000" sy="97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 rot="10800000">
            <a:off x="8624100" y="4169228"/>
            <a:ext cx="1968500" cy="190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 flipV="1">
            <a:off x="8368736" y="1684014"/>
            <a:ext cx="2479228" cy="1113607"/>
            <a:chOff x="837732" y="2078700"/>
            <a:chExt cx="4394668" cy="1766999"/>
          </a:xfrm>
        </p:grpSpPr>
        <p:sp>
          <p:nvSpPr>
            <p:cNvPr id="64" name="椭圆 63"/>
            <p:cNvSpPr/>
            <p:nvPr/>
          </p:nvSpPr>
          <p:spPr>
            <a:xfrm>
              <a:off x="837732" y="2078700"/>
              <a:ext cx="4394668" cy="1110829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5" name="椭圆 64"/>
            <p:cNvSpPr/>
            <p:nvPr/>
          </p:nvSpPr>
          <p:spPr>
            <a:xfrm>
              <a:off x="837732" y="2734869"/>
              <a:ext cx="4394668" cy="1110830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1290389" y="2513202"/>
              <a:ext cx="3489354" cy="953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67" name="文本框 66"/>
          <p:cNvSpPr txBox="1"/>
          <p:nvPr/>
        </p:nvSpPr>
        <p:spPr>
          <a:xfrm>
            <a:off x="9424646" y="197193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altLang="zh-CN" sz="1400" b="1" dirty="0">
                <a:solidFill>
                  <a:schemeClr val="tx2">
                    <a:lumMod val="75000"/>
                  </a:schemeClr>
                </a:solidFill>
              </a:rPr>
              <a:t>04</a:t>
            </a:r>
            <a:endParaRPr lang="zh-CN" altLang="en-US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9266795" y="271864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de-DE" sz="2000" b="1" dirty="0">
                <a:solidFill>
                  <a:srgbClr val="595959"/>
                </a:solidFill>
              </a:rPr>
              <a:t>求助</a:t>
            </a:r>
            <a:endParaRPr lang="zh-CN" altLang="en-US" sz="2000" b="1" dirty="0">
              <a:solidFill>
                <a:srgbClr val="595959"/>
              </a:solidFill>
            </a:endParaRPr>
          </a:p>
        </p:txBody>
      </p:sp>
      <p:grpSp>
        <p:nvGrpSpPr>
          <p:cNvPr id="70" name="组合 69"/>
          <p:cNvGrpSpPr/>
          <p:nvPr/>
        </p:nvGrpSpPr>
        <p:grpSpPr>
          <a:xfrm flipV="1">
            <a:off x="8368736" y="4671564"/>
            <a:ext cx="2479228" cy="1113607"/>
            <a:chOff x="837732" y="2078700"/>
            <a:chExt cx="4394668" cy="1766999"/>
          </a:xfrm>
        </p:grpSpPr>
        <p:sp>
          <p:nvSpPr>
            <p:cNvPr id="71" name="椭圆 70"/>
            <p:cNvSpPr/>
            <p:nvPr/>
          </p:nvSpPr>
          <p:spPr>
            <a:xfrm>
              <a:off x="837732" y="2078700"/>
              <a:ext cx="4394668" cy="1110829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837732" y="2734869"/>
              <a:ext cx="4394668" cy="1110830"/>
            </a:xfrm>
            <a:prstGeom prst="ellipse">
              <a:avLst/>
            </a:prstGeom>
            <a:gradFill flip="none" rotWithShape="1">
              <a:gsLst>
                <a:gs pos="86000">
                  <a:schemeClr val="bg1">
                    <a:alpha val="0"/>
                  </a:schemeClr>
                </a:gs>
                <a:gs pos="15000">
                  <a:schemeClr val="tx1">
                    <a:lumMod val="50000"/>
                    <a:lumOff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1290389" y="2513202"/>
              <a:ext cx="3489354" cy="9531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8839284" y="3516591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de-DE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信用推荐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Freeform 142"/>
          <p:cNvSpPr>
            <a:spLocks noEditPoints="1"/>
          </p:cNvSpPr>
          <p:nvPr/>
        </p:nvSpPr>
        <p:spPr bwMode="auto">
          <a:xfrm>
            <a:off x="9405789" y="5018602"/>
            <a:ext cx="405122" cy="388452"/>
          </a:xfrm>
          <a:custGeom>
            <a:avLst/>
            <a:gdLst>
              <a:gd name="T0" fmla="*/ 68 w 113"/>
              <a:gd name="T1" fmla="*/ 54 h 108"/>
              <a:gd name="T2" fmla="*/ 45 w 113"/>
              <a:gd name="T3" fmla="*/ 54 h 108"/>
              <a:gd name="T4" fmla="*/ 48 w 113"/>
              <a:gd name="T5" fmla="*/ 32 h 108"/>
              <a:gd name="T6" fmla="*/ 0 w 113"/>
              <a:gd name="T7" fmla="*/ 54 h 108"/>
              <a:gd name="T8" fmla="*/ 17 w 113"/>
              <a:gd name="T9" fmla="*/ 93 h 108"/>
              <a:gd name="T10" fmla="*/ 62 w 113"/>
              <a:gd name="T11" fmla="*/ 78 h 108"/>
              <a:gd name="T12" fmla="*/ 38 w 113"/>
              <a:gd name="T13" fmla="*/ 84 h 108"/>
              <a:gd name="T14" fmla="*/ 26 w 113"/>
              <a:gd name="T15" fmla="*/ 73 h 108"/>
              <a:gd name="T16" fmla="*/ 57 w 113"/>
              <a:gd name="T17" fmla="*/ 76 h 108"/>
              <a:gd name="T18" fmla="*/ 79 w 113"/>
              <a:gd name="T19" fmla="*/ 82 h 108"/>
              <a:gd name="T20" fmla="*/ 64 w 113"/>
              <a:gd name="T21" fmla="*/ 89 h 108"/>
              <a:gd name="T22" fmla="*/ 52 w 113"/>
              <a:gd name="T23" fmla="*/ 89 h 108"/>
              <a:gd name="T24" fmla="*/ 80 w 113"/>
              <a:gd name="T25" fmla="*/ 105 h 108"/>
              <a:gd name="T26" fmla="*/ 86 w 113"/>
              <a:gd name="T27" fmla="*/ 73 h 108"/>
              <a:gd name="T28" fmla="*/ 113 w 113"/>
              <a:gd name="T29" fmla="*/ 54 h 108"/>
              <a:gd name="T30" fmla="*/ 70 w 113"/>
              <a:gd name="T31" fmla="*/ 32 h 108"/>
              <a:gd name="T32" fmla="*/ 76 w 113"/>
              <a:gd name="T33" fmla="*/ 23 h 108"/>
              <a:gd name="T34" fmla="*/ 88 w 113"/>
              <a:gd name="T35" fmla="*/ 33 h 108"/>
              <a:gd name="T36" fmla="*/ 96 w 113"/>
              <a:gd name="T37" fmla="*/ 14 h 108"/>
              <a:gd name="T38" fmla="*/ 63 w 113"/>
              <a:gd name="T39" fmla="*/ 20 h 108"/>
              <a:gd name="T40" fmla="*/ 33 w 113"/>
              <a:gd name="T41" fmla="*/ 3 h 108"/>
              <a:gd name="T42" fmla="*/ 26 w 113"/>
              <a:gd name="T43" fmla="*/ 29 h 108"/>
              <a:gd name="T44" fmla="*/ 34 w 113"/>
              <a:gd name="T45" fmla="*/ 25 h 108"/>
              <a:gd name="T46" fmla="*/ 49 w 113"/>
              <a:gd name="T47" fmla="*/ 18 h 108"/>
              <a:gd name="T48" fmla="*/ 48 w 113"/>
              <a:gd name="T49" fmla="*/ 32 h 108"/>
              <a:gd name="T50" fmla="*/ 92 w 113"/>
              <a:gd name="T51" fmla="*/ 45 h 108"/>
              <a:gd name="T52" fmla="*/ 92 w 113"/>
              <a:gd name="T53" fmla="*/ 62 h 108"/>
              <a:gd name="T54" fmla="*/ 77 w 113"/>
              <a:gd name="T55" fmla="*/ 44 h 108"/>
              <a:gd name="T56" fmla="*/ 75 w 113"/>
              <a:gd name="T57" fmla="*/ 66 h 108"/>
              <a:gd name="T58" fmla="*/ 65 w 113"/>
              <a:gd name="T59" fmla="*/ 41 h 108"/>
              <a:gd name="T60" fmla="*/ 51 w 113"/>
              <a:gd name="T61" fmla="*/ 41 h 108"/>
              <a:gd name="T62" fmla="*/ 47 w 113"/>
              <a:gd name="T63" fmla="*/ 44 h 108"/>
              <a:gd name="T64" fmla="*/ 57 w 113"/>
              <a:gd name="T65" fmla="*/ 67 h 108"/>
              <a:gd name="T66" fmla="*/ 22 w 113"/>
              <a:gd name="T67" fmla="*/ 62 h 108"/>
              <a:gd name="T68" fmla="*/ 9 w 113"/>
              <a:gd name="T69" fmla="*/ 54 h 108"/>
              <a:gd name="T70" fmla="*/ 37 w 113"/>
              <a:gd name="T71" fmla="*/ 42 h 108"/>
              <a:gd name="T72" fmla="*/ 64 w 113"/>
              <a:gd name="T73" fmla="*/ 50 h 108"/>
              <a:gd name="T74" fmla="*/ 64 w 113"/>
              <a:gd name="T75" fmla="*/ 50 h 108"/>
              <a:gd name="T76" fmla="*/ 50 w 113"/>
              <a:gd name="T77" fmla="*/ 53 h 108"/>
              <a:gd name="T78" fmla="*/ 49 w 113"/>
              <a:gd name="T79" fmla="*/ 57 h 108"/>
              <a:gd name="T80" fmla="*/ 51 w 113"/>
              <a:gd name="T81" fmla="*/ 52 h 108"/>
              <a:gd name="T82" fmla="*/ 56 w 113"/>
              <a:gd name="T83" fmla="*/ 45 h 108"/>
              <a:gd name="T84" fmla="*/ 58 w 113"/>
              <a:gd name="T85" fmla="*/ 45 h 108"/>
              <a:gd name="T86" fmla="*/ 60 w 113"/>
              <a:gd name="T87" fmla="*/ 46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108">
                <a:moveTo>
                  <a:pt x="57" y="42"/>
                </a:moveTo>
                <a:cubicBezTo>
                  <a:pt x="63" y="42"/>
                  <a:pt x="68" y="47"/>
                  <a:pt x="68" y="54"/>
                </a:cubicBezTo>
                <a:cubicBezTo>
                  <a:pt x="68" y="60"/>
                  <a:pt x="63" y="65"/>
                  <a:pt x="57" y="65"/>
                </a:cubicBezTo>
                <a:cubicBezTo>
                  <a:pt x="50" y="65"/>
                  <a:pt x="45" y="60"/>
                  <a:pt x="45" y="54"/>
                </a:cubicBezTo>
                <a:cubicBezTo>
                  <a:pt x="45" y="47"/>
                  <a:pt x="50" y="42"/>
                  <a:pt x="57" y="42"/>
                </a:cubicBezTo>
                <a:close/>
                <a:moveTo>
                  <a:pt x="48" y="32"/>
                </a:moveTo>
                <a:cubicBezTo>
                  <a:pt x="36" y="32"/>
                  <a:pt x="26" y="34"/>
                  <a:pt x="19" y="37"/>
                </a:cubicBezTo>
                <a:cubicBezTo>
                  <a:pt x="7" y="41"/>
                  <a:pt x="0" y="47"/>
                  <a:pt x="0" y="54"/>
                </a:cubicBezTo>
                <a:cubicBezTo>
                  <a:pt x="0" y="60"/>
                  <a:pt x="7" y="66"/>
                  <a:pt x="17" y="70"/>
                </a:cubicBezTo>
                <a:cubicBezTo>
                  <a:pt x="13" y="80"/>
                  <a:pt x="12" y="89"/>
                  <a:pt x="17" y="93"/>
                </a:cubicBezTo>
                <a:cubicBezTo>
                  <a:pt x="22" y="98"/>
                  <a:pt x="31" y="98"/>
                  <a:pt x="42" y="92"/>
                </a:cubicBezTo>
                <a:cubicBezTo>
                  <a:pt x="48" y="89"/>
                  <a:pt x="55" y="84"/>
                  <a:pt x="62" y="78"/>
                </a:cubicBezTo>
                <a:cubicBezTo>
                  <a:pt x="48" y="78"/>
                  <a:pt x="48" y="78"/>
                  <a:pt x="48" y="78"/>
                </a:cubicBezTo>
                <a:cubicBezTo>
                  <a:pt x="44" y="81"/>
                  <a:pt x="41" y="83"/>
                  <a:pt x="38" y="84"/>
                </a:cubicBezTo>
                <a:cubicBezTo>
                  <a:pt x="31" y="88"/>
                  <a:pt x="25" y="89"/>
                  <a:pt x="23" y="87"/>
                </a:cubicBezTo>
                <a:cubicBezTo>
                  <a:pt x="21" y="85"/>
                  <a:pt x="23" y="80"/>
                  <a:pt x="26" y="73"/>
                </a:cubicBezTo>
                <a:cubicBezTo>
                  <a:pt x="26" y="73"/>
                  <a:pt x="26" y="73"/>
                  <a:pt x="26" y="73"/>
                </a:cubicBezTo>
                <a:cubicBezTo>
                  <a:pt x="35" y="75"/>
                  <a:pt x="45" y="76"/>
                  <a:pt x="57" y="76"/>
                </a:cubicBezTo>
                <a:cubicBezTo>
                  <a:pt x="64" y="76"/>
                  <a:pt x="71" y="75"/>
                  <a:pt x="77" y="74"/>
                </a:cubicBezTo>
                <a:cubicBezTo>
                  <a:pt x="78" y="77"/>
                  <a:pt x="78" y="80"/>
                  <a:pt x="79" y="82"/>
                </a:cubicBezTo>
                <a:cubicBezTo>
                  <a:pt x="79" y="90"/>
                  <a:pt x="79" y="95"/>
                  <a:pt x="76" y="96"/>
                </a:cubicBezTo>
                <a:cubicBezTo>
                  <a:pt x="74" y="98"/>
                  <a:pt x="69" y="95"/>
                  <a:pt x="64" y="89"/>
                </a:cubicBezTo>
                <a:cubicBezTo>
                  <a:pt x="62" y="88"/>
                  <a:pt x="61" y="86"/>
                  <a:pt x="60" y="84"/>
                </a:cubicBezTo>
                <a:cubicBezTo>
                  <a:pt x="52" y="89"/>
                  <a:pt x="52" y="89"/>
                  <a:pt x="52" y="89"/>
                </a:cubicBezTo>
                <a:cubicBezTo>
                  <a:pt x="54" y="91"/>
                  <a:pt x="56" y="93"/>
                  <a:pt x="57" y="95"/>
                </a:cubicBezTo>
                <a:cubicBezTo>
                  <a:pt x="65" y="104"/>
                  <a:pt x="74" y="108"/>
                  <a:pt x="80" y="105"/>
                </a:cubicBezTo>
                <a:cubicBezTo>
                  <a:pt x="86" y="102"/>
                  <a:pt x="89" y="93"/>
                  <a:pt x="88" y="81"/>
                </a:cubicBezTo>
                <a:cubicBezTo>
                  <a:pt x="87" y="79"/>
                  <a:pt x="87" y="76"/>
                  <a:pt x="86" y="73"/>
                </a:cubicBezTo>
                <a:cubicBezTo>
                  <a:pt x="89" y="72"/>
                  <a:pt x="92" y="71"/>
                  <a:pt x="95" y="70"/>
                </a:cubicBezTo>
                <a:cubicBezTo>
                  <a:pt x="106" y="67"/>
                  <a:pt x="113" y="61"/>
                  <a:pt x="113" y="54"/>
                </a:cubicBezTo>
                <a:cubicBezTo>
                  <a:pt x="113" y="47"/>
                  <a:pt x="106" y="41"/>
                  <a:pt x="95" y="37"/>
                </a:cubicBezTo>
                <a:cubicBezTo>
                  <a:pt x="88" y="35"/>
                  <a:pt x="80" y="33"/>
                  <a:pt x="70" y="32"/>
                </a:cubicBezTo>
                <a:cubicBezTo>
                  <a:pt x="69" y="31"/>
                  <a:pt x="69" y="29"/>
                  <a:pt x="68" y="28"/>
                </a:cubicBezTo>
                <a:cubicBezTo>
                  <a:pt x="70" y="26"/>
                  <a:pt x="73" y="24"/>
                  <a:pt x="76" y="23"/>
                </a:cubicBezTo>
                <a:cubicBezTo>
                  <a:pt x="83" y="20"/>
                  <a:pt x="88" y="18"/>
                  <a:pt x="90" y="20"/>
                </a:cubicBezTo>
                <a:cubicBezTo>
                  <a:pt x="92" y="22"/>
                  <a:pt x="91" y="27"/>
                  <a:pt x="88" y="33"/>
                </a:cubicBezTo>
                <a:cubicBezTo>
                  <a:pt x="97" y="35"/>
                  <a:pt x="97" y="35"/>
                  <a:pt x="97" y="35"/>
                </a:cubicBezTo>
                <a:cubicBezTo>
                  <a:pt x="101" y="26"/>
                  <a:pt x="101" y="18"/>
                  <a:pt x="96" y="14"/>
                </a:cubicBezTo>
                <a:cubicBezTo>
                  <a:pt x="91" y="9"/>
                  <a:pt x="82" y="10"/>
                  <a:pt x="72" y="15"/>
                </a:cubicBezTo>
                <a:cubicBezTo>
                  <a:pt x="69" y="16"/>
                  <a:pt x="66" y="18"/>
                  <a:pt x="63" y="20"/>
                </a:cubicBezTo>
                <a:cubicBezTo>
                  <a:pt x="60" y="17"/>
                  <a:pt x="58" y="15"/>
                  <a:pt x="56" y="12"/>
                </a:cubicBezTo>
                <a:cubicBezTo>
                  <a:pt x="48" y="4"/>
                  <a:pt x="39" y="0"/>
                  <a:pt x="33" y="3"/>
                </a:cubicBezTo>
                <a:cubicBezTo>
                  <a:pt x="27" y="6"/>
                  <a:pt x="24" y="14"/>
                  <a:pt x="26" y="26"/>
                </a:cubicBezTo>
                <a:cubicBezTo>
                  <a:pt x="26" y="27"/>
                  <a:pt x="26" y="28"/>
                  <a:pt x="26" y="29"/>
                </a:cubicBezTo>
                <a:cubicBezTo>
                  <a:pt x="35" y="29"/>
                  <a:pt x="35" y="29"/>
                  <a:pt x="35" y="29"/>
                </a:cubicBezTo>
                <a:cubicBezTo>
                  <a:pt x="35" y="27"/>
                  <a:pt x="35" y="26"/>
                  <a:pt x="34" y="25"/>
                </a:cubicBezTo>
                <a:cubicBezTo>
                  <a:pt x="34" y="17"/>
                  <a:pt x="34" y="12"/>
                  <a:pt x="37" y="11"/>
                </a:cubicBezTo>
                <a:cubicBezTo>
                  <a:pt x="39" y="10"/>
                  <a:pt x="44" y="13"/>
                  <a:pt x="49" y="18"/>
                </a:cubicBezTo>
                <a:cubicBezTo>
                  <a:pt x="51" y="20"/>
                  <a:pt x="53" y="23"/>
                  <a:pt x="55" y="25"/>
                </a:cubicBezTo>
                <a:cubicBezTo>
                  <a:pt x="53" y="27"/>
                  <a:pt x="50" y="30"/>
                  <a:pt x="48" y="32"/>
                </a:cubicBezTo>
                <a:close/>
                <a:moveTo>
                  <a:pt x="75" y="42"/>
                </a:moveTo>
                <a:cubicBezTo>
                  <a:pt x="82" y="43"/>
                  <a:pt x="87" y="44"/>
                  <a:pt x="92" y="45"/>
                </a:cubicBezTo>
                <a:cubicBezTo>
                  <a:pt x="99" y="48"/>
                  <a:pt x="104" y="51"/>
                  <a:pt x="104" y="54"/>
                </a:cubicBezTo>
                <a:cubicBezTo>
                  <a:pt x="104" y="56"/>
                  <a:pt x="99" y="59"/>
                  <a:pt x="92" y="62"/>
                </a:cubicBezTo>
                <a:cubicBezTo>
                  <a:pt x="89" y="63"/>
                  <a:pt x="87" y="63"/>
                  <a:pt x="84" y="64"/>
                </a:cubicBezTo>
                <a:cubicBezTo>
                  <a:pt x="82" y="58"/>
                  <a:pt x="80" y="51"/>
                  <a:pt x="77" y="44"/>
                </a:cubicBezTo>
                <a:cubicBezTo>
                  <a:pt x="76" y="44"/>
                  <a:pt x="76" y="43"/>
                  <a:pt x="75" y="42"/>
                </a:cubicBezTo>
                <a:close/>
                <a:moveTo>
                  <a:pt x="75" y="66"/>
                </a:moveTo>
                <a:cubicBezTo>
                  <a:pt x="73" y="60"/>
                  <a:pt x="71" y="54"/>
                  <a:pt x="69" y="48"/>
                </a:cubicBezTo>
                <a:cubicBezTo>
                  <a:pt x="67" y="46"/>
                  <a:pt x="66" y="43"/>
                  <a:pt x="65" y="41"/>
                </a:cubicBezTo>
                <a:cubicBezTo>
                  <a:pt x="62" y="41"/>
                  <a:pt x="59" y="41"/>
                  <a:pt x="57" y="41"/>
                </a:cubicBezTo>
                <a:cubicBezTo>
                  <a:pt x="55" y="41"/>
                  <a:pt x="53" y="41"/>
                  <a:pt x="51" y="41"/>
                </a:cubicBezTo>
                <a:cubicBezTo>
                  <a:pt x="50" y="42"/>
                  <a:pt x="49" y="43"/>
                  <a:pt x="47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1" y="51"/>
                  <a:pt x="35" y="58"/>
                  <a:pt x="31" y="64"/>
                </a:cubicBezTo>
                <a:cubicBezTo>
                  <a:pt x="38" y="66"/>
                  <a:pt x="47" y="67"/>
                  <a:pt x="57" y="67"/>
                </a:cubicBezTo>
                <a:cubicBezTo>
                  <a:pt x="63" y="67"/>
                  <a:pt x="69" y="66"/>
                  <a:pt x="75" y="66"/>
                </a:cubicBezTo>
                <a:close/>
                <a:moveTo>
                  <a:pt x="22" y="62"/>
                </a:moveTo>
                <a:cubicBezTo>
                  <a:pt x="22" y="62"/>
                  <a:pt x="22" y="62"/>
                  <a:pt x="22" y="62"/>
                </a:cubicBezTo>
                <a:cubicBezTo>
                  <a:pt x="14" y="59"/>
                  <a:pt x="9" y="56"/>
                  <a:pt x="9" y="54"/>
                </a:cubicBezTo>
                <a:cubicBezTo>
                  <a:pt x="9" y="51"/>
                  <a:pt x="14" y="48"/>
                  <a:pt x="22" y="45"/>
                </a:cubicBezTo>
                <a:cubicBezTo>
                  <a:pt x="26" y="44"/>
                  <a:pt x="31" y="43"/>
                  <a:pt x="37" y="42"/>
                </a:cubicBezTo>
                <a:cubicBezTo>
                  <a:pt x="31" y="49"/>
                  <a:pt x="26" y="56"/>
                  <a:pt x="22" y="62"/>
                </a:cubicBezTo>
                <a:close/>
                <a:moveTo>
                  <a:pt x="64" y="50"/>
                </a:moveTo>
                <a:cubicBezTo>
                  <a:pt x="63" y="55"/>
                  <a:pt x="61" y="59"/>
                  <a:pt x="57" y="62"/>
                </a:cubicBezTo>
                <a:cubicBezTo>
                  <a:pt x="63" y="62"/>
                  <a:pt x="66" y="55"/>
                  <a:pt x="64" y="50"/>
                </a:cubicBezTo>
                <a:close/>
                <a:moveTo>
                  <a:pt x="49" y="57"/>
                </a:moveTo>
                <a:cubicBezTo>
                  <a:pt x="49" y="55"/>
                  <a:pt x="50" y="54"/>
                  <a:pt x="50" y="53"/>
                </a:cubicBezTo>
                <a:cubicBezTo>
                  <a:pt x="49" y="52"/>
                  <a:pt x="49" y="52"/>
                  <a:pt x="49" y="52"/>
                </a:cubicBezTo>
                <a:cubicBezTo>
                  <a:pt x="48" y="54"/>
                  <a:pt x="48" y="55"/>
                  <a:pt x="49" y="57"/>
                </a:cubicBezTo>
                <a:close/>
                <a:moveTo>
                  <a:pt x="49" y="50"/>
                </a:moveTo>
                <a:cubicBezTo>
                  <a:pt x="51" y="52"/>
                  <a:pt x="51" y="52"/>
                  <a:pt x="51" y="52"/>
                </a:cubicBezTo>
                <a:cubicBezTo>
                  <a:pt x="53" y="50"/>
                  <a:pt x="55" y="49"/>
                  <a:pt x="57" y="47"/>
                </a:cubicBezTo>
                <a:cubicBezTo>
                  <a:pt x="56" y="45"/>
                  <a:pt x="56" y="45"/>
                  <a:pt x="56" y="45"/>
                </a:cubicBezTo>
                <a:cubicBezTo>
                  <a:pt x="53" y="45"/>
                  <a:pt x="50" y="47"/>
                  <a:pt x="49" y="50"/>
                </a:cubicBezTo>
                <a:close/>
                <a:moveTo>
                  <a:pt x="58" y="45"/>
                </a:moveTo>
                <a:cubicBezTo>
                  <a:pt x="58" y="47"/>
                  <a:pt x="58" y="47"/>
                  <a:pt x="58" y="47"/>
                </a:cubicBezTo>
                <a:cubicBezTo>
                  <a:pt x="59" y="46"/>
                  <a:pt x="59" y="46"/>
                  <a:pt x="60" y="46"/>
                </a:cubicBezTo>
                <a:cubicBezTo>
                  <a:pt x="59" y="45"/>
                  <a:pt x="58" y="45"/>
                  <a:pt x="58" y="45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7" name="Freeform 147"/>
          <p:cNvSpPr>
            <a:spLocks noEditPoints="1"/>
          </p:cNvSpPr>
          <p:nvPr/>
        </p:nvSpPr>
        <p:spPr bwMode="auto">
          <a:xfrm>
            <a:off x="4739973" y="4998061"/>
            <a:ext cx="241739" cy="381783"/>
          </a:xfrm>
          <a:custGeom>
            <a:avLst/>
            <a:gdLst>
              <a:gd name="T0" fmla="*/ 57 w 67"/>
              <a:gd name="T1" fmla="*/ 10 h 106"/>
              <a:gd name="T2" fmla="*/ 62 w 67"/>
              <a:gd name="T3" fmla="*/ 51 h 106"/>
              <a:gd name="T4" fmla="*/ 51 w 67"/>
              <a:gd name="T5" fmla="*/ 66 h 106"/>
              <a:gd name="T6" fmla="*/ 55 w 67"/>
              <a:gd name="T7" fmla="*/ 65 h 106"/>
              <a:gd name="T8" fmla="*/ 57 w 67"/>
              <a:gd name="T9" fmla="*/ 73 h 106"/>
              <a:gd name="T10" fmla="*/ 56 w 67"/>
              <a:gd name="T11" fmla="*/ 80 h 106"/>
              <a:gd name="T12" fmla="*/ 57 w 67"/>
              <a:gd name="T13" fmla="*/ 86 h 106"/>
              <a:gd name="T14" fmla="*/ 55 w 67"/>
              <a:gd name="T15" fmla="*/ 93 h 106"/>
              <a:gd name="T16" fmla="*/ 15 w 67"/>
              <a:gd name="T17" fmla="*/ 97 h 106"/>
              <a:gd name="T18" fmla="*/ 12 w 67"/>
              <a:gd name="T19" fmla="*/ 95 h 106"/>
              <a:gd name="T20" fmla="*/ 12 w 67"/>
              <a:gd name="T21" fmla="*/ 83 h 106"/>
              <a:gd name="T22" fmla="*/ 12 w 67"/>
              <a:gd name="T23" fmla="*/ 82 h 106"/>
              <a:gd name="T24" fmla="*/ 12 w 67"/>
              <a:gd name="T25" fmla="*/ 71 h 106"/>
              <a:gd name="T26" fmla="*/ 15 w 67"/>
              <a:gd name="T27" fmla="*/ 69 h 106"/>
              <a:gd name="T28" fmla="*/ 16 w 67"/>
              <a:gd name="T29" fmla="*/ 63 h 106"/>
              <a:gd name="T30" fmla="*/ 0 w 67"/>
              <a:gd name="T31" fmla="*/ 34 h 106"/>
              <a:gd name="T32" fmla="*/ 33 w 67"/>
              <a:gd name="T33" fmla="*/ 0 h 106"/>
              <a:gd name="T34" fmla="*/ 28 w 67"/>
              <a:gd name="T35" fmla="*/ 41 h 106"/>
              <a:gd name="T36" fmla="*/ 30 w 67"/>
              <a:gd name="T37" fmla="*/ 39 h 106"/>
              <a:gd name="T38" fmla="*/ 33 w 67"/>
              <a:gd name="T39" fmla="*/ 41 h 106"/>
              <a:gd name="T40" fmla="*/ 36 w 67"/>
              <a:gd name="T41" fmla="*/ 39 h 106"/>
              <a:gd name="T42" fmla="*/ 39 w 67"/>
              <a:gd name="T43" fmla="*/ 41 h 106"/>
              <a:gd name="T44" fmla="*/ 43 w 67"/>
              <a:gd name="T45" fmla="*/ 38 h 106"/>
              <a:gd name="T46" fmla="*/ 39 w 67"/>
              <a:gd name="T47" fmla="*/ 52 h 106"/>
              <a:gd name="T48" fmla="*/ 44 w 67"/>
              <a:gd name="T49" fmla="*/ 66 h 106"/>
              <a:gd name="T50" fmla="*/ 44 w 67"/>
              <a:gd name="T51" fmla="*/ 58 h 106"/>
              <a:gd name="T52" fmla="*/ 56 w 67"/>
              <a:gd name="T53" fmla="*/ 47 h 106"/>
              <a:gd name="T54" fmla="*/ 52 w 67"/>
              <a:gd name="T55" fmla="*/ 15 h 106"/>
              <a:gd name="T56" fmla="*/ 15 w 67"/>
              <a:gd name="T57" fmla="*/ 15 h 106"/>
              <a:gd name="T58" fmla="*/ 11 w 67"/>
              <a:gd name="T59" fmla="*/ 48 h 106"/>
              <a:gd name="T60" fmla="*/ 23 w 67"/>
              <a:gd name="T61" fmla="*/ 59 h 106"/>
              <a:gd name="T62" fmla="*/ 23 w 67"/>
              <a:gd name="T63" fmla="*/ 67 h 106"/>
              <a:gd name="T64" fmla="*/ 29 w 67"/>
              <a:gd name="T65" fmla="*/ 52 h 106"/>
              <a:gd name="T66" fmla="*/ 25 w 67"/>
              <a:gd name="T67" fmla="*/ 38 h 106"/>
              <a:gd name="T68" fmla="*/ 40 w 67"/>
              <a:gd name="T69" fmla="*/ 43 h 106"/>
              <a:gd name="T70" fmla="*/ 36 w 67"/>
              <a:gd name="T71" fmla="*/ 42 h 106"/>
              <a:gd name="T72" fmla="*/ 30 w 67"/>
              <a:gd name="T73" fmla="*/ 42 h 106"/>
              <a:gd name="T74" fmla="*/ 27 w 67"/>
              <a:gd name="T75" fmla="*/ 42 h 106"/>
              <a:gd name="T76" fmla="*/ 32 w 67"/>
              <a:gd name="T77" fmla="*/ 51 h 106"/>
              <a:gd name="T78" fmla="*/ 32 w 67"/>
              <a:gd name="T79" fmla="*/ 67 h 106"/>
              <a:gd name="T80" fmla="*/ 35 w 67"/>
              <a:gd name="T81" fmla="*/ 51 h 106"/>
              <a:gd name="T82" fmla="*/ 35 w 67"/>
              <a:gd name="T83" fmla="*/ 50 h 106"/>
              <a:gd name="T84" fmla="*/ 43 w 67"/>
              <a:gd name="T85" fmla="*/ 96 h 106"/>
              <a:gd name="T86" fmla="*/ 34 w 67"/>
              <a:gd name="T87" fmla="*/ 106 h 106"/>
              <a:gd name="T88" fmla="*/ 43 w 67"/>
              <a:gd name="T89" fmla="*/ 96 h 106"/>
              <a:gd name="T90" fmla="*/ 17 w 67"/>
              <a:gd name="T91" fmla="*/ 88 h 106"/>
              <a:gd name="T92" fmla="*/ 17 w 67"/>
              <a:gd name="T93" fmla="*/ 90 h 106"/>
              <a:gd name="T94" fmla="*/ 50 w 67"/>
              <a:gd name="T95" fmla="*/ 86 h 106"/>
              <a:gd name="T96" fmla="*/ 50 w 67"/>
              <a:gd name="T97" fmla="*/ 73 h 106"/>
              <a:gd name="T98" fmla="*/ 17 w 67"/>
              <a:gd name="T99" fmla="*/ 77 h 106"/>
              <a:gd name="T100" fmla="*/ 50 w 67"/>
              <a:gd name="T101" fmla="*/ 74 h 106"/>
              <a:gd name="T102" fmla="*/ 50 w 67"/>
              <a:gd name="T103" fmla="*/ 7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7" h="106">
                <a:moveTo>
                  <a:pt x="33" y="0"/>
                </a:moveTo>
                <a:cubicBezTo>
                  <a:pt x="43" y="0"/>
                  <a:pt x="51" y="4"/>
                  <a:pt x="57" y="10"/>
                </a:cubicBezTo>
                <a:cubicBezTo>
                  <a:pt x="63" y="16"/>
                  <a:pt x="67" y="25"/>
                  <a:pt x="67" y="34"/>
                </a:cubicBezTo>
                <a:cubicBezTo>
                  <a:pt x="67" y="40"/>
                  <a:pt x="65" y="46"/>
                  <a:pt x="62" y="51"/>
                </a:cubicBezTo>
                <a:cubicBezTo>
                  <a:pt x="59" y="56"/>
                  <a:pt x="56" y="59"/>
                  <a:pt x="51" y="62"/>
                </a:cubicBezTo>
                <a:cubicBezTo>
                  <a:pt x="51" y="66"/>
                  <a:pt x="51" y="66"/>
                  <a:pt x="51" y="66"/>
                </a:cubicBezTo>
                <a:cubicBezTo>
                  <a:pt x="53" y="66"/>
                  <a:pt x="53" y="66"/>
                  <a:pt x="53" y="66"/>
                </a:cubicBezTo>
                <a:cubicBezTo>
                  <a:pt x="55" y="65"/>
                  <a:pt x="55" y="65"/>
                  <a:pt x="55" y="65"/>
                </a:cubicBezTo>
                <a:cubicBezTo>
                  <a:pt x="56" y="68"/>
                  <a:pt x="56" y="68"/>
                  <a:pt x="56" y="68"/>
                </a:cubicBezTo>
                <a:cubicBezTo>
                  <a:pt x="57" y="70"/>
                  <a:pt x="57" y="72"/>
                  <a:pt x="57" y="73"/>
                </a:cubicBezTo>
                <a:cubicBezTo>
                  <a:pt x="57" y="75"/>
                  <a:pt x="57" y="77"/>
                  <a:pt x="56" y="79"/>
                </a:cubicBezTo>
                <a:cubicBezTo>
                  <a:pt x="56" y="80"/>
                  <a:pt x="56" y="80"/>
                  <a:pt x="56" y="80"/>
                </a:cubicBezTo>
                <a:cubicBezTo>
                  <a:pt x="56" y="80"/>
                  <a:pt x="56" y="80"/>
                  <a:pt x="56" y="80"/>
                </a:cubicBezTo>
                <a:cubicBezTo>
                  <a:pt x="57" y="82"/>
                  <a:pt x="57" y="84"/>
                  <a:pt x="57" y="86"/>
                </a:cubicBezTo>
                <a:cubicBezTo>
                  <a:pt x="57" y="88"/>
                  <a:pt x="57" y="90"/>
                  <a:pt x="56" y="92"/>
                </a:cubicBezTo>
                <a:cubicBezTo>
                  <a:pt x="55" y="93"/>
                  <a:pt x="55" y="93"/>
                  <a:pt x="55" y="93"/>
                </a:cubicBezTo>
                <a:cubicBezTo>
                  <a:pt x="53" y="94"/>
                  <a:pt x="53" y="94"/>
                  <a:pt x="53" y="94"/>
                </a:cubicBezTo>
                <a:cubicBezTo>
                  <a:pt x="15" y="97"/>
                  <a:pt x="15" y="97"/>
                  <a:pt x="15" y="97"/>
                </a:cubicBezTo>
                <a:cubicBezTo>
                  <a:pt x="13" y="97"/>
                  <a:pt x="13" y="97"/>
                  <a:pt x="13" y="97"/>
                </a:cubicBezTo>
                <a:cubicBezTo>
                  <a:pt x="12" y="95"/>
                  <a:pt x="12" y="95"/>
                  <a:pt x="12" y="95"/>
                </a:cubicBezTo>
                <a:cubicBezTo>
                  <a:pt x="11" y="93"/>
                  <a:pt x="11" y="91"/>
                  <a:pt x="10" y="90"/>
                </a:cubicBezTo>
                <a:cubicBezTo>
                  <a:pt x="10" y="88"/>
                  <a:pt x="11" y="86"/>
                  <a:pt x="12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2" y="82"/>
                  <a:pt x="12" y="82"/>
                  <a:pt x="12" y="82"/>
                </a:cubicBezTo>
                <a:cubicBezTo>
                  <a:pt x="11" y="81"/>
                  <a:pt x="11" y="79"/>
                  <a:pt x="10" y="77"/>
                </a:cubicBezTo>
                <a:cubicBezTo>
                  <a:pt x="10" y="75"/>
                  <a:pt x="11" y="73"/>
                  <a:pt x="12" y="71"/>
                </a:cubicBezTo>
                <a:cubicBezTo>
                  <a:pt x="13" y="69"/>
                  <a:pt x="13" y="69"/>
                  <a:pt x="13" y="69"/>
                </a:cubicBezTo>
                <a:cubicBezTo>
                  <a:pt x="15" y="69"/>
                  <a:pt x="15" y="69"/>
                  <a:pt x="15" y="69"/>
                </a:cubicBezTo>
                <a:cubicBezTo>
                  <a:pt x="16" y="69"/>
                  <a:pt x="16" y="69"/>
                  <a:pt x="16" y="69"/>
                </a:cubicBezTo>
                <a:cubicBezTo>
                  <a:pt x="16" y="63"/>
                  <a:pt x="16" y="63"/>
                  <a:pt x="16" y="63"/>
                </a:cubicBezTo>
                <a:cubicBezTo>
                  <a:pt x="11" y="60"/>
                  <a:pt x="7" y="56"/>
                  <a:pt x="5" y="51"/>
                </a:cubicBezTo>
                <a:cubicBezTo>
                  <a:pt x="2" y="46"/>
                  <a:pt x="0" y="40"/>
                  <a:pt x="0" y="34"/>
                </a:cubicBezTo>
                <a:cubicBezTo>
                  <a:pt x="0" y="25"/>
                  <a:pt x="4" y="16"/>
                  <a:pt x="10" y="10"/>
                </a:cubicBezTo>
                <a:cubicBezTo>
                  <a:pt x="16" y="4"/>
                  <a:pt x="24" y="0"/>
                  <a:pt x="33" y="0"/>
                </a:cubicBezTo>
                <a:close/>
                <a:moveTo>
                  <a:pt x="26" y="40"/>
                </a:moveTo>
                <a:cubicBezTo>
                  <a:pt x="27" y="41"/>
                  <a:pt x="27" y="41"/>
                  <a:pt x="28" y="41"/>
                </a:cubicBezTo>
                <a:cubicBezTo>
                  <a:pt x="28" y="41"/>
                  <a:pt x="29" y="41"/>
                  <a:pt x="30" y="40"/>
                </a:cubicBezTo>
                <a:cubicBezTo>
                  <a:pt x="30" y="39"/>
                  <a:pt x="30" y="39"/>
                  <a:pt x="30" y="39"/>
                </a:cubicBezTo>
                <a:cubicBezTo>
                  <a:pt x="31" y="40"/>
                  <a:pt x="31" y="40"/>
                  <a:pt x="31" y="40"/>
                </a:cubicBezTo>
                <a:cubicBezTo>
                  <a:pt x="32" y="41"/>
                  <a:pt x="32" y="41"/>
                  <a:pt x="33" y="41"/>
                </a:cubicBezTo>
                <a:cubicBezTo>
                  <a:pt x="34" y="41"/>
                  <a:pt x="35" y="41"/>
                  <a:pt x="35" y="40"/>
                </a:cubicBezTo>
                <a:cubicBezTo>
                  <a:pt x="36" y="39"/>
                  <a:pt x="36" y="39"/>
                  <a:pt x="36" y="39"/>
                </a:cubicBezTo>
                <a:cubicBezTo>
                  <a:pt x="36" y="40"/>
                  <a:pt x="36" y="40"/>
                  <a:pt x="36" y="40"/>
                </a:cubicBezTo>
                <a:cubicBezTo>
                  <a:pt x="37" y="41"/>
                  <a:pt x="38" y="41"/>
                  <a:pt x="39" y="41"/>
                </a:cubicBezTo>
                <a:cubicBezTo>
                  <a:pt x="40" y="41"/>
                  <a:pt x="41" y="41"/>
                  <a:pt x="42" y="40"/>
                </a:cubicBezTo>
                <a:cubicBezTo>
                  <a:pt x="43" y="38"/>
                  <a:pt x="43" y="38"/>
                  <a:pt x="43" y="38"/>
                </a:cubicBezTo>
                <a:cubicBezTo>
                  <a:pt x="46" y="40"/>
                  <a:pt x="46" y="40"/>
                  <a:pt x="46" y="40"/>
                </a:cubicBezTo>
                <a:cubicBezTo>
                  <a:pt x="39" y="52"/>
                  <a:pt x="39" y="52"/>
                  <a:pt x="39" y="52"/>
                </a:cubicBezTo>
                <a:cubicBezTo>
                  <a:pt x="39" y="67"/>
                  <a:pt x="39" y="67"/>
                  <a:pt x="39" y="67"/>
                </a:cubicBezTo>
                <a:cubicBezTo>
                  <a:pt x="44" y="66"/>
                  <a:pt x="44" y="66"/>
                  <a:pt x="44" y="66"/>
                </a:cubicBezTo>
                <a:cubicBezTo>
                  <a:pt x="44" y="60"/>
                  <a:pt x="44" y="60"/>
                  <a:pt x="44" y="60"/>
                </a:cubicBezTo>
                <a:cubicBezTo>
                  <a:pt x="44" y="58"/>
                  <a:pt x="44" y="58"/>
                  <a:pt x="44" y="58"/>
                </a:cubicBezTo>
                <a:cubicBezTo>
                  <a:pt x="46" y="57"/>
                  <a:pt x="46" y="57"/>
                  <a:pt x="46" y="57"/>
                </a:cubicBezTo>
                <a:cubicBezTo>
                  <a:pt x="50" y="55"/>
                  <a:pt x="54" y="52"/>
                  <a:pt x="56" y="47"/>
                </a:cubicBezTo>
                <a:cubicBezTo>
                  <a:pt x="59" y="44"/>
                  <a:pt x="60" y="39"/>
                  <a:pt x="60" y="34"/>
                </a:cubicBezTo>
                <a:cubicBezTo>
                  <a:pt x="60" y="27"/>
                  <a:pt x="57" y="20"/>
                  <a:pt x="52" y="15"/>
                </a:cubicBezTo>
                <a:cubicBezTo>
                  <a:pt x="47" y="10"/>
                  <a:pt x="41" y="7"/>
                  <a:pt x="33" y="7"/>
                </a:cubicBezTo>
                <a:cubicBezTo>
                  <a:pt x="26" y="7"/>
                  <a:pt x="19" y="10"/>
                  <a:pt x="15" y="15"/>
                </a:cubicBezTo>
                <a:cubicBezTo>
                  <a:pt x="10" y="20"/>
                  <a:pt x="7" y="27"/>
                  <a:pt x="7" y="34"/>
                </a:cubicBezTo>
                <a:cubicBezTo>
                  <a:pt x="7" y="39"/>
                  <a:pt x="8" y="44"/>
                  <a:pt x="11" y="48"/>
                </a:cubicBezTo>
                <a:cubicBezTo>
                  <a:pt x="13" y="52"/>
                  <a:pt x="17" y="55"/>
                  <a:pt x="21" y="58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61"/>
                  <a:pt x="23" y="61"/>
                  <a:pt x="23" y="61"/>
                </a:cubicBezTo>
                <a:cubicBezTo>
                  <a:pt x="23" y="67"/>
                  <a:pt x="23" y="67"/>
                  <a:pt x="23" y="67"/>
                </a:cubicBezTo>
                <a:cubicBezTo>
                  <a:pt x="29" y="67"/>
                  <a:pt x="29" y="67"/>
                  <a:pt x="29" y="67"/>
                </a:cubicBezTo>
                <a:cubicBezTo>
                  <a:pt x="29" y="52"/>
                  <a:pt x="29" y="52"/>
                  <a:pt x="29" y="52"/>
                </a:cubicBezTo>
                <a:cubicBezTo>
                  <a:pt x="22" y="40"/>
                  <a:pt x="22" y="40"/>
                  <a:pt x="22" y="40"/>
                </a:cubicBezTo>
                <a:cubicBezTo>
                  <a:pt x="25" y="38"/>
                  <a:pt x="25" y="38"/>
                  <a:pt x="25" y="38"/>
                </a:cubicBezTo>
                <a:cubicBezTo>
                  <a:pt x="26" y="40"/>
                  <a:pt x="26" y="40"/>
                  <a:pt x="26" y="40"/>
                </a:cubicBezTo>
                <a:close/>
                <a:moveTo>
                  <a:pt x="40" y="43"/>
                </a:moveTo>
                <a:cubicBezTo>
                  <a:pt x="40" y="43"/>
                  <a:pt x="40" y="43"/>
                  <a:pt x="39" y="43"/>
                </a:cubicBezTo>
                <a:cubicBezTo>
                  <a:pt x="38" y="43"/>
                  <a:pt x="37" y="43"/>
                  <a:pt x="36" y="42"/>
                </a:cubicBezTo>
                <a:cubicBezTo>
                  <a:pt x="35" y="42"/>
                  <a:pt x="34" y="43"/>
                  <a:pt x="33" y="43"/>
                </a:cubicBezTo>
                <a:cubicBezTo>
                  <a:pt x="32" y="43"/>
                  <a:pt x="31" y="42"/>
                  <a:pt x="30" y="42"/>
                </a:cubicBezTo>
                <a:cubicBezTo>
                  <a:pt x="29" y="42"/>
                  <a:pt x="28" y="43"/>
                  <a:pt x="28" y="43"/>
                </a:cubicBezTo>
                <a:cubicBezTo>
                  <a:pt x="27" y="43"/>
                  <a:pt x="27" y="43"/>
                  <a:pt x="27" y="42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67"/>
                  <a:pt x="32" y="67"/>
                  <a:pt x="32" y="67"/>
                </a:cubicBezTo>
                <a:cubicBezTo>
                  <a:pt x="35" y="67"/>
                  <a:pt x="35" y="67"/>
                  <a:pt x="35" y="67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0"/>
                  <a:pt x="35" y="50"/>
                  <a:pt x="35" y="50"/>
                </a:cubicBezTo>
                <a:cubicBezTo>
                  <a:pt x="40" y="43"/>
                  <a:pt x="40" y="43"/>
                  <a:pt x="40" y="43"/>
                </a:cubicBezTo>
                <a:close/>
                <a:moveTo>
                  <a:pt x="43" y="96"/>
                </a:moveTo>
                <a:cubicBezTo>
                  <a:pt x="24" y="98"/>
                  <a:pt x="24" y="98"/>
                  <a:pt x="24" y="98"/>
                </a:cubicBezTo>
                <a:cubicBezTo>
                  <a:pt x="25" y="103"/>
                  <a:pt x="29" y="106"/>
                  <a:pt x="34" y="106"/>
                </a:cubicBezTo>
                <a:cubicBezTo>
                  <a:pt x="39" y="106"/>
                  <a:pt x="43" y="102"/>
                  <a:pt x="43" y="97"/>
                </a:cubicBezTo>
                <a:cubicBezTo>
                  <a:pt x="43" y="97"/>
                  <a:pt x="43" y="97"/>
                  <a:pt x="43" y="96"/>
                </a:cubicBezTo>
                <a:close/>
                <a:moveTo>
                  <a:pt x="50" y="85"/>
                </a:moveTo>
                <a:cubicBezTo>
                  <a:pt x="17" y="88"/>
                  <a:pt x="17" y="88"/>
                  <a:pt x="17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7" y="89"/>
                  <a:pt x="17" y="90"/>
                  <a:pt x="17" y="90"/>
                </a:cubicBezTo>
                <a:cubicBezTo>
                  <a:pt x="50" y="87"/>
                  <a:pt x="50" y="87"/>
                  <a:pt x="50" y="87"/>
                </a:cubicBezTo>
                <a:cubicBezTo>
                  <a:pt x="50" y="87"/>
                  <a:pt x="50" y="86"/>
                  <a:pt x="50" y="86"/>
                </a:cubicBezTo>
                <a:cubicBezTo>
                  <a:pt x="50" y="86"/>
                  <a:pt x="50" y="86"/>
                  <a:pt x="50" y="85"/>
                </a:cubicBezTo>
                <a:close/>
                <a:moveTo>
                  <a:pt x="50" y="73"/>
                </a:moveTo>
                <a:cubicBezTo>
                  <a:pt x="17" y="76"/>
                  <a:pt x="17" y="76"/>
                  <a:pt x="17" y="76"/>
                </a:cubicBezTo>
                <a:cubicBezTo>
                  <a:pt x="17" y="76"/>
                  <a:pt x="17" y="76"/>
                  <a:pt x="17" y="77"/>
                </a:cubicBezTo>
                <a:cubicBezTo>
                  <a:pt x="17" y="77"/>
                  <a:pt x="17" y="77"/>
                  <a:pt x="17" y="77"/>
                </a:cubicBezTo>
                <a:cubicBezTo>
                  <a:pt x="50" y="74"/>
                  <a:pt x="50" y="74"/>
                  <a:pt x="50" y="74"/>
                </a:cubicBezTo>
                <a:cubicBezTo>
                  <a:pt x="50" y="74"/>
                  <a:pt x="50" y="74"/>
                  <a:pt x="50" y="73"/>
                </a:cubicBezTo>
                <a:cubicBezTo>
                  <a:pt x="50" y="73"/>
                  <a:pt x="50" y="73"/>
                  <a:pt x="50" y="73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3210994" y="2165035"/>
            <a:ext cx="905630" cy="203200"/>
            <a:chOff x="2819400" y="387818"/>
            <a:chExt cx="1384660" cy="310682"/>
          </a:xfrm>
        </p:grpSpPr>
        <p:sp>
          <p:nvSpPr>
            <p:cNvPr id="20" name="椭圆 19"/>
            <p:cNvSpPr/>
            <p:nvPr/>
          </p:nvSpPr>
          <p:spPr>
            <a:xfrm>
              <a:off x="2819400" y="393700"/>
              <a:ext cx="304800" cy="3048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/>
            <p:cNvSpPr/>
            <p:nvPr/>
          </p:nvSpPr>
          <p:spPr>
            <a:xfrm>
              <a:off x="3899260" y="387818"/>
              <a:ext cx="304800" cy="3048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2883260" y="466379"/>
              <a:ext cx="1256939" cy="15944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/>
                </a:gs>
                <a:gs pos="25000">
                  <a:srgbClr val="FBFBFB"/>
                </a:gs>
                <a:gs pos="37000">
                  <a:srgbClr val="F8F8F8"/>
                </a:gs>
                <a:gs pos="89000">
                  <a:schemeClr val="bg1">
                    <a:lumMod val="85000"/>
                  </a:schemeClr>
                </a:gs>
                <a:gs pos="78000">
                  <a:srgbClr val="E7E7E7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889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2883260" y="466379"/>
              <a:ext cx="1256939" cy="159442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chemeClr val="tx1">
                    <a:alpha val="2000"/>
                  </a:schemeClr>
                </a:gs>
                <a:gs pos="100000">
                  <a:schemeClr val="tx1">
                    <a:alpha val="13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3210994" y="5165400"/>
            <a:ext cx="905630" cy="203200"/>
            <a:chOff x="2819400" y="387818"/>
            <a:chExt cx="1384660" cy="310682"/>
          </a:xfrm>
        </p:grpSpPr>
        <p:sp>
          <p:nvSpPr>
            <p:cNvPr id="80" name="椭圆 79"/>
            <p:cNvSpPr/>
            <p:nvPr/>
          </p:nvSpPr>
          <p:spPr>
            <a:xfrm>
              <a:off x="2819400" y="393700"/>
              <a:ext cx="304800" cy="3048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椭圆 80"/>
            <p:cNvSpPr/>
            <p:nvPr/>
          </p:nvSpPr>
          <p:spPr>
            <a:xfrm>
              <a:off x="3899260" y="387818"/>
              <a:ext cx="304800" cy="3048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圆角矩形 81"/>
            <p:cNvSpPr/>
            <p:nvPr/>
          </p:nvSpPr>
          <p:spPr>
            <a:xfrm>
              <a:off x="2883260" y="466379"/>
              <a:ext cx="1256939" cy="15944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/>
                </a:gs>
                <a:gs pos="25000">
                  <a:srgbClr val="FBFBFB"/>
                </a:gs>
                <a:gs pos="37000">
                  <a:srgbClr val="F8F8F8"/>
                </a:gs>
                <a:gs pos="89000">
                  <a:schemeClr val="bg1">
                    <a:lumMod val="85000"/>
                  </a:schemeClr>
                </a:gs>
                <a:gs pos="78000">
                  <a:srgbClr val="E7E7E7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889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圆角矩形 82"/>
            <p:cNvSpPr/>
            <p:nvPr/>
          </p:nvSpPr>
          <p:spPr>
            <a:xfrm>
              <a:off x="2883260" y="466379"/>
              <a:ext cx="1256939" cy="159442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chemeClr val="tx1">
                    <a:alpha val="2000"/>
                  </a:schemeClr>
                </a:gs>
                <a:gs pos="100000">
                  <a:schemeClr val="tx1">
                    <a:alpha val="13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5612258" y="2165035"/>
            <a:ext cx="905630" cy="203200"/>
            <a:chOff x="2819400" y="387818"/>
            <a:chExt cx="1384660" cy="310682"/>
          </a:xfrm>
        </p:grpSpPr>
        <p:sp>
          <p:nvSpPr>
            <p:cNvPr id="85" name="椭圆 84"/>
            <p:cNvSpPr/>
            <p:nvPr/>
          </p:nvSpPr>
          <p:spPr>
            <a:xfrm>
              <a:off x="2819400" y="393700"/>
              <a:ext cx="304800" cy="3048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椭圆 85"/>
            <p:cNvSpPr/>
            <p:nvPr/>
          </p:nvSpPr>
          <p:spPr>
            <a:xfrm>
              <a:off x="3899260" y="387818"/>
              <a:ext cx="304800" cy="3048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圆角矩形 86"/>
            <p:cNvSpPr/>
            <p:nvPr/>
          </p:nvSpPr>
          <p:spPr>
            <a:xfrm>
              <a:off x="2883260" y="466379"/>
              <a:ext cx="1256939" cy="15944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/>
                </a:gs>
                <a:gs pos="25000">
                  <a:srgbClr val="FBFBFB"/>
                </a:gs>
                <a:gs pos="37000">
                  <a:srgbClr val="F8F8F8"/>
                </a:gs>
                <a:gs pos="89000">
                  <a:schemeClr val="bg1">
                    <a:lumMod val="85000"/>
                  </a:schemeClr>
                </a:gs>
                <a:gs pos="78000">
                  <a:srgbClr val="E7E7E7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889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圆角矩形 87"/>
            <p:cNvSpPr/>
            <p:nvPr/>
          </p:nvSpPr>
          <p:spPr>
            <a:xfrm>
              <a:off x="2883260" y="466379"/>
              <a:ext cx="1256939" cy="159442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chemeClr val="tx1">
                    <a:alpha val="2000"/>
                  </a:schemeClr>
                </a:gs>
                <a:gs pos="100000">
                  <a:schemeClr val="tx1">
                    <a:alpha val="13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5612258" y="5165400"/>
            <a:ext cx="905630" cy="203200"/>
            <a:chOff x="2819400" y="387818"/>
            <a:chExt cx="1384660" cy="310682"/>
          </a:xfrm>
        </p:grpSpPr>
        <p:sp>
          <p:nvSpPr>
            <p:cNvPr id="90" name="椭圆 89"/>
            <p:cNvSpPr/>
            <p:nvPr/>
          </p:nvSpPr>
          <p:spPr>
            <a:xfrm>
              <a:off x="2819400" y="393700"/>
              <a:ext cx="304800" cy="3048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椭圆 90"/>
            <p:cNvSpPr/>
            <p:nvPr/>
          </p:nvSpPr>
          <p:spPr>
            <a:xfrm>
              <a:off x="3899260" y="387818"/>
              <a:ext cx="304800" cy="3048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圆角矩形 91"/>
            <p:cNvSpPr/>
            <p:nvPr/>
          </p:nvSpPr>
          <p:spPr>
            <a:xfrm>
              <a:off x="2883260" y="466379"/>
              <a:ext cx="1256939" cy="15944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/>
                </a:gs>
                <a:gs pos="25000">
                  <a:srgbClr val="FBFBFB"/>
                </a:gs>
                <a:gs pos="37000">
                  <a:srgbClr val="F8F8F8"/>
                </a:gs>
                <a:gs pos="89000">
                  <a:schemeClr val="bg1">
                    <a:lumMod val="85000"/>
                  </a:schemeClr>
                </a:gs>
                <a:gs pos="78000">
                  <a:srgbClr val="E7E7E7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889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圆角矩形 92"/>
            <p:cNvSpPr/>
            <p:nvPr/>
          </p:nvSpPr>
          <p:spPr>
            <a:xfrm>
              <a:off x="2883260" y="466379"/>
              <a:ext cx="1256939" cy="159442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chemeClr val="tx1">
                    <a:alpha val="2000"/>
                  </a:schemeClr>
                </a:gs>
                <a:gs pos="100000">
                  <a:schemeClr val="tx1">
                    <a:alpha val="13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7975422" y="2165035"/>
            <a:ext cx="905630" cy="203200"/>
            <a:chOff x="2819400" y="387818"/>
            <a:chExt cx="1384660" cy="310682"/>
          </a:xfrm>
        </p:grpSpPr>
        <p:sp>
          <p:nvSpPr>
            <p:cNvPr id="95" name="椭圆 94"/>
            <p:cNvSpPr/>
            <p:nvPr/>
          </p:nvSpPr>
          <p:spPr>
            <a:xfrm>
              <a:off x="2819400" y="393700"/>
              <a:ext cx="304800" cy="3048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椭圆 95"/>
            <p:cNvSpPr/>
            <p:nvPr/>
          </p:nvSpPr>
          <p:spPr>
            <a:xfrm>
              <a:off x="3899260" y="387818"/>
              <a:ext cx="304800" cy="3048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圆角矩形 96"/>
            <p:cNvSpPr/>
            <p:nvPr/>
          </p:nvSpPr>
          <p:spPr>
            <a:xfrm>
              <a:off x="2883260" y="466379"/>
              <a:ext cx="1256939" cy="15944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/>
                </a:gs>
                <a:gs pos="25000">
                  <a:srgbClr val="FBFBFB"/>
                </a:gs>
                <a:gs pos="37000">
                  <a:srgbClr val="F8F8F8"/>
                </a:gs>
                <a:gs pos="89000">
                  <a:schemeClr val="bg1">
                    <a:lumMod val="85000"/>
                  </a:schemeClr>
                </a:gs>
                <a:gs pos="78000">
                  <a:srgbClr val="E7E7E7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889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圆角矩形 97"/>
            <p:cNvSpPr/>
            <p:nvPr/>
          </p:nvSpPr>
          <p:spPr>
            <a:xfrm>
              <a:off x="2883260" y="466379"/>
              <a:ext cx="1256939" cy="159442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chemeClr val="tx1">
                    <a:alpha val="2000"/>
                  </a:schemeClr>
                </a:gs>
                <a:gs pos="100000">
                  <a:schemeClr val="tx1">
                    <a:alpha val="13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9" name="组合 98"/>
          <p:cNvGrpSpPr/>
          <p:nvPr/>
        </p:nvGrpSpPr>
        <p:grpSpPr>
          <a:xfrm>
            <a:off x="7975422" y="5165400"/>
            <a:ext cx="905630" cy="203200"/>
            <a:chOff x="2819400" y="387818"/>
            <a:chExt cx="1384660" cy="310682"/>
          </a:xfrm>
        </p:grpSpPr>
        <p:sp>
          <p:nvSpPr>
            <p:cNvPr id="100" name="椭圆 99"/>
            <p:cNvSpPr/>
            <p:nvPr/>
          </p:nvSpPr>
          <p:spPr>
            <a:xfrm>
              <a:off x="2819400" y="393700"/>
              <a:ext cx="304800" cy="3048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椭圆 100"/>
            <p:cNvSpPr/>
            <p:nvPr/>
          </p:nvSpPr>
          <p:spPr>
            <a:xfrm>
              <a:off x="3899260" y="387818"/>
              <a:ext cx="304800" cy="3048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圆角矩形 101"/>
            <p:cNvSpPr/>
            <p:nvPr/>
          </p:nvSpPr>
          <p:spPr>
            <a:xfrm>
              <a:off x="2883260" y="466379"/>
              <a:ext cx="1256939" cy="15944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/>
                </a:gs>
                <a:gs pos="25000">
                  <a:srgbClr val="FBFBFB"/>
                </a:gs>
                <a:gs pos="37000">
                  <a:srgbClr val="F8F8F8"/>
                </a:gs>
                <a:gs pos="89000">
                  <a:schemeClr val="bg1">
                    <a:lumMod val="85000"/>
                  </a:schemeClr>
                </a:gs>
                <a:gs pos="78000">
                  <a:srgbClr val="E7E7E7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889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圆角矩形 102"/>
            <p:cNvSpPr/>
            <p:nvPr/>
          </p:nvSpPr>
          <p:spPr>
            <a:xfrm>
              <a:off x="2883260" y="466379"/>
              <a:ext cx="1256939" cy="159442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chemeClr val="tx1">
                    <a:alpha val="2000"/>
                  </a:schemeClr>
                </a:gs>
                <a:gs pos="100000">
                  <a:schemeClr val="tx1">
                    <a:alpha val="13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4" name="Freeform 131">
            <a:extLst>
              <a:ext uri="{FF2B5EF4-FFF2-40B4-BE49-F238E27FC236}">
                <a16:creationId xmlns:a16="http://schemas.microsoft.com/office/drawing/2014/main" id="{5BBB490B-B586-4584-AA24-CCD75639DBC7}"/>
              </a:ext>
            </a:extLst>
          </p:cNvPr>
          <p:cNvSpPr>
            <a:spLocks noEditPoints="1"/>
          </p:cNvSpPr>
          <p:nvPr/>
        </p:nvSpPr>
        <p:spPr bwMode="auto">
          <a:xfrm>
            <a:off x="7133579" y="5073855"/>
            <a:ext cx="300666" cy="294745"/>
          </a:xfrm>
          <a:custGeom>
            <a:avLst/>
            <a:gdLst>
              <a:gd name="T0" fmla="*/ 0 w 153"/>
              <a:gd name="T1" fmla="*/ 0 h 175"/>
              <a:gd name="T2" fmla="*/ 109 w 153"/>
              <a:gd name="T3" fmla="*/ 0 h 175"/>
              <a:gd name="T4" fmla="*/ 109 w 153"/>
              <a:gd name="T5" fmla="*/ 20 h 175"/>
              <a:gd name="T6" fmla="*/ 90 w 153"/>
              <a:gd name="T7" fmla="*/ 20 h 175"/>
              <a:gd name="T8" fmla="*/ 90 w 153"/>
              <a:gd name="T9" fmla="*/ 50 h 175"/>
              <a:gd name="T10" fmla="*/ 60 w 153"/>
              <a:gd name="T11" fmla="*/ 50 h 175"/>
              <a:gd name="T12" fmla="*/ 60 w 153"/>
              <a:gd name="T13" fmla="*/ 101 h 175"/>
              <a:gd name="T14" fmla="*/ 90 w 153"/>
              <a:gd name="T15" fmla="*/ 101 h 175"/>
              <a:gd name="T16" fmla="*/ 90 w 153"/>
              <a:gd name="T17" fmla="*/ 132 h 175"/>
              <a:gd name="T18" fmla="*/ 109 w 153"/>
              <a:gd name="T19" fmla="*/ 132 h 175"/>
              <a:gd name="T20" fmla="*/ 109 w 153"/>
              <a:gd name="T21" fmla="*/ 175 h 175"/>
              <a:gd name="T22" fmla="*/ 56 w 153"/>
              <a:gd name="T23" fmla="*/ 125 h 175"/>
              <a:gd name="T24" fmla="*/ 0 w 153"/>
              <a:gd name="T25" fmla="*/ 175 h 175"/>
              <a:gd name="T26" fmla="*/ 0 w 153"/>
              <a:gd name="T27" fmla="*/ 0 h 175"/>
              <a:gd name="T28" fmla="*/ 0 w 153"/>
              <a:gd name="T29" fmla="*/ 0 h 175"/>
              <a:gd name="T30" fmla="*/ 77 w 153"/>
              <a:gd name="T31" fmla="*/ 63 h 175"/>
              <a:gd name="T32" fmla="*/ 77 w 153"/>
              <a:gd name="T33" fmla="*/ 86 h 175"/>
              <a:gd name="T34" fmla="*/ 103 w 153"/>
              <a:gd name="T35" fmla="*/ 86 h 175"/>
              <a:gd name="T36" fmla="*/ 103 w 153"/>
              <a:gd name="T37" fmla="*/ 112 h 175"/>
              <a:gd name="T38" fmla="*/ 127 w 153"/>
              <a:gd name="T39" fmla="*/ 112 h 175"/>
              <a:gd name="T40" fmla="*/ 127 w 153"/>
              <a:gd name="T41" fmla="*/ 86 h 175"/>
              <a:gd name="T42" fmla="*/ 153 w 153"/>
              <a:gd name="T43" fmla="*/ 86 h 175"/>
              <a:gd name="T44" fmla="*/ 153 w 153"/>
              <a:gd name="T45" fmla="*/ 63 h 175"/>
              <a:gd name="T46" fmla="*/ 127 w 153"/>
              <a:gd name="T47" fmla="*/ 63 h 175"/>
              <a:gd name="T48" fmla="*/ 127 w 153"/>
              <a:gd name="T49" fmla="*/ 37 h 175"/>
              <a:gd name="T50" fmla="*/ 103 w 153"/>
              <a:gd name="T51" fmla="*/ 37 h 175"/>
              <a:gd name="T52" fmla="*/ 103 w 153"/>
              <a:gd name="T53" fmla="*/ 63 h 175"/>
              <a:gd name="T54" fmla="*/ 77 w 153"/>
              <a:gd name="T55" fmla="*/ 63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53" h="175">
                <a:moveTo>
                  <a:pt x="0" y="0"/>
                </a:moveTo>
                <a:lnTo>
                  <a:pt x="109" y="0"/>
                </a:lnTo>
                <a:lnTo>
                  <a:pt x="109" y="20"/>
                </a:lnTo>
                <a:lnTo>
                  <a:pt x="90" y="20"/>
                </a:lnTo>
                <a:lnTo>
                  <a:pt x="90" y="50"/>
                </a:lnTo>
                <a:lnTo>
                  <a:pt x="60" y="50"/>
                </a:lnTo>
                <a:lnTo>
                  <a:pt x="60" y="101"/>
                </a:lnTo>
                <a:lnTo>
                  <a:pt x="90" y="101"/>
                </a:lnTo>
                <a:lnTo>
                  <a:pt x="90" y="132"/>
                </a:lnTo>
                <a:lnTo>
                  <a:pt x="109" y="132"/>
                </a:lnTo>
                <a:lnTo>
                  <a:pt x="109" y="175"/>
                </a:lnTo>
                <a:lnTo>
                  <a:pt x="56" y="125"/>
                </a:lnTo>
                <a:lnTo>
                  <a:pt x="0" y="175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77" y="63"/>
                </a:moveTo>
                <a:lnTo>
                  <a:pt x="77" y="86"/>
                </a:lnTo>
                <a:lnTo>
                  <a:pt x="103" y="86"/>
                </a:lnTo>
                <a:lnTo>
                  <a:pt x="103" y="112"/>
                </a:lnTo>
                <a:lnTo>
                  <a:pt x="127" y="112"/>
                </a:lnTo>
                <a:lnTo>
                  <a:pt x="127" y="86"/>
                </a:lnTo>
                <a:lnTo>
                  <a:pt x="153" y="86"/>
                </a:lnTo>
                <a:lnTo>
                  <a:pt x="153" y="63"/>
                </a:lnTo>
                <a:lnTo>
                  <a:pt x="127" y="63"/>
                </a:lnTo>
                <a:lnTo>
                  <a:pt x="127" y="37"/>
                </a:lnTo>
                <a:lnTo>
                  <a:pt x="103" y="37"/>
                </a:lnTo>
                <a:lnTo>
                  <a:pt x="103" y="63"/>
                </a:lnTo>
                <a:lnTo>
                  <a:pt x="77" y="63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cxnSp>
        <p:nvCxnSpPr>
          <p:cNvPr id="106" name="直接连接符 105">
            <a:extLst>
              <a:ext uri="{FF2B5EF4-FFF2-40B4-BE49-F238E27FC236}">
                <a16:creationId xmlns:a16="http://schemas.microsoft.com/office/drawing/2014/main" id="{CECC22E1-935C-4997-8FA6-2771FD9145CC}"/>
              </a:ext>
            </a:extLst>
          </p:cNvPr>
          <p:cNvCxnSpPr>
            <a:cxnSpLocks/>
          </p:cNvCxnSpPr>
          <p:nvPr/>
        </p:nvCxnSpPr>
        <p:spPr>
          <a:xfrm>
            <a:off x="300567" y="550333"/>
            <a:ext cx="3894062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 106">
            <a:extLst>
              <a:ext uri="{FF2B5EF4-FFF2-40B4-BE49-F238E27FC236}">
                <a16:creationId xmlns:a16="http://schemas.microsoft.com/office/drawing/2014/main" id="{09DFC69D-BDCD-41E6-A7F2-ADC0BA825716}"/>
              </a:ext>
            </a:extLst>
          </p:cNvPr>
          <p:cNvCxnSpPr>
            <a:cxnSpLocks/>
          </p:cNvCxnSpPr>
          <p:nvPr/>
        </p:nvCxnSpPr>
        <p:spPr>
          <a:xfrm flipV="1">
            <a:off x="300567" y="980250"/>
            <a:ext cx="3894062" cy="16701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椭圆 107">
            <a:extLst>
              <a:ext uri="{FF2B5EF4-FFF2-40B4-BE49-F238E27FC236}">
                <a16:creationId xmlns:a16="http://schemas.microsoft.com/office/drawing/2014/main" id="{E200B9D1-9C34-4EFB-8D61-AFEA2DF697FA}"/>
              </a:ext>
            </a:extLst>
          </p:cNvPr>
          <p:cNvSpPr/>
          <p:nvPr/>
        </p:nvSpPr>
        <p:spPr>
          <a:xfrm>
            <a:off x="488951" y="260351"/>
            <a:ext cx="975783" cy="975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+mn-ea"/>
            </a:endParaRPr>
          </a:p>
        </p:txBody>
      </p:sp>
      <p:sp>
        <p:nvSpPr>
          <p:cNvPr id="109" name="TextBox 15">
            <a:extLst>
              <a:ext uri="{FF2B5EF4-FFF2-40B4-BE49-F238E27FC236}">
                <a16:creationId xmlns:a16="http://schemas.microsoft.com/office/drawing/2014/main" id="{0BAFE556-6CCF-4C4C-826B-D3DB079B5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18" y="518585"/>
            <a:ext cx="26597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【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理论</a:t>
            </a:r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】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基础概念</a:t>
            </a:r>
            <a:endParaRPr lang="de-DE" altLang="zh-CN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10" name="矩形 9">
            <a:extLst>
              <a:ext uri="{FF2B5EF4-FFF2-40B4-BE49-F238E27FC236}">
                <a16:creationId xmlns:a16="http://schemas.microsoft.com/office/drawing/2014/main" id="{6CF3362A-B941-4E94-AB06-53F92B888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13" y="343203"/>
            <a:ext cx="79380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0</a:t>
            </a:r>
            <a:r>
              <a:rPr kumimoji="0" lang="de-DE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kumimoji="0" lang="zh-CN" altLang="en-US" sz="4267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79561246"/>
      </p:ext>
    </p:extLst>
  </p:cSld>
  <p:clrMapOvr>
    <a:masterClrMapping/>
  </p:clrMapOvr>
  <p:transition spd="slow">
    <p:pull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3">
            <a:extLst>
              <a:ext uri="{FF2B5EF4-FFF2-40B4-BE49-F238E27FC236}">
                <a16:creationId xmlns:a16="http://schemas.microsoft.com/office/drawing/2014/main" id="{90C27B8E-1C72-4019-950D-33B2BF70C746}"/>
              </a:ext>
            </a:extLst>
          </p:cNvPr>
          <p:cNvSpPr/>
          <p:nvPr/>
        </p:nvSpPr>
        <p:spPr>
          <a:xfrm rot="8100000">
            <a:off x="6013451" y="1962151"/>
            <a:ext cx="1479549" cy="2840567"/>
          </a:xfrm>
          <a:custGeom>
            <a:avLst/>
            <a:gdLst/>
            <a:ahLst/>
            <a:cxnLst/>
            <a:rect l="l" t="t" r="r" b="b"/>
            <a:pathLst>
              <a:path w="1110768" h="2130364">
                <a:moveTo>
                  <a:pt x="78696" y="78696"/>
                </a:moveTo>
                <a:cubicBezTo>
                  <a:pt x="127318" y="30074"/>
                  <a:pt x="194489" y="0"/>
                  <a:pt x="268684" y="0"/>
                </a:cubicBezTo>
                <a:lnTo>
                  <a:pt x="842084" y="0"/>
                </a:lnTo>
                <a:cubicBezTo>
                  <a:pt x="990474" y="0"/>
                  <a:pt x="1110768" y="120294"/>
                  <a:pt x="1110768" y="268684"/>
                </a:cubicBezTo>
                <a:lnTo>
                  <a:pt x="1110768" y="842084"/>
                </a:lnTo>
                <a:cubicBezTo>
                  <a:pt x="1110768" y="965128"/>
                  <a:pt x="1028059" y="1068854"/>
                  <a:pt x="914873" y="1099523"/>
                </a:cubicBezTo>
                <a:cubicBezTo>
                  <a:pt x="914873" y="1410324"/>
                  <a:pt x="914872" y="1721126"/>
                  <a:pt x="914872" y="2031927"/>
                </a:cubicBezTo>
                <a:cubicBezTo>
                  <a:pt x="914872" y="2086292"/>
                  <a:pt x="870800" y="2130364"/>
                  <a:pt x="816435" y="2130364"/>
                </a:cubicBezTo>
                <a:lnTo>
                  <a:pt x="816436" y="2130363"/>
                </a:lnTo>
                <a:cubicBezTo>
                  <a:pt x="762071" y="2130363"/>
                  <a:pt x="717999" y="2086291"/>
                  <a:pt x="717999" y="2031926"/>
                </a:cubicBezTo>
                <a:lnTo>
                  <a:pt x="717999" y="1110768"/>
                </a:lnTo>
                <a:lnTo>
                  <a:pt x="675873" y="1110768"/>
                </a:lnTo>
                <a:cubicBezTo>
                  <a:pt x="675873" y="1256876"/>
                  <a:pt x="675872" y="1402985"/>
                  <a:pt x="675872" y="1549093"/>
                </a:cubicBezTo>
                <a:cubicBezTo>
                  <a:pt x="675872" y="1603458"/>
                  <a:pt x="631800" y="1647530"/>
                  <a:pt x="577435" y="1647530"/>
                </a:cubicBezTo>
                <a:lnTo>
                  <a:pt x="577436" y="1647529"/>
                </a:lnTo>
                <a:cubicBezTo>
                  <a:pt x="523071" y="1647529"/>
                  <a:pt x="478999" y="1603457"/>
                  <a:pt x="478999" y="1549092"/>
                </a:cubicBezTo>
                <a:lnTo>
                  <a:pt x="478999" y="1110768"/>
                </a:lnTo>
                <a:lnTo>
                  <a:pt x="436762" y="1110768"/>
                </a:lnTo>
                <a:cubicBezTo>
                  <a:pt x="436762" y="1258223"/>
                  <a:pt x="436761" y="1405678"/>
                  <a:pt x="436761" y="1553133"/>
                </a:cubicBezTo>
                <a:cubicBezTo>
                  <a:pt x="436761" y="1607498"/>
                  <a:pt x="392689" y="1651570"/>
                  <a:pt x="338324" y="1651570"/>
                </a:cubicBezTo>
                <a:lnTo>
                  <a:pt x="338325" y="1651569"/>
                </a:lnTo>
                <a:cubicBezTo>
                  <a:pt x="283960" y="1651569"/>
                  <a:pt x="239888" y="1607497"/>
                  <a:pt x="239888" y="1553132"/>
                </a:cubicBezTo>
                <a:lnTo>
                  <a:pt x="239888" y="1107866"/>
                </a:lnTo>
                <a:lnTo>
                  <a:pt x="198681" y="1099894"/>
                </a:lnTo>
                <a:cubicBezTo>
                  <a:pt x="198681" y="1252255"/>
                  <a:pt x="198681" y="1404615"/>
                  <a:pt x="198681" y="1556976"/>
                </a:cubicBezTo>
                <a:cubicBezTo>
                  <a:pt x="198681" y="1611341"/>
                  <a:pt x="154609" y="1655413"/>
                  <a:pt x="100244" y="1655413"/>
                </a:cubicBezTo>
                <a:lnTo>
                  <a:pt x="100245" y="1655412"/>
                </a:lnTo>
                <a:cubicBezTo>
                  <a:pt x="45880" y="1655412"/>
                  <a:pt x="1808" y="1611340"/>
                  <a:pt x="1808" y="1556975"/>
                </a:cubicBezTo>
                <a:lnTo>
                  <a:pt x="1807" y="861278"/>
                </a:lnTo>
                <a:cubicBezTo>
                  <a:pt x="229" y="854992"/>
                  <a:pt x="0" y="848565"/>
                  <a:pt x="0" y="842084"/>
                </a:cubicBezTo>
                <a:lnTo>
                  <a:pt x="0" y="268684"/>
                </a:lnTo>
                <a:cubicBezTo>
                  <a:pt x="0" y="194489"/>
                  <a:pt x="30074" y="127318"/>
                  <a:pt x="78696" y="78696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17" name="圆角矩形 3">
            <a:extLst>
              <a:ext uri="{FF2B5EF4-FFF2-40B4-BE49-F238E27FC236}">
                <a16:creationId xmlns:a16="http://schemas.microsoft.com/office/drawing/2014/main" id="{EBF2BE76-77B7-4E1B-BDC1-E721CB1BBBA7}"/>
              </a:ext>
            </a:extLst>
          </p:cNvPr>
          <p:cNvSpPr/>
          <p:nvPr/>
        </p:nvSpPr>
        <p:spPr>
          <a:xfrm rot="13500000">
            <a:off x="5866343" y="3063875"/>
            <a:ext cx="1479549" cy="2840567"/>
          </a:xfrm>
          <a:custGeom>
            <a:avLst/>
            <a:gdLst/>
            <a:ahLst/>
            <a:cxnLst/>
            <a:rect l="l" t="t" r="r" b="b"/>
            <a:pathLst>
              <a:path w="1110768" h="2130364">
                <a:moveTo>
                  <a:pt x="78696" y="78696"/>
                </a:moveTo>
                <a:cubicBezTo>
                  <a:pt x="127318" y="30074"/>
                  <a:pt x="194489" y="0"/>
                  <a:pt x="268684" y="0"/>
                </a:cubicBezTo>
                <a:lnTo>
                  <a:pt x="842084" y="0"/>
                </a:lnTo>
                <a:cubicBezTo>
                  <a:pt x="990474" y="0"/>
                  <a:pt x="1110768" y="120294"/>
                  <a:pt x="1110768" y="268684"/>
                </a:cubicBezTo>
                <a:lnTo>
                  <a:pt x="1110768" y="842084"/>
                </a:lnTo>
                <a:cubicBezTo>
                  <a:pt x="1110768" y="965128"/>
                  <a:pt x="1028059" y="1068854"/>
                  <a:pt x="914873" y="1099523"/>
                </a:cubicBezTo>
                <a:cubicBezTo>
                  <a:pt x="914873" y="1410324"/>
                  <a:pt x="914872" y="1721126"/>
                  <a:pt x="914872" y="2031927"/>
                </a:cubicBezTo>
                <a:cubicBezTo>
                  <a:pt x="914872" y="2086292"/>
                  <a:pt x="870800" y="2130364"/>
                  <a:pt x="816435" y="2130364"/>
                </a:cubicBezTo>
                <a:lnTo>
                  <a:pt x="816436" y="2130363"/>
                </a:lnTo>
                <a:cubicBezTo>
                  <a:pt x="762071" y="2130363"/>
                  <a:pt x="717999" y="2086291"/>
                  <a:pt x="717999" y="2031926"/>
                </a:cubicBezTo>
                <a:lnTo>
                  <a:pt x="717999" y="1110768"/>
                </a:lnTo>
                <a:lnTo>
                  <a:pt x="675873" y="1110768"/>
                </a:lnTo>
                <a:cubicBezTo>
                  <a:pt x="675873" y="1256876"/>
                  <a:pt x="675872" y="1402985"/>
                  <a:pt x="675872" y="1549093"/>
                </a:cubicBezTo>
                <a:cubicBezTo>
                  <a:pt x="675872" y="1603458"/>
                  <a:pt x="631800" y="1647530"/>
                  <a:pt x="577435" y="1647530"/>
                </a:cubicBezTo>
                <a:lnTo>
                  <a:pt x="577436" y="1647529"/>
                </a:lnTo>
                <a:cubicBezTo>
                  <a:pt x="523071" y="1647529"/>
                  <a:pt x="478999" y="1603457"/>
                  <a:pt x="478999" y="1549092"/>
                </a:cubicBezTo>
                <a:lnTo>
                  <a:pt x="478999" y="1110768"/>
                </a:lnTo>
                <a:lnTo>
                  <a:pt x="436762" y="1110768"/>
                </a:lnTo>
                <a:cubicBezTo>
                  <a:pt x="436762" y="1258223"/>
                  <a:pt x="436761" y="1405678"/>
                  <a:pt x="436761" y="1553133"/>
                </a:cubicBezTo>
                <a:cubicBezTo>
                  <a:pt x="436761" y="1607498"/>
                  <a:pt x="392689" y="1651570"/>
                  <a:pt x="338324" y="1651570"/>
                </a:cubicBezTo>
                <a:lnTo>
                  <a:pt x="338325" y="1651569"/>
                </a:lnTo>
                <a:cubicBezTo>
                  <a:pt x="283960" y="1651569"/>
                  <a:pt x="239888" y="1607497"/>
                  <a:pt x="239888" y="1553132"/>
                </a:cubicBezTo>
                <a:lnTo>
                  <a:pt x="239888" y="1107866"/>
                </a:lnTo>
                <a:lnTo>
                  <a:pt x="198681" y="1099894"/>
                </a:lnTo>
                <a:cubicBezTo>
                  <a:pt x="198681" y="1252255"/>
                  <a:pt x="198681" y="1404615"/>
                  <a:pt x="198681" y="1556976"/>
                </a:cubicBezTo>
                <a:cubicBezTo>
                  <a:pt x="198681" y="1611341"/>
                  <a:pt x="154609" y="1655413"/>
                  <a:pt x="100244" y="1655413"/>
                </a:cubicBezTo>
                <a:lnTo>
                  <a:pt x="100245" y="1655412"/>
                </a:lnTo>
                <a:cubicBezTo>
                  <a:pt x="45880" y="1655412"/>
                  <a:pt x="1808" y="1611340"/>
                  <a:pt x="1808" y="1556975"/>
                </a:cubicBezTo>
                <a:lnTo>
                  <a:pt x="1807" y="861278"/>
                </a:lnTo>
                <a:cubicBezTo>
                  <a:pt x="229" y="854992"/>
                  <a:pt x="0" y="848565"/>
                  <a:pt x="0" y="842084"/>
                </a:cubicBezTo>
                <a:lnTo>
                  <a:pt x="0" y="268684"/>
                </a:lnTo>
                <a:cubicBezTo>
                  <a:pt x="0" y="194489"/>
                  <a:pt x="30074" y="127318"/>
                  <a:pt x="78696" y="78696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18" name="圆角矩形 3">
            <a:extLst>
              <a:ext uri="{FF2B5EF4-FFF2-40B4-BE49-F238E27FC236}">
                <a16:creationId xmlns:a16="http://schemas.microsoft.com/office/drawing/2014/main" id="{1E4D3808-5373-43B4-B836-783C758D81EA}"/>
              </a:ext>
            </a:extLst>
          </p:cNvPr>
          <p:cNvSpPr/>
          <p:nvPr/>
        </p:nvSpPr>
        <p:spPr>
          <a:xfrm rot="18900000">
            <a:off x="4749800" y="2906185"/>
            <a:ext cx="1481667" cy="2840567"/>
          </a:xfrm>
          <a:custGeom>
            <a:avLst/>
            <a:gdLst/>
            <a:ahLst/>
            <a:cxnLst/>
            <a:rect l="l" t="t" r="r" b="b"/>
            <a:pathLst>
              <a:path w="1110768" h="2130364">
                <a:moveTo>
                  <a:pt x="78696" y="78696"/>
                </a:moveTo>
                <a:cubicBezTo>
                  <a:pt x="127318" y="30074"/>
                  <a:pt x="194489" y="0"/>
                  <a:pt x="268684" y="0"/>
                </a:cubicBezTo>
                <a:lnTo>
                  <a:pt x="842084" y="0"/>
                </a:lnTo>
                <a:cubicBezTo>
                  <a:pt x="990474" y="0"/>
                  <a:pt x="1110768" y="120294"/>
                  <a:pt x="1110768" y="268684"/>
                </a:cubicBezTo>
                <a:lnTo>
                  <a:pt x="1110768" y="842084"/>
                </a:lnTo>
                <a:cubicBezTo>
                  <a:pt x="1110768" y="965128"/>
                  <a:pt x="1028059" y="1068854"/>
                  <a:pt x="914873" y="1099523"/>
                </a:cubicBezTo>
                <a:cubicBezTo>
                  <a:pt x="914873" y="1410324"/>
                  <a:pt x="914872" y="1721126"/>
                  <a:pt x="914872" y="2031927"/>
                </a:cubicBezTo>
                <a:cubicBezTo>
                  <a:pt x="914872" y="2086292"/>
                  <a:pt x="870800" y="2130364"/>
                  <a:pt x="816435" y="2130364"/>
                </a:cubicBezTo>
                <a:lnTo>
                  <a:pt x="816436" y="2130363"/>
                </a:lnTo>
                <a:cubicBezTo>
                  <a:pt x="762071" y="2130363"/>
                  <a:pt x="717999" y="2086291"/>
                  <a:pt x="717999" y="2031926"/>
                </a:cubicBezTo>
                <a:lnTo>
                  <a:pt x="717999" y="1110768"/>
                </a:lnTo>
                <a:lnTo>
                  <a:pt x="675873" y="1110768"/>
                </a:lnTo>
                <a:cubicBezTo>
                  <a:pt x="675873" y="1256876"/>
                  <a:pt x="675872" y="1402985"/>
                  <a:pt x="675872" y="1549093"/>
                </a:cubicBezTo>
                <a:cubicBezTo>
                  <a:pt x="675872" y="1603458"/>
                  <a:pt x="631800" y="1647530"/>
                  <a:pt x="577435" y="1647530"/>
                </a:cubicBezTo>
                <a:lnTo>
                  <a:pt x="577436" y="1647529"/>
                </a:lnTo>
                <a:cubicBezTo>
                  <a:pt x="523071" y="1647529"/>
                  <a:pt x="478999" y="1603457"/>
                  <a:pt x="478999" y="1549092"/>
                </a:cubicBezTo>
                <a:lnTo>
                  <a:pt x="478999" y="1110768"/>
                </a:lnTo>
                <a:lnTo>
                  <a:pt x="436762" y="1110768"/>
                </a:lnTo>
                <a:cubicBezTo>
                  <a:pt x="436762" y="1258223"/>
                  <a:pt x="436761" y="1405678"/>
                  <a:pt x="436761" y="1553133"/>
                </a:cubicBezTo>
                <a:cubicBezTo>
                  <a:pt x="436761" y="1607498"/>
                  <a:pt x="392689" y="1651570"/>
                  <a:pt x="338324" y="1651570"/>
                </a:cubicBezTo>
                <a:lnTo>
                  <a:pt x="338325" y="1651569"/>
                </a:lnTo>
                <a:cubicBezTo>
                  <a:pt x="283960" y="1651569"/>
                  <a:pt x="239888" y="1607497"/>
                  <a:pt x="239888" y="1553132"/>
                </a:cubicBezTo>
                <a:lnTo>
                  <a:pt x="239888" y="1107866"/>
                </a:lnTo>
                <a:lnTo>
                  <a:pt x="198681" y="1099894"/>
                </a:lnTo>
                <a:cubicBezTo>
                  <a:pt x="198681" y="1252255"/>
                  <a:pt x="198681" y="1404615"/>
                  <a:pt x="198681" y="1556976"/>
                </a:cubicBezTo>
                <a:cubicBezTo>
                  <a:pt x="198681" y="1611341"/>
                  <a:pt x="154609" y="1655413"/>
                  <a:pt x="100244" y="1655413"/>
                </a:cubicBezTo>
                <a:lnTo>
                  <a:pt x="100245" y="1655412"/>
                </a:lnTo>
                <a:cubicBezTo>
                  <a:pt x="45880" y="1655412"/>
                  <a:pt x="1808" y="1611340"/>
                  <a:pt x="1808" y="1556975"/>
                </a:cubicBezTo>
                <a:lnTo>
                  <a:pt x="1807" y="861278"/>
                </a:lnTo>
                <a:cubicBezTo>
                  <a:pt x="229" y="854992"/>
                  <a:pt x="0" y="848565"/>
                  <a:pt x="0" y="842084"/>
                </a:cubicBezTo>
                <a:lnTo>
                  <a:pt x="0" y="268684"/>
                </a:lnTo>
                <a:cubicBezTo>
                  <a:pt x="0" y="194489"/>
                  <a:pt x="30074" y="127318"/>
                  <a:pt x="78696" y="78696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" name="圆角矩形 3">
            <a:extLst>
              <a:ext uri="{FF2B5EF4-FFF2-40B4-BE49-F238E27FC236}">
                <a16:creationId xmlns:a16="http://schemas.microsoft.com/office/drawing/2014/main" id="{0BBA716D-1ED0-40A9-9236-5B9D8DD7799C}"/>
              </a:ext>
            </a:extLst>
          </p:cNvPr>
          <p:cNvSpPr/>
          <p:nvPr/>
        </p:nvSpPr>
        <p:spPr>
          <a:xfrm rot="2700000">
            <a:off x="4888442" y="1808693"/>
            <a:ext cx="1479551" cy="2840567"/>
          </a:xfrm>
          <a:custGeom>
            <a:avLst/>
            <a:gdLst/>
            <a:ahLst/>
            <a:cxnLst/>
            <a:rect l="l" t="t" r="r" b="b"/>
            <a:pathLst>
              <a:path w="1110768" h="2130364">
                <a:moveTo>
                  <a:pt x="78696" y="78696"/>
                </a:moveTo>
                <a:cubicBezTo>
                  <a:pt x="127318" y="30074"/>
                  <a:pt x="194489" y="0"/>
                  <a:pt x="268684" y="0"/>
                </a:cubicBezTo>
                <a:lnTo>
                  <a:pt x="842084" y="0"/>
                </a:lnTo>
                <a:cubicBezTo>
                  <a:pt x="990474" y="0"/>
                  <a:pt x="1110768" y="120294"/>
                  <a:pt x="1110768" y="268684"/>
                </a:cubicBezTo>
                <a:lnTo>
                  <a:pt x="1110768" y="842084"/>
                </a:lnTo>
                <a:cubicBezTo>
                  <a:pt x="1110768" y="965128"/>
                  <a:pt x="1028059" y="1068854"/>
                  <a:pt x="914873" y="1099523"/>
                </a:cubicBezTo>
                <a:cubicBezTo>
                  <a:pt x="914873" y="1410324"/>
                  <a:pt x="914872" y="1721126"/>
                  <a:pt x="914872" y="2031927"/>
                </a:cubicBezTo>
                <a:cubicBezTo>
                  <a:pt x="914872" y="2086292"/>
                  <a:pt x="870800" y="2130364"/>
                  <a:pt x="816435" y="2130364"/>
                </a:cubicBezTo>
                <a:lnTo>
                  <a:pt x="816436" y="2130363"/>
                </a:lnTo>
                <a:cubicBezTo>
                  <a:pt x="762071" y="2130363"/>
                  <a:pt x="717999" y="2086291"/>
                  <a:pt x="717999" y="2031926"/>
                </a:cubicBezTo>
                <a:lnTo>
                  <a:pt x="717999" y="1110768"/>
                </a:lnTo>
                <a:lnTo>
                  <a:pt x="675873" y="1110768"/>
                </a:lnTo>
                <a:cubicBezTo>
                  <a:pt x="675873" y="1256876"/>
                  <a:pt x="675872" y="1402985"/>
                  <a:pt x="675872" y="1549093"/>
                </a:cubicBezTo>
                <a:cubicBezTo>
                  <a:pt x="675872" y="1603458"/>
                  <a:pt x="631800" y="1647530"/>
                  <a:pt x="577435" y="1647530"/>
                </a:cubicBezTo>
                <a:lnTo>
                  <a:pt x="577436" y="1647529"/>
                </a:lnTo>
                <a:cubicBezTo>
                  <a:pt x="523071" y="1647529"/>
                  <a:pt x="478999" y="1603457"/>
                  <a:pt x="478999" y="1549092"/>
                </a:cubicBezTo>
                <a:lnTo>
                  <a:pt x="478999" y="1110768"/>
                </a:lnTo>
                <a:lnTo>
                  <a:pt x="436762" y="1110768"/>
                </a:lnTo>
                <a:cubicBezTo>
                  <a:pt x="436762" y="1258223"/>
                  <a:pt x="436761" y="1405678"/>
                  <a:pt x="436761" y="1553133"/>
                </a:cubicBezTo>
                <a:cubicBezTo>
                  <a:pt x="436761" y="1607498"/>
                  <a:pt x="392689" y="1651570"/>
                  <a:pt x="338324" y="1651570"/>
                </a:cubicBezTo>
                <a:lnTo>
                  <a:pt x="338325" y="1651569"/>
                </a:lnTo>
                <a:cubicBezTo>
                  <a:pt x="283960" y="1651569"/>
                  <a:pt x="239888" y="1607497"/>
                  <a:pt x="239888" y="1553132"/>
                </a:cubicBezTo>
                <a:lnTo>
                  <a:pt x="239888" y="1107866"/>
                </a:lnTo>
                <a:lnTo>
                  <a:pt x="198681" y="1099894"/>
                </a:lnTo>
                <a:cubicBezTo>
                  <a:pt x="198681" y="1252255"/>
                  <a:pt x="198681" y="1404615"/>
                  <a:pt x="198681" y="1556976"/>
                </a:cubicBezTo>
                <a:cubicBezTo>
                  <a:pt x="198681" y="1611341"/>
                  <a:pt x="154609" y="1655413"/>
                  <a:pt x="100244" y="1655413"/>
                </a:cubicBezTo>
                <a:lnTo>
                  <a:pt x="100245" y="1655412"/>
                </a:lnTo>
                <a:cubicBezTo>
                  <a:pt x="45880" y="1655412"/>
                  <a:pt x="1808" y="1611340"/>
                  <a:pt x="1808" y="1556975"/>
                </a:cubicBezTo>
                <a:lnTo>
                  <a:pt x="1807" y="861278"/>
                </a:lnTo>
                <a:cubicBezTo>
                  <a:pt x="229" y="854992"/>
                  <a:pt x="0" y="848565"/>
                  <a:pt x="0" y="842084"/>
                </a:cubicBezTo>
                <a:lnTo>
                  <a:pt x="0" y="268684"/>
                </a:lnTo>
                <a:cubicBezTo>
                  <a:pt x="0" y="194489"/>
                  <a:pt x="30074" y="127318"/>
                  <a:pt x="78696" y="78696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19" name="圆角矩形 3">
            <a:extLst>
              <a:ext uri="{FF2B5EF4-FFF2-40B4-BE49-F238E27FC236}">
                <a16:creationId xmlns:a16="http://schemas.microsoft.com/office/drawing/2014/main" id="{AA8D27B4-2122-44AE-A668-3AFFBE0C5971}"/>
              </a:ext>
            </a:extLst>
          </p:cNvPr>
          <p:cNvSpPr/>
          <p:nvPr/>
        </p:nvSpPr>
        <p:spPr>
          <a:xfrm rot="8100000">
            <a:off x="5592234" y="2137834"/>
            <a:ext cx="1454151" cy="1589617"/>
          </a:xfrm>
          <a:custGeom>
            <a:avLst/>
            <a:gdLst/>
            <a:ahLst/>
            <a:cxnLst/>
            <a:rect l="l" t="t" r="r" b="b"/>
            <a:pathLst>
              <a:path w="1089828" h="1192238">
                <a:moveTo>
                  <a:pt x="28833" y="688455"/>
                </a:moveTo>
                <a:cubicBezTo>
                  <a:pt x="11019" y="670641"/>
                  <a:pt x="1" y="646032"/>
                  <a:pt x="1" y="618849"/>
                </a:cubicBezTo>
                <a:lnTo>
                  <a:pt x="0" y="0"/>
                </a:lnTo>
                <a:lnTo>
                  <a:pt x="1089828" y="0"/>
                </a:lnTo>
                <a:cubicBezTo>
                  <a:pt x="1060877" y="78792"/>
                  <a:pt x="994946" y="139211"/>
                  <a:pt x="913066" y="161397"/>
                </a:cubicBezTo>
                <a:cubicBezTo>
                  <a:pt x="913066" y="472198"/>
                  <a:pt x="913065" y="783000"/>
                  <a:pt x="913065" y="1093801"/>
                </a:cubicBezTo>
                <a:cubicBezTo>
                  <a:pt x="913065" y="1148166"/>
                  <a:pt x="868993" y="1192238"/>
                  <a:pt x="814628" y="1192238"/>
                </a:cubicBezTo>
                <a:lnTo>
                  <a:pt x="814629" y="1192237"/>
                </a:lnTo>
                <a:cubicBezTo>
                  <a:pt x="760264" y="1192237"/>
                  <a:pt x="716192" y="1148165"/>
                  <a:pt x="716192" y="1093800"/>
                </a:cubicBezTo>
                <a:lnTo>
                  <a:pt x="716192" y="172642"/>
                </a:lnTo>
                <a:lnTo>
                  <a:pt x="674066" y="172642"/>
                </a:lnTo>
                <a:cubicBezTo>
                  <a:pt x="674066" y="318750"/>
                  <a:pt x="674065" y="464859"/>
                  <a:pt x="674065" y="610967"/>
                </a:cubicBezTo>
                <a:cubicBezTo>
                  <a:pt x="674065" y="665332"/>
                  <a:pt x="629993" y="709404"/>
                  <a:pt x="575628" y="709405"/>
                </a:cubicBezTo>
                <a:lnTo>
                  <a:pt x="575629" y="709403"/>
                </a:lnTo>
                <a:cubicBezTo>
                  <a:pt x="521264" y="709403"/>
                  <a:pt x="477192" y="665331"/>
                  <a:pt x="477192" y="610966"/>
                </a:cubicBezTo>
                <a:lnTo>
                  <a:pt x="477192" y="172642"/>
                </a:lnTo>
                <a:lnTo>
                  <a:pt x="434955" y="172642"/>
                </a:lnTo>
                <a:cubicBezTo>
                  <a:pt x="434955" y="320098"/>
                  <a:pt x="434954" y="467552"/>
                  <a:pt x="434954" y="615007"/>
                </a:cubicBezTo>
                <a:cubicBezTo>
                  <a:pt x="434954" y="669372"/>
                  <a:pt x="390882" y="713444"/>
                  <a:pt x="336517" y="713444"/>
                </a:cubicBezTo>
                <a:lnTo>
                  <a:pt x="336518" y="713443"/>
                </a:lnTo>
                <a:cubicBezTo>
                  <a:pt x="282153" y="713443"/>
                  <a:pt x="238081" y="669371"/>
                  <a:pt x="238081" y="615006"/>
                </a:cubicBezTo>
                <a:lnTo>
                  <a:pt x="238081" y="169740"/>
                </a:lnTo>
                <a:lnTo>
                  <a:pt x="196874" y="161768"/>
                </a:lnTo>
                <a:cubicBezTo>
                  <a:pt x="196874" y="314129"/>
                  <a:pt x="196874" y="466489"/>
                  <a:pt x="196874" y="618850"/>
                </a:cubicBezTo>
                <a:cubicBezTo>
                  <a:pt x="196874" y="673216"/>
                  <a:pt x="152802" y="717287"/>
                  <a:pt x="98437" y="717287"/>
                </a:cubicBezTo>
                <a:lnTo>
                  <a:pt x="98438" y="717286"/>
                </a:lnTo>
                <a:cubicBezTo>
                  <a:pt x="71256" y="717286"/>
                  <a:pt x="46647" y="706269"/>
                  <a:pt x="28833" y="688455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1996" name="矩形 21">
            <a:extLst>
              <a:ext uri="{FF2B5EF4-FFF2-40B4-BE49-F238E27FC236}">
                <a16:creationId xmlns:a16="http://schemas.microsoft.com/office/drawing/2014/main" id="{D1B0CB98-BD33-4DEC-AF98-5C509191A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2097617"/>
            <a:ext cx="405880" cy="50276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2667" dirty="0">
                <a:solidFill>
                  <a:schemeClr val="bg1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1</a:t>
            </a:r>
            <a:endParaRPr kumimoji="0" lang="zh-CN" altLang="en-US" sz="2667" dirty="0">
              <a:solidFill>
                <a:schemeClr val="bg1"/>
              </a:solidFill>
              <a:latin typeface="Broadway" panose="04040905080B02020502" pitchFamily="82" charset="0"/>
              <a:ea typeface="微软雅黑" panose="020B0503020204020204" pitchFamily="34" charset="-122"/>
            </a:endParaRPr>
          </a:p>
        </p:txBody>
      </p:sp>
      <p:sp>
        <p:nvSpPr>
          <p:cNvPr id="41997" name="矩形 22">
            <a:extLst>
              <a:ext uri="{FF2B5EF4-FFF2-40B4-BE49-F238E27FC236}">
                <a16:creationId xmlns:a16="http://schemas.microsoft.com/office/drawing/2014/main" id="{D0E3DE18-8841-4BE9-A085-14DFAEE4D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5884" y="3611033"/>
            <a:ext cx="405880" cy="50276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2667">
                <a:solidFill>
                  <a:schemeClr val="bg1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2</a:t>
            </a:r>
            <a:endParaRPr kumimoji="0" lang="zh-CN" altLang="en-US" sz="2667">
              <a:solidFill>
                <a:schemeClr val="bg1"/>
              </a:solidFill>
              <a:latin typeface="Broadway" panose="04040905080B02020502" pitchFamily="82" charset="0"/>
              <a:ea typeface="微软雅黑" panose="020B0503020204020204" pitchFamily="34" charset="-122"/>
            </a:endParaRPr>
          </a:p>
        </p:txBody>
      </p:sp>
      <p:sp>
        <p:nvSpPr>
          <p:cNvPr id="41998" name="矩形 23">
            <a:extLst>
              <a:ext uri="{FF2B5EF4-FFF2-40B4-BE49-F238E27FC236}">
                <a16:creationId xmlns:a16="http://schemas.microsoft.com/office/drawing/2014/main" id="{4A6547BD-B376-441E-A40D-0C837819B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2584" y="5168900"/>
            <a:ext cx="405880" cy="50276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2667" dirty="0">
                <a:solidFill>
                  <a:schemeClr val="bg1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3</a:t>
            </a:r>
            <a:endParaRPr kumimoji="0" lang="zh-CN" altLang="en-US" sz="2667" dirty="0">
              <a:solidFill>
                <a:schemeClr val="bg1"/>
              </a:solidFill>
              <a:latin typeface="Broadway" panose="04040905080B02020502" pitchFamily="82" charset="0"/>
              <a:ea typeface="微软雅黑" panose="020B0503020204020204" pitchFamily="34" charset="-122"/>
            </a:endParaRPr>
          </a:p>
        </p:txBody>
      </p:sp>
      <p:sp>
        <p:nvSpPr>
          <p:cNvPr id="41999" name="矩形 24">
            <a:extLst>
              <a:ext uri="{FF2B5EF4-FFF2-40B4-BE49-F238E27FC236}">
                <a16:creationId xmlns:a16="http://schemas.microsoft.com/office/drawing/2014/main" id="{22A7AADA-B06B-4C5C-BD31-F84C6769A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5634" y="3536951"/>
            <a:ext cx="405880" cy="50276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2667" dirty="0">
                <a:solidFill>
                  <a:schemeClr val="bg1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4</a:t>
            </a:r>
            <a:endParaRPr kumimoji="0" lang="zh-CN" altLang="en-US" sz="2667" dirty="0">
              <a:solidFill>
                <a:schemeClr val="bg1"/>
              </a:solidFill>
              <a:latin typeface="Broadway" panose="04040905080B02020502" pitchFamily="82" charset="0"/>
              <a:ea typeface="微软雅黑" panose="020B0503020204020204" pitchFamily="34" charset="-122"/>
            </a:endParaRPr>
          </a:p>
        </p:txBody>
      </p:sp>
      <p:sp>
        <p:nvSpPr>
          <p:cNvPr id="42000" name="矩形 7">
            <a:extLst>
              <a:ext uri="{FF2B5EF4-FFF2-40B4-BE49-F238E27FC236}">
                <a16:creationId xmlns:a16="http://schemas.microsoft.com/office/drawing/2014/main" id="{41F24804-4D21-4625-B347-C22D15D43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4618" y="1729318"/>
            <a:ext cx="17695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zh-CN" altLang="de-DE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“地球村”</a:t>
            </a:r>
            <a:endParaRPr kumimoji="0" lang="zh-CN" altLang="en-US" sz="2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42001" name="矩形 6">
            <a:extLst>
              <a:ext uri="{FF2B5EF4-FFF2-40B4-BE49-F238E27FC236}">
                <a16:creationId xmlns:a16="http://schemas.microsoft.com/office/drawing/2014/main" id="{7BA945B0-89BC-4DBA-866F-BA5101517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4618" y="1809473"/>
            <a:ext cx="2679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kumimoji="0" lang="de-DE" altLang="zh-CN" sz="20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kumimoji="0" lang="zh-CN" altLang="de-DE" sz="20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广阔的商务空间</a:t>
            </a:r>
            <a:endParaRPr kumimoji="0" lang="zh-CN" altLang="en-US" sz="20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2002" name="矩形 7">
            <a:extLst>
              <a:ext uri="{FF2B5EF4-FFF2-40B4-BE49-F238E27FC236}">
                <a16:creationId xmlns:a16="http://schemas.microsoft.com/office/drawing/2014/main" id="{B0F055B1-E12E-443F-8DAD-A56690501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6951" y="4745567"/>
            <a:ext cx="22012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zh-CN" altLang="de-DE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“产</a:t>
            </a:r>
            <a:r>
              <a:rPr kumimoji="0" lang="de-DE" altLang="zh-CN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-</a:t>
            </a:r>
            <a:r>
              <a:rPr kumimoji="0" lang="zh-CN" altLang="de-DE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供</a:t>
            </a:r>
            <a:r>
              <a:rPr kumimoji="0" lang="de-DE" altLang="zh-CN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-</a:t>
            </a:r>
            <a:r>
              <a:rPr kumimoji="0" lang="zh-CN" altLang="de-DE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销”一体化</a:t>
            </a:r>
            <a:endParaRPr kumimoji="0" lang="zh-CN" altLang="en-US" sz="20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42003" name="矩形 6">
            <a:extLst>
              <a:ext uri="{FF2B5EF4-FFF2-40B4-BE49-F238E27FC236}">
                <a16:creationId xmlns:a16="http://schemas.microsoft.com/office/drawing/2014/main" id="{3A4B35D0-8E5A-4762-BF6D-6A043BFAA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4836" y="4825722"/>
            <a:ext cx="287443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kumimoji="0" lang="en-US" altLang="zh-CN" sz="20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kumimoji="0" lang="zh-CN" altLang="de-DE" sz="20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实惠的商品价格</a:t>
            </a:r>
            <a:endParaRPr kumimoji="0" lang="en-US" altLang="zh-CN" sz="20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2004" name="矩形 7">
            <a:extLst>
              <a:ext uri="{FF2B5EF4-FFF2-40B4-BE49-F238E27FC236}">
                <a16:creationId xmlns:a16="http://schemas.microsoft.com/office/drawing/2014/main" id="{2AD7EC44-9729-4E4D-A39E-083D15354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0667" y="4741334"/>
            <a:ext cx="1210588" cy="40011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zh-CN" altLang="de-DE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互动优势</a:t>
            </a:r>
            <a:endParaRPr kumimoji="0" lang="zh-CN" altLang="en-US" sz="20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42005" name="矩形 6">
            <a:extLst>
              <a:ext uri="{FF2B5EF4-FFF2-40B4-BE49-F238E27FC236}">
                <a16:creationId xmlns:a16="http://schemas.microsoft.com/office/drawing/2014/main" id="{25710767-880C-46C5-92F8-09843F432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1" y="4821489"/>
            <a:ext cx="28469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kumimoji="0" lang="en-US" altLang="zh-CN" sz="20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kumimoji="0" lang="zh-CN" altLang="de-DE" sz="20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即时的商务沟通</a:t>
            </a:r>
            <a:endParaRPr kumimoji="0" lang="en-US" altLang="zh-CN" sz="20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2006" name="矩形 7">
            <a:extLst>
              <a:ext uri="{FF2B5EF4-FFF2-40B4-BE49-F238E27FC236}">
                <a16:creationId xmlns:a16="http://schemas.microsoft.com/office/drawing/2014/main" id="{81CD0B9D-27CD-4797-B6B1-B41C5FAAA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0667" y="1744134"/>
            <a:ext cx="1210588" cy="40011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zh-CN" altLang="de-DE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货到付款</a:t>
            </a:r>
            <a:endParaRPr kumimoji="0" lang="zh-CN" altLang="en-US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42007" name="矩形 6">
            <a:extLst>
              <a:ext uri="{FF2B5EF4-FFF2-40B4-BE49-F238E27FC236}">
                <a16:creationId xmlns:a16="http://schemas.microsoft.com/office/drawing/2014/main" id="{F780177A-93F6-4C20-AC30-2A0250380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2" y="1824289"/>
            <a:ext cx="286596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kumimoji="0" lang="de-DE" altLang="zh-CN" sz="20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r>
              <a:rPr kumimoji="0" lang="zh-CN" altLang="de-DE" sz="2000" b="1" dirty="0">
                <a:solidFill>
                  <a:srgbClr val="181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配套的结算与物流</a:t>
            </a:r>
            <a:endParaRPr kumimoji="0" lang="zh-CN" altLang="en-US" sz="2000" b="1" dirty="0">
              <a:solidFill>
                <a:srgbClr val="181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1A49C301-C3D1-442F-B8BB-CC4C05FD6F0B}"/>
              </a:ext>
            </a:extLst>
          </p:cNvPr>
          <p:cNvCxnSpPr>
            <a:cxnSpLocks/>
          </p:cNvCxnSpPr>
          <p:nvPr/>
        </p:nvCxnSpPr>
        <p:spPr>
          <a:xfrm>
            <a:off x="300567" y="550333"/>
            <a:ext cx="3894062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F76E6E48-1231-4A05-BF44-260F79FBE3A3}"/>
              </a:ext>
            </a:extLst>
          </p:cNvPr>
          <p:cNvCxnSpPr>
            <a:cxnSpLocks/>
          </p:cNvCxnSpPr>
          <p:nvPr/>
        </p:nvCxnSpPr>
        <p:spPr>
          <a:xfrm flipV="1">
            <a:off x="300567" y="980250"/>
            <a:ext cx="3894062" cy="16701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椭圆 26">
            <a:extLst>
              <a:ext uri="{FF2B5EF4-FFF2-40B4-BE49-F238E27FC236}">
                <a16:creationId xmlns:a16="http://schemas.microsoft.com/office/drawing/2014/main" id="{F8B9E418-5ED7-4AB3-A1C5-D5D3EC5DA872}"/>
              </a:ext>
            </a:extLst>
          </p:cNvPr>
          <p:cNvSpPr/>
          <p:nvPr/>
        </p:nvSpPr>
        <p:spPr>
          <a:xfrm>
            <a:off x="488951" y="260351"/>
            <a:ext cx="975783" cy="975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+mn-ea"/>
            </a:endParaRPr>
          </a:p>
        </p:txBody>
      </p:sp>
      <p:sp>
        <p:nvSpPr>
          <p:cNvPr id="28" name="TextBox 15">
            <a:extLst>
              <a:ext uri="{FF2B5EF4-FFF2-40B4-BE49-F238E27FC236}">
                <a16:creationId xmlns:a16="http://schemas.microsoft.com/office/drawing/2014/main" id="{9EBF522A-7FC2-43B5-B210-D22E32D89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18" y="518585"/>
            <a:ext cx="26597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【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理论</a:t>
            </a:r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】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基础概念</a:t>
            </a:r>
            <a:endParaRPr lang="de-DE" altLang="zh-CN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29" name="矩形 9">
            <a:extLst>
              <a:ext uri="{FF2B5EF4-FFF2-40B4-BE49-F238E27FC236}">
                <a16:creationId xmlns:a16="http://schemas.microsoft.com/office/drawing/2014/main" id="{BEFE3512-43E8-4D74-B95C-4C392F1A2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13" y="343203"/>
            <a:ext cx="79380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0</a:t>
            </a:r>
            <a:r>
              <a:rPr kumimoji="0" lang="de-DE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kumimoji="0" lang="zh-CN" altLang="en-US" sz="4267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24" name="Picture 2" descr="C:\Documents and Settings\Administrator\桌面\1.png">
            <a:extLst>
              <a:ext uri="{FF2B5EF4-FFF2-40B4-BE49-F238E27FC236}">
                <a16:creationId xmlns:a16="http://schemas.microsoft.com/office/drawing/2014/main" id="{C8211F32-74FD-4E9A-82EF-7290B9DCA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00000">
            <a:off x="5684625" y="3421199"/>
            <a:ext cx="903287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>
            <a:extLst>
              <a:ext uri="{FF2B5EF4-FFF2-40B4-BE49-F238E27FC236}">
                <a16:creationId xmlns:a16="http://schemas.microsoft.com/office/drawing/2014/main" id="{6D152AA2-C418-42D6-BCD9-1E45EFDF3253}"/>
              </a:ext>
            </a:extLst>
          </p:cNvPr>
          <p:cNvSpPr/>
          <p:nvPr/>
        </p:nvSpPr>
        <p:spPr>
          <a:xfrm>
            <a:off x="4580467" y="1845733"/>
            <a:ext cx="1447800" cy="5063067"/>
          </a:xfrm>
          <a:custGeom>
            <a:avLst/>
            <a:gdLst>
              <a:gd name="connsiteX0" fmla="*/ 904875 w 1085850"/>
              <a:gd name="connsiteY0" fmla="*/ 3429000 h 3429000"/>
              <a:gd name="connsiteX1" fmla="*/ 1085850 w 1085850"/>
              <a:gd name="connsiteY1" fmla="*/ 0 h 3429000"/>
              <a:gd name="connsiteX2" fmla="*/ 0 w 1085850"/>
              <a:gd name="connsiteY2" fmla="*/ 3429000 h 3429000"/>
              <a:gd name="connsiteX3" fmla="*/ 904875 w 108585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5850" h="3429000">
                <a:moveTo>
                  <a:pt x="904875" y="3429000"/>
                </a:moveTo>
                <a:lnTo>
                  <a:pt x="1085850" y="0"/>
                </a:lnTo>
                <a:lnTo>
                  <a:pt x="0" y="3429000"/>
                </a:lnTo>
                <a:lnTo>
                  <a:pt x="904875" y="3429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28" name="任意多边形 27">
            <a:extLst>
              <a:ext uri="{FF2B5EF4-FFF2-40B4-BE49-F238E27FC236}">
                <a16:creationId xmlns:a16="http://schemas.microsoft.com/office/drawing/2014/main" id="{2AD6143D-043B-48DF-8DAF-875C81D8CE7B}"/>
              </a:ext>
            </a:extLst>
          </p:cNvPr>
          <p:cNvSpPr/>
          <p:nvPr/>
        </p:nvSpPr>
        <p:spPr>
          <a:xfrm flipH="1">
            <a:off x="6104467" y="1845733"/>
            <a:ext cx="1447800" cy="5063067"/>
          </a:xfrm>
          <a:custGeom>
            <a:avLst/>
            <a:gdLst>
              <a:gd name="connsiteX0" fmla="*/ 904875 w 1085850"/>
              <a:gd name="connsiteY0" fmla="*/ 3429000 h 3429000"/>
              <a:gd name="connsiteX1" fmla="*/ 1085850 w 1085850"/>
              <a:gd name="connsiteY1" fmla="*/ 0 h 3429000"/>
              <a:gd name="connsiteX2" fmla="*/ 0 w 1085850"/>
              <a:gd name="connsiteY2" fmla="*/ 3429000 h 3429000"/>
              <a:gd name="connsiteX3" fmla="*/ 904875 w 108585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5850" h="3429000">
                <a:moveTo>
                  <a:pt x="904875" y="3429000"/>
                </a:moveTo>
                <a:lnTo>
                  <a:pt x="1085850" y="0"/>
                </a:lnTo>
                <a:lnTo>
                  <a:pt x="0" y="3429000"/>
                </a:lnTo>
                <a:lnTo>
                  <a:pt x="904875" y="3429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85AB9A4-25C5-42FC-9DE7-C963C0E00ABB}"/>
              </a:ext>
            </a:extLst>
          </p:cNvPr>
          <p:cNvSpPr/>
          <p:nvPr/>
        </p:nvSpPr>
        <p:spPr>
          <a:xfrm>
            <a:off x="7653867" y="4794251"/>
            <a:ext cx="61384" cy="1595967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16" name="等腰三角形 15">
            <a:extLst>
              <a:ext uri="{FF2B5EF4-FFF2-40B4-BE49-F238E27FC236}">
                <a16:creationId xmlns:a16="http://schemas.microsoft.com/office/drawing/2014/main" id="{70DC38F0-92CE-448D-8239-BFBF83B733A1}"/>
              </a:ext>
            </a:extLst>
          </p:cNvPr>
          <p:cNvSpPr/>
          <p:nvPr/>
        </p:nvSpPr>
        <p:spPr>
          <a:xfrm>
            <a:off x="7552267" y="6343651"/>
            <a:ext cx="266700" cy="61383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4A942AFC-3317-4406-862A-45EE0D092323}"/>
              </a:ext>
            </a:extLst>
          </p:cNvPr>
          <p:cNvSpPr/>
          <p:nvPr/>
        </p:nvSpPr>
        <p:spPr>
          <a:xfrm>
            <a:off x="7463367" y="4400551"/>
            <a:ext cx="457200" cy="4572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220C3C12-E81B-41EA-8D3D-28E96D683DF4}"/>
              </a:ext>
            </a:extLst>
          </p:cNvPr>
          <p:cNvSpPr/>
          <p:nvPr/>
        </p:nvSpPr>
        <p:spPr>
          <a:xfrm>
            <a:off x="7203017" y="3539067"/>
            <a:ext cx="50800" cy="1329267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37" name="等腰三角形 36">
            <a:extLst>
              <a:ext uri="{FF2B5EF4-FFF2-40B4-BE49-F238E27FC236}">
                <a16:creationId xmlns:a16="http://schemas.microsoft.com/office/drawing/2014/main" id="{8DC43F40-BE4F-409C-BE55-8FFE49C3445F}"/>
              </a:ext>
            </a:extLst>
          </p:cNvPr>
          <p:cNvSpPr/>
          <p:nvPr/>
        </p:nvSpPr>
        <p:spPr>
          <a:xfrm>
            <a:off x="7118352" y="4832351"/>
            <a:ext cx="222249" cy="50800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A4B5CAC0-840D-4E7A-9666-542A31A74222}"/>
              </a:ext>
            </a:extLst>
          </p:cNvPr>
          <p:cNvSpPr/>
          <p:nvPr/>
        </p:nvSpPr>
        <p:spPr>
          <a:xfrm>
            <a:off x="7044267" y="3208867"/>
            <a:ext cx="381000" cy="38311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56E8154-BB30-4BE6-9A9B-8D6F268AE338}"/>
              </a:ext>
            </a:extLst>
          </p:cNvPr>
          <p:cNvSpPr/>
          <p:nvPr/>
        </p:nvSpPr>
        <p:spPr>
          <a:xfrm>
            <a:off x="6794501" y="2667000"/>
            <a:ext cx="40217" cy="1041400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1" name="等腰三角形 40">
            <a:extLst>
              <a:ext uri="{FF2B5EF4-FFF2-40B4-BE49-F238E27FC236}">
                <a16:creationId xmlns:a16="http://schemas.microsoft.com/office/drawing/2014/main" id="{580E9E4C-B75E-4523-B4A2-E0BE785D40BF}"/>
              </a:ext>
            </a:extLst>
          </p:cNvPr>
          <p:cNvSpPr/>
          <p:nvPr/>
        </p:nvSpPr>
        <p:spPr>
          <a:xfrm>
            <a:off x="6728885" y="3678768"/>
            <a:ext cx="173567" cy="40217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C96D6B05-6C52-4B35-ACCC-71860E56ED95}"/>
              </a:ext>
            </a:extLst>
          </p:cNvPr>
          <p:cNvSpPr/>
          <p:nvPr/>
        </p:nvSpPr>
        <p:spPr>
          <a:xfrm>
            <a:off x="6669618" y="2410885"/>
            <a:ext cx="298449" cy="29844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5" name="等腰三角形 44">
            <a:extLst>
              <a:ext uri="{FF2B5EF4-FFF2-40B4-BE49-F238E27FC236}">
                <a16:creationId xmlns:a16="http://schemas.microsoft.com/office/drawing/2014/main" id="{FEFB295A-FF4B-43A5-A2DA-7928216D3CA8}"/>
              </a:ext>
            </a:extLst>
          </p:cNvPr>
          <p:cNvSpPr/>
          <p:nvPr/>
        </p:nvSpPr>
        <p:spPr>
          <a:xfrm>
            <a:off x="6402917" y="2523067"/>
            <a:ext cx="124883" cy="27517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F0A49090-B87E-4FF2-B7D6-E31F3229E79A}"/>
              </a:ext>
            </a:extLst>
          </p:cNvPr>
          <p:cNvSpPr/>
          <p:nvPr/>
        </p:nvSpPr>
        <p:spPr>
          <a:xfrm>
            <a:off x="4389967" y="4699000"/>
            <a:ext cx="59267" cy="1593851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9" name="等腰三角形 48">
            <a:extLst>
              <a:ext uri="{FF2B5EF4-FFF2-40B4-BE49-F238E27FC236}">
                <a16:creationId xmlns:a16="http://schemas.microsoft.com/office/drawing/2014/main" id="{FF5B8549-AD4A-4425-BB0C-ED6568609E39}"/>
              </a:ext>
            </a:extLst>
          </p:cNvPr>
          <p:cNvSpPr/>
          <p:nvPr/>
        </p:nvSpPr>
        <p:spPr>
          <a:xfrm>
            <a:off x="4288367" y="6248400"/>
            <a:ext cx="266700" cy="61384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3BB060D7-C0A0-4FC4-98EF-034D37D8FDA3}"/>
              </a:ext>
            </a:extLst>
          </p:cNvPr>
          <p:cNvSpPr/>
          <p:nvPr/>
        </p:nvSpPr>
        <p:spPr>
          <a:xfrm>
            <a:off x="4199467" y="4305300"/>
            <a:ext cx="457200" cy="4572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FD130B76-C54A-462B-AFE3-28E3A37E0D8C}"/>
              </a:ext>
            </a:extLst>
          </p:cNvPr>
          <p:cNvSpPr/>
          <p:nvPr/>
        </p:nvSpPr>
        <p:spPr>
          <a:xfrm>
            <a:off x="4868333" y="3539067"/>
            <a:ext cx="50800" cy="1329267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3" name="等腰三角形 52">
            <a:extLst>
              <a:ext uri="{FF2B5EF4-FFF2-40B4-BE49-F238E27FC236}">
                <a16:creationId xmlns:a16="http://schemas.microsoft.com/office/drawing/2014/main" id="{19FBB852-8681-472F-A9A7-9DA7DC0D8E81}"/>
              </a:ext>
            </a:extLst>
          </p:cNvPr>
          <p:cNvSpPr/>
          <p:nvPr/>
        </p:nvSpPr>
        <p:spPr>
          <a:xfrm>
            <a:off x="4783667" y="4832351"/>
            <a:ext cx="224367" cy="50800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5A9DE9E6-B043-4505-95DE-F4B727DC9CB9}"/>
              </a:ext>
            </a:extLst>
          </p:cNvPr>
          <p:cNvSpPr/>
          <p:nvPr/>
        </p:nvSpPr>
        <p:spPr>
          <a:xfrm>
            <a:off x="4709584" y="3208867"/>
            <a:ext cx="381000" cy="38311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78D1F352-D8E6-4BAD-A48E-5D70CD00346B}"/>
              </a:ext>
            </a:extLst>
          </p:cNvPr>
          <p:cNvSpPr/>
          <p:nvPr/>
        </p:nvSpPr>
        <p:spPr>
          <a:xfrm>
            <a:off x="5253568" y="2645833"/>
            <a:ext cx="40217" cy="1041400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7" name="等腰三角形 56">
            <a:extLst>
              <a:ext uri="{FF2B5EF4-FFF2-40B4-BE49-F238E27FC236}">
                <a16:creationId xmlns:a16="http://schemas.microsoft.com/office/drawing/2014/main" id="{F4DD84D5-3D63-480B-9522-DE0506584F3E}"/>
              </a:ext>
            </a:extLst>
          </p:cNvPr>
          <p:cNvSpPr/>
          <p:nvPr/>
        </p:nvSpPr>
        <p:spPr>
          <a:xfrm>
            <a:off x="5187951" y="3657601"/>
            <a:ext cx="173567" cy="40217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8" name="椭圆 57">
            <a:extLst>
              <a:ext uri="{FF2B5EF4-FFF2-40B4-BE49-F238E27FC236}">
                <a16:creationId xmlns:a16="http://schemas.microsoft.com/office/drawing/2014/main" id="{7E1FB947-E5F0-4252-ABD8-75A4611B61A9}"/>
              </a:ext>
            </a:extLst>
          </p:cNvPr>
          <p:cNvSpPr/>
          <p:nvPr/>
        </p:nvSpPr>
        <p:spPr>
          <a:xfrm>
            <a:off x="5128685" y="2389718"/>
            <a:ext cx="298449" cy="29844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06A26B5F-F8BD-4FD9-9664-E62F2AF60A1A}"/>
              </a:ext>
            </a:extLst>
          </p:cNvPr>
          <p:cNvSpPr/>
          <p:nvPr/>
        </p:nvSpPr>
        <p:spPr>
          <a:xfrm>
            <a:off x="5657851" y="1794934"/>
            <a:ext cx="27516" cy="742951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61" name="等腰三角形 60">
            <a:extLst>
              <a:ext uri="{FF2B5EF4-FFF2-40B4-BE49-F238E27FC236}">
                <a16:creationId xmlns:a16="http://schemas.microsoft.com/office/drawing/2014/main" id="{FAD56282-1437-4B46-AFAD-CC5F6C786ABD}"/>
              </a:ext>
            </a:extLst>
          </p:cNvPr>
          <p:cNvSpPr/>
          <p:nvPr/>
        </p:nvSpPr>
        <p:spPr>
          <a:xfrm>
            <a:off x="5609167" y="2523067"/>
            <a:ext cx="124884" cy="27517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62" name="椭圆 61">
            <a:extLst>
              <a:ext uri="{FF2B5EF4-FFF2-40B4-BE49-F238E27FC236}">
                <a16:creationId xmlns:a16="http://schemas.microsoft.com/office/drawing/2014/main" id="{EC53F4F9-A1AB-4BFE-AEEE-77361F5A61C9}"/>
              </a:ext>
            </a:extLst>
          </p:cNvPr>
          <p:cNvSpPr/>
          <p:nvPr/>
        </p:nvSpPr>
        <p:spPr>
          <a:xfrm>
            <a:off x="5568951" y="1610785"/>
            <a:ext cx="211667" cy="213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BA817658-901A-4776-B64D-F0EA8C40A285}"/>
              </a:ext>
            </a:extLst>
          </p:cNvPr>
          <p:cNvSpPr/>
          <p:nvPr/>
        </p:nvSpPr>
        <p:spPr>
          <a:xfrm>
            <a:off x="6453718" y="1782234"/>
            <a:ext cx="27516" cy="742951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A02FC3A7-355B-4B30-9510-540D28E0F3CC}"/>
              </a:ext>
            </a:extLst>
          </p:cNvPr>
          <p:cNvSpPr/>
          <p:nvPr/>
        </p:nvSpPr>
        <p:spPr>
          <a:xfrm>
            <a:off x="6362700" y="1610785"/>
            <a:ext cx="211667" cy="213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1F2D684B-8A72-4228-81E2-F20FF7A2F5DB}"/>
              </a:ext>
            </a:extLst>
          </p:cNvPr>
          <p:cNvCxnSpPr>
            <a:cxnSpLocks/>
          </p:cNvCxnSpPr>
          <p:nvPr/>
        </p:nvCxnSpPr>
        <p:spPr>
          <a:xfrm>
            <a:off x="300567" y="550333"/>
            <a:ext cx="3894062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6353A0F4-7B68-4413-9D3B-704AEAEC3182}"/>
              </a:ext>
            </a:extLst>
          </p:cNvPr>
          <p:cNvCxnSpPr>
            <a:cxnSpLocks/>
          </p:cNvCxnSpPr>
          <p:nvPr/>
        </p:nvCxnSpPr>
        <p:spPr>
          <a:xfrm flipV="1">
            <a:off x="300567" y="980250"/>
            <a:ext cx="3894062" cy="16701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椭圆 58">
            <a:extLst>
              <a:ext uri="{FF2B5EF4-FFF2-40B4-BE49-F238E27FC236}">
                <a16:creationId xmlns:a16="http://schemas.microsoft.com/office/drawing/2014/main" id="{3F969B7B-7256-4D1C-8564-72BFD1B1E11B}"/>
              </a:ext>
            </a:extLst>
          </p:cNvPr>
          <p:cNvSpPr/>
          <p:nvPr/>
        </p:nvSpPr>
        <p:spPr>
          <a:xfrm>
            <a:off x="488951" y="260351"/>
            <a:ext cx="975783" cy="975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+mn-ea"/>
            </a:endParaRPr>
          </a:p>
        </p:txBody>
      </p:sp>
      <p:sp>
        <p:nvSpPr>
          <p:cNvPr id="63" name="TextBox 15">
            <a:extLst>
              <a:ext uri="{FF2B5EF4-FFF2-40B4-BE49-F238E27FC236}">
                <a16:creationId xmlns:a16="http://schemas.microsoft.com/office/drawing/2014/main" id="{20628D51-51ED-4C69-A56C-A51F7EF04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18" y="518585"/>
            <a:ext cx="26597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【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理论</a:t>
            </a:r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】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基础概念</a:t>
            </a:r>
            <a:endParaRPr lang="de-DE" altLang="zh-CN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64" name="矩形 9">
            <a:extLst>
              <a:ext uri="{FF2B5EF4-FFF2-40B4-BE49-F238E27FC236}">
                <a16:creationId xmlns:a16="http://schemas.microsoft.com/office/drawing/2014/main" id="{CF865509-E44F-4649-8B0B-06908AF8F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13" y="343203"/>
            <a:ext cx="79380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0</a:t>
            </a:r>
            <a:r>
              <a:rPr kumimoji="0" lang="de-DE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kumimoji="0" lang="zh-CN" altLang="en-US" sz="4267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26F3EA6-C661-407A-81F7-5DFF59E5ABA3}"/>
              </a:ext>
            </a:extLst>
          </p:cNvPr>
          <p:cNvSpPr/>
          <p:nvPr/>
        </p:nvSpPr>
        <p:spPr>
          <a:xfrm>
            <a:off x="5463346" y="789745"/>
            <a:ext cx="29546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de-DE" sz="3600" cap="none" spc="0" dirty="0">
                <a:ln/>
                <a:solidFill>
                  <a:schemeClr val="bg1">
                    <a:lumMod val="50000"/>
                  </a:schemeClr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</a:rPr>
              <a:t>公共电商平台</a:t>
            </a: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0BB9868F-E4CC-4DEC-A35D-83E81BC71074}"/>
              </a:ext>
            </a:extLst>
          </p:cNvPr>
          <p:cNvSpPr/>
          <p:nvPr/>
        </p:nvSpPr>
        <p:spPr>
          <a:xfrm>
            <a:off x="1025685" y="5134697"/>
            <a:ext cx="29546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de-DE" sz="3600" cap="none" spc="0" dirty="0">
                <a:ln/>
                <a:solidFill>
                  <a:schemeClr val="bg1">
                    <a:lumMod val="50000"/>
                  </a:schemeClr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</a:rPr>
              <a:t>自有电商平台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15F508F-423E-41AA-8128-2E40EF02EAB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796" y="3929382"/>
            <a:ext cx="816371" cy="80211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0864990-AE8B-41FD-864E-B134256003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8" y="1892901"/>
            <a:ext cx="1140391" cy="111739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B3455D3-0C15-4359-92C2-D8E3A029ED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273" y="786532"/>
            <a:ext cx="1254861" cy="124969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40AB704-10D2-47B4-A851-602DCFBD3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825" y="2899545"/>
            <a:ext cx="1009938" cy="1001760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539014AB-832A-4DF0-B4A0-E084B72A9E6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781" y="2252320"/>
            <a:ext cx="1720527" cy="1734290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04F052F1-4FD1-4037-9531-70F804B82DF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896" y="2266659"/>
            <a:ext cx="2170314" cy="2188784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C29FA12A-DF44-4EE2-82FE-3995347FE30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909" y="2913144"/>
            <a:ext cx="1409405" cy="1409405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E7F11627-5FC9-4887-A0D9-822944A81AE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643" y="4166311"/>
            <a:ext cx="1043842" cy="1002420"/>
          </a:xfrm>
          <a:prstGeom prst="rect">
            <a:avLst/>
          </a:prstGeom>
        </p:spPr>
      </p:pic>
      <p:pic>
        <p:nvPicPr>
          <p:cNvPr id="70" name="图片 69">
            <a:extLst>
              <a:ext uri="{FF2B5EF4-FFF2-40B4-BE49-F238E27FC236}">
                <a16:creationId xmlns:a16="http://schemas.microsoft.com/office/drawing/2014/main" id="{E71C4E5D-7038-4D25-B78E-298D5615D53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897" y="4455443"/>
            <a:ext cx="1047427" cy="1002420"/>
          </a:xfrm>
          <a:prstGeom prst="rect">
            <a:avLst/>
          </a:prstGeom>
        </p:spPr>
      </p:pic>
      <p:pic>
        <p:nvPicPr>
          <p:cNvPr id="71" name="图片 70">
            <a:extLst>
              <a:ext uri="{FF2B5EF4-FFF2-40B4-BE49-F238E27FC236}">
                <a16:creationId xmlns:a16="http://schemas.microsoft.com/office/drawing/2014/main" id="{E3F77C5D-A8D9-4DFA-B920-0F6A2723DCA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051" y="256774"/>
            <a:ext cx="2436862" cy="236723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5F3ECF4-3A42-4F75-8E3D-ADCC4342020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020" y="5040842"/>
            <a:ext cx="1714500" cy="1238250"/>
          </a:xfrm>
          <a:prstGeom prst="rect">
            <a:avLst/>
          </a:prstGeom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0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>
            <a:extLst>
              <a:ext uri="{FF2B5EF4-FFF2-40B4-BE49-F238E27FC236}">
                <a16:creationId xmlns:a16="http://schemas.microsoft.com/office/drawing/2014/main" id="{6D152AA2-C418-42D6-BCD9-1E45EFDF3253}"/>
              </a:ext>
            </a:extLst>
          </p:cNvPr>
          <p:cNvSpPr/>
          <p:nvPr/>
        </p:nvSpPr>
        <p:spPr>
          <a:xfrm>
            <a:off x="3936230" y="2183140"/>
            <a:ext cx="1447800" cy="5063067"/>
          </a:xfrm>
          <a:custGeom>
            <a:avLst/>
            <a:gdLst>
              <a:gd name="connsiteX0" fmla="*/ 904875 w 1085850"/>
              <a:gd name="connsiteY0" fmla="*/ 3429000 h 3429000"/>
              <a:gd name="connsiteX1" fmla="*/ 1085850 w 1085850"/>
              <a:gd name="connsiteY1" fmla="*/ 0 h 3429000"/>
              <a:gd name="connsiteX2" fmla="*/ 0 w 1085850"/>
              <a:gd name="connsiteY2" fmla="*/ 3429000 h 3429000"/>
              <a:gd name="connsiteX3" fmla="*/ 904875 w 108585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5850" h="3429000">
                <a:moveTo>
                  <a:pt x="904875" y="3429000"/>
                </a:moveTo>
                <a:lnTo>
                  <a:pt x="1085850" y="0"/>
                </a:lnTo>
                <a:lnTo>
                  <a:pt x="0" y="3429000"/>
                </a:lnTo>
                <a:lnTo>
                  <a:pt x="904875" y="3429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28" name="任意多边形 27">
            <a:extLst>
              <a:ext uri="{FF2B5EF4-FFF2-40B4-BE49-F238E27FC236}">
                <a16:creationId xmlns:a16="http://schemas.microsoft.com/office/drawing/2014/main" id="{2AD6143D-043B-48DF-8DAF-875C81D8CE7B}"/>
              </a:ext>
            </a:extLst>
          </p:cNvPr>
          <p:cNvSpPr/>
          <p:nvPr/>
        </p:nvSpPr>
        <p:spPr>
          <a:xfrm flipH="1">
            <a:off x="5460230" y="2183140"/>
            <a:ext cx="1447800" cy="5063067"/>
          </a:xfrm>
          <a:custGeom>
            <a:avLst/>
            <a:gdLst>
              <a:gd name="connsiteX0" fmla="*/ 904875 w 1085850"/>
              <a:gd name="connsiteY0" fmla="*/ 3429000 h 3429000"/>
              <a:gd name="connsiteX1" fmla="*/ 1085850 w 1085850"/>
              <a:gd name="connsiteY1" fmla="*/ 0 h 3429000"/>
              <a:gd name="connsiteX2" fmla="*/ 0 w 1085850"/>
              <a:gd name="connsiteY2" fmla="*/ 3429000 h 3429000"/>
              <a:gd name="connsiteX3" fmla="*/ 904875 w 108585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5850" h="3429000">
                <a:moveTo>
                  <a:pt x="904875" y="3429000"/>
                </a:moveTo>
                <a:lnTo>
                  <a:pt x="1085850" y="0"/>
                </a:lnTo>
                <a:lnTo>
                  <a:pt x="0" y="3429000"/>
                </a:lnTo>
                <a:lnTo>
                  <a:pt x="904875" y="3429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85AB9A4-25C5-42FC-9DE7-C963C0E00ABB}"/>
              </a:ext>
            </a:extLst>
          </p:cNvPr>
          <p:cNvSpPr/>
          <p:nvPr/>
        </p:nvSpPr>
        <p:spPr>
          <a:xfrm>
            <a:off x="7009630" y="5131658"/>
            <a:ext cx="61384" cy="1595967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16" name="等腰三角形 15">
            <a:extLst>
              <a:ext uri="{FF2B5EF4-FFF2-40B4-BE49-F238E27FC236}">
                <a16:creationId xmlns:a16="http://schemas.microsoft.com/office/drawing/2014/main" id="{70DC38F0-92CE-448D-8239-BFBF83B733A1}"/>
              </a:ext>
            </a:extLst>
          </p:cNvPr>
          <p:cNvSpPr/>
          <p:nvPr/>
        </p:nvSpPr>
        <p:spPr>
          <a:xfrm>
            <a:off x="6908030" y="6681058"/>
            <a:ext cx="266700" cy="61383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4A942AFC-3317-4406-862A-45EE0D092323}"/>
              </a:ext>
            </a:extLst>
          </p:cNvPr>
          <p:cNvSpPr/>
          <p:nvPr/>
        </p:nvSpPr>
        <p:spPr>
          <a:xfrm>
            <a:off x="6819130" y="4737958"/>
            <a:ext cx="457200" cy="4572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220C3C12-E81B-41EA-8D3D-28E96D683DF4}"/>
              </a:ext>
            </a:extLst>
          </p:cNvPr>
          <p:cNvSpPr/>
          <p:nvPr/>
        </p:nvSpPr>
        <p:spPr>
          <a:xfrm>
            <a:off x="6558780" y="3876474"/>
            <a:ext cx="50800" cy="1329267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37" name="等腰三角形 36">
            <a:extLst>
              <a:ext uri="{FF2B5EF4-FFF2-40B4-BE49-F238E27FC236}">
                <a16:creationId xmlns:a16="http://schemas.microsoft.com/office/drawing/2014/main" id="{8DC43F40-BE4F-409C-BE55-8FFE49C3445F}"/>
              </a:ext>
            </a:extLst>
          </p:cNvPr>
          <p:cNvSpPr/>
          <p:nvPr/>
        </p:nvSpPr>
        <p:spPr>
          <a:xfrm>
            <a:off x="6474115" y="5169758"/>
            <a:ext cx="222249" cy="50800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A4B5CAC0-840D-4E7A-9666-542A31A74222}"/>
              </a:ext>
            </a:extLst>
          </p:cNvPr>
          <p:cNvSpPr/>
          <p:nvPr/>
        </p:nvSpPr>
        <p:spPr>
          <a:xfrm>
            <a:off x="6400030" y="3546274"/>
            <a:ext cx="381000" cy="38311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56E8154-BB30-4BE6-9A9B-8D6F268AE338}"/>
              </a:ext>
            </a:extLst>
          </p:cNvPr>
          <p:cNvSpPr/>
          <p:nvPr/>
        </p:nvSpPr>
        <p:spPr>
          <a:xfrm>
            <a:off x="6150264" y="3004407"/>
            <a:ext cx="40217" cy="1041400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1" name="等腰三角形 40">
            <a:extLst>
              <a:ext uri="{FF2B5EF4-FFF2-40B4-BE49-F238E27FC236}">
                <a16:creationId xmlns:a16="http://schemas.microsoft.com/office/drawing/2014/main" id="{580E9E4C-B75E-4523-B4A2-E0BE785D40BF}"/>
              </a:ext>
            </a:extLst>
          </p:cNvPr>
          <p:cNvSpPr/>
          <p:nvPr/>
        </p:nvSpPr>
        <p:spPr>
          <a:xfrm>
            <a:off x="6084648" y="4016175"/>
            <a:ext cx="173567" cy="40217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C96D6B05-6C52-4B35-ACCC-71860E56ED95}"/>
              </a:ext>
            </a:extLst>
          </p:cNvPr>
          <p:cNvSpPr/>
          <p:nvPr/>
        </p:nvSpPr>
        <p:spPr>
          <a:xfrm>
            <a:off x="6025381" y="2748292"/>
            <a:ext cx="298449" cy="29844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5" name="等腰三角形 44">
            <a:extLst>
              <a:ext uri="{FF2B5EF4-FFF2-40B4-BE49-F238E27FC236}">
                <a16:creationId xmlns:a16="http://schemas.microsoft.com/office/drawing/2014/main" id="{FEFB295A-FF4B-43A5-A2DA-7928216D3CA8}"/>
              </a:ext>
            </a:extLst>
          </p:cNvPr>
          <p:cNvSpPr/>
          <p:nvPr/>
        </p:nvSpPr>
        <p:spPr>
          <a:xfrm>
            <a:off x="5758680" y="2860474"/>
            <a:ext cx="124883" cy="27517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F0A49090-B87E-4FF2-B7D6-E31F3229E79A}"/>
              </a:ext>
            </a:extLst>
          </p:cNvPr>
          <p:cNvSpPr/>
          <p:nvPr/>
        </p:nvSpPr>
        <p:spPr>
          <a:xfrm>
            <a:off x="3745730" y="5036407"/>
            <a:ext cx="59267" cy="1593851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9" name="等腰三角形 48">
            <a:extLst>
              <a:ext uri="{FF2B5EF4-FFF2-40B4-BE49-F238E27FC236}">
                <a16:creationId xmlns:a16="http://schemas.microsoft.com/office/drawing/2014/main" id="{FF5B8549-AD4A-4425-BB0C-ED6568609E39}"/>
              </a:ext>
            </a:extLst>
          </p:cNvPr>
          <p:cNvSpPr/>
          <p:nvPr/>
        </p:nvSpPr>
        <p:spPr>
          <a:xfrm>
            <a:off x="3644130" y="6585807"/>
            <a:ext cx="266700" cy="61384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3BB060D7-C0A0-4FC4-98EF-034D37D8FDA3}"/>
              </a:ext>
            </a:extLst>
          </p:cNvPr>
          <p:cNvSpPr/>
          <p:nvPr/>
        </p:nvSpPr>
        <p:spPr>
          <a:xfrm>
            <a:off x="3555230" y="4642707"/>
            <a:ext cx="457200" cy="4572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FD130B76-C54A-462B-AFE3-28E3A37E0D8C}"/>
              </a:ext>
            </a:extLst>
          </p:cNvPr>
          <p:cNvSpPr/>
          <p:nvPr/>
        </p:nvSpPr>
        <p:spPr>
          <a:xfrm>
            <a:off x="4224096" y="3876474"/>
            <a:ext cx="50800" cy="1329267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3" name="等腰三角形 52">
            <a:extLst>
              <a:ext uri="{FF2B5EF4-FFF2-40B4-BE49-F238E27FC236}">
                <a16:creationId xmlns:a16="http://schemas.microsoft.com/office/drawing/2014/main" id="{19FBB852-8681-472F-A9A7-9DA7DC0D8E81}"/>
              </a:ext>
            </a:extLst>
          </p:cNvPr>
          <p:cNvSpPr/>
          <p:nvPr/>
        </p:nvSpPr>
        <p:spPr>
          <a:xfrm>
            <a:off x="4139430" y="5169758"/>
            <a:ext cx="224367" cy="50800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5A9DE9E6-B043-4505-95DE-F4B727DC9CB9}"/>
              </a:ext>
            </a:extLst>
          </p:cNvPr>
          <p:cNvSpPr/>
          <p:nvPr/>
        </p:nvSpPr>
        <p:spPr>
          <a:xfrm>
            <a:off x="4065347" y="3546274"/>
            <a:ext cx="381000" cy="38311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78D1F352-D8E6-4BAD-A48E-5D70CD00346B}"/>
              </a:ext>
            </a:extLst>
          </p:cNvPr>
          <p:cNvSpPr/>
          <p:nvPr/>
        </p:nvSpPr>
        <p:spPr>
          <a:xfrm>
            <a:off x="4609331" y="2983240"/>
            <a:ext cx="40217" cy="1041400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7" name="等腰三角形 56">
            <a:extLst>
              <a:ext uri="{FF2B5EF4-FFF2-40B4-BE49-F238E27FC236}">
                <a16:creationId xmlns:a16="http://schemas.microsoft.com/office/drawing/2014/main" id="{F4DD84D5-3D63-480B-9522-DE0506584F3E}"/>
              </a:ext>
            </a:extLst>
          </p:cNvPr>
          <p:cNvSpPr/>
          <p:nvPr/>
        </p:nvSpPr>
        <p:spPr>
          <a:xfrm>
            <a:off x="4543714" y="3995008"/>
            <a:ext cx="173567" cy="40217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58" name="椭圆 57">
            <a:extLst>
              <a:ext uri="{FF2B5EF4-FFF2-40B4-BE49-F238E27FC236}">
                <a16:creationId xmlns:a16="http://schemas.microsoft.com/office/drawing/2014/main" id="{7E1FB947-E5F0-4252-ABD8-75A4611B61A9}"/>
              </a:ext>
            </a:extLst>
          </p:cNvPr>
          <p:cNvSpPr/>
          <p:nvPr/>
        </p:nvSpPr>
        <p:spPr>
          <a:xfrm>
            <a:off x="4484448" y="2727125"/>
            <a:ext cx="298449" cy="29844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06A26B5F-F8BD-4FD9-9664-E62F2AF60A1A}"/>
              </a:ext>
            </a:extLst>
          </p:cNvPr>
          <p:cNvSpPr/>
          <p:nvPr/>
        </p:nvSpPr>
        <p:spPr>
          <a:xfrm>
            <a:off x="5013614" y="2132341"/>
            <a:ext cx="27516" cy="742951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61" name="等腰三角形 60">
            <a:extLst>
              <a:ext uri="{FF2B5EF4-FFF2-40B4-BE49-F238E27FC236}">
                <a16:creationId xmlns:a16="http://schemas.microsoft.com/office/drawing/2014/main" id="{FAD56282-1437-4B46-AFAD-CC5F6C786ABD}"/>
              </a:ext>
            </a:extLst>
          </p:cNvPr>
          <p:cNvSpPr/>
          <p:nvPr/>
        </p:nvSpPr>
        <p:spPr>
          <a:xfrm>
            <a:off x="4964930" y="2860474"/>
            <a:ext cx="124884" cy="27517"/>
          </a:xfrm>
          <a:prstGeom prst="triangle">
            <a:avLst/>
          </a:prstGeom>
          <a:solidFill>
            <a:srgbClr val="18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62" name="椭圆 61">
            <a:extLst>
              <a:ext uri="{FF2B5EF4-FFF2-40B4-BE49-F238E27FC236}">
                <a16:creationId xmlns:a16="http://schemas.microsoft.com/office/drawing/2014/main" id="{EC53F4F9-A1AB-4BFE-AEEE-77361F5A61C9}"/>
              </a:ext>
            </a:extLst>
          </p:cNvPr>
          <p:cNvSpPr/>
          <p:nvPr/>
        </p:nvSpPr>
        <p:spPr>
          <a:xfrm>
            <a:off x="4924714" y="1948192"/>
            <a:ext cx="211667" cy="213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BA817658-901A-4776-B64D-F0EA8C40A285}"/>
              </a:ext>
            </a:extLst>
          </p:cNvPr>
          <p:cNvSpPr/>
          <p:nvPr/>
        </p:nvSpPr>
        <p:spPr>
          <a:xfrm>
            <a:off x="5809481" y="2119641"/>
            <a:ext cx="27516" cy="742951"/>
          </a:xfrm>
          <a:prstGeom prst="rect">
            <a:avLst/>
          </a:prstGeom>
          <a:solidFill>
            <a:srgbClr val="18171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A02FC3A7-355B-4B30-9510-540D28E0F3CC}"/>
              </a:ext>
            </a:extLst>
          </p:cNvPr>
          <p:cNvSpPr/>
          <p:nvPr/>
        </p:nvSpPr>
        <p:spPr>
          <a:xfrm>
            <a:off x="5718463" y="1948192"/>
            <a:ext cx="211667" cy="213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1F2D684B-8A72-4228-81E2-F20FF7A2F5DB}"/>
              </a:ext>
            </a:extLst>
          </p:cNvPr>
          <p:cNvCxnSpPr>
            <a:cxnSpLocks/>
          </p:cNvCxnSpPr>
          <p:nvPr/>
        </p:nvCxnSpPr>
        <p:spPr>
          <a:xfrm>
            <a:off x="300567" y="550333"/>
            <a:ext cx="3894062" cy="0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6353A0F4-7B68-4413-9D3B-704AEAEC3182}"/>
              </a:ext>
            </a:extLst>
          </p:cNvPr>
          <p:cNvCxnSpPr>
            <a:cxnSpLocks/>
          </p:cNvCxnSpPr>
          <p:nvPr/>
        </p:nvCxnSpPr>
        <p:spPr>
          <a:xfrm flipV="1">
            <a:off x="300567" y="980250"/>
            <a:ext cx="3894062" cy="16701"/>
          </a:xfrm>
          <a:prstGeom prst="line">
            <a:avLst/>
          </a:prstGeom>
          <a:ln w="12700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椭圆 58">
            <a:extLst>
              <a:ext uri="{FF2B5EF4-FFF2-40B4-BE49-F238E27FC236}">
                <a16:creationId xmlns:a16="http://schemas.microsoft.com/office/drawing/2014/main" id="{3F969B7B-7256-4D1C-8564-72BFD1B1E11B}"/>
              </a:ext>
            </a:extLst>
          </p:cNvPr>
          <p:cNvSpPr/>
          <p:nvPr/>
        </p:nvSpPr>
        <p:spPr>
          <a:xfrm>
            <a:off x="488951" y="260351"/>
            <a:ext cx="975783" cy="975783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+mn-ea"/>
            </a:endParaRPr>
          </a:p>
        </p:txBody>
      </p:sp>
      <p:sp>
        <p:nvSpPr>
          <p:cNvPr id="63" name="TextBox 15">
            <a:extLst>
              <a:ext uri="{FF2B5EF4-FFF2-40B4-BE49-F238E27FC236}">
                <a16:creationId xmlns:a16="http://schemas.microsoft.com/office/drawing/2014/main" id="{20628D51-51ED-4C69-A56C-A51F7EF04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18" y="518585"/>
            <a:ext cx="26597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【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理论</a:t>
            </a:r>
            <a:r>
              <a:rPr lang="de-DE" altLang="zh-CN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】</a:t>
            </a:r>
            <a:r>
              <a:rPr lang="zh-CN" altLang="de-DE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基础概念</a:t>
            </a:r>
            <a:endParaRPr lang="de-DE" altLang="zh-CN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64" name="矩形 9">
            <a:extLst>
              <a:ext uri="{FF2B5EF4-FFF2-40B4-BE49-F238E27FC236}">
                <a16:creationId xmlns:a16="http://schemas.microsoft.com/office/drawing/2014/main" id="{CF865509-E44F-4649-8B0B-06908AF8F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13" y="343203"/>
            <a:ext cx="79380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0</a:t>
            </a:r>
            <a:r>
              <a:rPr kumimoji="0" lang="de-DE" altLang="zh-CN" sz="4267" b="1" i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kumimoji="0" lang="zh-CN" altLang="en-US" sz="4267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26F3EA6-C661-407A-81F7-5DFF59E5ABA3}"/>
              </a:ext>
            </a:extLst>
          </p:cNvPr>
          <p:cNvSpPr/>
          <p:nvPr/>
        </p:nvSpPr>
        <p:spPr>
          <a:xfrm>
            <a:off x="4782897" y="815120"/>
            <a:ext cx="29546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de-DE" sz="3600" cap="none" spc="0" dirty="0">
                <a:ln/>
                <a:solidFill>
                  <a:schemeClr val="bg1">
                    <a:lumMod val="50000"/>
                  </a:schemeClr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</a:rPr>
              <a:t>公共电商平台</a:t>
            </a: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0BB9868F-E4CC-4DEC-A35D-83E81BC71074}"/>
              </a:ext>
            </a:extLst>
          </p:cNvPr>
          <p:cNvSpPr/>
          <p:nvPr/>
        </p:nvSpPr>
        <p:spPr>
          <a:xfrm>
            <a:off x="381448" y="5472104"/>
            <a:ext cx="29546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de-DE" sz="3600" cap="none" spc="0" dirty="0">
                <a:ln/>
                <a:solidFill>
                  <a:schemeClr val="bg1">
                    <a:lumMod val="50000"/>
                  </a:schemeClr>
                </a:solidFill>
                <a:effectLst/>
                <a:latin typeface="华文琥珀" panose="02010800040101010101" pitchFamily="2" charset="-122"/>
                <a:ea typeface="华文琥珀" panose="02010800040101010101" pitchFamily="2" charset="-122"/>
              </a:rPr>
              <a:t>自有电商平台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15F508F-423E-41AA-8128-2E40EF02EAB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559" y="4266789"/>
            <a:ext cx="816371" cy="80211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0864990-AE8B-41FD-864E-B134256003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511" y="2230308"/>
            <a:ext cx="1140391" cy="111739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B3455D3-0C15-4359-92C2-D8E3A029ED8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036" y="1123939"/>
            <a:ext cx="1254861" cy="124969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40AB704-10D2-47B4-A851-602DCFBD3EA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588" y="3236952"/>
            <a:ext cx="1009938" cy="1001760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539014AB-832A-4DF0-B4A0-E084B72A9E6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031" y="3217667"/>
            <a:ext cx="1720527" cy="1734290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04F052F1-4FD1-4037-9531-70F804B82DF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146" y="3232006"/>
            <a:ext cx="2170314" cy="2188784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C29FA12A-DF44-4EE2-82FE-3995347FE30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159" y="3878491"/>
            <a:ext cx="1409405" cy="1409405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E7F11627-5FC9-4887-A0D9-822944A81AE4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0893" y="5131658"/>
            <a:ext cx="1043842" cy="1002420"/>
          </a:xfrm>
          <a:prstGeom prst="rect">
            <a:avLst/>
          </a:prstGeom>
        </p:spPr>
      </p:pic>
      <p:pic>
        <p:nvPicPr>
          <p:cNvPr id="70" name="图片 69">
            <a:extLst>
              <a:ext uri="{FF2B5EF4-FFF2-40B4-BE49-F238E27FC236}">
                <a16:creationId xmlns:a16="http://schemas.microsoft.com/office/drawing/2014/main" id="{E71C4E5D-7038-4D25-B78E-298D5615D537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147" y="5420790"/>
            <a:ext cx="1047427" cy="1002420"/>
          </a:xfrm>
          <a:prstGeom prst="rect">
            <a:avLst/>
          </a:prstGeom>
        </p:spPr>
      </p:pic>
      <p:pic>
        <p:nvPicPr>
          <p:cNvPr id="71" name="图片 70">
            <a:extLst>
              <a:ext uri="{FF2B5EF4-FFF2-40B4-BE49-F238E27FC236}">
                <a16:creationId xmlns:a16="http://schemas.microsoft.com/office/drawing/2014/main" id="{E3F77C5D-A8D9-4DFA-B920-0F6A2723DCAC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301" y="1222121"/>
            <a:ext cx="2436862" cy="236723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5F3ECF4-3A42-4F75-8E3D-ADCC4342020E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783" y="5378249"/>
            <a:ext cx="1714500" cy="1238250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2A37CACB-C32B-4F93-B338-50557BA08F2D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78323" y="940138"/>
            <a:ext cx="2032820" cy="31749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《对话》为什么是马云（上） 01_Trim">
            <a:hlinkClick r:id="" action="ppaction://media"/>
            <a:extLst>
              <a:ext uri="{FF2B5EF4-FFF2-40B4-BE49-F238E27FC236}">
                <a16:creationId xmlns:a16="http://schemas.microsoft.com/office/drawing/2014/main" id="{F4FE1699-D764-4094-AD7B-6EE5E19392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058576" y="1526010"/>
            <a:ext cx="2688319" cy="201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02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73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677</Words>
  <Application>Microsoft Office PowerPoint</Application>
  <PresentationFormat>宽屏</PresentationFormat>
  <Paragraphs>159</Paragraphs>
  <Slides>21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等线</vt:lpstr>
      <vt:lpstr>华文琥珀</vt:lpstr>
      <vt:lpstr>华文新魏</vt:lpstr>
      <vt:lpstr>微软雅黑</vt:lpstr>
      <vt:lpstr>微软雅黑 Light</vt:lpstr>
      <vt:lpstr>Arial</vt:lpstr>
      <vt:lpstr>Bauhaus 93</vt:lpstr>
      <vt:lpstr>Broadway</vt:lpstr>
      <vt:lpstr>Calibri</vt:lpstr>
      <vt:lpstr>Calibri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Haikun Niu</dc:creator>
  <cp:lastModifiedBy>Haikun Niu</cp:lastModifiedBy>
  <cp:revision>261</cp:revision>
  <dcterms:created xsi:type="dcterms:W3CDTF">2018-11-18T04:37:16Z</dcterms:created>
  <dcterms:modified xsi:type="dcterms:W3CDTF">2021-04-27T04:25:35Z</dcterms:modified>
</cp:coreProperties>
</file>