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289" r:id="rId3"/>
    <p:sldId id="327" r:id="rId4"/>
    <p:sldId id="286" r:id="rId5"/>
    <p:sldId id="269" r:id="rId6"/>
    <p:sldId id="271" r:id="rId7"/>
    <p:sldId id="272" r:id="rId8"/>
    <p:sldId id="324" r:id="rId9"/>
    <p:sldId id="325" r:id="rId10"/>
    <p:sldId id="287" r:id="rId11"/>
    <p:sldId id="296" r:id="rId12"/>
    <p:sldId id="311" r:id="rId13"/>
    <p:sldId id="312" r:id="rId14"/>
    <p:sldId id="299" r:id="rId15"/>
    <p:sldId id="300" r:id="rId16"/>
    <p:sldId id="301" r:id="rId17"/>
    <p:sldId id="302" r:id="rId18"/>
    <p:sldId id="303" r:id="rId19"/>
    <p:sldId id="304" r:id="rId20"/>
    <p:sldId id="277" r:id="rId21"/>
    <p:sldId id="318" r:id="rId22"/>
    <p:sldId id="291" r:id="rId23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华文楷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华文楷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华文楷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华文楷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华文楷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华文楷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华文楷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华文楷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华文楷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  <a:srgbClr val="F8553A"/>
    <a:srgbClr val="AD2B15"/>
    <a:srgbClr val="D42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主题样式 2 - 强调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7" autoAdjust="0"/>
    <p:restoredTop sz="94162" autoAdjust="0"/>
  </p:normalViewPr>
  <p:slideViewPr>
    <p:cSldViewPr>
      <p:cViewPr varScale="1">
        <p:scale>
          <a:sx n="144" d="100"/>
          <a:sy n="144" d="100"/>
        </p:scale>
        <p:origin x="462" y="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0364D71-D240-41F3-8A36-4660ABE01368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5C51511-200D-49C9-9470-FDC38C7AEB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87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536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903E6F-1102-4CFF-9D6A-0DE877F6547D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3880439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mtClean="0"/>
              <a:t>模板来自于 </a:t>
            </a:r>
            <a:r>
              <a:rPr lang="en-US" altLang="zh-CN" dirty="0" smtClean="0"/>
              <a:t>http://docer.wps.cn</a:t>
            </a:r>
            <a:endParaRPr lang="zh-CN" altLang="en-US" smtClean="0"/>
          </a:p>
        </p:txBody>
      </p:sp>
      <p:sp>
        <p:nvSpPr>
          <p:cNvPr id="4710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BFDB7C-94A7-44F7-ADC8-738418AC8E32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1172765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741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E51428-F6EC-449B-8990-14C95122F30B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2905216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mtClean="0"/>
              <a:t>模板来自于 </a:t>
            </a:r>
            <a:r>
              <a:rPr lang="en-US" altLang="zh-CN" dirty="0" smtClean="0"/>
              <a:t>http://meihua.docer.com/</a:t>
            </a: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DBFFBE-6BED-43A7-B1C7-03E2EE631DDC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3800514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2150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77142A-E90B-44F9-9CA0-987C195FBB3C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2482343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4D29F5-A08D-4A04-B33A-A5FFEA09D621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3903399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 smtClean="0"/>
          </a:p>
        </p:txBody>
      </p:sp>
      <p:sp>
        <p:nvSpPr>
          <p:cNvPr id="2560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CDA407-3BB9-4F52-9334-DD21700DC4D2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3639476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mtClean="0"/>
              <a:t>模板来自于 </a:t>
            </a:r>
            <a:r>
              <a:rPr lang="en-US" altLang="zh-CN" dirty="0" smtClean="0"/>
              <a:t>http://meihua.docer.com/</a:t>
            </a:r>
            <a:endParaRPr lang="zh-CN" altLang="en-US" smtClean="0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DBFFBE-6BED-43A7-B1C7-03E2EE631DDC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3314572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 smtClean="0"/>
              <a:t>模板来自于 </a:t>
            </a:r>
            <a:r>
              <a:rPr lang="en-US" altLang="zh-CN" dirty="0" smtClean="0"/>
              <a:t>http://meihua.docer.com/</a:t>
            </a:r>
            <a:endParaRPr lang="zh-CN" altLang="en-US" smtClean="0"/>
          </a:p>
        </p:txBody>
      </p:sp>
      <p:sp>
        <p:nvSpPr>
          <p:cNvPr id="2969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060D35-EB68-42BA-8C56-9C276DB85C5E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3314211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505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8D6089-731A-4B1A-82EA-DB0924BA6F6E}" type="slidenum">
              <a:rPr lang="zh-CN" altLang="en-US">
                <a:cs typeface="幼圆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zh-CN" altLang="en-US"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3475891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9"/>
          <p:cNvPicPr>
            <a:picLocks noChangeAspect="1"/>
          </p:cNvPicPr>
          <p:nvPr/>
        </p:nvPicPr>
        <p:blipFill>
          <a:blip r:embed="rId2"/>
          <a:srcRect l="208" t="2908" r="253" b="14005"/>
          <a:stretch>
            <a:fillRect/>
          </a:stretch>
        </p:blipFill>
        <p:spPr bwMode="auto">
          <a:xfrm>
            <a:off x="2" y="1"/>
            <a:ext cx="9136063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KSO_CT2"/>
          <p:cNvSpPr>
            <a:spLocks noGrp="1"/>
          </p:cNvSpPr>
          <p:nvPr>
            <p:ph type="subTitle" idx="1"/>
          </p:nvPr>
        </p:nvSpPr>
        <p:spPr>
          <a:xfrm>
            <a:off x="2367922" y="4174558"/>
            <a:ext cx="3969693" cy="350408"/>
          </a:xfrm>
          <a:prstGeom prst="roundRect">
            <a:avLst>
              <a:gd name="adj" fmla="val 50000"/>
            </a:avLst>
          </a:prstGeom>
          <a:noFill/>
          <a:effectLst>
            <a:innerShdw blurRad="114300">
              <a:prstClr val="black"/>
            </a:innerShdw>
          </a:effectLst>
        </p:spPr>
        <p:txBody>
          <a:bodyPr anchor="ctr">
            <a:noAutofit/>
          </a:bodyPr>
          <a:lstStyle>
            <a:lvl1pPr marL="0" indent="0" algn="ctr">
              <a:buNone/>
              <a:defRPr sz="1500">
                <a:solidFill>
                  <a:schemeClr val="tx1">
                    <a:lumMod val="60000"/>
                    <a:lumOff val="40000"/>
                  </a:schemeClr>
                </a:solidFill>
                <a:effectLst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单击此处编辑母版副标题样式</a:t>
            </a:r>
          </a:p>
        </p:txBody>
      </p:sp>
      <p:sp>
        <p:nvSpPr>
          <p:cNvPr id="7" name="KSO_CT1"/>
          <p:cNvSpPr>
            <a:spLocks noGrp="1"/>
          </p:cNvSpPr>
          <p:nvPr>
            <p:ph type="title"/>
          </p:nvPr>
        </p:nvSpPr>
        <p:spPr>
          <a:xfrm>
            <a:off x="2703473" y="1114219"/>
            <a:ext cx="3298589" cy="1224851"/>
          </a:xfrm>
        </p:spPr>
        <p:txBody>
          <a:bodyPr>
            <a:noAutofit/>
          </a:bodyPr>
          <a:lstStyle>
            <a:lvl1pPr algn="ctr">
              <a:defRPr sz="3000" baseline="0">
                <a:solidFill>
                  <a:schemeClr val="accent1"/>
                </a:solidFill>
                <a:effectLst/>
                <a:latin typeface="+mj-lt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9EF-FA22-4BF4-BAC8-4222811A355C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E8109-BB5F-454F-8846-A9BC9011805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E339A-2119-48A4-ADB2-41D0BE83822A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8B4E4-FDD6-4609-8D38-E78C836E46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7" y="273847"/>
            <a:ext cx="886883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1" y="273847"/>
            <a:ext cx="5949952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B35D2-E490-4975-9AAD-062884DB2115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6C84F-C9CB-42A0-9E91-436C242C0DE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5F2A0-B927-46C1-BC02-5AD574772F41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6E8AD-1D47-4D27-8198-19F4D832C9E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9102" y="30163"/>
            <a:ext cx="8291513" cy="52546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19102" y="769939"/>
            <a:ext cx="4068763" cy="3895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0263" y="769939"/>
            <a:ext cx="4070350" cy="3895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78442-88F1-40A5-A5E8-1F9D955A7AC3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2747F-A2CF-4D10-87D1-7D38D6603BC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CDBB1-2194-4432-A239-CCE54E162AB6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2E75A-1E76-4238-A8A5-CB39D3BD599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6"/>
          <p:cNvGrpSpPr>
            <a:grpSpLocks/>
          </p:cNvGrpSpPr>
          <p:nvPr/>
        </p:nvGrpSpPr>
        <p:grpSpPr bwMode="auto">
          <a:xfrm>
            <a:off x="214315" y="3024188"/>
            <a:ext cx="8929687" cy="2125662"/>
            <a:chOff x="214298" y="4032068"/>
            <a:chExt cx="8929702" cy="2834640"/>
          </a:xfrm>
        </p:grpSpPr>
        <p:pic>
          <p:nvPicPr>
            <p:cNvPr id="5" name="图片 7"/>
            <p:cNvPicPr>
              <a:picLocks noChangeAspect="1"/>
            </p:cNvPicPr>
            <p:nvPr userDrawn="1"/>
          </p:nvPicPr>
          <p:blipFill>
            <a:blip r:embed="rId2"/>
            <a:srcRect t="43401"/>
            <a:stretch>
              <a:fillRect/>
            </a:stretch>
          </p:blipFill>
          <p:spPr bwMode="auto">
            <a:xfrm>
              <a:off x="3028950" y="4278003"/>
              <a:ext cx="6115050" cy="2588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矩形 8"/>
            <p:cNvSpPr/>
            <p:nvPr userDrawn="1"/>
          </p:nvSpPr>
          <p:spPr>
            <a:xfrm>
              <a:off x="214298" y="4032068"/>
              <a:ext cx="6447759" cy="2834640"/>
            </a:xfrm>
            <a:prstGeom prst="rect">
              <a:avLst/>
            </a:prstGeom>
            <a:gradFill flip="none" rotWithShape="1">
              <a:gsLst>
                <a:gs pos="55000">
                  <a:schemeClr val="bg1"/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</p:grpSp>
      <p:cxnSp>
        <p:nvCxnSpPr>
          <p:cNvPr id="7" name="直接连接符 10"/>
          <p:cNvCxnSpPr/>
          <p:nvPr/>
        </p:nvCxnSpPr>
        <p:spPr>
          <a:xfrm>
            <a:off x="0" y="601663"/>
            <a:ext cx="9144000" cy="0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6" y="1515832"/>
            <a:ext cx="5995988" cy="926306"/>
          </a:xfrm>
        </p:spPr>
        <p:txBody>
          <a:bodyPr/>
          <a:lstStyle>
            <a:lvl1pPr algn="ctr">
              <a:defRPr sz="27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1574013" y="2485001"/>
            <a:ext cx="5995987" cy="324000"/>
          </a:xfrm>
          <a:prstGeom prst="rect">
            <a:avLst/>
          </a:prstGeom>
          <a:blipFill dpi="0" rotWithShape="1">
            <a:blip r:embed="rId3"/>
            <a:srcRect/>
            <a:stretch>
              <a:fillRect t="-3000"/>
            </a:stretch>
          </a:blip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8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320D7-BDC0-43DE-939A-4E0B8F060B04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9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743DC-0713-4F88-BCF5-8BDC890D890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933451"/>
            <a:ext cx="3810000" cy="369927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2" y="933451"/>
            <a:ext cx="3820587" cy="369927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6A2A4-277B-4E59-9587-A6778AA915AD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FCF2F-37CE-4952-8D80-47D5C1BF5F9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88902"/>
            <a:ext cx="6984076" cy="53776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6" y="1032272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6" y="16502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91" y="1032272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91" y="16502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7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BD082-E81F-4A75-8A24-C0D2132D872F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8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E57E-E714-4D1A-9C3B-5E7B6B21E97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34F5F-B511-4937-9D6A-15553E657D52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4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883C7-418D-4841-8223-AA9F8A0056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214315" y="3024188"/>
            <a:ext cx="8929687" cy="2125662"/>
            <a:chOff x="214298" y="4032068"/>
            <a:chExt cx="8929702" cy="2834640"/>
          </a:xfrm>
        </p:grpSpPr>
        <p:pic>
          <p:nvPicPr>
            <p:cNvPr id="3" name="图片 5"/>
            <p:cNvPicPr>
              <a:picLocks noChangeAspect="1"/>
            </p:cNvPicPr>
            <p:nvPr userDrawn="1"/>
          </p:nvPicPr>
          <p:blipFill>
            <a:blip r:embed="rId2"/>
            <a:srcRect t="43401"/>
            <a:stretch>
              <a:fillRect/>
            </a:stretch>
          </p:blipFill>
          <p:spPr bwMode="auto">
            <a:xfrm>
              <a:off x="3028950" y="4278003"/>
              <a:ext cx="6115050" cy="2588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矩形 6"/>
            <p:cNvSpPr/>
            <p:nvPr userDrawn="1"/>
          </p:nvSpPr>
          <p:spPr>
            <a:xfrm>
              <a:off x="214298" y="4032068"/>
              <a:ext cx="6447759" cy="2834640"/>
            </a:xfrm>
            <a:prstGeom prst="rect">
              <a:avLst/>
            </a:prstGeom>
            <a:gradFill flip="none" rotWithShape="1">
              <a:gsLst>
                <a:gs pos="55000">
                  <a:schemeClr val="bg1"/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</p:grp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EE4AD-1C9C-4923-BE75-2161F30B56F3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23E55-1AB3-41A6-B683-435773BE0B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2" y="400052"/>
            <a:ext cx="2949178" cy="120015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797724"/>
            <a:ext cx="4629150" cy="365521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2" y="160020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51B8B-2549-4E46-88B4-C19A1E1409F3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93FB0-D9D7-4653-8A40-94AC90F8819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342900"/>
            <a:ext cx="2949178" cy="1200150"/>
          </a:xfrm>
        </p:spPr>
        <p:txBody>
          <a:bodyPr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740573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A4BA8-39B9-48B8-8971-AE998F516855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73BC1-390F-46FB-A8C2-BA633CC007E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8"/>
          <p:cNvGrpSpPr>
            <a:grpSpLocks/>
          </p:cNvGrpSpPr>
          <p:nvPr/>
        </p:nvGrpSpPr>
        <p:grpSpPr bwMode="auto">
          <a:xfrm>
            <a:off x="1800227" y="2781301"/>
            <a:ext cx="7343775" cy="2359025"/>
            <a:chOff x="214298" y="4032068"/>
            <a:chExt cx="8929702" cy="2834640"/>
          </a:xfrm>
        </p:grpSpPr>
        <p:pic>
          <p:nvPicPr>
            <p:cNvPr id="1033" name="图片 6"/>
            <p:cNvPicPr>
              <a:picLocks noChangeAspect="1"/>
            </p:cNvPicPr>
            <p:nvPr userDrawn="1"/>
          </p:nvPicPr>
          <p:blipFill>
            <a:blip r:embed="rId15"/>
            <a:srcRect t="43401"/>
            <a:stretch>
              <a:fillRect/>
            </a:stretch>
          </p:blipFill>
          <p:spPr bwMode="auto">
            <a:xfrm>
              <a:off x="3028950" y="4278003"/>
              <a:ext cx="6115050" cy="2588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矩形 7"/>
            <p:cNvSpPr/>
            <p:nvPr userDrawn="1"/>
          </p:nvSpPr>
          <p:spPr>
            <a:xfrm>
              <a:off x="214298" y="4032068"/>
              <a:ext cx="6447759" cy="2834640"/>
            </a:xfrm>
            <a:prstGeom prst="rect">
              <a:avLst/>
            </a:prstGeom>
            <a:gradFill flip="none" rotWithShape="1">
              <a:gsLst>
                <a:gs pos="55000">
                  <a:schemeClr val="bg1"/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350"/>
            </a:p>
          </p:txBody>
        </p:sp>
      </p:grp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419102" y="30163"/>
            <a:ext cx="8291513" cy="5254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25400">
              <a:bevelT w="31750" h="12700" prst="softRound"/>
            </a:sp3d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69DA7B4-E3AE-4E38-8962-57DC8744042F}" type="datetimeFigureOut">
              <a:rPr lang="zh-CN" altLang="en-US"/>
              <a:pPr>
                <a:defRPr/>
              </a:pPr>
              <a:t>2021/4/13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4B5FDD8-1163-418A-8080-9CB935DA458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1031" name="KSO_BC1"/>
          <p:cNvSpPr>
            <a:spLocks noGrp="1"/>
          </p:cNvSpPr>
          <p:nvPr>
            <p:ph type="body" idx="1"/>
          </p:nvPr>
        </p:nvSpPr>
        <p:spPr bwMode="auto">
          <a:xfrm>
            <a:off x="419102" y="769939"/>
            <a:ext cx="8291513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0" y="601663"/>
            <a:ext cx="9144000" cy="0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7" r:id="rId2"/>
    <p:sldLayoutId id="2147483699" r:id="rId3"/>
    <p:sldLayoutId id="2147483696" r:id="rId4"/>
    <p:sldLayoutId id="2147483695" r:id="rId5"/>
    <p:sldLayoutId id="2147483694" r:id="rId6"/>
    <p:sldLayoutId id="2147483700" r:id="rId7"/>
    <p:sldLayoutId id="2147483701" r:id="rId8"/>
    <p:sldLayoutId id="2147483702" r:id="rId9"/>
    <p:sldLayoutId id="2147483693" r:id="rId10"/>
    <p:sldLayoutId id="2147483703" r:id="rId11"/>
    <p:sldLayoutId id="2147483692" r:id="rId12"/>
    <p:sldLayoutId id="214748369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accent1"/>
          </a:solidFill>
          <a:latin typeface="Arial Black" panose="020B0A04020102020204" pitchFamily="34" charset="0"/>
          <a:ea typeface="微软雅黑" panose="020B0503020204020204" pitchFamily="34" charset="-122"/>
          <a:cs typeface="微软雅黑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  <a:ea typeface="微软雅黑"/>
          <a:cs typeface="微软雅黑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  <a:ea typeface="微软雅黑"/>
          <a:cs typeface="微软雅黑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  <a:ea typeface="微软雅黑"/>
          <a:cs typeface="微软雅黑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  <a:ea typeface="微软雅黑"/>
          <a:cs typeface="微软雅黑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  <a:ea typeface="微软雅黑"/>
          <a:cs typeface="微软雅黑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  <a:ea typeface="微软雅黑"/>
          <a:cs typeface="微软雅黑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  <a:ea typeface="微软雅黑"/>
          <a:cs typeface="微软雅黑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 Black" pitchFamily="34" charset="0"/>
          <a:ea typeface="微软雅黑"/>
          <a:cs typeface="微软雅黑"/>
        </a:defRPr>
      </a:lvl9pPr>
    </p:titleStyle>
    <p:bodyStyle>
      <a:lvl1pPr marL="266700" indent="-266700" algn="just" defTabSz="685800" rtl="0" eaLnBrk="0" fontAlgn="base" hangingPunct="0">
        <a:lnSpc>
          <a:spcPct val="110000"/>
        </a:lnSpc>
        <a:spcBef>
          <a:spcPts val="1350"/>
        </a:spcBef>
        <a:spcAft>
          <a:spcPct val="0"/>
        </a:spcAft>
        <a:buClr>
          <a:srgbClr val="949D23"/>
        </a:buClr>
        <a:buSzPct val="70000"/>
        <a:buFont typeface="Wingdings" pitchFamily="2" charset="2"/>
        <a:buChar char=""/>
        <a:defRPr sz="1500" kern="1200">
          <a:solidFill>
            <a:srgbClr val="949D23"/>
          </a:solidFill>
          <a:latin typeface="Arial" panose="020B0604020202020204" pitchFamily="34" charset="0"/>
          <a:ea typeface="微软雅黑" panose="020B0503020204020204" pitchFamily="34" charset="-122"/>
          <a:cs typeface="微软雅黑"/>
        </a:defRPr>
      </a:lvl1pPr>
      <a:lvl2pPr marL="266700" indent="-266700" algn="just" defTabSz="685800" rtl="0" eaLnBrk="0" fontAlgn="base" hangingPunct="0">
        <a:lnSpc>
          <a:spcPct val="130000"/>
        </a:lnSpc>
        <a:spcBef>
          <a:spcPct val="0"/>
        </a:spcBef>
        <a:spcAft>
          <a:spcPts val="450"/>
        </a:spcAft>
        <a:buClr>
          <a:srgbClr val="DCE382"/>
        </a:buClr>
        <a:buFont typeface="幼圆" pitchFamily="49" charset="-122"/>
        <a:buChar char=" "/>
        <a:defRPr sz="1200" kern="1200">
          <a:solidFill>
            <a:srgbClr val="7D7D7D"/>
          </a:solidFill>
          <a:latin typeface="幼圆" panose="02010509060101010101" pitchFamily="49" charset="-122"/>
          <a:ea typeface="幼圆" panose="02010509060101010101" pitchFamily="49" charset="-122"/>
          <a:cs typeface="幼圆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幼圆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幼圆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幼圆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8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71800" y="987574"/>
            <a:ext cx="3298589" cy="122485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dirty="0" smtClean="0">
                <a:cs typeface="+mj-cs"/>
              </a:rPr>
              <a:t>节约</a:t>
            </a:r>
            <a:r>
              <a:rPr lang="zh-CN" altLang="en-US" smtClean="0">
                <a:cs typeface="+mj-cs"/>
              </a:rPr>
              <a:t>里程</a:t>
            </a:r>
            <a:r>
              <a:rPr lang="zh-CN" altLang="en-US" smtClean="0">
                <a:cs typeface="+mj-cs"/>
              </a:rPr>
              <a:t>法</a:t>
            </a:r>
            <a:endParaRPr lang="zh-CN" altLang="en-US" dirty="0">
              <a:cs typeface="+mj-cs"/>
            </a:endParaRP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5148064" y="3973948"/>
            <a:ext cx="4176464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</a:rPr>
              <a:t>孙胜元</a:t>
            </a:r>
            <a:endParaRPr lang="en-US" altLang="zh-CN" sz="2800" b="1" dirty="0" smtClean="0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zh-CN" altLang="en-US" sz="2800" b="1" dirty="0" smtClean="0">
                <a:solidFill>
                  <a:srgbClr val="000000"/>
                </a:solidFill>
              </a:rPr>
              <a:t>经济与管理学院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 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占位符 7"/>
          <p:cNvSpPr>
            <a:spLocks/>
          </p:cNvSpPr>
          <p:nvPr/>
        </p:nvSpPr>
        <p:spPr bwMode="auto">
          <a:xfrm>
            <a:off x="2055813" y="1568450"/>
            <a:ext cx="1471612" cy="1103313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zh-CN" sz="6600" i="1" dirty="0" smtClean="0">
                <a:solidFill>
                  <a:schemeClr val="accent1"/>
                </a:solidFill>
                <a:latin typeface="Baskerville Old Face" pitchFamily="18" charset="0"/>
                <a:ea typeface="微软雅黑" pitchFamily="34" charset="-122"/>
              </a:rPr>
              <a:t>03</a:t>
            </a:r>
            <a:endParaRPr lang="zh-CN" altLang="en-US" sz="6600" i="1" dirty="0">
              <a:solidFill>
                <a:schemeClr val="accent1"/>
              </a:solidFill>
              <a:latin typeface="Baskerville Old Face" pitchFamily="18" charset="0"/>
              <a:ea typeface="微软雅黑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670302" y="2279650"/>
            <a:ext cx="394652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占位符 22"/>
          <p:cNvSpPr txBox="1">
            <a:spLocks/>
          </p:cNvSpPr>
          <p:nvPr/>
        </p:nvSpPr>
        <p:spPr>
          <a:xfrm>
            <a:off x="1698627" y="1427164"/>
            <a:ext cx="765175" cy="574675"/>
          </a:xfrm>
          <a:prstGeom prst="ellipse">
            <a:avLst/>
          </a:prstGeom>
          <a:solidFill>
            <a:schemeClr val="accent1">
              <a:lumMod val="60000"/>
              <a:lumOff val="40000"/>
              <a:alpha val="86000"/>
            </a:schemeClr>
          </a:solidFill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zh-CN" sz="1800" dirty="0" smtClean="0">
                <a:solidFill>
                  <a:schemeClr val="accent1">
                    <a:lumMod val="50000"/>
                  </a:schemeClr>
                </a:solidFill>
              </a:rPr>
              <a:t>Part</a:t>
            </a:r>
            <a:endParaRPr lang="zh-CN" alt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1898650" y="2286000"/>
            <a:ext cx="1765300" cy="508000"/>
          </a:xfrm>
          <a:custGeom>
            <a:avLst/>
            <a:gdLst>
              <a:gd name="connsiteX0" fmla="*/ 0 w 1807014"/>
              <a:gd name="connsiteY0" fmla="*/ 0 h 693278"/>
              <a:gd name="connsiteX1" fmla="*/ 1807014 w 1807014"/>
              <a:gd name="connsiteY1" fmla="*/ 0 h 693278"/>
              <a:gd name="connsiteX2" fmla="*/ 1770122 w 1807014"/>
              <a:gd name="connsiteY2" fmla="*/ 118847 h 693278"/>
              <a:gd name="connsiteX3" fmla="*/ 903507 w 1807014"/>
              <a:gd name="connsiteY3" fmla="*/ 693278 h 693278"/>
              <a:gd name="connsiteX4" fmla="*/ 36892 w 1807014"/>
              <a:gd name="connsiteY4" fmla="*/ 118847 h 693278"/>
              <a:gd name="connsiteX0" fmla="*/ 1807014 w 1898454"/>
              <a:gd name="connsiteY0" fmla="*/ 0 h 693278"/>
              <a:gd name="connsiteX1" fmla="*/ 1770122 w 1898454"/>
              <a:gd name="connsiteY1" fmla="*/ 118847 h 693278"/>
              <a:gd name="connsiteX2" fmla="*/ 903507 w 1898454"/>
              <a:gd name="connsiteY2" fmla="*/ 693278 h 693278"/>
              <a:gd name="connsiteX3" fmla="*/ 36892 w 1898454"/>
              <a:gd name="connsiteY3" fmla="*/ 118847 h 693278"/>
              <a:gd name="connsiteX4" fmla="*/ 0 w 1898454"/>
              <a:gd name="connsiteY4" fmla="*/ 0 h 693278"/>
              <a:gd name="connsiteX5" fmla="*/ 1898454 w 1898454"/>
              <a:gd name="connsiteY5" fmla="*/ 91440 h 693278"/>
              <a:gd name="connsiteX0" fmla="*/ 1807014 w 1807014"/>
              <a:gd name="connsiteY0" fmla="*/ 0 h 693278"/>
              <a:gd name="connsiteX1" fmla="*/ 1770122 w 1807014"/>
              <a:gd name="connsiteY1" fmla="*/ 118847 h 693278"/>
              <a:gd name="connsiteX2" fmla="*/ 903507 w 1807014"/>
              <a:gd name="connsiteY2" fmla="*/ 693278 h 693278"/>
              <a:gd name="connsiteX3" fmla="*/ 36892 w 1807014"/>
              <a:gd name="connsiteY3" fmla="*/ 118847 h 693278"/>
              <a:gd name="connsiteX4" fmla="*/ 0 w 1807014"/>
              <a:gd name="connsiteY4" fmla="*/ 0 h 693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7014" h="693278">
                <a:moveTo>
                  <a:pt x="1807014" y="0"/>
                </a:moveTo>
                <a:lnTo>
                  <a:pt x="1770122" y="118847"/>
                </a:lnTo>
                <a:cubicBezTo>
                  <a:pt x="1627342" y="456416"/>
                  <a:pt x="1293086" y="693278"/>
                  <a:pt x="903507" y="693278"/>
                </a:cubicBezTo>
                <a:cubicBezTo>
                  <a:pt x="513929" y="693278"/>
                  <a:pt x="179672" y="456416"/>
                  <a:pt x="36892" y="118847"/>
                </a:cubicBezTo>
                <a:lnTo>
                  <a:pt x="0" y="0"/>
                </a:lnTo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940" y="2287588"/>
            <a:ext cx="190023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5"/>
          <p:cNvSpPr txBox="1">
            <a:spLocks/>
          </p:cNvSpPr>
          <p:nvPr/>
        </p:nvSpPr>
        <p:spPr>
          <a:xfrm>
            <a:off x="3748090" y="1722438"/>
            <a:ext cx="3868737" cy="563562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CN" altLang="en-US" dirty="0" smtClean="0">
                <a:solidFill>
                  <a:schemeClr val="accent1"/>
                </a:solidFill>
              </a:rPr>
              <a:t>方法应用</a:t>
            </a:r>
            <a:endParaRPr lang="zh-CN" alt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 bwMode="auto"/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zh-CN" dirty="0" smtClean="0"/>
              <a:t>3.1 </a:t>
            </a:r>
            <a:r>
              <a:rPr lang="zh-CN" altLang="en-US" dirty="0" smtClean="0"/>
              <a:t>问题描述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700089"/>
            <a:ext cx="8291512" cy="4103687"/>
          </a:xfrm>
        </p:spPr>
        <p:txBody>
          <a:bodyPr lIns="0" tIns="0" rIns="0" bIns="0"/>
          <a:lstStyle/>
          <a:p>
            <a:pPr marL="0" indent="0" defTabSz="9144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        已知配送中心</a:t>
            </a:r>
            <a:r>
              <a:rPr lang="en-US" altLang="zh-CN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P</a:t>
            </a:r>
            <a:r>
              <a:rPr lang="en-US" altLang="zh-CN" sz="2000" b="1" baseline="-25000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0</a:t>
            </a: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向</a:t>
            </a:r>
            <a:r>
              <a:rPr lang="en-US" altLang="zh-CN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5</a:t>
            </a: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个用户</a:t>
            </a:r>
            <a:r>
              <a:rPr lang="en-US" altLang="zh-CN" sz="2000" b="1" dirty="0" err="1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P</a:t>
            </a:r>
            <a:r>
              <a:rPr lang="en-US" altLang="zh-CN" sz="2000" b="1" baseline="-25000" dirty="0" err="1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j</a:t>
            </a: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配送货物，其配送路线网络、配送中心与用户的距离以及用户之间的距离（单位：</a:t>
            </a:r>
            <a:r>
              <a:rPr lang="en-US" altLang="zh-CN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km</a:t>
            </a: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）如下图所示，配送中心有</a:t>
            </a:r>
            <a:r>
              <a:rPr lang="en-US" altLang="zh-CN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辆</a:t>
            </a:r>
            <a:r>
              <a:rPr lang="en-US" altLang="zh-CN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2t</a:t>
            </a: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卡车和</a:t>
            </a:r>
            <a:r>
              <a:rPr lang="en-US" altLang="zh-CN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辆</a:t>
            </a:r>
            <a:r>
              <a:rPr lang="en-US" altLang="zh-CN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4t</a:t>
            </a: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两种车辆可供使用。</a:t>
            </a:r>
            <a:endParaRPr lang="en-US" altLang="zh-CN" sz="2000" b="1" dirty="0" smtClean="0">
              <a:solidFill>
                <a:schemeClr val="tx1"/>
              </a:solidFill>
              <a:latin typeface="华文楷体" pitchFamily="2" charset="-122"/>
              <a:ea typeface="华文楷体" pitchFamily="2" charset="-122"/>
            </a:endParaRPr>
          </a:p>
          <a:p>
            <a:pPr marL="0" indent="0" defTabSz="9144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en-US" altLang="zh-CN" sz="2000" b="1" dirty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      </a:t>
            </a:r>
            <a:r>
              <a:rPr lang="zh-CN" altLang="en-US" sz="2000" b="1" dirty="0" smtClean="0">
                <a:solidFill>
                  <a:schemeClr val="tx1"/>
                </a:solidFill>
                <a:latin typeface="华文楷体" pitchFamily="2" charset="-122"/>
                <a:ea typeface="华文楷体" pitchFamily="2" charset="-122"/>
              </a:rPr>
              <a:t>请利用节约里程法制定最优的配送方案。</a:t>
            </a:r>
          </a:p>
        </p:txBody>
      </p:sp>
      <p:grpSp>
        <p:nvGrpSpPr>
          <p:cNvPr id="35843" name="Group 41"/>
          <p:cNvGrpSpPr>
            <a:grpSpLocks/>
          </p:cNvGrpSpPr>
          <p:nvPr/>
        </p:nvGrpSpPr>
        <p:grpSpPr bwMode="auto">
          <a:xfrm>
            <a:off x="1619250" y="2074864"/>
            <a:ext cx="5473700" cy="3068637"/>
            <a:chOff x="1020" y="1121"/>
            <a:chExt cx="3448" cy="1933"/>
          </a:xfrm>
        </p:grpSpPr>
        <p:sp>
          <p:nvSpPr>
            <p:cNvPr id="33796" name="Text Box 5"/>
            <p:cNvSpPr txBox="1">
              <a:spLocks noChangeArrowheads="1"/>
            </p:cNvSpPr>
            <p:nvPr/>
          </p:nvSpPr>
          <p:spPr bwMode="auto">
            <a:xfrm>
              <a:off x="1020" y="1847"/>
              <a:ext cx="317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1.4t</a:t>
              </a:r>
            </a:p>
          </p:txBody>
        </p:sp>
        <p:sp>
          <p:nvSpPr>
            <p:cNvPr id="33797" name="Oval 7"/>
            <p:cNvSpPr>
              <a:spLocks noChangeArrowheads="1"/>
            </p:cNvSpPr>
            <p:nvPr/>
          </p:nvSpPr>
          <p:spPr bwMode="auto">
            <a:xfrm>
              <a:off x="2517" y="2028"/>
              <a:ext cx="240" cy="27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0</a:t>
              </a:r>
            </a:p>
          </p:txBody>
        </p:sp>
        <p:sp>
          <p:nvSpPr>
            <p:cNvPr id="33798" name="Oval 8"/>
            <p:cNvSpPr>
              <a:spLocks noChangeArrowheads="1"/>
            </p:cNvSpPr>
            <p:nvPr/>
          </p:nvSpPr>
          <p:spPr bwMode="auto">
            <a:xfrm>
              <a:off x="3402" y="1348"/>
              <a:ext cx="294" cy="27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900" b="1">
                  <a:ea typeface="幼圆" pitchFamily="49" charset="-122"/>
                </a:rPr>
                <a:t>2</a:t>
              </a:r>
              <a:endParaRPr lang="en-US" altLang="zh-CN" b="1">
                <a:ea typeface="幼圆" pitchFamily="49" charset="-122"/>
              </a:endParaRPr>
            </a:p>
          </p:txBody>
        </p:sp>
        <p:sp>
          <p:nvSpPr>
            <p:cNvPr id="33799" name="Oval 9"/>
            <p:cNvSpPr>
              <a:spLocks noChangeArrowheads="1"/>
            </p:cNvSpPr>
            <p:nvPr/>
          </p:nvSpPr>
          <p:spPr bwMode="auto">
            <a:xfrm>
              <a:off x="2064" y="1302"/>
              <a:ext cx="249" cy="22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P</a:t>
              </a:r>
              <a:r>
                <a:rPr lang="en-US" altLang="zh-CN" sz="2000" b="1" baseline="-25000">
                  <a:latin typeface="Times New Roman" pitchFamily="18" charset="0"/>
                  <a:ea typeface="隶书" pitchFamily="49" charset="-122"/>
                </a:rPr>
                <a:t>3</a:t>
              </a:r>
              <a:endParaRPr lang="en-US" altLang="zh-CN" sz="2000" b="1">
                <a:ea typeface="隶书" pitchFamily="49" charset="-122"/>
              </a:endParaRPr>
            </a:p>
          </p:txBody>
        </p:sp>
        <p:sp>
          <p:nvSpPr>
            <p:cNvPr id="33800" name="Oval 10"/>
            <p:cNvSpPr>
              <a:spLocks noChangeArrowheads="1"/>
            </p:cNvSpPr>
            <p:nvPr/>
          </p:nvSpPr>
          <p:spPr bwMode="auto">
            <a:xfrm>
              <a:off x="1359" y="1938"/>
              <a:ext cx="248" cy="23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4</a:t>
              </a:r>
            </a:p>
          </p:txBody>
        </p:sp>
        <p:sp>
          <p:nvSpPr>
            <p:cNvPr id="33801" name="Oval 11"/>
            <p:cNvSpPr>
              <a:spLocks noChangeArrowheads="1"/>
            </p:cNvSpPr>
            <p:nvPr/>
          </p:nvSpPr>
          <p:spPr bwMode="auto">
            <a:xfrm>
              <a:off x="1680" y="2527"/>
              <a:ext cx="248" cy="27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5</a:t>
              </a:r>
            </a:p>
          </p:txBody>
        </p:sp>
        <p:sp>
          <p:nvSpPr>
            <p:cNvPr id="33802" name="Oval 12"/>
            <p:cNvSpPr>
              <a:spLocks noChangeArrowheads="1"/>
            </p:cNvSpPr>
            <p:nvPr/>
          </p:nvSpPr>
          <p:spPr bwMode="auto">
            <a:xfrm>
              <a:off x="3833" y="2573"/>
              <a:ext cx="296" cy="2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1200" b="1" baseline="-25000">
                  <a:latin typeface="黑体"/>
                  <a:ea typeface="黑体"/>
                  <a:cs typeface="黑体"/>
                </a:rPr>
                <a:t>1</a:t>
              </a:r>
            </a:p>
          </p:txBody>
        </p:sp>
        <p:sp>
          <p:nvSpPr>
            <p:cNvPr id="33803" name="Line 13"/>
            <p:cNvSpPr>
              <a:spLocks noChangeShapeType="1"/>
            </p:cNvSpPr>
            <p:nvPr/>
          </p:nvSpPr>
          <p:spPr bwMode="auto">
            <a:xfrm flipV="1">
              <a:off x="2693" y="1580"/>
              <a:ext cx="720" cy="4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4" name="Line 14"/>
            <p:cNvSpPr>
              <a:spLocks noChangeShapeType="1"/>
            </p:cNvSpPr>
            <p:nvPr/>
          </p:nvSpPr>
          <p:spPr bwMode="auto">
            <a:xfrm flipH="1" flipV="1">
              <a:off x="2245" y="1529"/>
              <a:ext cx="317" cy="4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5" name="Line 15"/>
            <p:cNvSpPr>
              <a:spLocks noChangeShapeType="1"/>
            </p:cNvSpPr>
            <p:nvPr/>
          </p:nvSpPr>
          <p:spPr bwMode="auto">
            <a:xfrm>
              <a:off x="1607" y="2114"/>
              <a:ext cx="910" cy="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6" name="Line 16"/>
            <p:cNvSpPr>
              <a:spLocks noChangeShapeType="1"/>
            </p:cNvSpPr>
            <p:nvPr/>
          </p:nvSpPr>
          <p:spPr bwMode="auto">
            <a:xfrm flipV="1">
              <a:off x="1927" y="2210"/>
              <a:ext cx="590" cy="4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7" name="Line 17"/>
            <p:cNvSpPr>
              <a:spLocks noChangeShapeType="1"/>
            </p:cNvSpPr>
            <p:nvPr/>
          </p:nvSpPr>
          <p:spPr bwMode="auto">
            <a:xfrm>
              <a:off x="2754" y="2172"/>
              <a:ext cx="1099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8" name="Line 18"/>
            <p:cNvSpPr>
              <a:spLocks noChangeShapeType="1"/>
            </p:cNvSpPr>
            <p:nvPr/>
          </p:nvSpPr>
          <p:spPr bwMode="auto">
            <a:xfrm flipH="1" flipV="1">
              <a:off x="2305" y="1423"/>
              <a:ext cx="1097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09" name="Line 19"/>
            <p:cNvSpPr>
              <a:spLocks noChangeShapeType="1"/>
            </p:cNvSpPr>
            <p:nvPr/>
          </p:nvSpPr>
          <p:spPr bwMode="auto">
            <a:xfrm>
              <a:off x="1477" y="2169"/>
              <a:ext cx="203" cy="4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10" name="Line 20"/>
            <p:cNvSpPr>
              <a:spLocks noChangeShapeType="1"/>
            </p:cNvSpPr>
            <p:nvPr/>
          </p:nvSpPr>
          <p:spPr bwMode="auto">
            <a:xfrm flipH="1">
              <a:off x="1565" y="1481"/>
              <a:ext cx="562" cy="5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11" name="Line 21"/>
            <p:cNvSpPr>
              <a:spLocks noChangeShapeType="1"/>
            </p:cNvSpPr>
            <p:nvPr/>
          </p:nvSpPr>
          <p:spPr bwMode="auto">
            <a:xfrm flipV="1">
              <a:off x="1927" y="2699"/>
              <a:ext cx="1881" cy="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12" name="Text Box 22"/>
            <p:cNvSpPr txBox="1">
              <a:spLocks noChangeArrowheads="1"/>
            </p:cNvSpPr>
            <p:nvPr/>
          </p:nvSpPr>
          <p:spPr bwMode="auto">
            <a:xfrm>
              <a:off x="1610" y="2799"/>
              <a:ext cx="331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2.4t </a:t>
              </a:r>
            </a:p>
          </p:txBody>
        </p:sp>
        <p:sp>
          <p:nvSpPr>
            <p:cNvPr id="33813" name="Text Box 23"/>
            <p:cNvSpPr txBox="1">
              <a:spLocks noChangeArrowheads="1"/>
            </p:cNvSpPr>
            <p:nvPr/>
          </p:nvSpPr>
          <p:spPr bwMode="auto">
            <a:xfrm>
              <a:off x="2021" y="1121"/>
              <a:ext cx="360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 0.9t </a:t>
              </a:r>
              <a:endParaRPr lang="en-US" altLang="zh-CN" sz="2000" b="1">
                <a:ea typeface="隶书" pitchFamily="49" charset="-122"/>
              </a:endParaRPr>
            </a:p>
          </p:txBody>
        </p:sp>
        <p:sp>
          <p:nvSpPr>
            <p:cNvPr id="33814" name="Text Box 24"/>
            <p:cNvSpPr txBox="1">
              <a:spLocks noChangeArrowheads="1"/>
            </p:cNvSpPr>
            <p:nvPr/>
          </p:nvSpPr>
          <p:spPr bwMode="auto">
            <a:xfrm>
              <a:off x="3742" y="1348"/>
              <a:ext cx="331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1.7t</a:t>
              </a:r>
              <a:endParaRPr lang="zh-CN" altLang="en-US" sz="1000">
                <a:latin typeface="黑体"/>
                <a:ea typeface="黑体"/>
                <a:cs typeface="黑体"/>
              </a:endParaRPr>
            </a:p>
          </p:txBody>
        </p:sp>
        <p:sp>
          <p:nvSpPr>
            <p:cNvPr id="33815" name="Text Box 25"/>
            <p:cNvSpPr txBox="1">
              <a:spLocks noChangeArrowheads="1"/>
            </p:cNvSpPr>
            <p:nvPr/>
          </p:nvSpPr>
          <p:spPr bwMode="auto">
            <a:xfrm>
              <a:off x="4137" y="2629"/>
              <a:ext cx="331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1.5t </a:t>
              </a:r>
            </a:p>
          </p:txBody>
        </p:sp>
        <p:sp>
          <p:nvSpPr>
            <p:cNvPr id="33816" name="Text Box 26"/>
            <p:cNvSpPr txBox="1">
              <a:spLocks noChangeArrowheads="1"/>
            </p:cNvSpPr>
            <p:nvPr/>
          </p:nvSpPr>
          <p:spPr bwMode="auto">
            <a:xfrm>
              <a:off x="2064" y="2346"/>
              <a:ext cx="288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10</a:t>
              </a:r>
            </a:p>
          </p:txBody>
        </p:sp>
        <p:sp>
          <p:nvSpPr>
            <p:cNvPr id="33817" name="Text Box 27"/>
            <p:cNvSpPr txBox="1">
              <a:spLocks noChangeArrowheads="1"/>
            </p:cNvSpPr>
            <p:nvPr/>
          </p:nvSpPr>
          <p:spPr bwMode="auto">
            <a:xfrm>
              <a:off x="1247" y="2346"/>
              <a:ext cx="259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12</a:t>
              </a:r>
            </a:p>
          </p:txBody>
        </p:sp>
        <p:sp>
          <p:nvSpPr>
            <p:cNvPr id="33818" name="Text Box 28"/>
            <p:cNvSpPr txBox="1">
              <a:spLocks noChangeArrowheads="1"/>
            </p:cNvSpPr>
            <p:nvPr/>
          </p:nvSpPr>
          <p:spPr bwMode="auto">
            <a:xfrm>
              <a:off x="2109" y="2028"/>
              <a:ext cx="130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7</a:t>
              </a:r>
            </a:p>
          </p:txBody>
        </p:sp>
        <p:sp>
          <p:nvSpPr>
            <p:cNvPr id="33819" name="Text Box 29"/>
            <p:cNvSpPr txBox="1">
              <a:spLocks noChangeArrowheads="1"/>
            </p:cNvSpPr>
            <p:nvPr/>
          </p:nvSpPr>
          <p:spPr bwMode="auto">
            <a:xfrm>
              <a:off x="1701" y="1529"/>
              <a:ext cx="130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5</a:t>
              </a:r>
            </a:p>
          </p:txBody>
        </p:sp>
        <p:sp>
          <p:nvSpPr>
            <p:cNvPr id="33820" name="Text Box 30"/>
            <p:cNvSpPr txBox="1">
              <a:spLocks noChangeArrowheads="1"/>
            </p:cNvSpPr>
            <p:nvPr/>
          </p:nvSpPr>
          <p:spPr bwMode="auto">
            <a:xfrm>
              <a:off x="1927" y="1801"/>
              <a:ext cx="236" cy="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12</a:t>
              </a:r>
            </a:p>
          </p:txBody>
        </p:sp>
        <p:sp>
          <p:nvSpPr>
            <p:cNvPr id="33821" name="Text Box 31"/>
            <p:cNvSpPr txBox="1">
              <a:spLocks noChangeArrowheads="1"/>
            </p:cNvSpPr>
            <p:nvPr/>
          </p:nvSpPr>
          <p:spPr bwMode="auto">
            <a:xfrm>
              <a:off x="2896" y="1344"/>
              <a:ext cx="130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4</a:t>
              </a:r>
            </a:p>
          </p:txBody>
        </p:sp>
        <p:sp>
          <p:nvSpPr>
            <p:cNvPr id="33822" name="Text Box 32"/>
            <p:cNvSpPr txBox="1">
              <a:spLocks noChangeArrowheads="1"/>
            </p:cNvSpPr>
            <p:nvPr/>
          </p:nvSpPr>
          <p:spPr bwMode="auto">
            <a:xfrm>
              <a:off x="3200" y="2051"/>
              <a:ext cx="360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13</a:t>
              </a:r>
            </a:p>
          </p:txBody>
        </p:sp>
        <p:sp>
          <p:nvSpPr>
            <p:cNvPr id="33823" name="Text Box 33"/>
            <p:cNvSpPr txBox="1">
              <a:spLocks noChangeArrowheads="1"/>
            </p:cNvSpPr>
            <p:nvPr/>
          </p:nvSpPr>
          <p:spPr bwMode="auto">
            <a:xfrm>
              <a:off x="2245" y="1575"/>
              <a:ext cx="131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6</a:t>
              </a:r>
            </a:p>
          </p:txBody>
        </p:sp>
        <p:sp>
          <p:nvSpPr>
            <p:cNvPr id="33824" name="Text Box 34"/>
            <p:cNvSpPr txBox="1">
              <a:spLocks noChangeArrowheads="1"/>
            </p:cNvSpPr>
            <p:nvPr/>
          </p:nvSpPr>
          <p:spPr bwMode="auto">
            <a:xfrm>
              <a:off x="3016" y="1711"/>
              <a:ext cx="221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8</a:t>
              </a:r>
            </a:p>
          </p:txBody>
        </p:sp>
        <p:sp>
          <p:nvSpPr>
            <p:cNvPr id="33825" name="Text Box 35"/>
            <p:cNvSpPr txBox="1">
              <a:spLocks noChangeArrowheads="1"/>
            </p:cNvSpPr>
            <p:nvPr/>
          </p:nvSpPr>
          <p:spPr bwMode="auto">
            <a:xfrm>
              <a:off x="3808" y="1933"/>
              <a:ext cx="387" cy="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12</a:t>
              </a:r>
            </a:p>
          </p:txBody>
        </p:sp>
        <p:sp>
          <p:nvSpPr>
            <p:cNvPr id="33826" name="Text Box 36"/>
            <p:cNvSpPr txBox="1">
              <a:spLocks noChangeArrowheads="1"/>
            </p:cNvSpPr>
            <p:nvPr/>
          </p:nvSpPr>
          <p:spPr bwMode="auto">
            <a:xfrm>
              <a:off x="2517" y="2618"/>
              <a:ext cx="498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16</a:t>
              </a:r>
            </a:p>
          </p:txBody>
        </p:sp>
        <p:sp>
          <p:nvSpPr>
            <p:cNvPr id="33827" name="Text Box 37"/>
            <p:cNvSpPr txBox="1">
              <a:spLocks noChangeArrowheads="1"/>
            </p:cNvSpPr>
            <p:nvPr/>
          </p:nvSpPr>
          <p:spPr bwMode="auto">
            <a:xfrm>
              <a:off x="3198" y="2313"/>
              <a:ext cx="218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8</a:t>
              </a:r>
            </a:p>
          </p:txBody>
        </p:sp>
        <p:sp>
          <p:nvSpPr>
            <p:cNvPr id="33828" name="Line 38"/>
            <p:cNvSpPr>
              <a:spLocks noChangeShapeType="1"/>
            </p:cNvSpPr>
            <p:nvPr/>
          </p:nvSpPr>
          <p:spPr bwMode="auto">
            <a:xfrm>
              <a:off x="3605" y="1638"/>
              <a:ext cx="304" cy="10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29" name="Line 39"/>
            <p:cNvSpPr>
              <a:spLocks noChangeShapeType="1"/>
            </p:cNvSpPr>
            <p:nvPr/>
          </p:nvSpPr>
          <p:spPr bwMode="auto">
            <a:xfrm flipV="1">
              <a:off x="1610" y="1575"/>
              <a:ext cx="1792" cy="4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30" name="Line 40"/>
            <p:cNvSpPr>
              <a:spLocks noChangeShapeType="1"/>
            </p:cNvSpPr>
            <p:nvPr/>
          </p:nvSpPr>
          <p:spPr bwMode="auto">
            <a:xfrm>
              <a:off x="2288" y="1462"/>
              <a:ext cx="1621" cy="11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 bwMode="auto"/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en-US" altLang="zh-CN" dirty="0" smtClean="0">
                <a:ea typeface="黑体"/>
                <a:cs typeface="黑体"/>
              </a:rPr>
              <a:t>3.2 </a:t>
            </a:r>
            <a:r>
              <a:rPr lang="zh-CN" altLang="en-US" dirty="0" smtClean="0">
                <a:ea typeface="黑体"/>
                <a:cs typeface="黑体"/>
              </a:rPr>
              <a:t> </a:t>
            </a:r>
            <a:r>
              <a:rPr lang="zh-CN" altLang="en-US" dirty="0">
                <a:ea typeface="黑体"/>
                <a:cs typeface="黑体"/>
              </a:rPr>
              <a:t>节约里程</a:t>
            </a:r>
            <a:r>
              <a:rPr lang="zh-CN" altLang="en-US" dirty="0" smtClean="0">
                <a:ea typeface="黑体"/>
                <a:cs typeface="黑体"/>
              </a:rPr>
              <a:t>法应用步骤</a:t>
            </a:r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0688" y="771525"/>
            <a:ext cx="7918450" cy="6556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zh-CN" altLang="en-US" sz="17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第</a:t>
            </a:r>
            <a:r>
              <a:rPr lang="en-US" altLang="zh-CN" sz="17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1</a:t>
            </a:r>
            <a:r>
              <a:rPr lang="zh-CN" altLang="en-US" sz="17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步：确定各地间最短距离。列出配送中心到用户及用户间的最短距离。</a:t>
            </a:r>
          </a:p>
        </p:txBody>
      </p:sp>
      <p:graphicFrame>
        <p:nvGraphicFramePr>
          <p:cNvPr id="37985" name="Group 97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72539083"/>
              </p:ext>
            </p:extLst>
          </p:nvPr>
        </p:nvGraphicFramePr>
        <p:xfrm>
          <a:off x="586988" y="1039727"/>
          <a:ext cx="7056437" cy="3987973"/>
        </p:xfrm>
        <a:graphic>
          <a:graphicData uri="http://schemas.openxmlformats.org/drawingml/2006/table">
            <a:tbl>
              <a:tblPr/>
              <a:tblGrid>
                <a:gridCol w="871537"/>
                <a:gridCol w="954088"/>
                <a:gridCol w="871537"/>
                <a:gridCol w="871538"/>
                <a:gridCol w="873125"/>
                <a:gridCol w="869950"/>
                <a:gridCol w="873125"/>
                <a:gridCol w="871537"/>
              </a:tblGrid>
              <a:tr h="67550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需求量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0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　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135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zh-CN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135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135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zh-CN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135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zh-CN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1.5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8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1.7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2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8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2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7550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0.9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3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13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3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1.4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4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7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9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4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2.4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4</a:t>
                      </a:r>
                      <a:endParaRPr kumimoji="0" lang="en-US" altLang="zh-CN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/>
                        <a:ea typeface="黑体"/>
                        <a:cs typeface="黑体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18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16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12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P</a:t>
                      </a:r>
                      <a:r>
                        <a:rPr kumimoji="0" lang="en-US" altLang="zh-CN" sz="18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/>
                          <a:ea typeface="黑体"/>
                          <a:cs typeface="黑体"/>
                        </a:rPr>
                        <a:t>5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65" name="Text Box 23"/>
          <p:cNvSpPr txBox="1">
            <a:spLocks noChangeArrowheads="1"/>
          </p:cNvSpPr>
          <p:nvPr/>
        </p:nvSpPr>
        <p:spPr bwMode="auto">
          <a:xfrm>
            <a:off x="6588127" y="1131889"/>
            <a:ext cx="346075" cy="14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1000" b="1">
                <a:latin typeface="Times New Roman" pitchFamily="18" charset="0"/>
                <a:ea typeface="隶书" pitchFamily="49" charset="-122"/>
              </a:rPr>
              <a:t>( 0.9 )</a:t>
            </a:r>
            <a:endParaRPr lang="en-US" altLang="zh-CN" sz="1000" b="1">
              <a:ea typeface="隶书" pitchFamily="49" charset="-122"/>
            </a:endParaRPr>
          </a:p>
        </p:txBody>
      </p:sp>
      <p:sp>
        <p:nvSpPr>
          <p:cNvPr id="37967" name="Text Box 25"/>
          <p:cNvSpPr txBox="1">
            <a:spLocks noChangeArrowheads="1"/>
          </p:cNvSpPr>
          <p:nvPr/>
        </p:nvSpPr>
        <p:spPr bwMode="auto">
          <a:xfrm>
            <a:off x="8797927" y="2849564"/>
            <a:ext cx="346075" cy="14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1000" b="1">
                <a:latin typeface="黑体"/>
                <a:ea typeface="黑体"/>
                <a:cs typeface="黑体"/>
              </a:rPr>
              <a:t>(1.5 )</a:t>
            </a:r>
            <a:endParaRPr lang="en-US" altLang="zh-CN" sz="1000">
              <a:latin typeface="黑体"/>
              <a:ea typeface="黑体"/>
              <a:cs typeface="黑体"/>
            </a:endParaRPr>
          </a:p>
        </p:txBody>
      </p:sp>
      <p:grpSp>
        <p:nvGrpSpPr>
          <p:cNvPr id="37987" name="Group 99"/>
          <p:cNvGrpSpPr>
            <a:grpSpLocks/>
          </p:cNvGrpSpPr>
          <p:nvPr/>
        </p:nvGrpSpPr>
        <p:grpSpPr bwMode="auto">
          <a:xfrm>
            <a:off x="5686427" y="1273176"/>
            <a:ext cx="3133725" cy="1946275"/>
            <a:chOff x="3582" y="802"/>
            <a:chExt cx="1974" cy="1226"/>
          </a:xfrm>
        </p:grpSpPr>
        <p:sp>
          <p:nvSpPr>
            <p:cNvPr id="37947" name="Text Box 5"/>
            <p:cNvSpPr txBox="1">
              <a:spLocks noChangeArrowheads="1"/>
            </p:cNvSpPr>
            <p:nvPr/>
          </p:nvSpPr>
          <p:spPr bwMode="auto">
            <a:xfrm>
              <a:off x="3582" y="1253"/>
              <a:ext cx="218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 b="1">
                  <a:latin typeface="Times New Roman" pitchFamily="18" charset="0"/>
                  <a:ea typeface="隶书" pitchFamily="49" charset="-122"/>
                </a:rPr>
                <a:t>(1.4)</a:t>
              </a:r>
              <a:endParaRPr lang="en-US" altLang="zh-CN" sz="1000">
                <a:ea typeface="隶书" pitchFamily="49" charset="-122"/>
              </a:endParaRPr>
            </a:p>
          </p:txBody>
        </p:sp>
        <p:sp>
          <p:nvSpPr>
            <p:cNvPr id="37949" name="Oval 7"/>
            <p:cNvSpPr>
              <a:spLocks noChangeArrowheads="1"/>
            </p:cNvSpPr>
            <p:nvPr/>
          </p:nvSpPr>
          <p:spPr bwMode="auto">
            <a:xfrm>
              <a:off x="4477" y="1357"/>
              <a:ext cx="157" cy="12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P0</a:t>
              </a:r>
            </a:p>
          </p:txBody>
        </p:sp>
        <p:sp>
          <p:nvSpPr>
            <p:cNvPr id="37950" name="Oval 8"/>
            <p:cNvSpPr>
              <a:spLocks noChangeArrowheads="1"/>
            </p:cNvSpPr>
            <p:nvPr/>
          </p:nvSpPr>
          <p:spPr bwMode="auto">
            <a:xfrm>
              <a:off x="5059" y="904"/>
              <a:ext cx="163" cy="12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P2</a:t>
              </a:r>
            </a:p>
          </p:txBody>
        </p:sp>
        <p:sp>
          <p:nvSpPr>
            <p:cNvPr id="37951" name="Oval 9"/>
            <p:cNvSpPr>
              <a:spLocks noChangeArrowheads="1"/>
            </p:cNvSpPr>
            <p:nvPr/>
          </p:nvSpPr>
          <p:spPr bwMode="auto">
            <a:xfrm>
              <a:off x="4174" y="802"/>
              <a:ext cx="163" cy="12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P</a:t>
              </a:r>
              <a:r>
                <a:rPr lang="en-US" altLang="zh-CN" sz="1200" b="1" baseline="-25000">
                  <a:latin typeface="Times New Roman" pitchFamily="18" charset="0"/>
                  <a:ea typeface="隶书" pitchFamily="49" charset="-122"/>
                </a:rPr>
                <a:t>3</a:t>
              </a:r>
              <a:endParaRPr lang="en-US" altLang="zh-CN" sz="1200" b="1">
                <a:ea typeface="隶书" pitchFamily="49" charset="-122"/>
              </a:endParaRPr>
            </a:p>
          </p:txBody>
        </p:sp>
        <p:sp>
          <p:nvSpPr>
            <p:cNvPr id="37952" name="Oval 10"/>
            <p:cNvSpPr>
              <a:spLocks noChangeArrowheads="1"/>
            </p:cNvSpPr>
            <p:nvPr/>
          </p:nvSpPr>
          <p:spPr bwMode="auto">
            <a:xfrm>
              <a:off x="3715" y="1321"/>
              <a:ext cx="163" cy="123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P4</a:t>
              </a:r>
            </a:p>
          </p:txBody>
        </p:sp>
        <p:sp>
          <p:nvSpPr>
            <p:cNvPr id="37953" name="Oval 11"/>
            <p:cNvSpPr>
              <a:spLocks noChangeArrowheads="1"/>
            </p:cNvSpPr>
            <p:nvPr/>
          </p:nvSpPr>
          <p:spPr bwMode="auto">
            <a:xfrm>
              <a:off x="3926" y="1804"/>
              <a:ext cx="163" cy="12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P5</a:t>
              </a:r>
            </a:p>
          </p:txBody>
        </p:sp>
        <p:sp>
          <p:nvSpPr>
            <p:cNvPr id="37954" name="Oval 12"/>
            <p:cNvSpPr>
              <a:spLocks noChangeArrowheads="1"/>
            </p:cNvSpPr>
            <p:nvPr/>
          </p:nvSpPr>
          <p:spPr bwMode="auto">
            <a:xfrm>
              <a:off x="5348" y="1786"/>
              <a:ext cx="194" cy="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200" b="1">
                  <a:latin typeface="黑体"/>
                  <a:ea typeface="黑体"/>
                  <a:cs typeface="黑体"/>
                </a:rPr>
                <a:t>P</a:t>
              </a:r>
              <a:r>
                <a:rPr lang="en-US" altLang="zh-CN" sz="1200" b="1" baseline="-25000">
                  <a:latin typeface="黑体"/>
                  <a:ea typeface="黑体"/>
                  <a:cs typeface="黑体"/>
                </a:rPr>
                <a:t>1</a:t>
              </a:r>
              <a:endParaRPr lang="en-US" altLang="zh-CN" sz="1200" b="1">
                <a:latin typeface="黑体"/>
                <a:ea typeface="黑体"/>
                <a:cs typeface="黑体"/>
              </a:endParaRPr>
            </a:p>
          </p:txBody>
        </p:sp>
        <p:sp>
          <p:nvSpPr>
            <p:cNvPr id="37955" name="Line 13"/>
            <p:cNvSpPr>
              <a:spLocks noChangeShapeType="1"/>
            </p:cNvSpPr>
            <p:nvPr/>
          </p:nvSpPr>
          <p:spPr bwMode="auto">
            <a:xfrm flipV="1">
              <a:off x="4593" y="994"/>
              <a:ext cx="473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6" name="Line 14"/>
            <p:cNvSpPr>
              <a:spLocks noChangeShapeType="1"/>
            </p:cNvSpPr>
            <p:nvPr/>
          </p:nvSpPr>
          <p:spPr bwMode="auto">
            <a:xfrm flipH="1" flipV="1">
              <a:off x="4283" y="928"/>
              <a:ext cx="241" cy="4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7" name="Line 15"/>
            <p:cNvSpPr>
              <a:spLocks noChangeShapeType="1"/>
            </p:cNvSpPr>
            <p:nvPr/>
          </p:nvSpPr>
          <p:spPr bwMode="auto">
            <a:xfrm>
              <a:off x="3878" y="1402"/>
              <a:ext cx="599" cy="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8" name="Line 16"/>
            <p:cNvSpPr>
              <a:spLocks noChangeShapeType="1"/>
            </p:cNvSpPr>
            <p:nvPr/>
          </p:nvSpPr>
          <p:spPr bwMode="auto">
            <a:xfrm flipV="1">
              <a:off x="4059" y="1473"/>
              <a:ext cx="465" cy="3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59" name="Line 17"/>
            <p:cNvSpPr>
              <a:spLocks noChangeShapeType="1"/>
            </p:cNvSpPr>
            <p:nvPr/>
          </p:nvSpPr>
          <p:spPr bwMode="auto">
            <a:xfrm>
              <a:off x="4633" y="1446"/>
              <a:ext cx="723" cy="36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0" name="Line 18"/>
            <p:cNvSpPr>
              <a:spLocks noChangeShapeType="1"/>
            </p:cNvSpPr>
            <p:nvPr/>
          </p:nvSpPr>
          <p:spPr bwMode="auto">
            <a:xfrm flipH="1" flipV="1">
              <a:off x="4337" y="874"/>
              <a:ext cx="722" cy="3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1" name="Line 19"/>
            <p:cNvSpPr>
              <a:spLocks noChangeShapeType="1"/>
            </p:cNvSpPr>
            <p:nvPr/>
          </p:nvSpPr>
          <p:spPr bwMode="auto">
            <a:xfrm>
              <a:off x="3793" y="1444"/>
              <a:ext cx="133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2" name="Line 20"/>
            <p:cNvSpPr>
              <a:spLocks noChangeShapeType="1"/>
            </p:cNvSpPr>
            <p:nvPr/>
          </p:nvSpPr>
          <p:spPr bwMode="auto">
            <a:xfrm flipH="1">
              <a:off x="3863" y="919"/>
              <a:ext cx="357" cy="4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3" name="Line 21"/>
            <p:cNvSpPr>
              <a:spLocks noChangeShapeType="1"/>
            </p:cNvSpPr>
            <p:nvPr/>
          </p:nvSpPr>
          <p:spPr bwMode="auto">
            <a:xfrm flipV="1">
              <a:off x="4126" y="1849"/>
              <a:ext cx="1200" cy="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64" name="Text Box 22"/>
            <p:cNvSpPr txBox="1">
              <a:spLocks noChangeArrowheads="1"/>
            </p:cNvSpPr>
            <p:nvPr/>
          </p:nvSpPr>
          <p:spPr bwMode="auto">
            <a:xfrm>
              <a:off x="3793" y="1939"/>
              <a:ext cx="217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 b="1">
                  <a:latin typeface="Times New Roman" pitchFamily="18" charset="0"/>
                  <a:ea typeface="隶书" pitchFamily="49" charset="-122"/>
                </a:rPr>
                <a:t>( 2.4 )</a:t>
              </a:r>
              <a:endParaRPr lang="en-US" altLang="zh-CN" sz="1000">
                <a:ea typeface="隶书" pitchFamily="49" charset="-122"/>
              </a:endParaRPr>
            </a:p>
          </p:txBody>
        </p:sp>
        <p:sp>
          <p:nvSpPr>
            <p:cNvPr id="37966" name="Text Box 24"/>
            <p:cNvSpPr txBox="1">
              <a:spLocks noChangeArrowheads="1"/>
            </p:cNvSpPr>
            <p:nvPr/>
          </p:nvSpPr>
          <p:spPr bwMode="auto">
            <a:xfrm>
              <a:off x="5259" y="859"/>
              <a:ext cx="218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 b="1">
                  <a:latin typeface="黑体"/>
                  <a:ea typeface="黑体"/>
                  <a:cs typeface="黑体"/>
                </a:rPr>
                <a:t>(1.7</a:t>
              </a:r>
              <a:r>
                <a:rPr lang="zh-CN" altLang="en-US" sz="1000" b="1">
                  <a:latin typeface="黑体"/>
                  <a:ea typeface="黑体"/>
                  <a:cs typeface="黑体"/>
                </a:rPr>
                <a:t>）</a:t>
              </a:r>
              <a:endParaRPr lang="zh-CN" altLang="en-US" sz="1000">
                <a:latin typeface="黑体"/>
                <a:ea typeface="黑体"/>
                <a:cs typeface="黑体"/>
              </a:endParaRPr>
            </a:p>
          </p:txBody>
        </p:sp>
        <p:sp>
          <p:nvSpPr>
            <p:cNvPr id="37968" name="Text Box 26"/>
            <p:cNvSpPr txBox="1">
              <a:spLocks noChangeArrowheads="1"/>
            </p:cNvSpPr>
            <p:nvPr/>
          </p:nvSpPr>
          <p:spPr bwMode="auto">
            <a:xfrm>
              <a:off x="4193" y="1579"/>
              <a:ext cx="229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10</a:t>
              </a:r>
            </a:p>
          </p:txBody>
        </p:sp>
        <p:sp>
          <p:nvSpPr>
            <p:cNvPr id="37969" name="Text Box 27"/>
            <p:cNvSpPr txBox="1">
              <a:spLocks noChangeArrowheads="1"/>
            </p:cNvSpPr>
            <p:nvPr/>
          </p:nvSpPr>
          <p:spPr bwMode="auto">
            <a:xfrm>
              <a:off x="3878" y="1575"/>
              <a:ext cx="181" cy="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12</a:t>
              </a:r>
            </a:p>
          </p:txBody>
        </p:sp>
        <p:sp>
          <p:nvSpPr>
            <p:cNvPr id="37970" name="Text Box 28"/>
            <p:cNvSpPr txBox="1">
              <a:spLocks noChangeArrowheads="1"/>
            </p:cNvSpPr>
            <p:nvPr/>
          </p:nvSpPr>
          <p:spPr bwMode="auto">
            <a:xfrm>
              <a:off x="4088" y="1330"/>
              <a:ext cx="86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7</a:t>
              </a:r>
            </a:p>
          </p:txBody>
        </p:sp>
        <p:sp>
          <p:nvSpPr>
            <p:cNvPr id="37971" name="Text Box 29"/>
            <p:cNvSpPr txBox="1">
              <a:spLocks noChangeArrowheads="1"/>
            </p:cNvSpPr>
            <p:nvPr/>
          </p:nvSpPr>
          <p:spPr bwMode="auto">
            <a:xfrm>
              <a:off x="4026" y="963"/>
              <a:ext cx="86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 b="1">
                  <a:latin typeface="Times New Roman" pitchFamily="18" charset="0"/>
                  <a:ea typeface="隶书" pitchFamily="49" charset="-122"/>
                </a:rPr>
                <a:t>5</a:t>
              </a:r>
            </a:p>
          </p:txBody>
        </p:sp>
        <p:sp>
          <p:nvSpPr>
            <p:cNvPr id="37972" name="Text Box 30"/>
            <p:cNvSpPr txBox="1">
              <a:spLocks noChangeArrowheads="1"/>
            </p:cNvSpPr>
            <p:nvPr/>
          </p:nvSpPr>
          <p:spPr bwMode="auto">
            <a:xfrm>
              <a:off x="4150" y="1121"/>
              <a:ext cx="185" cy="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12</a:t>
              </a:r>
            </a:p>
          </p:txBody>
        </p:sp>
        <p:sp>
          <p:nvSpPr>
            <p:cNvPr id="37973" name="Text Box 31"/>
            <p:cNvSpPr txBox="1">
              <a:spLocks noChangeArrowheads="1"/>
            </p:cNvSpPr>
            <p:nvPr/>
          </p:nvSpPr>
          <p:spPr bwMode="auto">
            <a:xfrm>
              <a:off x="4726" y="814"/>
              <a:ext cx="85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隶书" pitchFamily="49" charset="-122"/>
                </a:rPr>
                <a:t>4</a:t>
              </a:r>
            </a:p>
          </p:txBody>
        </p:sp>
        <p:sp>
          <p:nvSpPr>
            <p:cNvPr id="37974" name="Text Box 32"/>
            <p:cNvSpPr txBox="1">
              <a:spLocks noChangeArrowheads="1"/>
            </p:cNvSpPr>
            <p:nvPr/>
          </p:nvSpPr>
          <p:spPr bwMode="auto">
            <a:xfrm>
              <a:off x="4926" y="1354"/>
              <a:ext cx="267" cy="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13</a:t>
              </a:r>
            </a:p>
          </p:txBody>
        </p:sp>
        <p:sp>
          <p:nvSpPr>
            <p:cNvPr id="37975" name="Text Box 33"/>
            <p:cNvSpPr txBox="1">
              <a:spLocks noChangeArrowheads="1"/>
            </p:cNvSpPr>
            <p:nvPr/>
          </p:nvSpPr>
          <p:spPr bwMode="auto">
            <a:xfrm>
              <a:off x="4377" y="1030"/>
              <a:ext cx="86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6</a:t>
              </a:r>
            </a:p>
          </p:txBody>
        </p:sp>
        <p:sp>
          <p:nvSpPr>
            <p:cNvPr id="37976" name="Text Box 34"/>
            <p:cNvSpPr txBox="1">
              <a:spLocks noChangeArrowheads="1"/>
            </p:cNvSpPr>
            <p:nvPr/>
          </p:nvSpPr>
          <p:spPr bwMode="auto">
            <a:xfrm>
              <a:off x="4859" y="1129"/>
              <a:ext cx="86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8</a:t>
              </a:r>
            </a:p>
          </p:txBody>
        </p:sp>
        <p:sp>
          <p:nvSpPr>
            <p:cNvPr id="37977" name="Text Box 35"/>
            <p:cNvSpPr txBox="1">
              <a:spLocks noChangeArrowheads="1"/>
            </p:cNvSpPr>
            <p:nvPr/>
          </p:nvSpPr>
          <p:spPr bwMode="auto">
            <a:xfrm>
              <a:off x="5326" y="1264"/>
              <a:ext cx="230" cy="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12</a:t>
              </a:r>
            </a:p>
          </p:txBody>
        </p:sp>
        <p:sp>
          <p:nvSpPr>
            <p:cNvPr id="37978" name="Text Box 36"/>
            <p:cNvSpPr txBox="1">
              <a:spLocks noChangeArrowheads="1"/>
            </p:cNvSpPr>
            <p:nvPr/>
          </p:nvSpPr>
          <p:spPr bwMode="auto">
            <a:xfrm>
              <a:off x="4659" y="1759"/>
              <a:ext cx="171" cy="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16</a:t>
              </a:r>
            </a:p>
          </p:txBody>
        </p:sp>
        <p:sp>
          <p:nvSpPr>
            <p:cNvPr id="37979" name="Text Box 37"/>
            <p:cNvSpPr txBox="1">
              <a:spLocks noChangeArrowheads="1"/>
            </p:cNvSpPr>
            <p:nvPr/>
          </p:nvSpPr>
          <p:spPr bwMode="auto">
            <a:xfrm>
              <a:off x="4982" y="1554"/>
              <a:ext cx="86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黑体"/>
                  <a:cs typeface="黑体"/>
                </a:rPr>
                <a:t>8</a:t>
              </a:r>
            </a:p>
          </p:txBody>
        </p:sp>
        <p:sp>
          <p:nvSpPr>
            <p:cNvPr id="37980" name="Line 38"/>
            <p:cNvSpPr>
              <a:spLocks noChangeShapeType="1"/>
            </p:cNvSpPr>
            <p:nvPr/>
          </p:nvSpPr>
          <p:spPr bwMode="auto">
            <a:xfrm>
              <a:off x="5192" y="1039"/>
              <a:ext cx="200" cy="76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81" name="Line 39"/>
            <p:cNvSpPr>
              <a:spLocks noChangeShapeType="1"/>
            </p:cNvSpPr>
            <p:nvPr/>
          </p:nvSpPr>
          <p:spPr bwMode="auto">
            <a:xfrm flipV="1">
              <a:off x="3859" y="994"/>
              <a:ext cx="120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82" name="Line 40"/>
            <p:cNvSpPr>
              <a:spLocks noChangeShapeType="1"/>
            </p:cNvSpPr>
            <p:nvPr/>
          </p:nvSpPr>
          <p:spPr bwMode="auto">
            <a:xfrm>
              <a:off x="4326" y="904"/>
              <a:ext cx="1066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986" name="Text Box 31"/>
            <p:cNvSpPr txBox="1">
              <a:spLocks noChangeArrowheads="1"/>
            </p:cNvSpPr>
            <p:nvPr/>
          </p:nvSpPr>
          <p:spPr bwMode="auto">
            <a:xfrm>
              <a:off x="4740" y="985"/>
              <a:ext cx="85" cy="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1000">
                  <a:latin typeface="黑体"/>
                  <a:ea typeface="隶书" pitchFamily="49" charset="-122"/>
                </a:rPr>
                <a:t>9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rrowheads="1"/>
          </p:cNvSpPr>
          <p:nvPr/>
        </p:nvSpPr>
        <p:spPr bwMode="auto">
          <a:xfrm>
            <a:off x="395288" y="700089"/>
            <a:ext cx="8424862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algn="just" defTabSz="685800">
              <a:lnSpc>
                <a:spcPct val="80000"/>
              </a:lnSpc>
              <a:spcBef>
                <a:spcPts val="1350"/>
              </a:spcBef>
              <a:buClr>
                <a:srgbClr val="949D23"/>
              </a:buClr>
              <a:buSzPct val="70000"/>
              <a:buFont typeface="Wingdings" pitchFamily="2" charset="2"/>
              <a:buChar char=""/>
            </a:pPr>
            <a:r>
              <a:rPr lang="zh-CN" altLang="en-US" b="1">
                <a:latin typeface="黑体"/>
                <a:ea typeface="黑体"/>
                <a:cs typeface="黑体"/>
              </a:rPr>
              <a:t>第</a:t>
            </a:r>
            <a:r>
              <a:rPr lang="en-US" altLang="zh-CN" b="1">
                <a:latin typeface="黑体"/>
                <a:ea typeface="黑体"/>
                <a:cs typeface="黑体"/>
              </a:rPr>
              <a:t>2</a:t>
            </a:r>
            <a:r>
              <a:rPr lang="zh-CN" altLang="en-US" b="1">
                <a:latin typeface="黑体"/>
                <a:ea typeface="黑体"/>
                <a:cs typeface="黑体"/>
              </a:rPr>
              <a:t>步：求出各点间的节约里程量。按节约里程公式求得相应的节约里程数</a:t>
            </a:r>
            <a:r>
              <a:rPr lang="zh-CN" altLang="en-US" b="1"/>
              <a:t>。</a:t>
            </a:r>
            <a:endParaRPr lang="en-US" altLang="zh-CN" b="1"/>
          </a:p>
        </p:txBody>
      </p:sp>
      <p:sp>
        <p:nvSpPr>
          <p:cNvPr id="39938" name="Rectangle 4"/>
          <p:cNvSpPr>
            <a:spLocks noChangeArrowheads="1"/>
          </p:cNvSpPr>
          <p:nvPr/>
        </p:nvSpPr>
        <p:spPr bwMode="auto">
          <a:xfrm>
            <a:off x="395290" y="1122364"/>
            <a:ext cx="1201737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zh-CN" altLang="zh-CN" b="1">
                <a:latin typeface="黑体"/>
                <a:ea typeface="黑体"/>
                <a:cs typeface="黑体"/>
              </a:rPr>
              <a:t>需求量</a:t>
            </a:r>
            <a:r>
              <a:rPr lang="zh-CN" altLang="en-US" b="1">
                <a:latin typeface="黑体"/>
                <a:ea typeface="黑体"/>
                <a:cs typeface="黑体"/>
              </a:rPr>
              <a:t>（</a:t>
            </a:r>
            <a:r>
              <a:rPr lang="en-US" altLang="zh-CN" b="1">
                <a:latin typeface="黑体"/>
                <a:ea typeface="黑体"/>
                <a:cs typeface="黑体"/>
              </a:rPr>
              <a:t>t</a:t>
            </a:r>
            <a:r>
              <a:rPr lang="zh-CN" altLang="en-US" b="1">
                <a:latin typeface="黑体"/>
                <a:ea typeface="黑体"/>
                <a:cs typeface="黑体"/>
              </a:rPr>
              <a:t>）</a:t>
            </a:r>
            <a:endParaRPr lang="zh-CN" altLang="zh-CN" b="1">
              <a:latin typeface="黑体"/>
              <a:ea typeface="黑体"/>
              <a:cs typeface="黑体"/>
            </a:endParaRPr>
          </a:p>
        </p:txBody>
      </p:sp>
      <p:sp>
        <p:nvSpPr>
          <p:cNvPr id="39939" name="Rectangle 5"/>
          <p:cNvSpPr>
            <a:spLocks noChangeArrowheads="1"/>
          </p:cNvSpPr>
          <p:nvPr/>
        </p:nvSpPr>
        <p:spPr bwMode="auto">
          <a:xfrm>
            <a:off x="1597025" y="1122364"/>
            <a:ext cx="808038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P</a:t>
            </a:r>
            <a:r>
              <a:rPr lang="en-US" altLang="zh-CN" b="1" baseline="-30000">
                <a:latin typeface="黑体"/>
                <a:ea typeface="黑体"/>
                <a:cs typeface="黑体"/>
              </a:rPr>
              <a:t>0</a:t>
            </a:r>
            <a:endParaRPr lang="en-US" altLang="zh-CN" b="1">
              <a:latin typeface="黑体"/>
              <a:ea typeface="黑体"/>
              <a:cs typeface="黑体"/>
            </a:endParaRPr>
          </a:p>
        </p:txBody>
      </p:sp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2405063" y="1122364"/>
            <a:ext cx="1230312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zh-CN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　</a:t>
            </a:r>
          </a:p>
        </p:txBody>
      </p:sp>
      <p:sp>
        <p:nvSpPr>
          <p:cNvPr id="39941" name="Rectangle 7"/>
          <p:cNvSpPr>
            <a:spLocks noChangeArrowheads="1"/>
          </p:cNvSpPr>
          <p:nvPr/>
        </p:nvSpPr>
        <p:spPr bwMode="auto">
          <a:xfrm>
            <a:off x="3635377" y="1122364"/>
            <a:ext cx="1160463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just">
              <a:lnSpc>
                <a:spcPct val="110000"/>
              </a:lnSpc>
              <a:spcBef>
                <a:spcPts val="135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endParaRPr lang="zh-CN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9942" name="Rectangle 8"/>
          <p:cNvSpPr>
            <a:spLocks noChangeArrowheads="1"/>
          </p:cNvSpPr>
          <p:nvPr/>
        </p:nvSpPr>
        <p:spPr bwMode="auto">
          <a:xfrm>
            <a:off x="4795840" y="1122363"/>
            <a:ext cx="1023937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just">
              <a:lnSpc>
                <a:spcPct val="110000"/>
              </a:lnSpc>
              <a:spcBef>
                <a:spcPts val="135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endParaRPr lang="zh-CN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9943" name="Rectangle 9"/>
          <p:cNvSpPr>
            <a:spLocks noChangeArrowheads="1"/>
          </p:cNvSpPr>
          <p:nvPr/>
        </p:nvSpPr>
        <p:spPr bwMode="auto">
          <a:xfrm>
            <a:off x="5819775" y="1122364"/>
            <a:ext cx="1174750" cy="236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just">
              <a:lnSpc>
                <a:spcPct val="110000"/>
              </a:lnSpc>
              <a:spcBef>
                <a:spcPts val="135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endParaRPr lang="zh-CN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9944" name="Rectangle 10"/>
          <p:cNvSpPr>
            <a:spLocks noChangeArrowheads="1"/>
          </p:cNvSpPr>
          <p:nvPr/>
        </p:nvSpPr>
        <p:spPr bwMode="auto">
          <a:xfrm>
            <a:off x="6994527" y="1122364"/>
            <a:ext cx="957263" cy="314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just">
              <a:lnSpc>
                <a:spcPct val="110000"/>
              </a:lnSpc>
              <a:spcBef>
                <a:spcPts val="135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endParaRPr lang="zh-CN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9945" name="Rectangle 11"/>
          <p:cNvSpPr>
            <a:spLocks noChangeArrowheads="1"/>
          </p:cNvSpPr>
          <p:nvPr/>
        </p:nvSpPr>
        <p:spPr bwMode="auto">
          <a:xfrm>
            <a:off x="395290" y="1536700"/>
            <a:ext cx="1201737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1.5</a:t>
            </a:r>
          </a:p>
        </p:txBody>
      </p:sp>
      <p:sp>
        <p:nvSpPr>
          <p:cNvPr id="39946" name="Rectangle 12"/>
          <p:cNvSpPr>
            <a:spLocks noChangeArrowheads="1"/>
          </p:cNvSpPr>
          <p:nvPr/>
        </p:nvSpPr>
        <p:spPr bwMode="auto">
          <a:xfrm>
            <a:off x="1597025" y="1536700"/>
            <a:ext cx="808038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8</a:t>
            </a:r>
          </a:p>
        </p:txBody>
      </p:sp>
      <p:sp>
        <p:nvSpPr>
          <p:cNvPr id="39947" name="Rectangle 13"/>
          <p:cNvSpPr>
            <a:spLocks noChangeArrowheads="1"/>
          </p:cNvSpPr>
          <p:nvPr/>
        </p:nvSpPr>
        <p:spPr bwMode="auto">
          <a:xfrm>
            <a:off x="2405063" y="1536700"/>
            <a:ext cx="1230312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P</a:t>
            </a:r>
            <a:r>
              <a:rPr lang="en-US" altLang="zh-CN" b="1" baseline="-30000">
                <a:latin typeface="黑体"/>
                <a:ea typeface="黑体"/>
                <a:cs typeface="黑体"/>
              </a:rPr>
              <a:t>1</a:t>
            </a:r>
            <a:endParaRPr lang="en-US" altLang="zh-CN" b="1">
              <a:latin typeface="黑体"/>
              <a:ea typeface="黑体"/>
              <a:cs typeface="黑体"/>
            </a:endParaRPr>
          </a:p>
        </p:txBody>
      </p:sp>
      <p:sp>
        <p:nvSpPr>
          <p:cNvPr id="39948" name="Rectangle 14"/>
          <p:cNvSpPr>
            <a:spLocks noChangeArrowheads="1"/>
          </p:cNvSpPr>
          <p:nvPr/>
        </p:nvSpPr>
        <p:spPr bwMode="auto">
          <a:xfrm>
            <a:off x="395290" y="1962151"/>
            <a:ext cx="1201737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1.7</a:t>
            </a:r>
          </a:p>
        </p:txBody>
      </p:sp>
      <p:sp>
        <p:nvSpPr>
          <p:cNvPr id="39949" name="Rectangle 15"/>
          <p:cNvSpPr>
            <a:spLocks noChangeArrowheads="1"/>
          </p:cNvSpPr>
          <p:nvPr/>
        </p:nvSpPr>
        <p:spPr bwMode="auto">
          <a:xfrm>
            <a:off x="1597025" y="1962151"/>
            <a:ext cx="808038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8</a:t>
            </a:r>
          </a:p>
        </p:txBody>
      </p:sp>
      <p:sp>
        <p:nvSpPr>
          <p:cNvPr id="39950" name="Rectangle 16"/>
          <p:cNvSpPr>
            <a:spLocks noChangeArrowheads="1"/>
          </p:cNvSpPr>
          <p:nvPr/>
        </p:nvSpPr>
        <p:spPr bwMode="auto">
          <a:xfrm>
            <a:off x="2405063" y="1962151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12</a:t>
            </a:r>
          </a:p>
        </p:txBody>
      </p:sp>
      <p:sp>
        <p:nvSpPr>
          <p:cNvPr id="39951" name="Rectangle 17"/>
          <p:cNvSpPr>
            <a:spLocks noChangeArrowheads="1"/>
          </p:cNvSpPr>
          <p:nvPr/>
        </p:nvSpPr>
        <p:spPr bwMode="auto">
          <a:xfrm>
            <a:off x="3635377" y="1962151"/>
            <a:ext cx="1160463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P</a:t>
            </a:r>
            <a:r>
              <a:rPr lang="en-US" altLang="zh-CN" b="1" baseline="-30000">
                <a:latin typeface="黑体"/>
                <a:ea typeface="黑体"/>
                <a:cs typeface="黑体"/>
              </a:rPr>
              <a:t>2</a:t>
            </a:r>
            <a:endParaRPr lang="en-US" altLang="zh-CN" b="1">
              <a:latin typeface="黑体"/>
              <a:ea typeface="黑体"/>
              <a:cs typeface="黑体"/>
            </a:endParaRPr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2405063" y="2335213"/>
            <a:ext cx="1230312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4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9953" name="Rectangle 19"/>
          <p:cNvSpPr>
            <a:spLocks noChangeArrowheads="1"/>
          </p:cNvSpPr>
          <p:nvPr/>
        </p:nvSpPr>
        <p:spPr bwMode="auto">
          <a:xfrm>
            <a:off x="395290" y="2708276"/>
            <a:ext cx="1201737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0.9</a:t>
            </a:r>
          </a:p>
        </p:txBody>
      </p:sp>
      <p:sp>
        <p:nvSpPr>
          <p:cNvPr id="39954" name="Rectangle 20"/>
          <p:cNvSpPr>
            <a:spLocks noChangeArrowheads="1"/>
          </p:cNvSpPr>
          <p:nvPr/>
        </p:nvSpPr>
        <p:spPr bwMode="auto">
          <a:xfrm>
            <a:off x="1597025" y="2708276"/>
            <a:ext cx="808038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6</a:t>
            </a:r>
          </a:p>
        </p:txBody>
      </p:sp>
      <p:sp>
        <p:nvSpPr>
          <p:cNvPr id="39955" name="Rectangle 21"/>
          <p:cNvSpPr>
            <a:spLocks noChangeArrowheads="1"/>
          </p:cNvSpPr>
          <p:nvPr/>
        </p:nvSpPr>
        <p:spPr bwMode="auto">
          <a:xfrm>
            <a:off x="2405063" y="2708276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13</a:t>
            </a:r>
          </a:p>
        </p:txBody>
      </p:sp>
      <p:sp>
        <p:nvSpPr>
          <p:cNvPr id="39956" name="Rectangle 22"/>
          <p:cNvSpPr>
            <a:spLocks noChangeArrowheads="1"/>
          </p:cNvSpPr>
          <p:nvPr/>
        </p:nvSpPr>
        <p:spPr bwMode="auto">
          <a:xfrm>
            <a:off x="3635377" y="2708276"/>
            <a:ext cx="1160463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4</a:t>
            </a:r>
          </a:p>
        </p:txBody>
      </p:sp>
      <p:sp>
        <p:nvSpPr>
          <p:cNvPr id="39957" name="Rectangle 23"/>
          <p:cNvSpPr>
            <a:spLocks noChangeArrowheads="1"/>
          </p:cNvSpPr>
          <p:nvPr/>
        </p:nvSpPr>
        <p:spPr bwMode="auto">
          <a:xfrm>
            <a:off x="4795840" y="2708276"/>
            <a:ext cx="1023937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P</a:t>
            </a:r>
            <a:r>
              <a:rPr lang="en-US" altLang="zh-CN" b="1" baseline="-30000">
                <a:latin typeface="黑体"/>
                <a:ea typeface="黑体"/>
                <a:cs typeface="黑体"/>
              </a:rPr>
              <a:t>3</a:t>
            </a:r>
            <a:endParaRPr lang="en-US" altLang="zh-CN" b="1">
              <a:latin typeface="黑体"/>
              <a:ea typeface="黑体"/>
              <a:cs typeface="黑体"/>
            </a:endParaRPr>
          </a:p>
        </p:txBody>
      </p: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2405063" y="3081339"/>
            <a:ext cx="1230312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1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24" name="Rectangle 25"/>
          <p:cNvSpPr>
            <a:spLocks noChangeArrowheads="1"/>
          </p:cNvSpPr>
          <p:nvPr/>
        </p:nvSpPr>
        <p:spPr bwMode="auto">
          <a:xfrm>
            <a:off x="3635377" y="3081339"/>
            <a:ext cx="1160463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10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9960" name="Rectangle 26"/>
          <p:cNvSpPr>
            <a:spLocks noChangeArrowheads="1"/>
          </p:cNvSpPr>
          <p:nvPr/>
        </p:nvSpPr>
        <p:spPr bwMode="auto">
          <a:xfrm>
            <a:off x="395290" y="3486150"/>
            <a:ext cx="1201737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1.4</a:t>
            </a:r>
          </a:p>
        </p:txBody>
      </p:sp>
      <p:sp>
        <p:nvSpPr>
          <p:cNvPr id="39961" name="Rectangle 27"/>
          <p:cNvSpPr>
            <a:spLocks noChangeArrowheads="1"/>
          </p:cNvSpPr>
          <p:nvPr/>
        </p:nvSpPr>
        <p:spPr bwMode="auto">
          <a:xfrm>
            <a:off x="1597025" y="3486150"/>
            <a:ext cx="808038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7</a:t>
            </a:r>
          </a:p>
        </p:txBody>
      </p:sp>
      <p:sp>
        <p:nvSpPr>
          <p:cNvPr id="39962" name="Rectangle 28"/>
          <p:cNvSpPr>
            <a:spLocks noChangeArrowheads="1"/>
          </p:cNvSpPr>
          <p:nvPr/>
        </p:nvSpPr>
        <p:spPr bwMode="auto">
          <a:xfrm>
            <a:off x="2405063" y="3486151"/>
            <a:ext cx="1230312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15</a:t>
            </a:r>
          </a:p>
        </p:txBody>
      </p:sp>
      <p:sp>
        <p:nvSpPr>
          <p:cNvPr id="39963" name="Rectangle 29"/>
          <p:cNvSpPr>
            <a:spLocks noChangeArrowheads="1"/>
          </p:cNvSpPr>
          <p:nvPr/>
        </p:nvSpPr>
        <p:spPr bwMode="auto">
          <a:xfrm>
            <a:off x="3635377" y="3486151"/>
            <a:ext cx="1160463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9</a:t>
            </a:r>
          </a:p>
        </p:txBody>
      </p:sp>
      <p:sp>
        <p:nvSpPr>
          <p:cNvPr id="39964" name="Rectangle 30"/>
          <p:cNvSpPr>
            <a:spLocks noChangeArrowheads="1"/>
          </p:cNvSpPr>
          <p:nvPr/>
        </p:nvSpPr>
        <p:spPr bwMode="auto">
          <a:xfrm>
            <a:off x="4795840" y="3486151"/>
            <a:ext cx="1023937" cy="3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5</a:t>
            </a:r>
          </a:p>
        </p:txBody>
      </p:sp>
      <p:sp>
        <p:nvSpPr>
          <p:cNvPr id="39965" name="Rectangle 31"/>
          <p:cNvSpPr>
            <a:spLocks noChangeArrowheads="1"/>
          </p:cNvSpPr>
          <p:nvPr/>
        </p:nvSpPr>
        <p:spPr bwMode="auto">
          <a:xfrm>
            <a:off x="5819775" y="3486150"/>
            <a:ext cx="117475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P</a:t>
            </a:r>
            <a:r>
              <a:rPr lang="en-US" altLang="zh-CN" b="1" baseline="-30000">
                <a:latin typeface="黑体"/>
                <a:ea typeface="黑体"/>
                <a:cs typeface="黑体"/>
              </a:rPr>
              <a:t>4</a:t>
            </a:r>
            <a:endParaRPr lang="en-US" altLang="zh-CN" b="1">
              <a:latin typeface="黑体"/>
              <a:ea typeface="黑体"/>
              <a:cs typeface="黑体"/>
            </a:endParaRPr>
          </a:p>
        </p:txBody>
      </p:sp>
      <p:sp>
        <p:nvSpPr>
          <p:cNvPr id="31" name="Rectangle 32"/>
          <p:cNvSpPr>
            <a:spLocks noChangeArrowheads="1"/>
          </p:cNvSpPr>
          <p:nvPr/>
        </p:nvSpPr>
        <p:spPr bwMode="auto">
          <a:xfrm>
            <a:off x="2405063" y="3859214"/>
            <a:ext cx="123031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0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2" name="Rectangle 33"/>
          <p:cNvSpPr>
            <a:spLocks noChangeArrowheads="1"/>
          </p:cNvSpPr>
          <p:nvPr/>
        </p:nvSpPr>
        <p:spPr bwMode="auto">
          <a:xfrm>
            <a:off x="3635377" y="3859214"/>
            <a:ext cx="1160463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6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3" name="Rectangle 34"/>
          <p:cNvSpPr>
            <a:spLocks noChangeArrowheads="1"/>
          </p:cNvSpPr>
          <p:nvPr/>
        </p:nvSpPr>
        <p:spPr bwMode="auto">
          <a:xfrm>
            <a:off x="4795840" y="3859214"/>
            <a:ext cx="102393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8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9969" name="Rectangle 35"/>
          <p:cNvSpPr>
            <a:spLocks noChangeArrowheads="1"/>
          </p:cNvSpPr>
          <p:nvPr/>
        </p:nvSpPr>
        <p:spPr bwMode="auto">
          <a:xfrm>
            <a:off x="395290" y="4268788"/>
            <a:ext cx="120173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latin typeface="黑体"/>
                <a:ea typeface="黑体"/>
                <a:cs typeface="黑体"/>
              </a:rPr>
              <a:t>2.4</a:t>
            </a:r>
          </a:p>
        </p:txBody>
      </p:sp>
      <p:sp>
        <p:nvSpPr>
          <p:cNvPr id="39970" name="Rectangle 36"/>
          <p:cNvSpPr>
            <a:spLocks noChangeArrowheads="1"/>
          </p:cNvSpPr>
          <p:nvPr/>
        </p:nvSpPr>
        <p:spPr bwMode="auto">
          <a:xfrm>
            <a:off x="1597025" y="4268788"/>
            <a:ext cx="80803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10</a:t>
            </a:r>
          </a:p>
        </p:txBody>
      </p:sp>
      <p:sp>
        <p:nvSpPr>
          <p:cNvPr id="39971" name="Rectangle 37"/>
          <p:cNvSpPr>
            <a:spLocks noChangeArrowheads="1"/>
          </p:cNvSpPr>
          <p:nvPr/>
        </p:nvSpPr>
        <p:spPr bwMode="auto">
          <a:xfrm>
            <a:off x="2405063" y="4268788"/>
            <a:ext cx="1230312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16</a:t>
            </a:r>
          </a:p>
        </p:txBody>
      </p:sp>
      <p:sp>
        <p:nvSpPr>
          <p:cNvPr id="39972" name="Rectangle 38"/>
          <p:cNvSpPr>
            <a:spLocks noChangeArrowheads="1"/>
          </p:cNvSpPr>
          <p:nvPr/>
        </p:nvSpPr>
        <p:spPr bwMode="auto">
          <a:xfrm>
            <a:off x="3635377" y="4268788"/>
            <a:ext cx="1160463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18</a:t>
            </a:r>
          </a:p>
        </p:txBody>
      </p:sp>
      <p:sp>
        <p:nvSpPr>
          <p:cNvPr id="39973" name="Rectangle 39"/>
          <p:cNvSpPr>
            <a:spLocks noChangeArrowheads="1"/>
          </p:cNvSpPr>
          <p:nvPr/>
        </p:nvSpPr>
        <p:spPr bwMode="auto">
          <a:xfrm>
            <a:off x="4795840" y="4268788"/>
            <a:ext cx="1023937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16</a:t>
            </a:r>
          </a:p>
        </p:txBody>
      </p:sp>
      <p:sp>
        <p:nvSpPr>
          <p:cNvPr id="39974" name="Rectangle 40"/>
          <p:cNvSpPr>
            <a:spLocks noChangeArrowheads="1"/>
          </p:cNvSpPr>
          <p:nvPr/>
        </p:nvSpPr>
        <p:spPr bwMode="auto">
          <a:xfrm>
            <a:off x="5819775" y="4268788"/>
            <a:ext cx="1174750" cy="37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12</a:t>
            </a:r>
          </a:p>
        </p:txBody>
      </p:sp>
      <p:sp>
        <p:nvSpPr>
          <p:cNvPr id="39975" name="Rectangle 41"/>
          <p:cNvSpPr>
            <a:spLocks noChangeArrowheads="1"/>
          </p:cNvSpPr>
          <p:nvPr/>
        </p:nvSpPr>
        <p:spPr bwMode="auto">
          <a:xfrm>
            <a:off x="6994527" y="4268788"/>
            <a:ext cx="957263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949D23"/>
                </a:solidFill>
                <a:latin typeface="黑体"/>
                <a:ea typeface="黑体"/>
                <a:cs typeface="黑体"/>
              </a:rPr>
              <a:t>P</a:t>
            </a:r>
            <a:r>
              <a:rPr lang="en-US" altLang="zh-CN" b="1" baseline="-30000">
                <a:solidFill>
                  <a:srgbClr val="949D23"/>
                </a:solidFill>
                <a:latin typeface="黑体"/>
                <a:ea typeface="黑体"/>
                <a:cs typeface="黑体"/>
              </a:rPr>
              <a:t>5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42" name="Rectangle 42"/>
          <p:cNvSpPr>
            <a:spLocks noChangeArrowheads="1"/>
          </p:cNvSpPr>
          <p:nvPr/>
        </p:nvSpPr>
        <p:spPr bwMode="auto">
          <a:xfrm>
            <a:off x="2405063" y="4641850"/>
            <a:ext cx="1230312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2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43" name="Rectangle 43"/>
          <p:cNvSpPr>
            <a:spLocks noChangeArrowheads="1"/>
          </p:cNvSpPr>
          <p:nvPr/>
        </p:nvSpPr>
        <p:spPr bwMode="auto">
          <a:xfrm>
            <a:off x="3635377" y="4641850"/>
            <a:ext cx="1160463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0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44" name="Rectangle 44"/>
          <p:cNvSpPr>
            <a:spLocks noChangeArrowheads="1"/>
          </p:cNvSpPr>
          <p:nvPr/>
        </p:nvSpPr>
        <p:spPr bwMode="auto">
          <a:xfrm>
            <a:off x="4795840" y="4641850"/>
            <a:ext cx="1023937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0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45" name="Rectangle 45"/>
          <p:cNvSpPr>
            <a:spLocks noChangeArrowheads="1"/>
          </p:cNvSpPr>
          <p:nvPr/>
        </p:nvSpPr>
        <p:spPr bwMode="auto">
          <a:xfrm>
            <a:off x="5819775" y="4641850"/>
            <a:ext cx="117475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 anchor="ctr"/>
          <a:lstStyle/>
          <a:p>
            <a:pPr algn="ctr" fontAlgn="ctr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solidFill>
                  <a:srgbClr val="FF0000"/>
                </a:solidFill>
                <a:latin typeface="黑体"/>
                <a:ea typeface="黑体"/>
                <a:cs typeface="黑体"/>
              </a:rPr>
              <a:t>5</a:t>
            </a:r>
            <a:endParaRPr lang="en-US" altLang="zh-CN" b="1">
              <a:solidFill>
                <a:srgbClr val="949D23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9980" name="Line 46"/>
          <p:cNvSpPr>
            <a:spLocks noChangeShapeType="1"/>
          </p:cNvSpPr>
          <p:nvPr/>
        </p:nvSpPr>
        <p:spPr bwMode="auto">
          <a:xfrm>
            <a:off x="1597025" y="1122364"/>
            <a:ext cx="0" cy="3925887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81" name="Line 47"/>
          <p:cNvSpPr>
            <a:spLocks noChangeShapeType="1"/>
          </p:cNvSpPr>
          <p:nvPr/>
        </p:nvSpPr>
        <p:spPr bwMode="auto">
          <a:xfrm>
            <a:off x="2405063" y="1122364"/>
            <a:ext cx="0" cy="3925887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82" name="Line 48"/>
          <p:cNvSpPr>
            <a:spLocks noChangeShapeType="1"/>
          </p:cNvSpPr>
          <p:nvPr/>
        </p:nvSpPr>
        <p:spPr bwMode="auto">
          <a:xfrm>
            <a:off x="3635375" y="1536700"/>
            <a:ext cx="0" cy="351155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83" name="Line 49"/>
          <p:cNvSpPr>
            <a:spLocks noChangeShapeType="1"/>
          </p:cNvSpPr>
          <p:nvPr/>
        </p:nvSpPr>
        <p:spPr bwMode="auto">
          <a:xfrm>
            <a:off x="4795838" y="1962150"/>
            <a:ext cx="0" cy="308610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84" name="Line 50"/>
          <p:cNvSpPr>
            <a:spLocks noChangeShapeType="1"/>
          </p:cNvSpPr>
          <p:nvPr/>
        </p:nvSpPr>
        <p:spPr bwMode="auto">
          <a:xfrm>
            <a:off x="5819775" y="2708276"/>
            <a:ext cx="0" cy="2339975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85" name="Line 51"/>
          <p:cNvSpPr>
            <a:spLocks noChangeShapeType="1"/>
          </p:cNvSpPr>
          <p:nvPr/>
        </p:nvSpPr>
        <p:spPr bwMode="auto">
          <a:xfrm>
            <a:off x="6994525" y="3486150"/>
            <a:ext cx="0" cy="156210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86" name="Line 52"/>
          <p:cNvSpPr>
            <a:spLocks noChangeShapeType="1"/>
          </p:cNvSpPr>
          <p:nvPr/>
        </p:nvSpPr>
        <p:spPr bwMode="auto">
          <a:xfrm>
            <a:off x="395290" y="1536700"/>
            <a:ext cx="3240087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87" name="Line 53"/>
          <p:cNvSpPr>
            <a:spLocks noChangeShapeType="1"/>
          </p:cNvSpPr>
          <p:nvPr/>
        </p:nvSpPr>
        <p:spPr bwMode="auto">
          <a:xfrm>
            <a:off x="395288" y="1962150"/>
            <a:ext cx="4400550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88" name="Line 54"/>
          <p:cNvSpPr>
            <a:spLocks noChangeShapeType="1"/>
          </p:cNvSpPr>
          <p:nvPr/>
        </p:nvSpPr>
        <p:spPr bwMode="auto">
          <a:xfrm>
            <a:off x="395290" y="2708275"/>
            <a:ext cx="5424487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89" name="Line 55"/>
          <p:cNvSpPr>
            <a:spLocks noChangeShapeType="1"/>
          </p:cNvSpPr>
          <p:nvPr/>
        </p:nvSpPr>
        <p:spPr bwMode="auto">
          <a:xfrm>
            <a:off x="2405065" y="3081338"/>
            <a:ext cx="2390775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90" name="Line 56"/>
          <p:cNvSpPr>
            <a:spLocks noChangeShapeType="1"/>
          </p:cNvSpPr>
          <p:nvPr/>
        </p:nvSpPr>
        <p:spPr bwMode="auto">
          <a:xfrm>
            <a:off x="395290" y="3486150"/>
            <a:ext cx="6599237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91" name="Line 57"/>
          <p:cNvSpPr>
            <a:spLocks noChangeShapeType="1"/>
          </p:cNvSpPr>
          <p:nvPr/>
        </p:nvSpPr>
        <p:spPr bwMode="auto">
          <a:xfrm>
            <a:off x="2405063" y="3859213"/>
            <a:ext cx="3414712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92" name="Line 58"/>
          <p:cNvSpPr>
            <a:spLocks noChangeShapeType="1"/>
          </p:cNvSpPr>
          <p:nvPr/>
        </p:nvSpPr>
        <p:spPr bwMode="auto">
          <a:xfrm>
            <a:off x="395288" y="4268788"/>
            <a:ext cx="7556500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93" name="Line 59"/>
          <p:cNvSpPr>
            <a:spLocks noChangeShapeType="1"/>
          </p:cNvSpPr>
          <p:nvPr/>
        </p:nvSpPr>
        <p:spPr bwMode="auto">
          <a:xfrm>
            <a:off x="2405063" y="4641850"/>
            <a:ext cx="4589462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94" name="Line 60"/>
          <p:cNvSpPr>
            <a:spLocks noChangeShapeType="1"/>
          </p:cNvSpPr>
          <p:nvPr/>
        </p:nvSpPr>
        <p:spPr bwMode="auto">
          <a:xfrm>
            <a:off x="395288" y="1122364"/>
            <a:ext cx="0" cy="3925887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95" name="Line 61"/>
          <p:cNvSpPr>
            <a:spLocks noChangeShapeType="1"/>
          </p:cNvSpPr>
          <p:nvPr/>
        </p:nvSpPr>
        <p:spPr bwMode="auto">
          <a:xfrm>
            <a:off x="7951788" y="4268788"/>
            <a:ext cx="0" cy="779462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96" name="Line 62"/>
          <p:cNvSpPr>
            <a:spLocks noChangeShapeType="1"/>
          </p:cNvSpPr>
          <p:nvPr/>
        </p:nvSpPr>
        <p:spPr bwMode="auto">
          <a:xfrm>
            <a:off x="395290" y="1122363"/>
            <a:ext cx="2009775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97" name="Line 63"/>
          <p:cNvSpPr>
            <a:spLocks noChangeShapeType="1"/>
          </p:cNvSpPr>
          <p:nvPr/>
        </p:nvSpPr>
        <p:spPr bwMode="auto">
          <a:xfrm>
            <a:off x="395288" y="5048250"/>
            <a:ext cx="7556500" cy="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9998" name="TextBox 1"/>
          <p:cNvSpPr txBox="1">
            <a:spLocks noChangeArrowheads="1"/>
          </p:cNvSpPr>
          <p:nvPr/>
        </p:nvSpPr>
        <p:spPr bwMode="auto">
          <a:xfrm>
            <a:off x="5867402" y="1779589"/>
            <a:ext cx="26638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>
                <a:latin typeface="黑体"/>
                <a:ea typeface="黑体"/>
                <a:cs typeface="黑体"/>
              </a:rPr>
              <a:t>如：</a:t>
            </a:r>
            <a:r>
              <a:rPr lang="en-US" altLang="zh-CN">
                <a:latin typeface="黑体"/>
                <a:ea typeface="黑体"/>
                <a:cs typeface="黑体"/>
              </a:rPr>
              <a:t>P</a:t>
            </a:r>
            <a:r>
              <a:rPr lang="en-US" altLang="zh-CN" baseline="-30000">
                <a:latin typeface="黑体"/>
                <a:ea typeface="黑体"/>
                <a:cs typeface="黑体"/>
              </a:rPr>
              <a:t>0</a:t>
            </a:r>
            <a:r>
              <a:rPr lang="en-US" altLang="zh-CN">
                <a:latin typeface="黑体"/>
                <a:ea typeface="黑体"/>
                <a:cs typeface="黑体"/>
              </a:rPr>
              <a:t> P</a:t>
            </a:r>
            <a:r>
              <a:rPr lang="en-US" altLang="zh-CN" baseline="-30000">
                <a:latin typeface="黑体"/>
                <a:ea typeface="黑体"/>
                <a:cs typeface="黑体"/>
              </a:rPr>
              <a:t>1</a:t>
            </a:r>
            <a:r>
              <a:rPr lang="en-US" altLang="zh-CN">
                <a:latin typeface="黑体"/>
                <a:ea typeface="黑体"/>
                <a:cs typeface="黑体"/>
              </a:rPr>
              <a:t>+ P</a:t>
            </a:r>
            <a:r>
              <a:rPr lang="en-US" altLang="zh-CN" baseline="-30000">
                <a:latin typeface="黑体"/>
                <a:ea typeface="黑体"/>
                <a:cs typeface="黑体"/>
              </a:rPr>
              <a:t>0</a:t>
            </a:r>
            <a:r>
              <a:rPr lang="en-US" altLang="zh-CN">
                <a:latin typeface="黑体"/>
                <a:ea typeface="黑体"/>
                <a:cs typeface="黑体"/>
              </a:rPr>
              <a:t>P</a:t>
            </a:r>
            <a:r>
              <a:rPr lang="en-US" altLang="zh-CN" baseline="-30000">
                <a:latin typeface="黑体"/>
                <a:ea typeface="黑体"/>
                <a:cs typeface="黑体"/>
              </a:rPr>
              <a:t>2 </a:t>
            </a:r>
            <a:r>
              <a:rPr lang="en-US" altLang="zh-CN">
                <a:latin typeface="黑体"/>
                <a:ea typeface="黑体"/>
                <a:cs typeface="黑体"/>
              </a:rPr>
              <a:t> -P</a:t>
            </a:r>
            <a:r>
              <a:rPr lang="en-US" altLang="zh-CN" baseline="-30000">
                <a:latin typeface="黑体"/>
                <a:ea typeface="黑体"/>
                <a:cs typeface="黑体"/>
              </a:rPr>
              <a:t>1</a:t>
            </a:r>
            <a:r>
              <a:rPr lang="en-US" altLang="zh-CN">
                <a:latin typeface="黑体"/>
                <a:ea typeface="黑体"/>
                <a:cs typeface="黑体"/>
              </a:rPr>
              <a:t>P</a:t>
            </a:r>
            <a:r>
              <a:rPr lang="en-US" altLang="zh-CN" baseline="-25000">
                <a:ea typeface="幼圆" pitchFamily="49" charset="-122"/>
              </a:rPr>
              <a:t>2</a:t>
            </a:r>
            <a:endParaRPr lang="en-US" altLang="zh-CN" baseline="-25000">
              <a:latin typeface="黑体"/>
              <a:ea typeface="黑体"/>
              <a:cs typeface="黑体"/>
            </a:endParaRPr>
          </a:p>
          <a:p>
            <a:pPr>
              <a:buFont typeface="Arial" charset="0"/>
              <a:buNone/>
            </a:pPr>
            <a:r>
              <a:rPr lang="en-US" altLang="zh-CN">
                <a:latin typeface="黑体"/>
                <a:ea typeface="黑体"/>
                <a:cs typeface="黑体"/>
              </a:rPr>
              <a:t>    =8+8 -12</a:t>
            </a:r>
          </a:p>
          <a:p>
            <a:pPr>
              <a:buFont typeface="Arial" charset="0"/>
              <a:buNone/>
            </a:pPr>
            <a:r>
              <a:rPr lang="en-US" altLang="zh-CN">
                <a:latin typeface="黑体"/>
                <a:ea typeface="黑体"/>
                <a:cs typeface="黑体"/>
              </a:rPr>
              <a:t>    =4</a:t>
            </a:r>
          </a:p>
        </p:txBody>
      </p:sp>
      <p:sp>
        <p:nvSpPr>
          <p:cNvPr id="39999" name="TextBox 1"/>
          <p:cNvSpPr txBox="1">
            <a:spLocks noChangeArrowheads="1"/>
          </p:cNvSpPr>
          <p:nvPr/>
        </p:nvSpPr>
        <p:spPr bwMode="auto">
          <a:xfrm>
            <a:off x="6227765" y="2859089"/>
            <a:ext cx="2663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>
                <a:solidFill>
                  <a:srgbClr val="F8553A"/>
                </a:solidFill>
                <a:latin typeface="华文行楷" pitchFamily="2" charset="-122"/>
                <a:ea typeface="华文行楷" pitchFamily="2" charset="-122"/>
              </a:rPr>
              <a:t>注意：红色数字为求得节约里程量！</a:t>
            </a:r>
          </a:p>
        </p:txBody>
      </p:sp>
      <p:sp>
        <p:nvSpPr>
          <p:cNvPr id="40000" name="Line 69"/>
          <p:cNvSpPr>
            <a:spLocks noChangeShapeType="1"/>
          </p:cNvSpPr>
          <p:nvPr/>
        </p:nvSpPr>
        <p:spPr bwMode="auto">
          <a:xfrm>
            <a:off x="2411413" y="2355850"/>
            <a:ext cx="122396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001" name="Text Box 70"/>
          <p:cNvSpPr txBox="1">
            <a:spLocks noChangeArrowheads="1"/>
          </p:cNvSpPr>
          <p:nvPr/>
        </p:nvSpPr>
        <p:spPr bwMode="auto">
          <a:xfrm>
            <a:off x="6443663" y="627063"/>
            <a:ext cx="1081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>
              <a:ea typeface="幼圆" pitchFamily="49" charset="-122"/>
            </a:endParaRPr>
          </a:p>
        </p:txBody>
      </p:sp>
      <p:sp>
        <p:nvSpPr>
          <p:cNvPr id="67" name="Rectangle 2"/>
          <p:cNvSpPr txBox="1">
            <a:spLocks noChangeArrowheads="1"/>
          </p:cNvSpPr>
          <p:nvPr/>
        </p:nvSpPr>
        <p:spPr bwMode="auto">
          <a:xfrm>
            <a:off x="419102" y="30163"/>
            <a:ext cx="8291513" cy="525462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  <a:scene3d>
              <a:camera prst="orthographicFront"/>
              <a:lightRig rig="threePt" dir="t"/>
            </a:scene3d>
            <a:sp3d extrusionH="25400">
              <a:bevelT w="31750" h="12700" prst="softRound"/>
            </a:sp3d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accent1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微软雅黑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 Black" pitchFamily="34" charset="0"/>
                <a:ea typeface="微软雅黑"/>
                <a:cs typeface="微软雅黑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 Black" pitchFamily="34" charset="0"/>
                <a:ea typeface="微软雅黑"/>
                <a:cs typeface="微软雅黑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 Black" pitchFamily="34" charset="0"/>
                <a:ea typeface="微软雅黑"/>
                <a:cs typeface="微软雅黑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 Black" pitchFamily="34" charset="0"/>
                <a:ea typeface="微软雅黑"/>
                <a:cs typeface="微软雅黑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 Black" pitchFamily="34" charset="0"/>
                <a:ea typeface="微软雅黑"/>
                <a:cs typeface="微软雅黑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 Black" pitchFamily="34" charset="0"/>
                <a:ea typeface="微软雅黑"/>
                <a:cs typeface="微软雅黑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 Black" pitchFamily="34" charset="0"/>
                <a:ea typeface="微软雅黑"/>
                <a:cs typeface="微软雅黑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 Black" pitchFamily="34" charset="0"/>
                <a:ea typeface="微软雅黑"/>
                <a:cs typeface="微软雅黑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dirty="0" smtClean="0">
                <a:ea typeface="黑体"/>
                <a:cs typeface="黑体"/>
              </a:rPr>
              <a:t>3.3 </a:t>
            </a:r>
            <a:r>
              <a:rPr lang="zh-CN" altLang="en-US" dirty="0" smtClean="0">
                <a:ea typeface="黑体"/>
                <a:cs typeface="黑体"/>
              </a:rPr>
              <a:t> 节约里程法应用步骤</a:t>
            </a:r>
            <a:endParaRPr lang="zh-CN" altLang="en-US" dirty="0">
              <a:ea typeface="黑体"/>
              <a:cs typeface="黑体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 idx="4294967295"/>
          </p:nvPr>
        </p:nvSpPr>
        <p:spPr bwMode="auto"/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ea typeface="黑体"/>
                <a:cs typeface="黑体"/>
              </a:rPr>
              <a:t>3.3 </a:t>
            </a:r>
            <a:r>
              <a:rPr lang="zh-CN" altLang="en-US" dirty="0">
                <a:ea typeface="黑体"/>
                <a:cs typeface="黑体"/>
              </a:rPr>
              <a:t> 节约里程</a:t>
            </a:r>
            <a:r>
              <a:rPr lang="zh-CN" altLang="en-US" dirty="0" smtClean="0">
                <a:ea typeface="黑体"/>
                <a:cs typeface="黑体"/>
              </a:rPr>
              <a:t>法应用步骤</a:t>
            </a:r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40962" name="Text Box 3"/>
          <p:cNvSpPr txBox="1">
            <a:spLocks noChangeArrowheads="1"/>
          </p:cNvSpPr>
          <p:nvPr/>
        </p:nvSpPr>
        <p:spPr bwMode="auto">
          <a:xfrm>
            <a:off x="539750" y="627064"/>
            <a:ext cx="6226384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 sz="1700" b="1" dirty="0">
                <a:latin typeface="黑体"/>
                <a:ea typeface="黑体"/>
                <a:cs typeface="黑体"/>
              </a:rPr>
              <a:t>第 </a:t>
            </a:r>
            <a:r>
              <a:rPr lang="en-US" altLang="zh-CN" sz="1700" b="1" dirty="0">
                <a:latin typeface="黑体"/>
                <a:ea typeface="黑体"/>
                <a:cs typeface="黑体"/>
              </a:rPr>
              <a:t>3 </a:t>
            </a:r>
            <a:r>
              <a:rPr lang="zh-CN" altLang="en-US" sz="1700" b="1" dirty="0">
                <a:latin typeface="黑体"/>
                <a:ea typeface="黑体"/>
                <a:cs typeface="黑体"/>
              </a:rPr>
              <a:t>步：节约里程量排序。将节约里程按从大到小顺序排列。</a:t>
            </a:r>
          </a:p>
        </p:txBody>
      </p:sp>
      <p:graphicFrame>
        <p:nvGraphicFramePr>
          <p:cNvPr id="38967" name="Group 55"/>
          <p:cNvGraphicFramePr>
            <a:graphicFrameLocks noGrp="1"/>
          </p:cNvGraphicFramePr>
          <p:nvPr/>
        </p:nvGraphicFramePr>
        <p:xfrm>
          <a:off x="395288" y="1058864"/>
          <a:ext cx="7643812" cy="3967547"/>
        </p:xfrm>
        <a:graphic>
          <a:graphicData uri="http://schemas.openxmlformats.org/drawingml/2006/table">
            <a:tbl>
              <a:tblPr/>
              <a:tblGrid>
                <a:gridCol w="2400300"/>
                <a:gridCol w="2392362"/>
                <a:gridCol w="2851150"/>
              </a:tblGrid>
              <a:tr h="36671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序号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路线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节约里程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3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64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3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4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4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64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4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64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3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664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2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3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5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1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P</a:t>
                      </a:r>
                      <a:r>
                        <a:rPr kumimoji="0" lang="en-US" altLang="zh-CN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4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itchFamily="49" charset="-122"/>
                          <a:ea typeface="黑体" pitchFamily="49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50825" y="123825"/>
            <a:ext cx="8229600" cy="541338"/>
          </a:xfrm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ea typeface="黑体"/>
                <a:cs typeface="黑体"/>
              </a:rPr>
              <a:t>3.3 </a:t>
            </a:r>
            <a:r>
              <a:rPr lang="zh-CN" altLang="en-US" dirty="0">
                <a:ea typeface="黑体"/>
                <a:cs typeface="黑体"/>
              </a:rPr>
              <a:t> 节约里程</a:t>
            </a:r>
            <a:r>
              <a:rPr lang="zh-CN" altLang="en-US" dirty="0" smtClean="0">
                <a:ea typeface="黑体"/>
                <a:cs typeface="黑体"/>
              </a:rPr>
              <a:t>法应用步骤</a:t>
            </a:r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41986" name="Rectangle 2"/>
          <p:cNvSpPr>
            <a:spLocks noGrp="1" noRot="1" noChangeArrowheads="1"/>
          </p:cNvSpPr>
          <p:nvPr/>
        </p:nvSpPr>
        <p:spPr bwMode="auto">
          <a:xfrm>
            <a:off x="179388" y="915989"/>
            <a:ext cx="89646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zh-CN" altLang="en-US" b="1" dirty="0">
                <a:latin typeface="黑体"/>
                <a:ea typeface="黑体"/>
                <a:cs typeface="黑体"/>
              </a:rPr>
              <a:t>第</a:t>
            </a:r>
            <a:r>
              <a:rPr lang="en-US" altLang="zh-CN" b="1" dirty="0">
                <a:latin typeface="黑体"/>
                <a:ea typeface="黑体"/>
                <a:cs typeface="黑体"/>
              </a:rPr>
              <a:t>4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步：作出配送路线。按节约里程量大小顺序，及</a:t>
            </a:r>
            <a:r>
              <a:rPr lang="zh-CN" altLang="en-US" b="1" dirty="0">
                <a:solidFill>
                  <a:srgbClr val="FF0000"/>
                </a:solidFill>
                <a:latin typeface="黑体"/>
                <a:ea typeface="黑体"/>
                <a:cs typeface="黑体"/>
              </a:rPr>
              <a:t>车辆载重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和</a:t>
            </a:r>
            <a:r>
              <a:rPr lang="zh-CN" altLang="en-US" b="1" dirty="0">
                <a:solidFill>
                  <a:srgbClr val="FF0000"/>
                </a:solidFill>
                <a:latin typeface="黑体"/>
                <a:ea typeface="黑体"/>
                <a:cs typeface="黑体"/>
              </a:rPr>
              <a:t>路程限制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形成配送路线</a:t>
            </a:r>
            <a:r>
              <a:rPr lang="zh-CN" altLang="en-US" b="1" dirty="0">
                <a:ea typeface="宋体" charset="-122"/>
              </a:rPr>
              <a:t> 。</a:t>
            </a:r>
            <a:r>
              <a:rPr lang="zh-CN" altLang="en-US" sz="2400" b="1" dirty="0">
                <a:latin typeface="宋体" charset="-122"/>
                <a:ea typeface="宋体" charset="-122"/>
              </a:rPr>
              <a:t/>
            </a:r>
            <a:br>
              <a:rPr lang="zh-CN" altLang="en-US" sz="2400" b="1" dirty="0">
                <a:latin typeface="宋体" charset="-122"/>
                <a:ea typeface="宋体" charset="-122"/>
              </a:rPr>
            </a:br>
            <a:endParaRPr lang="zh-CN" altLang="en-US" sz="2400" b="1" dirty="0">
              <a:latin typeface="宋体" charset="-122"/>
              <a:ea typeface="宋体" charset="-122"/>
            </a:endParaRPr>
          </a:p>
        </p:txBody>
      </p:sp>
      <p:sp>
        <p:nvSpPr>
          <p:cNvPr id="41987" name="TextBox 1"/>
          <p:cNvSpPr txBox="1">
            <a:spLocks noChangeArrowheads="1"/>
          </p:cNvSpPr>
          <p:nvPr/>
        </p:nvSpPr>
        <p:spPr bwMode="auto">
          <a:xfrm>
            <a:off x="5756277" y="3292475"/>
            <a:ext cx="33877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zh-CN" altLang="en-US">
                <a:solidFill>
                  <a:srgbClr val="F8553A"/>
                </a:solidFill>
                <a:latin typeface="华文楷体" pitchFamily="2" charset="-122"/>
              </a:rPr>
              <a:t>       </a:t>
            </a:r>
            <a:r>
              <a:rPr lang="zh-CN" altLang="en-US" sz="1600" b="1">
                <a:latin typeface="华文楷体" pitchFamily="2" charset="-122"/>
              </a:rPr>
              <a:t>优先考虑节约里程最大的路线，以此类推，如果前面涉及了某些路线，往后就考虑未涉及的路线。</a:t>
            </a:r>
            <a:endParaRPr lang="en-US" altLang="zh-CN" sz="1600" b="1">
              <a:latin typeface="华文楷体" pitchFamily="2" charset="-122"/>
            </a:endParaRPr>
          </a:p>
          <a:p>
            <a:pPr>
              <a:buFont typeface="Arial" charset="0"/>
              <a:buNone/>
            </a:pPr>
            <a:r>
              <a:rPr lang="en-US" altLang="zh-CN" sz="1600" b="1">
                <a:latin typeface="黑体"/>
                <a:ea typeface="黑体"/>
                <a:cs typeface="黑体"/>
              </a:rPr>
              <a:t>P</a:t>
            </a:r>
            <a:r>
              <a:rPr lang="en-US" altLang="zh-CN" sz="1600" b="1" baseline="-30000">
                <a:latin typeface="黑体"/>
                <a:ea typeface="黑体"/>
                <a:cs typeface="黑体"/>
              </a:rPr>
              <a:t>2</a:t>
            </a:r>
            <a:r>
              <a:rPr lang="en-US" altLang="zh-CN" sz="1600" b="1">
                <a:latin typeface="黑体"/>
                <a:ea typeface="黑体"/>
                <a:cs typeface="黑体"/>
              </a:rPr>
              <a:t>P</a:t>
            </a:r>
            <a:r>
              <a:rPr lang="en-US" altLang="zh-CN" sz="1600" b="1" baseline="-30000">
                <a:latin typeface="黑体"/>
                <a:ea typeface="黑体"/>
                <a:cs typeface="黑体"/>
              </a:rPr>
              <a:t>3---</a:t>
            </a:r>
            <a:r>
              <a:rPr lang="en-US" altLang="zh-CN" sz="1600" b="1">
                <a:latin typeface="黑体"/>
                <a:ea typeface="黑体"/>
                <a:cs typeface="黑体"/>
              </a:rPr>
              <a:t>P</a:t>
            </a:r>
            <a:r>
              <a:rPr lang="en-US" altLang="zh-CN" sz="1600" b="1" baseline="-30000">
                <a:latin typeface="黑体"/>
                <a:ea typeface="黑体"/>
                <a:cs typeface="黑体"/>
              </a:rPr>
              <a:t>3</a:t>
            </a:r>
            <a:r>
              <a:rPr lang="en-US" altLang="zh-CN" sz="1600" b="1">
                <a:latin typeface="黑体"/>
                <a:ea typeface="黑体"/>
                <a:cs typeface="黑体"/>
              </a:rPr>
              <a:t>P</a:t>
            </a:r>
            <a:r>
              <a:rPr lang="en-US" altLang="zh-CN" sz="1600" b="1" baseline="-30000">
                <a:latin typeface="黑体"/>
                <a:ea typeface="黑体"/>
                <a:cs typeface="黑体"/>
              </a:rPr>
              <a:t>4  </a:t>
            </a:r>
            <a:r>
              <a:rPr lang="zh-CN" altLang="en-US" sz="1600" b="1" baseline="-30000">
                <a:latin typeface="黑体"/>
                <a:ea typeface="黑体"/>
                <a:cs typeface="黑体"/>
              </a:rPr>
              <a:t>、</a:t>
            </a:r>
            <a:r>
              <a:rPr lang="en-US" altLang="zh-CN" sz="1600" b="1">
                <a:latin typeface="黑体"/>
                <a:ea typeface="黑体"/>
                <a:cs typeface="黑体"/>
              </a:rPr>
              <a:t>P</a:t>
            </a:r>
            <a:r>
              <a:rPr lang="en-US" altLang="zh-CN" sz="1600" b="1" baseline="-30000">
                <a:latin typeface="黑体"/>
                <a:ea typeface="黑体"/>
                <a:cs typeface="黑体"/>
              </a:rPr>
              <a:t>1</a:t>
            </a:r>
            <a:r>
              <a:rPr lang="en-US" altLang="zh-CN" sz="1600" b="1">
                <a:latin typeface="黑体"/>
                <a:ea typeface="黑体"/>
                <a:cs typeface="黑体"/>
              </a:rPr>
              <a:t>P</a:t>
            </a:r>
            <a:r>
              <a:rPr lang="en-US" altLang="zh-CN" sz="1600" b="1" baseline="-30000">
                <a:latin typeface="黑体"/>
                <a:ea typeface="黑体"/>
                <a:cs typeface="黑体"/>
              </a:rPr>
              <a:t>5</a:t>
            </a:r>
            <a:endParaRPr lang="en-US" altLang="zh-CN" sz="1600" b="1">
              <a:latin typeface="黑体"/>
              <a:ea typeface="黑体"/>
              <a:cs typeface="黑体"/>
            </a:endParaRPr>
          </a:p>
        </p:txBody>
      </p:sp>
      <p:graphicFrame>
        <p:nvGraphicFramePr>
          <p:cNvPr id="40083" name="Group 147"/>
          <p:cNvGraphicFramePr>
            <a:graphicFrameLocks noGrp="1"/>
          </p:cNvGraphicFramePr>
          <p:nvPr/>
        </p:nvGraphicFramePr>
        <p:xfrm>
          <a:off x="5867402" y="1058864"/>
          <a:ext cx="2746375" cy="2208372"/>
        </p:xfrm>
        <a:graphic>
          <a:graphicData uri="http://schemas.openxmlformats.org/drawingml/2006/table">
            <a:tbl>
              <a:tblPr/>
              <a:tblGrid>
                <a:gridCol w="862013"/>
                <a:gridCol w="866775"/>
                <a:gridCol w="1017587"/>
              </a:tblGrid>
              <a:tr h="2841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微软雅黑" pitchFamily="34" charset="-122"/>
                        </a:rPr>
                        <a:t>序号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微软雅黑" pitchFamily="34" charset="-122"/>
                        </a:rPr>
                        <a:t>路线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微软雅黑" pitchFamily="34" charset="-122"/>
                        </a:rPr>
                        <a:t>节约里程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8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1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</a:t>
                      </a:r>
                      <a:r>
                        <a:rPr kumimoji="0" lang="en-US" altLang="zh-CN" sz="1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2</a:t>
                      </a: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P3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10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8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2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P3P4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8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8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3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P2P4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6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8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P4P5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8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P1P2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8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6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P1P5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2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887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7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P1P3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1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2026" name="Group 141"/>
          <p:cNvGrpSpPr>
            <a:grpSpLocks/>
          </p:cNvGrpSpPr>
          <p:nvPr/>
        </p:nvGrpSpPr>
        <p:grpSpPr bwMode="auto">
          <a:xfrm>
            <a:off x="0" y="1131888"/>
            <a:ext cx="5435600" cy="3867150"/>
            <a:chOff x="0" y="758"/>
            <a:chExt cx="3448" cy="2024"/>
          </a:xfrm>
        </p:grpSpPr>
        <p:sp>
          <p:nvSpPr>
            <p:cNvPr id="42027" name="Text Box 22"/>
            <p:cNvSpPr txBox="1">
              <a:spLocks noChangeArrowheads="1"/>
            </p:cNvSpPr>
            <p:nvPr/>
          </p:nvSpPr>
          <p:spPr bwMode="auto">
            <a:xfrm>
              <a:off x="521" y="2527"/>
              <a:ext cx="331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2.4t </a:t>
              </a:r>
            </a:p>
          </p:txBody>
        </p:sp>
        <p:grpSp>
          <p:nvGrpSpPr>
            <p:cNvPr id="42028" name="Group 140"/>
            <p:cNvGrpSpPr>
              <a:grpSpLocks/>
            </p:cNvGrpSpPr>
            <p:nvPr/>
          </p:nvGrpSpPr>
          <p:grpSpPr bwMode="auto">
            <a:xfrm>
              <a:off x="0" y="758"/>
              <a:ext cx="3448" cy="1751"/>
              <a:chOff x="249" y="1307"/>
              <a:chExt cx="3448" cy="1751"/>
            </a:xfrm>
          </p:grpSpPr>
          <p:sp>
            <p:nvSpPr>
              <p:cNvPr id="42029" name="Text Box 5"/>
              <p:cNvSpPr txBox="1">
                <a:spLocks noChangeArrowheads="1"/>
              </p:cNvSpPr>
              <p:nvPr/>
            </p:nvSpPr>
            <p:spPr bwMode="auto">
              <a:xfrm>
                <a:off x="249" y="2033"/>
                <a:ext cx="317" cy="2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1.4t</a:t>
                </a:r>
              </a:p>
            </p:txBody>
          </p:sp>
          <p:sp>
            <p:nvSpPr>
              <p:cNvPr id="42030" name="Oval 7"/>
              <p:cNvSpPr>
                <a:spLocks noChangeArrowheads="1"/>
              </p:cNvSpPr>
              <p:nvPr/>
            </p:nvSpPr>
            <p:spPr bwMode="auto">
              <a:xfrm>
                <a:off x="1746" y="2214"/>
                <a:ext cx="240" cy="27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96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b="1">
                    <a:ea typeface="幼圆" pitchFamily="49" charset="-122"/>
                  </a:rPr>
                  <a:t>P</a:t>
                </a:r>
                <a:r>
                  <a:rPr lang="en-US" altLang="zh-CN" sz="1200" b="1">
                    <a:latin typeface="Times New Roman" pitchFamily="18" charset="0"/>
                    <a:ea typeface="隶书" pitchFamily="49" charset="-122"/>
                  </a:rPr>
                  <a:t>0</a:t>
                </a:r>
              </a:p>
            </p:txBody>
          </p:sp>
          <p:sp>
            <p:nvSpPr>
              <p:cNvPr id="42031" name="Oval 8"/>
              <p:cNvSpPr>
                <a:spLocks noChangeArrowheads="1"/>
              </p:cNvSpPr>
              <p:nvPr/>
            </p:nvSpPr>
            <p:spPr bwMode="auto">
              <a:xfrm>
                <a:off x="2631" y="1534"/>
                <a:ext cx="294" cy="274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96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b="1">
                    <a:ea typeface="幼圆" pitchFamily="49" charset="-122"/>
                  </a:rPr>
                  <a:t>P</a:t>
                </a:r>
                <a:r>
                  <a:rPr lang="en-US" altLang="zh-CN" sz="900" b="1">
                    <a:ea typeface="幼圆" pitchFamily="49" charset="-122"/>
                  </a:rPr>
                  <a:t>2</a:t>
                </a:r>
                <a:endParaRPr lang="en-US" altLang="zh-CN" b="1">
                  <a:ea typeface="幼圆" pitchFamily="49" charset="-122"/>
                </a:endParaRPr>
              </a:p>
            </p:txBody>
          </p:sp>
          <p:sp>
            <p:nvSpPr>
              <p:cNvPr id="42032" name="Oval 9"/>
              <p:cNvSpPr>
                <a:spLocks noChangeArrowheads="1"/>
              </p:cNvSpPr>
              <p:nvPr/>
            </p:nvSpPr>
            <p:spPr bwMode="auto">
              <a:xfrm>
                <a:off x="1293" y="1488"/>
                <a:ext cx="249" cy="22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96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P</a:t>
                </a:r>
                <a:r>
                  <a:rPr lang="en-US" altLang="zh-CN" sz="2000" b="1" baseline="-25000">
                    <a:latin typeface="Times New Roman" pitchFamily="18" charset="0"/>
                    <a:ea typeface="隶书" pitchFamily="49" charset="-122"/>
                  </a:rPr>
                  <a:t>3</a:t>
                </a:r>
                <a:endParaRPr lang="en-US" altLang="zh-CN" sz="2000" b="1">
                  <a:ea typeface="隶书" pitchFamily="49" charset="-122"/>
                </a:endParaRPr>
              </a:p>
            </p:txBody>
          </p:sp>
          <p:sp>
            <p:nvSpPr>
              <p:cNvPr id="42033" name="Oval 10"/>
              <p:cNvSpPr>
                <a:spLocks noChangeArrowheads="1"/>
              </p:cNvSpPr>
              <p:nvPr/>
            </p:nvSpPr>
            <p:spPr bwMode="auto">
              <a:xfrm>
                <a:off x="588" y="2124"/>
                <a:ext cx="248" cy="231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96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b="1">
                    <a:ea typeface="幼圆" pitchFamily="49" charset="-122"/>
                  </a:rPr>
                  <a:t>P</a:t>
                </a:r>
                <a:r>
                  <a:rPr lang="en-US" altLang="zh-CN" sz="1200" b="1">
                    <a:latin typeface="Times New Roman" pitchFamily="18" charset="0"/>
                    <a:ea typeface="隶书" pitchFamily="49" charset="-122"/>
                  </a:rPr>
                  <a:t>4</a:t>
                </a:r>
              </a:p>
            </p:txBody>
          </p:sp>
          <p:sp>
            <p:nvSpPr>
              <p:cNvPr id="42034" name="Oval 11"/>
              <p:cNvSpPr>
                <a:spLocks noChangeArrowheads="1"/>
              </p:cNvSpPr>
              <p:nvPr/>
            </p:nvSpPr>
            <p:spPr bwMode="auto">
              <a:xfrm>
                <a:off x="909" y="2713"/>
                <a:ext cx="248" cy="274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96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b="1">
                    <a:ea typeface="幼圆" pitchFamily="49" charset="-122"/>
                  </a:rPr>
                  <a:t>P</a:t>
                </a:r>
                <a:r>
                  <a:rPr lang="en-US" altLang="zh-CN" sz="1200" b="1">
                    <a:latin typeface="Times New Roman" pitchFamily="18" charset="0"/>
                    <a:ea typeface="隶书" pitchFamily="49" charset="-122"/>
                  </a:rPr>
                  <a:t>5</a:t>
                </a:r>
              </a:p>
            </p:txBody>
          </p:sp>
          <p:sp>
            <p:nvSpPr>
              <p:cNvPr id="42035" name="Oval 12"/>
              <p:cNvSpPr>
                <a:spLocks noChangeArrowheads="1"/>
              </p:cNvSpPr>
              <p:nvPr/>
            </p:nvSpPr>
            <p:spPr bwMode="auto">
              <a:xfrm>
                <a:off x="3062" y="2759"/>
                <a:ext cx="296" cy="299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96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b="1">
                    <a:ea typeface="幼圆" pitchFamily="49" charset="-122"/>
                  </a:rPr>
                  <a:t>P</a:t>
                </a:r>
                <a:r>
                  <a:rPr lang="en-US" altLang="zh-CN" sz="1200" b="1" baseline="-25000">
                    <a:latin typeface="黑体"/>
                    <a:ea typeface="黑体"/>
                    <a:cs typeface="黑体"/>
                  </a:rPr>
                  <a:t>1</a:t>
                </a:r>
              </a:p>
            </p:txBody>
          </p:sp>
          <p:sp>
            <p:nvSpPr>
              <p:cNvPr id="42036" name="Line 13"/>
              <p:cNvSpPr>
                <a:spLocks noChangeShapeType="1"/>
              </p:cNvSpPr>
              <p:nvPr/>
            </p:nvSpPr>
            <p:spPr bwMode="auto">
              <a:xfrm flipV="1">
                <a:off x="1922" y="1766"/>
                <a:ext cx="720" cy="47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037" name="Line 14"/>
              <p:cNvSpPr>
                <a:spLocks noChangeShapeType="1"/>
              </p:cNvSpPr>
              <p:nvPr/>
            </p:nvSpPr>
            <p:spPr bwMode="auto">
              <a:xfrm flipH="1" flipV="1">
                <a:off x="1474" y="1715"/>
                <a:ext cx="317" cy="49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038" name="Line 15"/>
              <p:cNvSpPr>
                <a:spLocks noChangeShapeType="1"/>
              </p:cNvSpPr>
              <p:nvPr/>
            </p:nvSpPr>
            <p:spPr bwMode="auto">
              <a:xfrm>
                <a:off x="836" y="2300"/>
                <a:ext cx="910" cy="2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039" name="Line 16"/>
              <p:cNvSpPr>
                <a:spLocks noChangeShapeType="1"/>
              </p:cNvSpPr>
              <p:nvPr/>
            </p:nvSpPr>
            <p:spPr bwMode="auto">
              <a:xfrm flipV="1">
                <a:off x="1156" y="2396"/>
                <a:ext cx="590" cy="40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040" name="Line 17"/>
              <p:cNvSpPr>
                <a:spLocks noChangeShapeType="1"/>
              </p:cNvSpPr>
              <p:nvPr/>
            </p:nvSpPr>
            <p:spPr bwMode="auto">
              <a:xfrm>
                <a:off x="1983" y="2358"/>
                <a:ext cx="1099" cy="48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041" name="Line 18"/>
              <p:cNvSpPr>
                <a:spLocks noChangeShapeType="1"/>
              </p:cNvSpPr>
              <p:nvPr/>
            </p:nvSpPr>
            <p:spPr bwMode="auto">
              <a:xfrm flipH="1" flipV="1">
                <a:off x="1534" y="1609"/>
                <a:ext cx="1097" cy="3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042" name="Text Box 23"/>
              <p:cNvSpPr txBox="1">
                <a:spLocks noChangeArrowheads="1"/>
              </p:cNvSpPr>
              <p:nvPr/>
            </p:nvSpPr>
            <p:spPr bwMode="auto">
              <a:xfrm>
                <a:off x="1250" y="1307"/>
                <a:ext cx="360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 dirty="0">
                    <a:latin typeface="Times New Roman" pitchFamily="18" charset="0"/>
                    <a:ea typeface="隶书" pitchFamily="49" charset="-122"/>
                  </a:rPr>
                  <a:t> 0.9t </a:t>
                </a:r>
                <a:endParaRPr lang="en-US" altLang="zh-CN" sz="2000" b="1" dirty="0">
                  <a:ea typeface="隶书" pitchFamily="49" charset="-122"/>
                </a:endParaRPr>
              </a:p>
            </p:txBody>
          </p:sp>
          <p:sp>
            <p:nvSpPr>
              <p:cNvPr id="42043" name="Text Box 24"/>
              <p:cNvSpPr txBox="1">
                <a:spLocks noChangeArrowheads="1"/>
              </p:cNvSpPr>
              <p:nvPr/>
            </p:nvSpPr>
            <p:spPr bwMode="auto">
              <a:xfrm>
                <a:off x="2971" y="1534"/>
                <a:ext cx="331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1.7t</a:t>
                </a:r>
                <a:endParaRPr lang="zh-CN" altLang="en-US" sz="1000">
                  <a:latin typeface="黑体"/>
                  <a:ea typeface="黑体"/>
                  <a:cs typeface="黑体"/>
                </a:endParaRPr>
              </a:p>
            </p:txBody>
          </p:sp>
          <p:sp>
            <p:nvSpPr>
              <p:cNvPr id="42044" name="Text Box 25"/>
              <p:cNvSpPr txBox="1">
                <a:spLocks noChangeArrowheads="1"/>
              </p:cNvSpPr>
              <p:nvPr/>
            </p:nvSpPr>
            <p:spPr bwMode="auto">
              <a:xfrm>
                <a:off x="3366" y="2815"/>
                <a:ext cx="331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1.5t </a:t>
                </a:r>
              </a:p>
            </p:txBody>
          </p:sp>
          <p:sp>
            <p:nvSpPr>
              <p:cNvPr id="42045" name="Text Box 26"/>
              <p:cNvSpPr txBox="1">
                <a:spLocks noChangeArrowheads="1"/>
              </p:cNvSpPr>
              <p:nvPr/>
            </p:nvSpPr>
            <p:spPr bwMode="auto">
              <a:xfrm>
                <a:off x="1293" y="2532"/>
                <a:ext cx="288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10</a:t>
                </a:r>
              </a:p>
            </p:txBody>
          </p:sp>
          <p:sp>
            <p:nvSpPr>
              <p:cNvPr id="42046" name="Text Box 28"/>
              <p:cNvSpPr txBox="1">
                <a:spLocks noChangeArrowheads="1"/>
              </p:cNvSpPr>
              <p:nvPr/>
            </p:nvSpPr>
            <p:spPr bwMode="auto">
              <a:xfrm>
                <a:off x="1338" y="2214"/>
                <a:ext cx="130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7</a:t>
                </a:r>
              </a:p>
            </p:txBody>
          </p:sp>
          <p:sp>
            <p:nvSpPr>
              <p:cNvPr id="42047" name="Text Box 31"/>
              <p:cNvSpPr txBox="1">
                <a:spLocks noChangeArrowheads="1"/>
              </p:cNvSpPr>
              <p:nvPr/>
            </p:nvSpPr>
            <p:spPr bwMode="auto">
              <a:xfrm>
                <a:off x="2125" y="1530"/>
                <a:ext cx="130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4</a:t>
                </a:r>
              </a:p>
            </p:txBody>
          </p:sp>
          <p:sp>
            <p:nvSpPr>
              <p:cNvPr id="42048" name="Text Box 33"/>
              <p:cNvSpPr txBox="1">
                <a:spLocks noChangeArrowheads="1"/>
              </p:cNvSpPr>
              <p:nvPr/>
            </p:nvSpPr>
            <p:spPr bwMode="auto">
              <a:xfrm>
                <a:off x="1474" y="1761"/>
                <a:ext cx="131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6</a:t>
                </a:r>
              </a:p>
            </p:txBody>
          </p:sp>
          <p:sp>
            <p:nvSpPr>
              <p:cNvPr id="42049" name="Text Box 34"/>
              <p:cNvSpPr txBox="1">
                <a:spLocks noChangeArrowheads="1"/>
              </p:cNvSpPr>
              <p:nvPr/>
            </p:nvSpPr>
            <p:spPr bwMode="auto">
              <a:xfrm>
                <a:off x="2245" y="1897"/>
                <a:ext cx="221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8</a:t>
                </a:r>
              </a:p>
            </p:txBody>
          </p:sp>
          <p:sp>
            <p:nvSpPr>
              <p:cNvPr id="42050" name="Text Box 37"/>
              <p:cNvSpPr txBox="1">
                <a:spLocks noChangeArrowheads="1"/>
              </p:cNvSpPr>
              <p:nvPr/>
            </p:nvSpPr>
            <p:spPr bwMode="auto">
              <a:xfrm>
                <a:off x="2427" y="2499"/>
                <a:ext cx="218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8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 bwMode="auto"/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ea typeface="黑体"/>
                <a:cs typeface="黑体"/>
              </a:rPr>
              <a:t>3.3 </a:t>
            </a:r>
            <a:r>
              <a:rPr lang="zh-CN" altLang="en-US" dirty="0">
                <a:ea typeface="黑体"/>
                <a:cs typeface="黑体"/>
              </a:rPr>
              <a:t> 节约里程法步骤</a:t>
            </a:r>
          </a:p>
        </p:txBody>
      </p:sp>
      <p:sp>
        <p:nvSpPr>
          <p:cNvPr id="43010" name="Text Box 25"/>
          <p:cNvSpPr txBox="1">
            <a:spLocks noChangeArrowheads="1"/>
          </p:cNvSpPr>
          <p:nvPr/>
        </p:nvSpPr>
        <p:spPr bwMode="auto">
          <a:xfrm>
            <a:off x="9015413" y="3957639"/>
            <a:ext cx="525462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1.5t </a:t>
            </a:r>
          </a:p>
        </p:txBody>
      </p:sp>
      <p:grpSp>
        <p:nvGrpSpPr>
          <p:cNvPr id="43011" name="Group 66"/>
          <p:cNvGrpSpPr>
            <a:grpSpLocks/>
          </p:cNvGrpSpPr>
          <p:nvPr/>
        </p:nvGrpSpPr>
        <p:grpSpPr bwMode="auto">
          <a:xfrm>
            <a:off x="323852" y="1131889"/>
            <a:ext cx="4752975" cy="3095625"/>
            <a:chOff x="2562" y="985"/>
            <a:chExt cx="3109" cy="1933"/>
          </a:xfrm>
        </p:grpSpPr>
        <p:sp>
          <p:nvSpPr>
            <p:cNvPr id="43050" name="Text Box 26"/>
            <p:cNvSpPr txBox="1">
              <a:spLocks noChangeArrowheads="1"/>
            </p:cNvSpPr>
            <p:nvPr/>
          </p:nvSpPr>
          <p:spPr bwMode="auto">
            <a:xfrm>
              <a:off x="3470" y="1575"/>
              <a:ext cx="907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110000"/>
                </a:lnSpc>
                <a:spcBef>
                  <a:spcPct val="50000"/>
                </a:spcBef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zh-CN" altLang="en-US" sz="2000" b="1">
                  <a:ea typeface="隶书" pitchFamily="49" charset="-122"/>
                </a:rPr>
                <a:t>配送线路</a:t>
              </a:r>
              <a:r>
                <a:rPr lang="en-US" altLang="zh-CN" sz="2000" b="1">
                  <a:ea typeface="隶书" pitchFamily="49" charset="-122"/>
                </a:rPr>
                <a:t>1</a:t>
              </a:r>
            </a:p>
          </p:txBody>
        </p:sp>
        <p:sp>
          <p:nvSpPr>
            <p:cNvPr id="43051" name="Text Box 5"/>
            <p:cNvSpPr txBox="1">
              <a:spLocks noChangeArrowheads="1"/>
            </p:cNvSpPr>
            <p:nvPr/>
          </p:nvSpPr>
          <p:spPr bwMode="auto">
            <a:xfrm>
              <a:off x="2562" y="1711"/>
              <a:ext cx="317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1.4t</a:t>
              </a:r>
            </a:p>
          </p:txBody>
        </p:sp>
        <p:sp>
          <p:nvSpPr>
            <p:cNvPr id="43052" name="Oval 7"/>
            <p:cNvSpPr>
              <a:spLocks noChangeArrowheads="1"/>
            </p:cNvSpPr>
            <p:nvPr/>
          </p:nvSpPr>
          <p:spPr bwMode="auto">
            <a:xfrm>
              <a:off x="4059" y="1892"/>
              <a:ext cx="240" cy="27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0</a:t>
              </a:r>
            </a:p>
          </p:txBody>
        </p:sp>
        <p:sp>
          <p:nvSpPr>
            <p:cNvPr id="43053" name="Oval 8"/>
            <p:cNvSpPr>
              <a:spLocks noChangeArrowheads="1"/>
            </p:cNvSpPr>
            <p:nvPr/>
          </p:nvSpPr>
          <p:spPr bwMode="auto">
            <a:xfrm>
              <a:off x="4944" y="1212"/>
              <a:ext cx="294" cy="27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900" b="1">
                  <a:ea typeface="幼圆" pitchFamily="49" charset="-122"/>
                </a:rPr>
                <a:t>2</a:t>
              </a:r>
              <a:endParaRPr lang="en-US" altLang="zh-CN" b="1">
                <a:ea typeface="幼圆" pitchFamily="49" charset="-122"/>
              </a:endParaRPr>
            </a:p>
          </p:txBody>
        </p:sp>
        <p:sp>
          <p:nvSpPr>
            <p:cNvPr id="43054" name="Oval 9"/>
            <p:cNvSpPr>
              <a:spLocks noChangeArrowheads="1"/>
            </p:cNvSpPr>
            <p:nvPr/>
          </p:nvSpPr>
          <p:spPr bwMode="auto">
            <a:xfrm>
              <a:off x="3606" y="1166"/>
              <a:ext cx="249" cy="22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P</a:t>
              </a:r>
              <a:r>
                <a:rPr lang="en-US" altLang="zh-CN" sz="2000" b="1" baseline="-25000">
                  <a:latin typeface="Times New Roman" pitchFamily="18" charset="0"/>
                  <a:ea typeface="隶书" pitchFamily="49" charset="-122"/>
                </a:rPr>
                <a:t>3</a:t>
              </a:r>
              <a:endParaRPr lang="en-US" altLang="zh-CN" sz="2000" b="1">
                <a:ea typeface="隶书" pitchFamily="49" charset="-122"/>
              </a:endParaRPr>
            </a:p>
          </p:txBody>
        </p:sp>
        <p:sp>
          <p:nvSpPr>
            <p:cNvPr id="43055" name="Oval 10"/>
            <p:cNvSpPr>
              <a:spLocks noChangeArrowheads="1"/>
            </p:cNvSpPr>
            <p:nvPr/>
          </p:nvSpPr>
          <p:spPr bwMode="auto">
            <a:xfrm>
              <a:off x="2901" y="1802"/>
              <a:ext cx="248" cy="23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4</a:t>
              </a:r>
            </a:p>
          </p:txBody>
        </p:sp>
        <p:sp>
          <p:nvSpPr>
            <p:cNvPr id="43056" name="Oval 11"/>
            <p:cNvSpPr>
              <a:spLocks noChangeArrowheads="1"/>
            </p:cNvSpPr>
            <p:nvPr/>
          </p:nvSpPr>
          <p:spPr bwMode="auto">
            <a:xfrm>
              <a:off x="3222" y="2391"/>
              <a:ext cx="248" cy="27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1200" b="1">
                  <a:latin typeface="Times New Roman" pitchFamily="18" charset="0"/>
                  <a:ea typeface="隶书" pitchFamily="49" charset="-122"/>
                </a:rPr>
                <a:t>5</a:t>
              </a:r>
            </a:p>
          </p:txBody>
        </p:sp>
        <p:sp>
          <p:nvSpPr>
            <p:cNvPr id="43057" name="Oval 12"/>
            <p:cNvSpPr>
              <a:spLocks noChangeArrowheads="1"/>
            </p:cNvSpPr>
            <p:nvPr/>
          </p:nvSpPr>
          <p:spPr bwMode="auto">
            <a:xfrm>
              <a:off x="5375" y="2437"/>
              <a:ext cx="296" cy="2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algn="ctr">
                <a:lnSpc>
                  <a:spcPct val="96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b="1">
                  <a:ea typeface="幼圆" pitchFamily="49" charset="-122"/>
                </a:rPr>
                <a:t>P</a:t>
              </a:r>
              <a:r>
                <a:rPr lang="en-US" altLang="zh-CN" sz="1200" b="1" baseline="-25000">
                  <a:latin typeface="黑体"/>
                  <a:ea typeface="黑体"/>
                  <a:cs typeface="黑体"/>
                </a:rPr>
                <a:t>1</a:t>
              </a:r>
            </a:p>
          </p:txBody>
        </p:sp>
        <p:sp>
          <p:nvSpPr>
            <p:cNvPr id="43058" name="Line 13"/>
            <p:cNvSpPr>
              <a:spLocks noChangeShapeType="1"/>
            </p:cNvSpPr>
            <p:nvPr/>
          </p:nvSpPr>
          <p:spPr bwMode="auto">
            <a:xfrm flipV="1">
              <a:off x="4235" y="1444"/>
              <a:ext cx="720" cy="4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59" name="Line 15"/>
            <p:cNvSpPr>
              <a:spLocks noChangeShapeType="1"/>
            </p:cNvSpPr>
            <p:nvPr/>
          </p:nvSpPr>
          <p:spPr bwMode="auto">
            <a:xfrm>
              <a:off x="3149" y="1978"/>
              <a:ext cx="910" cy="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60" name="Line 16"/>
            <p:cNvSpPr>
              <a:spLocks noChangeShapeType="1"/>
            </p:cNvSpPr>
            <p:nvPr/>
          </p:nvSpPr>
          <p:spPr bwMode="auto">
            <a:xfrm flipV="1">
              <a:off x="3469" y="2074"/>
              <a:ext cx="590" cy="4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61" name="Line 17"/>
            <p:cNvSpPr>
              <a:spLocks noChangeShapeType="1"/>
            </p:cNvSpPr>
            <p:nvPr/>
          </p:nvSpPr>
          <p:spPr bwMode="auto">
            <a:xfrm>
              <a:off x="4296" y="2036"/>
              <a:ext cx="1099" cy="4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62" name="Line 18"/>
            <p:cNvSpPr>
              <a:spLocks noChangeShapeType="1"/>
            </p:cNvSpPr>
            <p:nvPr/>
          </p:nvSpPr>
          <p:spPr bwMode="auto">
            <a:xfrm flipH="1" flipV="1">
              <a:off x="3847" y="1287"/>
              <a:ext cx="1097" cy="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63" name="Line 20"/>
            <p:cNvSpPr>
              <a:spLocks noChangeShapeType="1"/>
            </p:cNvSpPr>
            <p:nvPr/>
          </p:nvSpPr>
          <p:spPr bwMode="auto">
            <a:xfrm flipH="1">
              <a:off x="3107" y="1345"/>
              <a:ext cx="562" cy="5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064" name="Text Box 22"/>
            <p:cNvSpPr txBox="1">
              <a:spLocks noChangeArrowheads="1"/>
            </p:cNvSpPr>
            <p:nvPr/>
          </p:nvSpPr>
          <p:spPr bwMode="auto">
            <a:xfrm>
              <a:off x="3152" y="2663"/>
              <a:ext cx="331" cy="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2.4t </a:t>
              </a:r>
            </a:p>
          </p:txBody>
        </p:sp>
        <p:sp>
          <p:nvSpPr>
            <p:cNvPr id="43065" name="Text Box 23"/>
            <p:cNvSpPr txBox="1">
              <a:spLocks noChangeArrowheads="1"/>
            </p:cNvSpPr>
            <p:nvPr/>
          </p:nvSpPr>
          <p:spPr bwMode="auto">
            <a:xfrm>
              <a:off x="3563" y="985"/>
              <a:ext cx="360" cy="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 0.9t </a:t>
              </a:r>
              <a:endParaRPr lang="en-US" altLang="zh-CN" sz="2000" b="1">
                <a:ea typeface="隶书" pitchFamily="49" charset="-122"/>
              </a:endParaRPr>
            </a:p>
          </p:txBody>
        </p:sp>
        <p:sp>
          <p:nvSpPr>
            <p:cNvPr id="43066" name="Text Box 24"/>
            <p:cNvSpPr txBox="1">
              <a:spLocks noChangeArrowheads="1"/>
            </p:cNvSpPr>
            <p:nvPr/>
          </p:nvSpPr>
          <p:spPr bwMode="auto">
            <a:xfrm>
              <a:off x="5284" y="1212"/>
              <a:ext cx="331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1.7t</a:t>
              </a:r>
              <a:endParaRPr lang="zh-CN" altLang="en-US" sz="1000">
                <a:latin typeface="黑体"/>
                <a:ea typeface="黑体"/>
                <a:cs typeface="黑体"/>
              </a:endParaRPr>
            </a:p>
          </p:txBody>
        </p:sp>
        <p:sp>
          <p:nvSpPr>
            <p:cNvPr id="43067" name="Text Box 26"/>
            <p:cNvSpPr txBox="1">
              <a:spLocks noChangeArrowheads="1"/>
            </p:cNvSpPr>
            <p:nvPr/>
          </p:nvSpPr>
          <p:spPr bwMode="auto">
            <a:xfrm>
              <a:off x="3606" y="2210"/>
              <a:ext cx="288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10</a:t>
              </a:r>
            </a:p>
          </p:txBody>
        </p:sp>
        <p:sp>
          <p:nvSpPr>
            <p:cNvPr id="43068" name="Text Box 28"/>
            <p:cNvSpPr txBox="1">
              <a:spLocks noChangeArrowheads="1"/>
            </p:cNvSpPr>
            <p:nvPr/>
          </p:nvSpPr>
          <p:spPr bwMode="auto">
            <a:xfrm>
              <a:off x="3651" y="1892"/>
              <a:ext cx="130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7</a:t>
              </a:r>
            </a:p>
          </p:txBody>
        </p:sp>
        <p:sp>
          <p:nvSpPr>
            <p:cNvPr id="43069" name="Text Box 29"/>
            <p:cNvSpPr txBox="1">
              <a:spLocks noChangeArrowheads="1"/>
            </p:cNvSpPr>
            <p:nvPr/>
          </p:nvSpPr>
          <p:spPr bwMode="auto">
            <a:xfrm>
              <a:off x="3243" y="1393"/>
              <a:ext cx="130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5</a:t>
              </a:r>
            </a:p>
          </p:txBody>
        </p:sp>
        <p:sp>
          <p:nvSpPr>
            <p:cNvPr id="43070" name="Text Box 31"/>
            <p:cNvSpPr txBox="1">
              <a:spLocks noChangeArrowheads="1"/>
            </p:cNvSpPr>
            <p:nvPr/>
          </p:nvSpPr>
          <p:spPr bwMode="auto">
            <a:xfrm>
              <a:off x="4438" y="1208"/>
              <a:ext cx="130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4</a:t>
              </a:r>
            </a:p>
          </p:txBody>
        </p:sp>
        <p:sp>
          <p:nvSpPr>
            <p:cNvPr id="43071" name="Text Box 34"/>
            <p:cNvSpPr txBox="1">
              <a:spLocks noChangeArrowheads="1"/>
            </p:cNvSpPr>
            <p:nvPr/>
          </p:nvSpPr>
          <p:spPr bwMode="auto">
            <a:xfrm>
              <a:off x="4558" y="1575"/>
              <a:ext cx="221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8</a:t>
              </a:r>
            </a:p>
          </p:txBody>
        </p:sp>
        <p:sp>
          <p:nvSpPr>
            <p:cNvPr id="43072" name="Text Box 37"/>
            <p:cNvSpPr txBox="1">
              <a:spLocks noChangeArrowheads="1"/>
            </p:cNvSpPr>
            <p:nvPr/>
          </p:nvSpPr>
          <p:spPr bwMode="auto">
            <a:xfrm>
              <a:off x="4740" y="2177"/>
              <a:ext cx="218" cy="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Times New Roman" pitchFamily="18" charset="0"/>
                  <a:ea typeface="隶书" pitchFamily="49" charset="-122"/>
                </a:rPr>
                <a:t>8</a:t>
              </a:r>
            </a:p>
          </p:txBody>
        </p:sp>
      </p:grpSp>
      <p:graphicFrame>
        <p:nvGraphicFramePr>
          <p:cNvPr id="42050" name="Group 66"/>
          <p:cNvGraphicFramePr>
            <a:graphicFrameLocks noGrp="1"/>
          </p:cNvGraphicFramePr>
          <p:nvPr>
            <p:ph type="body" idx="4294967295"/>
          </p:nvPr>
        </p:nvGraphicFramePr>
        <p:xfrm>
          <a:off x="5435600" y="842964"/>
          <a:ext cx="3417888" cy="3519202"/>
        </p:xfrm>
        <a:graphic>
          <a:graphicData uri="http://schemas.openxmlformats.org/drawingml/2006/table">
            <a:tbl>
              <a:tblPr/>
              <a:tblGrid>
                <a:gridCol w="1073150"/>
                <a:gridCol w="1077913"/>
                <a:gridCol w="1266825"/>
              </a:tblGrid>
              <a:tr h="450850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微软雅黑" pitchFamily="34" charset="-122"/>
                        </a:rPr>
                        <a:t>序号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微软雅黑" pitchFamily="34" charset="-122"/>
                        </a:rPr>
                        <a:t>路线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微软雅黑" pitchFamily="34" charset="-122"/>
                        </a:rPr>
                        <a:t>节约里程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33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1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P2P3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10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33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2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P3P4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8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33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3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P2P4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6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33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P4P5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33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P1P2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33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6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P1P5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2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8336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7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P1P3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1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18283" y="0"/>
            <a:ext cx="8291513" cy="525462"/>
          </a:xfrm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ea typeface="黑体"/>
                <a:cs typeface="黑体"/>
              </a:rPr>
              <a:t>3.3 </a:t>
            </a:r>
            <a:r>
              <a:rPr lang="zh-CN" altLang="en-US" dirty="0">
                <a:ea typeface="黑体"/>
                <a:cs typeface="黑体"/>
              </a:rPr>
              <a:t> 节约里程法步骤</a:t>
            </a:r>
          </a:p>
        </p:txBody>
      </p:sp>
      <p:sp>
        <p:nvSpPr>
          <p:cNvPr id="44034" name="Text Box 30"/>
          <p:cNvSpPr txBox="1">
            <a:spLocks noChangeArrowheads="1"/>
          </p:cNvSpPr>
          <p:nvPr/>
        </p:nvSpPr>
        <p:spPr bwMode="auto">
          <a:xfrm>
            <a:off x="107952" y="3797301"/>
            <a:ext cx="4537075" cy="1361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zh-CN" altLang="en-US" sz="1500" b="1">
                <a:ea typeface="隶书" pitchFamily="49" charset="-122"/>
              </a:rPr>
              <a:t>  配送线路</a:t>
            </a:r>
            <a:r>
              <a:rPr lang="en-US" altLang="zh-CN" sz="1500" b="1">
                <a:ea typeface="隶书" pitchFamily="49" charset="-122"/>
              </a:rPr>
              <a:t>1</a:t>
            </a:r>
            <a:r>
              <a:rPr lang="zh-CN" altLang="en-US" sz="1500" b="1">
                <a:ea typeface="隶书" pitchFamily="49" charset="-122"/>
              </a:rPr>
              <a:t>：</a:t>
            </a:r>
            <a:r>
              <a:rPr lang="en-US" altLang="zh-CN" sz="1500" b="1">
                <a:solidFill>
                  <a:srgbClr val="AD2B15"/>
                </a:solidFill>
                <a:ea typeface="隶书" pitchFamily="49" charset="-122"/>
              </a:rPr>
              <a:t>P0-P2-P3-P4-P0</a:t>
            </a:r>
          </a:p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zh-CN" altLang="en-US" sz="1500" b="1">
                <a:ea typeface="隶书" pitchFamily="49" charset="-122"/>
              </a:rPr>
              <a:t>  运量 </a:t>
            </a:r>
            <a:r>
              <a:rPr lang="en-US" altLang="zh-CN" sz="1500" b="1">
                <a:ea typeface="隶书" pitchFamily="49" charset="-122"/>
              </a:rPr>
              <a:t>= 1.7+0.9+1.4= 4t </a:t>
            </a:r>
          </a:p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1500" b="1">
                <a:ea typeface="隶书" pitchFamily="49" charset="-122"/>
              </a:rPr>
              <a:t>  </a:t>
            </a:r>
            <a:r>
              <a:rPr lang="zh-CN" altLang="en-US" sz="1500" b="1">
                <a:ea typeface="隶书" pitchFamily="49" charset="-122"/>
              </a:rPr>
              <a:t>运行距离＝</a:t>
            </a:r>
            <a:r>
              <a:rPr lang="en-US" altLang="zh-CN" sz="1500" b="1">
                <a:ea typeface="隶书" pitchFamily="49" charset="-122"/>
              </a:rPr>
              <a:t>8</a:t>
            </a:r>
            <a:r>
              <a:rPr lang="zh-CN" altLang="en-US" sz="1500" b="1">
                <a:ea typeface="隶书" pitchFamily="49" charset="-122"/>
              </a:rPr>
              <a:t>＋</a:t>
            </a:r>
            <a:r>
              <a:rPr lang="en-US" altLang="zh-CN" sz="1500" b="1">
                <a:ea typeface="隶书" pitchFamily="49" charset="-122"/>
              </a:rPr>
              <a:t>4</a:t>
            </a:r>
            <a:r>
              <a:rPr lang="zh-CN" altLang="en-US" sz="1500" b="1">
                <a:ea typeface="隶书" pitchFamily="49" charset="-122"/>
              </a:rPr>
              <a:t>＋</a:t>
            </a:r>
            <a:r>
              <a:rPr lang="en-US" altLang="zh-CN" sz="1500" b="1">
                <a:ea typeface="隶书" pitchFamily="49" charset="-122"/>
              </a:rPr>
              <a:t>5</a:t>
            </a:r>
            <a:r>
              <a:rPr lang="zh-CN" altLang="en-US" sz="1500" b="1">
                <a:ea typeface="隶书" pitchFamily="49" charset="-122"/>
              </a:rPr>
              <a:t>＋</a:t>
            </a:r>
            <a:r>
              <a:rPr lang="en-US" altLang="zh-CN" sz="1500" b="1">
                <a:ea typeface="隶书" pitchFamily="49" charset="-122"/>
              </a:rPr>
              <a:t>7</a:t>
            </a:r>
            <a:r>
              <a:rPr lang="zh-CN" altLang="en-US" sz="1500" b="1">
                <a:ea typeface="隶书" pitchFamily="49" charset="-122"/>
              </a:rPr>
              <a:t>＝</a:t>
            </a:r>
            <a:r>
              <a:rPr lang="en-US" altLang="zh-CN" sz="1500" b="1">
                <a:ea typeface="隶书" pitchFamily="49" charset="-122"/>
              </a:rPr>
              <a:t>24km</a:t>
            </a:r>
          </a:p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1500" b="1">
                <a:ea typeface="隶书" pitchFamily="49" charset="-122"/>
              </a:rPr>
              <a:t>     </a:t>
            </a:r>
            <a:r>
              <a:rPr lang="zh-CN" altLang="en-US" sz="1500" b="1">
                <a:ea typeface="隶书" pitchFamily="49" charset="-122"/>
              </a:rPr>
              <a:t>用一辆 </a:t>
            </a:r>
            <a:r>
              <a:rPr lang="en-US" altLang="zh-CN" sz="1500" b="1">
                <a:ea typeface="隶书" pitchFamily="49" charset="-122"/>
              </a:rPr>
              <a:t>4t</a:t>
            </a:r>
            <a:r>
              <a:rPr lang="zh-CN" altLang="en-US" sz="1500" b="1">
                <a:ea typeface="隶书" pitchFamily="49" charset="-122"/>
              </a:rPr>
              <a:t>车运送</a:t>
            </a:r>
          </a:p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endParaRPr lang="en-US" altLang="zh-CN" sz="1500" b="1">
              <a:ea typeface="隶书" pitchFamily="49" charset="-122"/>
            </a:endParaRPr>
          </a:p>
        </p:txBody>
      </p:sp>
      <p:sp>
        <p:nvSpPr>
          <p:cNvPr id="44035" name="Text Box 31"/>
          <p:cNvSpPr txBox="1">
            <a:spLocks noChangeArrowheads="1"/>
          </p:cNvSpPr>
          <p:nvPr/>
        </p:nvSpPr>
        <p:spPr bwMode="auto">
          <a:xfrm>
            <a:off x="4427538" y="3724276"/>
            <a:ext cx="4572000" cy="173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1500" b="1">
                <a:ea typeface="隶书" pitchFamily="49" charset="-122"/>
              </a:rPr>
              <a:t>    </a:t>
            </a:r>
            <a:r>
              <a:rPr lang="zh-CN" altLang="en-US" sz="1500" b="1">
                <a:ea typeface="隶书" pitchFamily="49" charset="-122"/>
              </a:rPr>
              <a:t>配送线路</a:t>
            </a:r>
            <a:r>
              <a:rPr lang="en-US" altLang="zh-CN" sz="1500" b="1">
                <a:ea typeface="隶书" pitchFamily="49" charset="-122"/>
              </a:rPr>
              <a:t>2: </a:t>
            </a:r>
            <a:r>
              <a:rPr lang="en-US" altLang="zh-CN" sz="1500" b="1">
                <a:solidFill>
                  <a:srgbClr val="AD2B15"/>
                </a:solidFill>
                <a:ea typeface="隶书" pitchFamily="49" charset="-122"/>
              </a:rPr>
              <a:t>P0-P1-P5-P0</a:t>
            </a:r>
          </a:p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1500" b="1">
                <a:ea typeface="隶书" pitchFamily="49" charset="-122"/>
              </a:rPr>
              <a:t>    </a:t>
            </a:r>
            <a:r>
              <a:rPr lang="zh-CN" altLang="en-US" sz="1500" b="1">
                <a:ea typeface="隶书" pitchFamily="49" charset="-122"/>
              </a:rPr>
              <a:t>运量</a:t>
            </a:r>
            <a:r>
              <a:rPr lang="en-US" altLang="zh-CN" sz="1500" b="1">
                <a:ea typeface="隶书" pitchFamily="49" charset="-122"/>
              </a:rPr>
              <a:t>=2.4+1.5=3.9t&lt;4t</a:t>
            </a:r>
          </a:p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1500" b="1">
                <a:ea typeface="隶书" pitchFamily="49" charset="-122"/>
              </a:rPr>
              <a:t>    </a:t>
            </a:r>
            <a:r>
              <a:rPr lang="zh-CN" altLang="en-US" sz="1500" b="1">
                <a:ea typeface="隶书" pitchFamily="49" charset="-122"/>
              </a:rPr>
              <a:t>运行距离＝</a:t>
            </a:r>
            <a:r>
              <a:rPr lang="en-US" altLang="zh-CN" sz="1500" b="1">
                <a:ea typeface="隶书" pitchFamily="49" charset="-122"/>
              </a:rPr>
              <a:t>8</a:t>
            </a:r>
            <a:r>
              <a:rPr lang="zh-CN" altLang="en-US" sz="1500" b="1">
                <a:ea typeface="隶书" pitchFamily="49" charset="-122"/>
              </a:rPr>
              <a:t>＋</a:t>
            </a:r>
            <a:r>
              <a:rPr lang="en-US" altLang="zh-CN" sz="1500" b="1">
                <a:ea typeface="隶书" pitchFamily="49" charset="-122"/>
              </a:rPr>
              <a:t>10</a:t>
            </a:r>
            <a:r>
              <a:rPr lang="zh-CN" altLang="en-US" sz="1500" b="1">
                <a:ea typeface="隶书" pitchFamily="49" charset="-122"/>
              </a:rPr>
              <a:t>＋</a:t>
            </a:r>
            <a:r>
              <a:rPr lang="en-US" altLang="zh-CN" sz="1500" b="1">
                <a:ea typeface="隶书" pitchFamily="49" charset="-122"/>
              </a:rPr>
              <a:t>16</a:t>
            </a:r>
            <a:r>
              <a:rPr lang="zh-CN" altLang="en-US" sz="1500" b="1">
                <a:ea typeface="隶书" pitchFamily="49" charset="-122"/>
              </a:rPr>
              <a:t>＝</a:t>
            </a:r>
            <a:r>
              <a:rPr lang="en-US" altLang="zh-CN" sz="1500" b="1">
                <a:ea typeface="隶书" pitchFamily="49" charset="-122"/>
              </a:rPr>
              <a:t>34km</a:t>
            </a:r>
          </a:p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1500" b="1">
                <a:ea typeface="隶书" pitchFamily="49" charset="-122"/>
              </a:rPr>
              <a:t>    </a:t>
            </a:r>
            <a:r>
              <a:rPr lang="zh-CN" altLang="en-US" sz="1500" b="1">
                <a:ea typeface="隶书" pitchFamily="49" charset="-122"/>
              </a:rPr>
              <a:t>用一辆 </a:t>
            </a:r>
            <a:r>
              <a:rPr lang="en-US" altLang="zh-CN" sz="1500" b="1">
                <a:ea typeface="隶书" pitchFamily="49" charset="-122"/>
              </a:rPr>
              <a:t>4t</a:t>
            </a:r>
            <a:r>
              <a:rPr lang="zh-CN" altLang="en-US" sz="1500" b="1">
                <a:ea typeface="隶书" pitchFamily="49" charset="-122"/>
              </a:rPr>
              <a:t>车运送</a:t>
            </a:r>
          </a:p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zh-CN" altLang="en-US" sz="1500" b="1">
                <a:ea typeface="隶书" pitchFamily="49" charset="-122"/>
              </a:rPr>
              <a:t>    </a:t>
            </a:r>
            <a:endParaRPr lang="en-US" altLang="zh-CN" sz="1500" b="1">
              <a:ea typeface="隶书" pitchFamily="49" charset="-122"/>
            </a:endParaRPr>
          </a:p>
          <a:p>
            <a:pPr algn="just">
              <a:lnSpc>
                <a:spcPct val="110000"/>
              </a:lnSpc>
              <a:spcBef>
                <a:spcPct val="5000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endParaRPr lang="en-US" altLang="zh-CN" sz="1500">
              <a:ea typeface="隶书" pitchFamily="49" charset="-122"/>
            </a:endParaRPr>
          </a:p>
        </p:txBody>
      </p:sp>
      <p:pic>
        <p:nvPicPr>
          <p:cNvPr id="44036" name="未知"/>
          <p:cNvPicPr>
            <a:picLocks noGrp="1" noRot="1" noChangeAspect="1" noEditPoint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7427" y="3260725"/>
            <a:ext cx="3651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37" name="Group 75"/>
          <p:cNvGrpSpPr>
            <a:grpSpLocks/>
          </p:cNvGrpSpPr>
          <p:nvPr/>
        </p:nvGrpSpPr>
        <p:grpSpPr bwMode="auto">
          <a:xfrm>
            <a:off x="48421" y="568326"/>
            <a:ext cx="6126163" cy="3155950"/>
            <a:chOff x="204" y="259"/>
            <a:chExt cx="3859" cy="1988"/>
          </a:xfrm>
        </p:grpSpPr>
        <p:sp>
          <p:nvSpPr>
            <p:cNvPr id="44076" name="Text Box 17"/>
            <p:cNvSpPr txBox="1">
              <a:spLocks noChangeArrowheads="1"/>
            </p:cNvSpPr>
            <p:nvPr/>
          </p:nvSpPr>
          <p:spPr bwMode="auto">
            <a:xfrm>
              <a:off x="3696" y="2119"/>
              <a:ext cx="367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just">
                <a:lnSpc>
                  <a:spcPct val="110000"/>
                </a:lnSpc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 b="1">
                  <a:latin typeface="黑体"/>
                  <a:ea typeface="黑体"/>
                  <a:cs typeface="黑体"/>
                </a:rPr>
                <a:t>1.5</a:t>
              </a:r>
              <a:endParaRPr lang="en-US" altLang="zh-CN" sz="2000">
                <a:latin typeface="黑体"/>
                <a:ea typeface="黑体"/>
                <a:cs typeface="黑体"/>
              </a:endParaRPr>
            </a:p>
          </p:txBody>
        </p:sp>
        <p:sp>
          <p:nvSpPr>
            <p:cNvPr id="44077" name="Text Box 23"/>
            <p:cNvSpPr txBox="1">
              <a:spLocks noChangeArrowheads="1"/>
            </p:cNvSpPr>
            <p:nvPr/>
          </p:nvSpPr>
          <p:spPr bwMode="auto">
            <a:xfrm>
              <a:off x="2109" y="441"/>
              <a:ext cx="251" cy="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lnSpc>
                  <a:spcPct val="110000"/>
                </a:lnSpc>
                <a:spcBef>
                  <a:spcPct val="50000"/>
                </a:spcBef>
                <a:buClr>
                  <a:srgbClr val="949D23"/>
                </a:buClr>
                <a:buSzPct val="70000"/>
                <a:buFont typeface="Wingdings" pitchFamily="2" charset="2"/>
                <a:buNone/>
              </a:pPr>
              <a:r>
                <a:rPr lang="en-US" altLang="zh-CN" sz="2000">
                  <a:latin typeface="黑体"/>
                  <a:ea typeface="黑体"/>
                  <a:cs typeface="黑体"/>
                </a:rPr>
                <a:t>4</a:t>
              </a:r>
            </a:p>
          </p:txBody>
        </p:sp>
        <p:grpSp>
          <p:nvGrpSpPr>
            <p:cNvPr id="44078" name="Group 33"/>
            <p:cNvGrpSpPr>
              <a:grpSpLocks/>
            </p:cNvGrpSpPr>
            <p:nvPr/>
          </p:nvGrpSpPr>
          <p:grpSpPr bwMode="auto">
            <a:xfrm>
              <a:off x="204" y="259"/>
              <a:ext cx="3489" cy="1983"/>
              <a:chOff x="1247" y="214"/>
              <a:chExt cx="3489" cy="1853"/>
            </a:xfrm>
          </p:grpSpPr>
          <p:sp>
            <p:nvSpPr>
              <p:cNvPr id="44079" name="Text Box 88"/>
              <p:cNvSpPr txBox="1">
                <a:spLocks noChangeArrowheads="1"/>
              </p:cNvSpPr>
              <p:nvPr/>
            </p:nvSpPr>
            <p:spPr bwMode="auto">
              <a:xfrm>
                <a:off x="2835" y="1620"/>
                <a:ext cx="635" cy="1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1400">
                    <a:ea typeface="隶书" pitchFamily="49" charset="-122"/>
                  </a:rPr>
                  <a:t>配送路线</a:t>
                </a:r>
                <a:r>
                  <a:rPr lang="en-US" altLang="zh-CN" sz="1400">
                    <a:ea typeface="隶书" pitchFamily="49" charset="-122"/>
                  </a:rPr>
                  <a:t>2</a:t>
                </a:r>
              </a:p>
            </p:txBody>
          </p:sp>
          <p:sp>
            <p:nvSpPr>
              <p:cNvPr id="44080" name="Text Box 3"/>
              <p:cNvSpPr txBox="1">
                <a:spLocks noChangeArrowheads="1"/>
              </p:cNvSpPr>
              <p:nvPr/>
            </p:nvSpPr>
            <p:spPr bwMode="auto">
              <a:xfrm>
                <a:off x="1247" y="1030"/>
                <a:ext cx="499" cy="3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黑体"/>
                    <a:ea typeface="黑体"/>
                    <a:cs typeface="黑体"/>
                  </a:rPr>
                  <a:t>1.4</a:t>
                </a:r>
                <a:endParaRPr lang="zh-CN" altLang="en-US" sz="2000">
                  <a:latin typeface="黑体"/>
                  <a:ea typeface="黑体"/>
                  <a:cs typeface="黑体"/>
                </a:endParaRPr>
              </a:p>
            </p:txBody>
          </p:sp>
          <p:sp>
            <p:nvSpPr>
              <p:cNvPr id="44081" name="Oval 4"/>
              <p:cNvSpPr>
                <a:spLocks noChangeArrowheads="1"/>
              </p:cNvSpPr>
              <p:nvPr/>
            </p:nvSpPr>
            <p:spPr bwMode="auto">
              <a:xfrm>
                <a:off x="2939" y="1231"/>
                <a:ext cx="265" cy="177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1200" b="1">
                    <a:latin typeface="Times New Roman" pitchFamily="18" charset="0"/>
                    <a:ea typeface="隶书" pitchFamily="49" charset="-122"/>
                  </a:rPr>
                  <a:t>P</a:t>
                </a:r>
                <a:r>
                  <a:rPr lang="en-US" altLang="zh-CN" sz="1200" b="1" baseline="-25000">
                    <a:latin typeface="Times New Roman" pitchFamily="18" charset="0"/>
                    <a:ea typeface="隶书" pitchFamily="49" charset="-122"/>
                  </a:rPr>
                  <a:t>0</a:t>
                </a:r>
                <a:endParaRPr lang="en-US" altLang="zh-CN" sz="1200">
                  <a:ea typeface="隶书" pitchFamily="49" charset="-122"/>
                </a:endParaRPr>
              </a:p>
            </p:txBody>
          </p:sp>
          <p:sp>
            <p:nvSpPr>
              <p:cNvPr id="44082" name="Oval 5"/>
              <p:cNvSpPr>
                <a:spLocks noChangeArrowheads="1"/>
              </p:cNvSpPr>
              <p:nvPr/>
            </p:nvSpPr>
            <p:spPr bwMode="auto">
              <a:xfrm>
                <a:off x="3933" y="580"/>
                <a:ext cx="276" cy="17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1200" b="1">
                    <a:latin typeface="Times New Roman" pitchFamily="18" charset="0"/>
                    <a:ea typeface="隶书" pitchFamily="49" charset="-122"/>
                  </a:rPr>
                  <a:t>P</a:t>
                </a:r>
                <a:r>
                  <a:rPr lang="en-US" altLang="zh-CN" sz="1200" b="1" baseline="-25000">
                    <a:latin typeface="Times New Roman" pitchFamily="18" charset="0"/>
                    <a:ea typeface="隶书" pitchFamily="49" charset="-122"/>
                  </a:rPr>
                  <a:t>2</a:t>
                </a:r>
                <a:endParaRPr lang="en-US" altLang="zh-CN" sz="1200">
                  <a:ea typeface="隶书" pitchFamily="49" charset="-122"/>
                </a:endParaRPr>
              </a:p>
            </p:txBody>
          </p:sp>
          <p:sp>
            <p:nvSpPr>
              <p:cNvPr id="44083" name="Oval 6"/>
              <p:cNvSpPr>
                <a:spLocks noChangeArrowheads="1"/>
              </p:cNvSpPr>
              <p:nvPr/>
            </p:nvSpPr>
            <p:spPr bwMode="auto">
              <a:xfrm>
                <a:off x="2428" y="434"/>
                <a:ext cx="275" cy="17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1200" b="1">
                    <a:latin typeface="Times New Roman" pitchFamily="18" charset="0"/>
                    <a:ea typeface="隶书" pitchFamily="49" charset="-122"/>
                  </a:rPr>
                  <a:t>P</a:t>
                </a:r>
                <a:r>
                  <a:rPr lang="en-US" altLang="zh-CN" sz="1200" b="1" baseline="-25000">
                    <a:latin typeface="Times New Roman" pitchFamily="18" charset="0"/>
                    <a:ea typeface="隶书" pitchFamily="49" charset="-122"/>
                  </a:rPr>
                  <a:t>3</a:t>
                </a:r>
                <a:endParaRPr lang="en-US" altLang="zh-CN" sz="1200">
                  <a:ea typeface="隶书" pitchFamily="49" charset="-122"/>
                </a:endParaRPr>
              </a:p>
            </p:txBody>
          </p:sp>
          <p:sp>
            <p:nvSpPr>
              <p:cNvPr id="44084" name="Oval 7"/>
              <p:cNvSpPr>
                <a:spLocks noChangeArrowheads="1"/>
              </p:cNvSpPr>
              <p:nvPr/>
            </p:nvSpPr>
            <p:spPr bwMode="auto">
              <a:xfrm>
                <a:off x="1654" y="1180"/>
                <a:ext cx="276" cy="17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1200" b="1">
                    <a:latin typeface="Times New Roman" pitchFamily="18" charset="0"/>
                    <a:ea typeface="隶书" pitchFamily="49" charset="-122"/>
                  </a:rPr>
                  <a:t>P</a:t>
                </a:r>
                <a:r>
                  <a:rPr lang="en-US" altLang="zh-CN" sz="1200" b="1" baseline="-25000">
                    <a:latin typeface="Times New Roman" pitchFamily="18" charset="0"/>
                    <a:ea typeface="隶书" pitchFamily="49" charset="-122"/>
                  </a:rPr>
                  <a:t>4</a:t>
                </a:r>
                <a:endParaRPr lang="en-US" altLang="zh-CN" sz="1200">
                  <a:ea typeface="隶书" pitchFamily="49" charset="-122"/>
                </a:endParaRPr>
              </a:p>
            </p:txBody>
          </p:sp>
          <p:sp>
            <p:nvSpPr>
              <p:cNvPr id="44085" name="Oval 8"/>
              <p:cNvSpPr>
                <a:spLocks noChangeArrowheads="1"/>
              </p:cNvSpPr>
              <p:nvPr/>
            </p:nvSpPr>
            <p:spPr bwMode="auto">
              <a:xfrm>
                <a:off x="2010" y="1874"/>
                <a:ext cx="275" cy="17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1200" b="1">
                    <a:latin typeface="Times New Roman" pitchFamily="18" charset="0"/>
                    <a:ea typeface="隶书" pitchFamily="49" charset="-122"/>
                  </a:rPr>
                  <a:t>P</a:t>
                </a:r>
                <a:r>
                  <a:rPr lang="en-US" altLang="zh-CN" sz="1200" b="1" baseline="-25000">
                    <a:latin typeface="Times New Roman" pitchFamily="18" charset="0"/>
                    <a:ea typeface="隶书" pitchFamily="49" charset="-122"/>
                  </a:rPr>
                  <a:t>5</a:t>
                </a:r>
                <a:endParaRPr lang="en-US" altLang="zh-CN" sz="1200">
                  <a:ea typeface="隶书" pitchFamily="49" charset="-122"/>
                </a:endParaRPr>
              </a:p>
            </p:txBody>
          </p:sp>
          <p:sp>
            <p:nvSpPr>
              <p:cNvPr id="44086" name="Oval 9"/>
              <p:cNvSpPr>
                <a:spLocks noChangeArrowheads="1"/>
              </p:cNvSpPr>
              <p:nvPr/>
            </p:nvSpPr>
            <p:spPr bwMode="auto">
              <a:xfrm>
                <a:off x="4408" y="1849"/>
                <a:ext cx="328" cy="180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pPr algn="ctr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1200" b="1">
                    <a:latin typeface="Times New Roman" pitchFamily="18" charset="0"/>
                    <a:ea typeface="隶书" pitchFamily="49" charset="-122"/>
                  </a:rPr>
                  <a:t>P</a:t>
                </a:r>
                <a:r>
                  <a:rPr lang="en-US" altLang="zh-CN" sz="1200" b="1" baseline="-25000">
                    <a:latin typeface="Times New Roman" pitchFamily="18" charset="0"/>
                    <a:ea typeface="隶书" pitchFamily="49" charset="-122"/>
                  </a:rPr>
                  <a:t>1</a:t>
                </a:r>
                <a:endParaRPr lang="en-US" altLang="zh-CN" sz="1200">
                  <a:ea typeface="隶书" pitchFamily="49" charset="-122"/>
                </a:endParaRPr>
              </a:p>
            </p:txBody>
          </p:sp>
          <p:sp>
            <p:nvSpPr>
              <p:cNvPr id="44087" name="Line 10"/>
              <p:cNvSpPr>
                <a:spLocks noChangeShapeType="1"/>
              </p:cNvSpPr>
              <p:nvPr/>
            </p:nvSpPr>
            <p:spPr bwMode="auto">
              <a:xfrm flipV="1">
                <a:off x="3133" y="709"/>
                <a:ext cx="799" cy="51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088" name="Line 11"/>
              <p:cNvSpPr>
                <a:spLocks noChangeShapeType="1"/>
              </p:cNvSpPr>
              <p:nvPr/>
            </p:nvSpPr>
            <p:spPr bwMode="auto">
              <a:xfrm>
                <a:off x="1930" y="1295"/>
                <a:ext cx="1009" cy="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089" name="Line 12"/>
              <p:cNvSpPr>
                <a:spLocks noChangeShapeType="1"/>
              </p:cNvSpPr>
              <p:nvPr/>
            </p:nvSpPr>
            <p:spPr bwMode="auto">
              <a:xfrm>
                <a:off x="3202" y="1360"/>
                <a:ext cx="1219" cy="52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090" name="Line 13"/>
              <p:cNvSpPr>
                <a:spLocks noChangeShapeType="1"/>
              </p:cNvSpPr>
              <p:nvPr/>
            </p:nvSpPr>
            <p:spPr bwMode="auto">
              <a:xfrm flipH="1">
                <a:off x="2216" y="1406"/>
                <a:ext cx="787" cy="45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091" name="Text Box 14"/>
              <p:cNvSpPr txBox="1">
                <a:spLocks noChangeArrowheads="1"/>
              </p:cNvSpPr>
              <p:nvPr/>
            </p:nvSpPr>
            <p:spPr bwMode="auto">
              <a:xfrm>
                <a:off x="1655" y="1938"/>
                <a:ext cx="272" cy="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黑体"/>
                    <a:ea typeface="黑体"/>
                    <a:cs typeface="黑体"/>
                  </a:rPr>
                  <a:t>2.4</a:t>
                </a:r>
                <a:endParaRPr lang="en-US" altLang="zh-CN" sz="2000">
                  <a:latin typeface="黑体"/>
                  <a:ea typeface="黑体"/>
                  <a:cs typeface="黑体"/>
                </a:endParaRPr>
              </a:p>
            </p:txBody>
          </p:sp>
          <p:sp>
            <p:nvSpPr>
              <p:cNvPr id="44092" name="Text Box 15"/>
              <p:cNvSpPr txBox="1">
                <a:spLocks noChangeArrowheads="1"/>
              </p:cNvSpPr>
              <p:nvPr/>
            </p:nvSpPr>
            <p:spPr bwMode="auto">
              <a:xfrm>
                <a:off x="2472" y="214"/>
                <a:ext cx="367" cy="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0.9</a:t>
                </a:r>
                <a:endParaRPr lang="en-US" altLang="zh-CN" sz="2000">
                  <a:ea typeface="隶书" pitchFamily="49" charset="-122"/>
                </a:endParaRPr>
              </a:p>
            </p:txBody>
          </p:sp>
          <p:sp>
            <p:nvSpPr>
              <p:cNvPr id="44093" name="Text Box 16"/>
              <p:cNvSpPr txBox="1">
                <a:spLocks noChangeArrowheads="1"/>
              </p:cNvSpPr>
              <p:nvPr/>
            </p:nvSpPr>
            <p:spPr bwMode="auto">
              <a:xfrm>
                <a:off x="4258" y="514"/>
                <a:ext cx="367" cy="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Times New Roman" pitchFamily="18" charset="0"/>
                    <a:ea typeface="隶书" pitchFamily="49" charset="-122"/>
                  </a:rPr>
                  <a:t>1.7</a:t>
                </a:r>
                <a:endParaRPr lang="zh-CN" altLang="en-US" sz="2000">
                  <a:ea typeface="隶书" pitchFamily="49" charset="-122"/>
                </a:endParaRPr>
              </a:p>
            </p:txBody>
          </p:sp>
          <p:sp>
            <p:nvSpPr>
              <p:cNvPr id="44094" name="Text Box 18"/>
              <p:cNvSpPr txBox="1">
                <a:spLocks noChangeArrowheads="1"/>
              </p:cNvSpPr>
              <p:nvPr/>
            </p:nvSpPr>
            <p:spPr bwMode="auto">
              <a:xfrm>
                <a:off x="2336" y="1550"/>
                <a:ext cx="267" cy="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>
                    <a:latin typeface="黑体"/>
                    <a:ea typeface="黑体"/>
                    <a:cs typeface="黑体"/>
                  </a:rPr>
                  <a:t>10</a:t>
                </a:r>
              </a:p>
            </p:txBody>
          </p:sp>
          <p:sp>
            <p:nvSpPr>
              <p:cNvPr id="44095" name="Text Box 19"/>
              <p:cNvSpPr txBox="1">
                <a:spLocks noChangeArrowheads="1"/>
              </p:cNvSpPr>
              <p:nvPr/>
            </p:nvSpPr>
            <p:spPr bwMode="auto">
              <a:xfrm>
                <a:off x="2381" y="1166"/>
                <a:ext cx="145" cy="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>
                    <a:latin typeface="黑体"/>
                    <a:ea typeface="黑体"/>
                    <a:cs typeface="黑体"/>
                  </a:rPr>
                  <a:t>7</a:t>
                </a:r>
              </a:p>
            </p:txBody>
          </p:sp>
          <p:sp>
            <p:nvSpPr>
              <p:cNvPr id="44096" name="Text Box 20"/>
              <p:cNvSpPr txBox="1">
                <a:spLocks noChangeArrowheads="1"/>
              </p:cNvSpPr>
              <p:nvPr/>
            </p:nvSpPr>
            <p:spPr bwMode="auto">
              <a:xfrm>
                <a:off x="3584" y="903"/>
                <a:ext cx="144" cy="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黑体"/>
                    <a:ea typeface="黑体"/>
                    <a:cs typeface="黑体"/>
                  </a:rPr>
                  <a:t>8</a:t>
                </a:r>
                <a:endParaRPr lang="en-US" altLang="zh-CN" sz="2000">
                  <a:latin typeface="黑体"/>
                  <a:ea typeface="黑体"/>
                  <a:cs typeface="黑体"/>
                </a:endParaRPr>
              </a:p>
            </p:txBody>
          </p:sp>
          <p:sp>
            <p:nvSpPr>
              <p:cNvPr id="44097" name="Text Box 21"/>
              <p:cNvSpPr txBox="1">
                <a:spLocks noChangeArrowheads="1"/>
              </p:cNvSpPr>
              <p:nvPr/>
            </p:nvSpPr>
            <p:spPr bwMode="auto">
              <a:xfrm>
                <a:off x="3792" y="1514"/>
                <a:ext cx="144" cy="1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just">
                  <a:lnSpc>
                    <a:spcPct val="110000"/>
                  </a:lnSpc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 b="1">
                    <a:latin typeface="黑体"/>
                    <a:ea typeface="黑体"/>
                    <a:cs typeface="黑体"/>
                  </a:rPr>
                  <a:t>8</a:t>
                </a:r>
                <a:endParaRPr lang="en-US" altLang="zh-CN" sz="2000">
                  <a:latin typeface="黑体"/>
                  <a:ea typeface="黑体"/>
                  <a:cs typeface="黑体"/>
                </a:endParaRPr>
              </a:p>
            </p:txBody>
          </p:sp>
          <p:sp>
            <p:nvSpPr>
              <p:cNvPr id="44098" name="Line 22"/>
              <p:cNvSpPr>
                <a:spLocks noChangeShapeType="1"/>
              </p:cNvSpPr>
              <p:nvPr/>
            </p:nvSpPr>
            <p:spPr bwMode="auto">
              <a:xfrm flipH="1" flipV="1">
                <a:off x="2699" y="531"/>
                <a:ext cx="1251" cy="1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099" name="Text Box 24"/>
              <p:cNvSpPr txBox="1">
                <a:spLocks noChangeArrowheads="1"/>
              </p:cNvSpPr>
              <p:nvPr/>
            </p:nvSpPr>
            <p:spPr bwMode="auto">
              <a:xfrm>
                <a:off x="1930" y="702"/>
                <a:ext cx="209" cy="2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lnSpc>
                    <a:spcPct val="110000"/>
                  </a:lnSpc>
                  <a:spcBef>
                    <a:spcPct val="50000"/>
                  </a:spcBef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en-US" altLang="zh-CN" sz="2000">
                    <a:latin typeface="黑体"/>
                    <a:ea typeface="黑体"/>
                    <a:cs typeface="黑体"/>
                  </a:rPr>
                  <a:t>5</a:t>
                </a:r>
              </a:p>
            </p:txBody>
          </p:sp>
          <p:sp>
            <p:nvSpPr>
              <p:cNvPr id="44100" name="Line 25"/>
              <p:cNvSpPr>
                <a:spLocks noChangeShapeType="1"/>
              </p:cNvSpPr>
              <p:nvPr/>
            </p:nvSpPr>
            <p:spPr bwMode="auto">
              <a:xfrm flipH="1">
                <a:off x="1804" y="549"/>
                <a:ext cx="627" cy="64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101" name="Text Box 26"/>
              <p:cNvSpPr txBox="1">
                <a:spLocks noChangeArrowheads="1"/>
              </p:cNvSpPr>
              <p:nvPr/>
            </p:nvSpPr>
            <p:spPr bwMode="auto">
              <a:xfrm>
                <a:off x="2389" y="854"/>
                <a:ext cx="835" cy="2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lnSpc>
                    <a:spcPct val="110000"/>
                  </a:lnSpc>
                  <a:spcBef>
                    <a:spcPct val="50000"/>
                  </a:spcBef>
                  <a:buClr>
                    <a:srgbClr val="949D23"/>
                  </a:buClr>
                  <a:buSzPct val="70000"/>
                  <a:buFont typeface="Wingdings" pitchFamily="2" charset="2"/>
                  <a:buNone/>
                </a:pPr>
                <a:r>
                  <a:rPr lang="zh-CN" altLang="en-US" sz="1600" dirty="0">
                    <a:ea typeface="隶书" pitchFamily="49" charset="-122"/>
                  </a:rPr>
                  <a:t>配送线路</a:t>
                </a:r>
                <a:r>
                  <a:rPr lang="en-US" altLang="zh-CN" sz="1600" dirty="0">
                    <a:ea typeface="隶书" pitchFamily="49" charset="-122"/>
                  </a:rPr>
                  <a:t>1</a:t>
                </a:r>
              </a:p>
            </p:txBody>
          </p:sp>
          <p:sp>
            <p:nvSpPr>
              <p:cNvPr id="44102" name="Text Box 59"/>
              <p:cNvSpPr txBox="1">
                <a:spLocks noChangeArrowheads="1"/>
              </p:cNvSpPr>
              <p:nvPr/>
            </p:nvSpPr>
            <p:spPr bwMode="auto">
              <a:xfrm>
                <a:off x="3107" y="1847"/>
                <a:ext cx="272" cy="2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8000" tIns="18000" rIns="3600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latin typeface="黑体"/>
                    <a:ea typeface="黑体"/>
                    <a:cs typeface="黑体"/>
                  </a:rPr>
                  <a:t>16</a:t>
                </a:r>
              </a:p>
            </p:txBody>
          </p:sp>
          <p:sp>
            <p:nvSpPr>
              <p:cNvPr id="44103" name="Line 89"/>
              <p:cNvSpPr>
                <a:spLocks noChangeShapeType="1"/>
              </p:cNvSpPr>
              <p:nvPr/>
            </p:nvSpPr>
            <p:spPr bwMode="auto">
              <a:xfrm>
                <a:off x="2290" y="1983"/>
                <a:ext cx="213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aphicFrame>
        <p:nvGraphicFramePr>
          <p:cNvPr id="45130" name="Group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648690"/>
              </p:ext>
            </p:extLst>
          </p:nvPr>
        </p:nvGraphicFramePr>
        <p:xfrm>
          <a:off x="6372227" y="627063"/>
          <a:ext cx="2771775" cy="2772789"/>
        </p:xfrm>
        <a:graphic>
          <a:graphicData uri="http://schemas.openxmlformats.org/drawingml/2006/table">
            <a:tbl>
              <a:tblPr/>
              <a:tblGrid>
                <a:gridCol w="427038"/>
                <a:gridCol w="1077912"/>
                <a:gridCol w="1266825"/>
              </a:tblGrid>
              <a:tr h="513774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微软雅黑" pitchFamily="34" charset="-122"/>
                        </a:rPr>
                        <a:t>序号</a:t>
                      </a:r>
                      <a:endParaRPr kumimoji="0" lang="zh-CN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微软雅黑" pitchFamily="34" charset="-122"/>
                        </a:rPr>
                        <a:t>路线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微软雅黑" pitchFamily="34" charset="-122"/>
                        </a:rPr>
                        <a:t>节约里程</a:t>
                      </a:r>
                      <a:endParaRPr kumimoji="0" lang="zh-CN" altLang="zh-CN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微软雅黑" pitchFamily="34" charset="-122"/>
                      </a:endParaRP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1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  <a:cs typeface="+mn-cs"/>
                        </a:rPr>
                        <a:t>P2P3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10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2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P3P4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8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3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P2P4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6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P4P5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P1P2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4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6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P1P5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2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2263"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7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P1P3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49D23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1</a:t>
                      </a:r>
                    </a:p>
                  </a:txBody>
                  <a:tcPr marL="18000" marR="18000" marT="18000" marB="180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idx="4294967295"/>
          </p:nvPr>
        </p:nvSpPr>
        <p:spPr bwMode="auto"/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ea typeface="黑体"/>
                <a:cs typeface="黑体"/>
              </a:rPr>
              <a:t>3.3 </a:t>
            </a:r>
            <a:r>
              <a:rPr lang="zh-CN" altLang="en-US" dirty="0">
                <a:ea typeface="黑体"/>
                <a:cs typeface="黑体"/>
              </a:rPr>
              <a:t> 节约里程法步骤</a:t>
            </a:r>
          </a:p>
        </p:txBody>
      </p:sp>
      <p:sp>
        <p:nvSpPr>
          <p:cNvPr id="45058" name="Text Box 25"/>
          <p:cNvSpPr txBox="1">
            <a:spLocks noChangeArrowheads="1"/>
          </p:cNvSpPr>
          <p:nvPr/>
        </p:nvSpPr>
        <p:spPr bwMode="auto">
          <a:xfrm>
            <a:off x="179388" y="4030663"/>
            <a:ext cx="7451725" cy="111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ct val="5000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zh-CN" altLang="en-US" b="1">
                <a:latin typeface="黑体"/>
                <a:ea typeface="黑体"/>
                <a:cs typeface="黑体"/>
              </a:rPr>
              <a:t>初始方案：配送线路</a:t>
            </a:r>
            <a:r>
              <a:rPr lang="en-US" altLang="zh-CN" b="1">
                <a:latin typeface="黑体"/>
                <a:ea typeface="黑体"/>
                <a:cs typeface="黑体"/>
              </a:rPr>
              <a:t>5</a:t>
            </a:r>
            <a:r>
              <a:rPr lang="zh-CN" altLang="en-US" b="1">
                <a:latin typeface="黑体"/>
                <a:ea typeface="黑体"/>
                <a:cs typeface="黑体"/>
              </a:rPr>
              <a:t>条， 需要车</a:t>
            </a:r>
            <a:r>
              <a:rPr lang="en-US" altLang="zh-CN" b="1">
                <a:latin typeface="黑体"/>
                <a:ea typeface="黑体"/>
                <a:cs typeface="黑体"/>
              </a:rPr>
              <a:t>5</a:t>
            </a:r>
            <a:r>
              <a:rPr lang="zh-CN" altLang="en-US" b="1">
                <a:latin typeface="黑体"/>
                <a:ea typeface="黑体"/>
                <a:cs typeface="黑体"/>
              </a:rPr>
              <a:t>辆</a:t>
            </a:r>
          </a:p>
          <a:p>
            <a:pPr algn="just">
              <a:lnSpc>
                <a:spcPct val="110000"/>
              </a:lnSpc>
              <a:spcBef>
                <a:spcPct val="5000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zh-CN" altLang="en-US" b="1">
                <a:latin typeface="黑体"/>
                <a:ea typeface="黑体"/>
                <a:cs typeface="黑体"/>
              </a:rPr>
              <a:t>          配送距离</a:t>
            </a:r>
            <a:r>
              <a:rPr lang="en-US" altLang="zh-CN" b="1">
                <a:latin typeface="黑体"/>
                <a:ea typeface="黑体"/>
                <a:cs typeface="黑体"/>
              </a:rPr>
              <a:t>=39×2=78KM</a:t>
            </a:r>
            <a:r>
              <a:rPr lang="en-US" altLang="zh-CN" sz="1100">
                <a:solidFill>
                  <a:srgbClr val="949D23"/>
                </a:solidFill>
                <a:ea typeface="隶书" pitchFamily="49" charset="-122"/>
              </a:rPr>
              <a:t> </a:t>
            </a:r>
          </a:p>
          <a:p>
            <a:pPr algn="just">
              <a:lnSpc>
                <a:spcPct val="110000"/>
              </a:lnSpc>
              <a:spcBef>
                <a:spcPct val="5000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endParaRPr lang="en-US" altLang="zh-CN" sz="1100">
              <a:solidFill>
                <a:srgbClr val="949D23"/>
              </a:solidFill>
              <a:ea typeface="隶书" pitchFamily="49" charset="-122"/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1042990" y="2139950"/>
            <a:ext cx="5048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1.4t</a:t>
            </a:r>
          </a:p>
        </p:txBody>
      </p:sp>
      <p:sp>
        <p:nvSpPr>
          <p:cNvPr id="45060" name="Oval 7"/>
          <p:cNvSpPr>
            <a:spLocks noChangeArrowheads="1"/>
          </p:cNvSpPr>
          <p:nvPr/>
        </p:nvSpPr>
        <p:spPr bwMode="auto">
          <a:xfrm>
            <a:off x="3848102" y="2239964"/>
            <a:ext cx="460375" cy="5270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96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黑体"/>
                <a:ea typeface="黑体"/>
                <a:cs typeface="黑体"/>
              </a:rPr>
              <a:t>P</a:t>
            </a:r>
            <a:r>
              <a:rPr lang="en-US" altLang="zh-CN" sz="2000" b="1" baseline="-25000">
                <a:latin typeface="黑体"/>
                <a:ea typeface="黑体"/>
                <a:cs typeface="黑体"/>
              </a:rPr>
              <a:t>0</a:t>
            </a:r>
          </a:p>
        </p:txBody>
      </p:sp>
      <p:sp>
        <p:nvSpPr>
          <p:cNvPr id="45061" name="Oval 8"/>
          <p:cNvSpPr>
            <a:spLocks noChangeArrowheads="1"/>
          </p:cNvSpPr>
          <p:nvPr/>
        </p:nvSpPr>
        <p:spPr bwMode="auto">
          <a:xfrm>
            <a:off x="5548313" y="923926"/>
            <a:ext cx="565150" cy="5302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96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ea typeface="幼圆" pitchFamily="49" charset="-122"/>
              </a:rPr>
              <a:t>P</a:t>
            </a:r>
            <a:r>
              <a:rPr lang="en-US" altLang="zh-CN" sz="900" b="1">
                <a:ea typeface="幼圆" pitchFamily="49" charset="-122"/>
              </a:rPr>
              <a:t>2</a:t>
            </a:r>
            <a:endParaRPr lang="en-US" altLang="zh-CN" b="1">
              <a:ea typeface="幼圆" pitchFamily="49" charset="-122"/>
            </a:endParaRPr>
          </a:p>
        </p:txBody>
      </p:sp>
      <p:sp>
        <p:nvSpPr>
          <p:cNvPr id="45062" name="Oval 9"/>
          <p:cNvSpPr>
            <a:spLocks noChangeArrowheads="1"/>
          </p:cNvSpPr>
          <p:nvPr/>
        </p:nvSpPr>
        <p:spPr bwMode="auto">
          <a:xfrm>
            <a:off x="2978150" y="835026"/>
            <a:ext cx="477838" cy="4397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96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P</a:t>
            </a:r>
            <a:r>
              <a:rPr lang="en-US" altLang="zh-CN" sz="2000" b="1" baseline="-25000">
                <a:latin typeface="Times New Roman" pitchFamily="18" charset="0"/>
                <a:ea typeface="隶书" pitchFamily="49" charset="-122"/>
              </a:rPr>
              <a:t>3</a:t>
            </a:r>
            <a:endParaRPr lang="en-US" altLang="zh-CN" sz="2000" b="1">
              <a:ea typeface="隶书" pitchFamily="49" charset="-122"/>
            </a:endParaRPr>
          </a:p>
        </p:txBody>
      </p:sp>
      <p:sp>
        <p:nvSpPr>
          <p:cNvPr id="45063" name="Oval 10"/>
          <p:cNvSpPr>
            <a:spLocks noChangeArrowheads="1"/>
          </p:cNvSpPr>
          <p:nvPr/>
        </p:nvSpPr>
        <p:spPr bwMode="auto">
          <a:xfrm>
            <a:off x="1622425" y="2066925"/>
            <a:ext cx="476250" cy="4460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96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ea typeface="幼圆" pitchFamily="49" charset="-122"/>
              </a:rPr>
              <a:t>P</a:t>
            </a:r>
            <a:r>
              <a:rPr lang="en-US" altLang="zh-CN" sz="1200" b="1">
                <a:latin typeface="Times New Roman" pitchFamily="18" charset="0"/>
                <a:ea typeface="隶书" pitchFamily="49" charset="-122"/>
              </a:rPr>
              <a:t>4</a:t>
            </a:r>
          </a:p>
        </p:txBody>
      </p:sp>
      <p:sp>
        <p:nvSpPr>
          <p:cNvPr id="45064" name="Oval 11"/>
          <p:cNvSpPr>
            <a:spLocks noChangeArrowheads="1"/>
          </p:cNvSpPr>
          <p:nvPr/>
        </p:nvSpPr>
        <p:spPr bwMode="auto">
          <a:xfrm>
            <a:off x="2239963" y="3206751"/>
            <a:ext cx="476250" cy="53022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96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b="1">
                <a:ea typeface="幼圆" pitchFamily="49" charset="-122"/>
              </a:rPr>
              <a:t>P</a:t>
            </a:r>
            <a:r>
              <a:rPr lang="en-US" altLang="zh-CN" sz="1200" b="1">
                <a:latin typeface="Times New Roman" pitchFamily="18" charset="0"/>
                <a:ea typeface="隶书" pitchFamily="49" charset="-122"/>
              </a:rPr>
              <a:t>5</a:t>
            </a:r>
          </a:p>
        </p:txBody>
      </p:sp>
      <p:sp>
        <p:nvSpPr>
          <p:cNvPr id="45065" name="Oval 12"/>
          <p:cNvSpPr>
            <a:spLocks noChangeArrowheads="1"/>
          </p:cNvSpPr>
          <p:nvPr/>
        </p:nvSpPr>
        <p:spPr bwMode="auto">
          <a:xfrm>
            <a:off x="6375402" y="3295650"/>
            <a:ext cx="569913" cy="5794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96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黑体"/>
                <a:ea typeface="黑体"/>
                <a:cs typeface="黑体"/>
              </a:rPr>
              <a:t>P</a:t>
            </a:r>
            <a:r>
              <a:rPr lang="en-US" altLang="zh-CN" sz="2000" b="1" baseline="-25000">
                <a:latin typeface="黑体"/>
                <a:ea typeface="黑体"/>
                <a:cs typeface="黑体"/>
              </a:rPr>
              <a:t>1</a:t>
            </a:r>
          </a:p>
        </p:txBody>
      </p:sp>
      <p:sp>
        <p:nvSpPr>
          <p:cNvPr id="45066" name="Line 13"/>
          <p:cNvSpPr>
            <a:spLocks noChangeShapeType="1"/>
          </p:cNvSpPr>
          <p:nvPr/>
        </p:nvSpPr>
        <p:spPr bwMode="auto">
          <a:xfrm flipV="1">
            <a:off x="4186238" y="1373189"/>
            <a:ext cx="1382712" cy="9112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067" name="Line 14"/>
          <p:cNvSpPr>
            <a:spLocks noChangeShapeType="1"/>
          </p:cNvSpPr>
          <p:nvPr/>
        </p:nvSpPr>
        <p:spPr bwMode="auto">
          <a:xfrm flipH="1" flipV="1">
            <a:off x="3325813" y="1274763"/>
            <a:ext cx="608012" cy="965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068" name="Line 15"/>
          <p:cNvSpPr>
            <a:spLocks noChangeShapeType="1"/>
          </p:cNvSpPr>
          <p:nvPr/>
        </p:nvSpPr>
        <p:spPr bwMode="auto">
          <a:xfrm>
            <a:off x="2098677" y="2406651"/>
            <a:ext cx="1749425" cy="44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069" name="Line 16"/>
          <p:cNvSpPr>
            <a:spLocks noChangeShapeType="1"/>
          </p:cNvSpPr>
          <p:nvPr/>
        </p:nvSpPr>
        <p:spPr bwMode="auto">
          <a:xfrm flipV="1">
            <a:off x="2714627" y="2592389"/>
            <a:ext cx="1133475" cy="7905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070" name="Line 17"/>
          <p:cNvSpPr>
            <a:spLocks noChangeShapeType="1"/>
          </p:cNvSpPr>
          <p:nvPr/>
        </p:nvSpPr>
        <p:spPr bwMode="auto">
          <a:xfrm>
            <a:off x="4303715" y="2519364"/>
            <a:ext cx="2111375" cy="930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071" name="Text Box 22"/>
          <p:cNvSpPr txBox="1">
            <a:spLocks noChangeArrowheads="1"/>
          </p:cNvSpPr>
          <p:nvPr/>
        </p:nvSpPr>
        <p:spPr bwMode="auto">
          <a:xfrm>
            <a:off x="2105025" y="3733801"/>
            <a:ext cx="6365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2.4t </a:t>
            </a:r>
          </a:p>
        </p:txBody>
      </p:sp>
      <p:sp>
        <p:nvSpPr>
          <p:cNvPr id="45072" name="Text Box 23"/>
          <p:cNvSpPr txBox="1">
            <a:spLocks noChangeArrowheads="1"/>
          </p:cNvSpPr>
          <p:nvPr/>
        </p:nvSpPr>
        <p:spPr bwMode="auto">
          <a:xfrm>
            <a:off x="2894013" y="484189"/>
            <a:ext cx="692150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 0.9t </a:t>
            </a:r>
            <a:endParaRPr lang="en-US" altLang="zh-CN" sz="2000" b="1">
              <a:ea typeface="隶书" pitchFamily="49" charset="-122"/>
            </a:endParaRPr>
          </a:p>
        </p:txBody>
      </p:sp>
      <p:sp>
        <p:nvSpPr>
          <p:cNvPr id="45073" name="Text Box 24"/>
          <p:cNvSpPr txBox="1">
            <a:spLocks noChangeArrowheads="1"/>
          </p:cNvSpPr>
          <p:nvPr/>
        </p:nvSpPr>
        <p:spPr bwMode="auto">
          <a:xfrm>
            <a:off x="6200775" y="923926"/>
            <a:ext cx="636588" cy="22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1.7t</a:t>
            </a:r>
            <a:endParaRPr lang="zh-CN" altLang="en-US" sz="1000">
              <a:latin typeface="黑体"/>
              <a:ea typeface="黑体"/>
              <a:cs typeface="黑体"/>
            </a:endParaRPr>
          </a:p>
        </p:txBody>
      </p:sp>
      <p:sp>
        <p:nvSpPr>
          <p:cNvPr id="45074" name="Text Box 25"/>
          <p:cNvSpPr txBox="1">
            <a:spLocks noChangeArrowheads="1"/>
          </p:cNvSpPr>
          <p:nvPr/>
        </p:nvSpPr>
        <p:spPr bwMode="auto">
          <a:xfrm>
            <a:off x="6959600" y="3405189"/>
            <a:ext cx="636588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1.5t </a:t>
            </a:r>
          </a:p>
        </p:txBody>
      </p:sp>
      <p:sp>
        <p:nvSpPr>
          <p:cNvPr id="45075" name="Text Box 26"/>
          <p:cNvSpPr txBox="1">
            <a:spLocks noChangeArrowheads="1"/>
          </p:cNvSpPr>
          <p:nvPr/>
        </p:nvSpPr>
        <p:spPr bwMode="auto">
          <a:xfrm>
            <a:off x="2978150" y="2855914"/>
            <a:ext cx="55245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10</a:t>
            </a:r>
          </a:p>
        </p:txBody>
      </p:sp>
      <p:sp>
        <p:nvSpPr>
          <p:cNvPr id="45076" name="Text Box 28"/>
          <p:cNvSpPr txBox="1">
            <a:spLocks noChangeArrowheads="1"/>
          </p:cNvSpPr>
          <p:nvPr/>
        </p:nvSpPr>
        <p:spPr bwMode="auto">
          <a:xfrm>
            <a:off x="3063875" y="2239963"/>
            <a:ext cx="249238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7</a:t>
            </a:r>
          </a:p>
        </p:txBody>
      </p:sp>
      <p:sp>
        <p:nvSpPr>
          <p:cNvPr id="45077" name="Text Box 33"/>
          <p:cNvSpPr txBox="1">
            <a:spLocks noChangeArrowheads="1"/>
          </p:cNvSpPr>
          <p:nvPr/>
        </p:nvSpPr>
        <p:spPr bwMode="auto">
          <a:xfrm>
            <a:off x="3325814" y="1363663"/>
            <a:ext cx="250825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6</a:t>
            </a:r>
          </a:p>
        </p:txBody>
      </p:sp>
      <p:sp>
        <p:nvSpPr>
          <p:cNvPr id="45078" name="Text Box 34"/>
          <p:cNvSpPr txBox="1">
            <a:spLocks noChangeArrowheads="1"/>
          </p:cNvSpPr>
          <p:nvPr/>
        </p:nvSpPr>
        <p:spPr bwMode="auto">
          <a:xfrm>
            <a:off x="4806952" y="1627189"/>
            <a:ext cx="423863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8</a:t>
            </a:r>
          </a:p>
        </p:txBody>
      </p:sp>
      <p:sp>
        <p:nvSpPr>
          <p:cNvPr id="45079" name="Text Box 37"/>
          <p:cNvSpPr txBox="1">
            <a:spLocks noChangeArrowheads="1"/>
          </p:cNvSpPr>
          <p:nvPr/>
        </p:nvSpPr>
        <p:spPr bwMode="auto">
          <a:xfrm>
            <a:off x="5156200" y="2792413"/>
            <a:ext cx="419100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>
                <a:latin typeface="Times New Roman" pitchFamily="18" charset="0"/>
                <a:ea typeface="隶书" pitchFamily="49" charset="-122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 bwMode="auto"/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CN" altLang="en-US" dirty="0" smtClean="0"/>
              <a:t>方法对比</a:t>
            </a:r>
          </a:p>
        </p:txBody>
      </p:sp>
      <p:sp>
        <p:nvSpPr>
          <p:cNvPr id="46082" name="Text Box 2"/>
          <p:cNvSpPr>
            <a:spLocks noGrp="1" noChangeArrowheads="1"/>
          </p:cNvSpPr>
          <p:nvPr/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6700" indent="-266700" algn="just" defTabSz="685800">
              <a:lnSpc>
                <a:spcPct val="110000"/>
              </a:lnSpc>
              <a:spcBef>
                <a:spcPts val="1350"/>
              </a:spcBef>
              <a:buClr>
                <a:srgbClr val="949D23"/>
              </a:buClr>
              <a:buSzPct val="70000"/>
              <a:buFont typeface="Wingdings" pitchFamily="2" charset="2"/>
              <a:buChar char=""/>
            </a:pPr>
            <a:r>
              <a:rPr lang="zh-CN" altLang="en-US" sz="2000" b="1" dirty="0">
                <a:solidFill>
                  <a:srgbClr val="949D23"/>
                </a:solidFill>
                <a:latin typeface="黑体"/>
                <a:ea typeface="黑体"/>
                <a:cs typeface="黑体"/>
              </a:rPr>
              <a:t>单独送货方案：</a:t>
            </a:r>
          </a:p>
          <a:p>
            <a:pPr marL="266700" lvl="1" indent="-266700" algn="just" defTabSz="685800">
              <a:lnSpc>
                <a:spcPct val="130000"/>
              </a:lnSpc>
              <a:spcAft>
                <a:spcPts val="450"/>
              </a:spcAft>
              <a:buClr>
                <a:srgbClr val="DCE382"/>
              </a:buClr>
              <a:buFont typeface="幼圆" pitchFamily="49" charset="-122"/>
              <a:buChar char=" "/>
            </a:pPr>
            <a:r>
              <a:rPr lang="zh-CN" altLang="en-US" b="1" dirty="0">
                <a:latin typeface="黑体"/>
                <a:ea typeface="黑体"/>
                <a:cs typeface="黑体"/>
              </a:rPr>
              <a:t>配送线路</a:t>
            </a:r>
            <a:r>
              <a:rPr lang="en-US" altLang="zh-CN" b="1" dirty="0">
                <a:latin typeface="黑体"/>
                <a:ea typeface="黑体"/>
                <a:cs typeface="黑体"/>
              </a:rPr>
              <a:t>5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条， 需要车</a:t>
            </a:r>
            <a:r>
              <a:rPr lang="en-US" altLang="zh-CN" b="1" dirty="0">
                <a:latin typeface="黑体"/>
                <a:ea typeface="黑体"/>
                <a:cs typeface="黑体"/>
              </a:rPr>
              <a:t>5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辆</a:t>
            </a:r>
          </a:p>
          <a:p>
            <a:pPr marL="266700" lvl="1" indent="-266700" algn="just" defTabSz="685800">
              <a:lnSpc>
                <a:spcPct val="130000"/>
              </a:lnSpc>
              <a:spcAft>
                <a:spcPts val="450"/>
              </a:spcAft>
              <a:buClr>
                <a:srgbClr val="DCE382"/>
              </a:buClr>
              <a:buFont typeface="幼圆" pitchFamily="49" charset="-122"/>
              <a:buChar char=" "/>
            </a:pPr>
            <a:r>
              <a:rPr lang="zh-CN" altLang="en-US" b="1" dirty="0">
                <a:latin typeface="黑体"/>
                <a:ea typeface="黑体"/>
                <a:cs typeface="黑体"/>
              </a:rPr>
              <a:t>配送距离：</a:t>
            </a:r>
            <a:r>
              <a:rPr lang="en-US" altLang="zh-CN" b="1" dirty="0">
                <a:latin typeface="黑体"/>
                <a:ea typeface="黑体"/>
                <a:cs typeface="黑体"/>
              </a:rPr>
              <a:t>39×2=78KM</a:t>
            </a:r>
          </a:p>
          <a:p>
            <a:pPr marL="266700" lvl="1" indent="-266700" algn="just" defTabSz="685800">
              <a:lnSpc>
                <a:spcPct val="130000"/>
              </a:lnSpc>
              <a:spcAft>
                <a:spcPts val="450"/>
              </a:spcAft>
              <a:buClr>
                <a:srgbClr val="DCE382"/>
              </a:buClr>
              <a:buFont typeface="幼圆" pitchFamily="49" charset="-122"/>
              <a:buChar char=" "/>
            </a:pPr>
            <a:endParaRPr lang="en-US" altLang="zh-CN" b="1" dirty="0">
              <a:latin typeface="黑体"/>
              <a:ea typeface="黑体"/>
              <a:cs typeface="黑体"/>
            </a:endParaRPr>
          </a:p>
          <a:p>
            <a:pPr marL="266700" indent="-266700" algn="just" defTabSz="685800">
              <a:lnSpc>
                <a:spcPct val="110000"/>
              </a:lnSpc>
              <a:spcBef>
                <a:spcPts val="1350"/>
              </a:spcBef>
              <a:buClr>
                <a:srgbClr val="949D23"/>
              </a:buClr>
              <a:buSzPct val="70000"/>
              <a:buFont typeface="Wingdings" pitchFamily="2" charset="2"/>
              <a:buChar char=""/>
            </a:pPr>
            <a:r>
              <a:rPr lang="zh-CN" altLang="en-US" sz="2000" b="1" dirty="0">
                <a:solidFill>
                  <a:srgbClr val="949D23"/>
                </a:solidFill>
                <a:latin typeface="黑体"/>
                <a:ea typeface="黑体"/>
                <a:cs typeface="黑体"/>
              </a:rPr>
              <a:t>使用节约里程法的方案：</a:t>
            </a:r>
          </a:p>
          <a:p>
            <a:pPr marL="266700" lvl="1" indent="-266700" algn="just" defTabSz="685800">
              <a:lnSpc>
                <a:spcPct val="130000"/>
              </a:lnSpc>
              <a:spcAft>
                <a:spcPts val="450"/>
              </a:spcAft>
              <a:buClr>
                <a:srgbClr val="DCE382"/>
              </a:buClr>
              <a:buFont typeface="幼圆" pitchFamily="49" charset="-122"/>
              <a:buChar char=" "/>
            </a:pPr>
            <a:r>
              <a:rPr lang="en-US" altLang="zh-CN" b="1" dirty="0">
                <a:latin typeface="黑体"/>
                <a:ea typeface="黑体"/>
                <a:cs typeface="黑体"/>
              </a:rPr>
              <a:t>2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条配送线路，</a:t>
            </a:r>
            <a:r>
              <a:rPr lang="en-US" altLang="zh-CN" b="1" dirty="0">
                <a:latin typeface="黑体"/>
                <a:ea typeface="黑体"/>
                <a:cs typeface="黑体"/>
              </a:rPr>
              <a:t>2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辆</a:t>
            </a:r>
            <a:r>
              <a:rPr lang="en-US" altLang="zh-CN" b="1" dirty="0">
                <a:latin typeface="黑体"/>
                <a:ea typeface="黑体"/>
                <a:cs typeface="黑体"/>
              </a:rPr>
              <a:t>4t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车</a:t>
            </a:r>
          </a:p>
          <a:p>
            <a:pPr marL="266700" lvl="1" indent="-266700" algn="just" defTabSz="685800">
              <a:lnSpc>
                <a:spcPct val="130000"/>
              </a:lnSpc>
              <a:spcAft>
                <a:spcPts val="450"/>
              </a:spcAft>
              <a:buClr>
                <a:srgbClr val="DCE382"/>
              </a:buClr>
              <a:buFont typeface="幼圆" pitchFamily="49" charset="-122"/>
              <a:buChar char=" "/>
            </a:pPr>
            <a:r>
              <a:rPr lang="zh-CN" altLang="en-US" b="1" dirty="0">
                <a:latin typeface="黑体"/>
                <a:ea typeface="黑体"/>
                <a:cs typeface="黑体"/>
              </a:rPr>
              <a:t>配送距离：</a:t>
            </a:r>
            <a:r>
              <a:rPr lang="en-US" altLang="zh-CN" b="1" dirty="0">
                <a:latin typeface="黑体"/>
                <a:ea typeface="黑体"/>
                <a:cs typeface="黑体"/>
              </a:rPr>
              <a:t>24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＋</a:t>
            </a:r>
            <a:r>
              <a:rPr lang="en-US" altLang="zh-CN" b="1" dirty="0">
                <a:latin typeface="黑体"/>
                <a:ea typeface="黑体"/>
                <a:cs typeface="黑体"/>
              </a:rPr>
              <a:t>34</a:t>
            </a:r>
            <a:r>
              <a:rPr lang="zh-CN" altLang="en-US" b="1" dirty="0">
                <a:latin typeface="黑体"/>
                <a:ea typeface="黑体"/>
                <a:cs typeface="黑体"/>
              </a:rPr>
              <a:t>＝</a:t>
            </a:r>
            <a:r>
              <a:rPr lang="en-US" altLang="zh-CN" b="1" dirty="0">
                <a:latin typeface="黑体"/>
                <a:ea typeface="黑体"/>
                <a:cs typeface="黑体"/>
              </a:rPr>
              <a:t>58km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/>
          <p:cNvSpPr>
            <a:spLocks noGrp="1"/>
          </p:cNvSpPr>
          <p:nvPr>
            <p:ph type="title"/>
          </p:nvPr>
        </p:nvSpPr>
        <p:spPr>
          <a:xfrm>
            <a:off x="419105" y="30475"/>
            <a:ext cx="8292045" cy="5246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dirty="0" smtClean="0">
                <a:cs typeface="+mj-cs"/>
              </a:rPr>
              <a:t>主要内容</a:t>
            </a:r>
          </a:p>
        </p:txBody>
      </p:sp>
      <p:sp>
        <p:nvSpPr>
          <p:cNvPr id="24" name="Sev01"/>
          <p:cNvSpPr>
            <a:spLocks noChangeAspect="1"/>
          </p:cNvSpPr>
          <p:nvPr/>
        </p:nvSpPr>
        <p:spPr>
          <a:xfrm>
            <a:off x="1403352" y="1533526"/>
            <a:ext cx="519113" cy="390525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2067" name="Freeform 62"/>
          <p:cNvSpPr>
            <a:spLocks noEditPoints="1"/>
          </p:cNvSpPr>
          <p:nvPr/>
        </p:nvSpPr>
        <p:spPr bwMode="auto">
          <a:xfrm>
            <a:off x="1516065" y="1617663"/>
            <a:ext cx="293687" cy="222250"/>
          </a:xfrm>
          <a:custGeom>
            <a:avLst/>
            <a:gdLst>
              <a:gd name="T0" fmla="*/ 2147483647 w 58"/>
              <a:gd name="T1" fmla="*/ 2147483647 h 58"/>
              <a:gd name="T2" fmla="*/ 2147483647 w 58"/>
              <a:gd name="T3" fmla="*/ 2147483647 h 58"/>
              <a:gd name="T4" fmla="*/ 2147483647 w 58"/>
              <a:gd name="T5" fmla="*/ 2147483647 h 58"/>
              <a:gd name="T6" fmla="*/ 2147483647 w 58"/>
              <a:gd name="T7" fmla="*/ 2147483647 h 58"/>
              <a:gd name="T8" fmla="*/ 2147483647 w 58"/>
              <a:gd name="T9" fmla="*/ 2147483647 h 58"/>
              <a:gd name="T10" fmla="*/ 2147483647 w 58"/>
              <a:gd name="T11" fmla="*/ 2147483647 h 58"/>
              <a:gd name="T12" fmla="*/ 2147483647 w 58"/>
              <a:gd name="T13" fmla="*/ 2147483647 h 58"/>
              <a:gd name="T14" fmla="*/ 2147483647 w 58"/>
              <a:gd name="T15" fmla="*/ 2147483647 h 58"/>
              <a:gd name="T16" fmla="*/ 2147483647 w 58"/>
              <a:gd name="T17" fmla="*/ 2147483647 h 58"/>
              <a:gd name="T18" fmla="*/ 2147483647 w 58"/>
              <a:gd name="T19" fmla="*/ 2147483647 h 58"/>
              <a:gd name="T20" fmla="*/ 2147483647 w 58"/>
              <a:gd name="T21" fmla="*/ 2147483647 h 58"/>
              <a:gd name="T22" fmla="*/ 2147483647 w 58"/>
              <a:gd name="T23" fmla="*/ 2147483647 h 58"/>
              <a:gd name="T24" fmla="*/ 2147483647 w 58"/>
              <a:gd name="T25" fmla="*/ 2147483647 h 58"/>
              <a:gd name="T26" fmla="*/ 2147483647 w 58"/>
              <a:gd name="T27" fmla="*/ 2147483647 h 58"/>
              <a:gd name="T28" fmla="*/ 2147483647 w 58"/>
              <a:gd name="T29" fmla="*/ 2147483647 h 58"/>
              <a:gd name="T30" fmla="*/ 2147483647 w 58"/>
              <a:gd name="T31" fmla="*/ 2147483647 h 58"/>
              <a:gd name="T32" fmla="*/ 2147483647 w 58"/>
              <a:gd name="T33" fmla="*/ 2147483647 h 58"/>
              <a:gd name="T34" fmla="*/ 2147483647 w 58"/>
              <a:gd name="T35" fmla="*/ 2147483647 h 58"/>
              <a:gd name="T36" fmla="*/ 2147483647 w 58"/>
              <a:gd name="T37" fmla="*/ 2147483647 h 58"/>
              <a:gd name="T38" fmla="*/ 2147483647 w 58"/>
              <a:gd name="T39" fmla="*/ 2147483647 h 58"/>
              <a:gd name="T40" fmla="*/ 2147483647 w 58"/>
              <a:gd name="T41" fmla="*/ 2147483647 h 58"/>
              <a:gd name="T42" fmla="*/ 2147483647 w 58"/>
              <a:gd name="T43" fmla="*/ 2147483647 h 58"/>
              <a:gd name="T44" fmla="*/ 2147483647 w 58"/>
              <a:gd name="T45" fmla="*/ 2147483647 h 58"/>
              <a:gd name="T46" fmla="*/ 2147483647 w 58"/>
              <a:gd name="T47" fmla="*/ 2147483647 h 58"/>
              <a:gd name="T48" fmla="*/ 2147483647 w 58"/>
              <a:gd name="T49" fmla="*/ 2147483647 h 58"/>
              <a:gd name="T50" fmla="*/ 2147483647 w 58"/>
              <a:gd name="T51" fmla="*/ 2147483647 h 58"/>
              <a:gd name="T52" fmla="*/ 0 w 58"/>
              <a:gd name="T53" fmla="*/ 2147483647 h 58"/>
              <a:gd name="T54" fmla="*/ 0 w 58"/>
              <a:gd name="T55" fmla="*/ 2147483647 h 58"/>
              <a:gd name="T56" fmla="*/ 2147483647 w 58"/>
              <a:gd name="T57" fmla="*/ 2147483647 h 58"/>
              <a:gd name="T58" fmla="*/ 2147483647 w 58"/>
              <a:gd name="T59" fmla="*/ 2147483647 h 58"/>
              <a:gd name="T60" fmla="*/ 2147483647 w 58"/>
              <a:gd name="T61" fmla="*/ 2147483647 h 58"/>
              <a:gd name="T62" fmla="*/ 2147483647 w 58"/>
              <a:gd name="T63" fmla="*/ 2147483647 h 58"/>
              <a:gd name="T64" fmla="*/ 2147483647 w 58"/>
              <a:gd name="T65" fmla="*/ 2147483647 h 58"/>
              <a:gd name="T66" fmla="*/ 2147483647 w 58"/>
              <a:gd name="T67" fmla="*/ 2147483647 h 58"/>
              <a:gd name="T68" fmla="*/ 2147483647 w 58"/>
              <a:gd name="T69" fmla="*/ 2147483647 h 58"/>
              <a:gd name="T70" fmla="*/ 2147483647 w 58"/>
              <a:gd name="T71" fmla="*/ 2147483647 h 58"/>
              <a:gd name="T72" fmla="*/ 2147483647 w 58"/>
              <a:gd name="T73" fmla="*/ 2147483647 h 58"/>
              <a:gd name="T74" fmla="*/ 2147483647 w 58"/>
              <a:gd name="T75" fmla="*/ 2147483647 h 58"/>
              <a:gd name="T76" fmla="*/ 2147483647 w 58"/>
              <a:gd name="T77" fmla="*/ 2147483647 h 58"/>
              <a:gd name="T78" fmla="*/ 2147483647 w 58"/>
              <a:gd name="T79" fmla="*/ 0 h 58"/>
              <a:gd name="T80" fmla="*/ 2147483647 w 58"/>
              <a:gd name="T81" fmla="*/ 0 h 58"/>
              <a:gd name="T82" fmla="*/ 2147483647 w 58"/>
              <a:gd name="T83" fmla="*/ 2147483647 h 58"/>
              <a:gd name="T84" fmla="*/ 2147483647 w 58"/>
              <a:gd name="T85" fmla="*/ 2147483647 h 58"/>
              <a:gd name="T86" fmla="*/ 2147483647 w 58"/>
              <a:gd name="T87" fmla="*/ 2147483647 h 58"/>
              <a:gd name="T88" fmla="*/ 2147483647 w 58"/>
              <a:gd name="T89" fmla="*/ 2147483647 h 58"/>
              <a:gd name="T90" fmla="*/ 2147483647 w 58"/>
              <a:gd name="T91" fmla="*/ 2147483647 h 58"/>
              <a:gd name="T92" fmla="*/ 2147483647 w 58"/>
              <a:gd name="T93" fmla="*/ 2147483647 h 58"/>
              <a:gd name="T94" fmla="*/ 2147483647 w 58"/>
              <a:gd name="T95" fmla="*/ 2147483647 h 58"/>
              <a:gd name="T96" fmla="*/ 2147483647 w 58"/>
              <a:gd name="T97" fmla="*/ 2147483647 h 58"/>
              <a:gd name="T98" fmla="*/ 2147483647 w 58"/>
              <a:gd name="T99" fmla="*/ 2147483647 h 58"/>
              <a:gd name="T100" fmla="*/ 2147483647 w 58"/>
              <a:gd name="T101" fmla="*/ 2147483647 h 58"/>
              <a:gd name="T102" fmla="*/ 2147483647 w 58"/>
              <a:gd name="T103" fmla="*/ 2147483647 h 58"/>
              <a:gd name="T104" fmla="*/ 2147483647 w 58"/>
              <a:gd name="T105" fmla="*/ 2147483647 h 58"/>
              <a:gd name="T106" fmla="*/ 2147483647 w 58"/>
              <a:gd name="T107" fmla="*/ 2147483647 h 58"/>
              <a:gd name="T108" fmla="*/ 2147483647 w 58"/>
              <a:gd name="T109" fmla="*/ 2147483647 h 58"/>
              <a:gd name="T110" fmla="*/ 2147483647 w 58"/>
              <a:gd name="T111" fmla="*/ 2147483647 h 58"/>
              <a:gd name="T112" fmla="*/ 2147483647 w 58"/>
              <a:gd name="T113" fmla="*/ 2147483647 h 58"/>
              <a:gd name="T114" fmla="*/ 2147483647 w 58"/>
              <a:gd name="T115" fmla="*/ 2147483647 h 58"/>
              <a:gd name="T116" fmla="*/ 2147483647 w 58"/>
              <a:gd name="T117" fmla="*/ 2147483647 h 58"/>
              <a:gd name="T118" fmla="*/ 2147483647 w 58"/>
              <a:gd name="T119" fmla="*/ 2147483647 h 5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8"/>
              <a:gd name="T181" fmla="*/ 0 h 58"/>
              <a:gd name="T182" fmla="*/ 58 w 58"/>
              <a:gd name="T183" fmla="*/ 58 h 5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8" h="58">
                <a:moveTo>
                  <a:pt x="58" y="33"/>
                </a:moveTo>
                <a:cubicBezTo>
                  <a:pt x="58" y="34"/>
                  <a:pt x="58" y="34"/>
                  <a:pt x="57" y="34"/>
                </a:cubicBezTo>
                <a:cubicBezTo>
                  <a:pt x="50" y="35"/>
                  <a:pt x="50" y="35"/>
                  <a:pt x="50" y="35"/>
                </a:cubicBezTo>
                <a:cubicBezTo>
                  <a:pt x="50" y="37"/>
                  <a:pt x="49" y="38"/>
                  <a:pt x="49" y="39"/>
                </a:cubicBezTo>
                <a:cubicBezTo>
                  <a:pt x="50" y="41"/>
                  <a:pt x="51" y="42"/>
                  <a:pt x="53" y="44"/>
                </a:cubicBezTo>
                <a:cubicBezTo>
                  <a:pt x="53" y="44"/>
                  <a:pt x="53" y="45"/>
                  <a:pt x="53" y="45"/>
                </a:cubicBezTo>
                <a:cubicBezTo>
                  <a:pt x="53" y="45"/>
                  <a:pt x="53" y="46"/>
                  <a:pt x="53" y="46"/>
                </a:cubicBezTo>
                <a:cubicBezTo>
                  <a:pt x="52" y="47"/>
                  <a:pt x="47" y="53"/>
                  <a:pt x="45" y="53"/>
                </a:cubicBezTo>
                <a:cubicBezTo>
                  <a:pt x="45" y="53"/>
                  <a:pt x="45" y="53"/>
                  <a:pt x="44" y="52"/>
                </a:cubicBezTo>
                <a:cubicBezTo>
                  <a:pt x="39" y="48"/>
                  <a:pt x="39" y="48"/>
                  <a:pt x="39" y="48"/>
                </a:cubicBezTo>
                <a:cubicBezTo>
                  <a:pt x="38" y="49"/>
                  <a:pt x="37" y="49"/>
                  <a:pt x="36" y="50"/>
                </a:cubicBezTo>
                <a:cubicBezTo>
                  <a:pt x="35" y="52"/>
                  <a:pt x="35" y="55"/>
                  <a:pt x="34" y="57"/>
                </a:cubicBezTo>
                <a:cubicBezTo>
                  <a:pt x="34" y="57"/>
                  <a:pt x="34" y="58"/>
                  <a:pt x="33" y="58"/>
                </a:cubicBezTo>
                <a:cubicBezTo>
                  <a:pt x="25" y="58"/>
                  <a:pt x="25" y="58"/>
                  <a:pt x="25" y="58"/>
                </a:cubicBezTo>
                <a:cubicBezTo>
                  <a:pt x="24" y="58"/>
                  <a:pt x="23" y="57"/>
                  <a:pt x="23" y="57"/>
                </a:cubicBezTo>
                <a:cubicBezTo>
                  <a:pt x="22" y="50"/>
                  <a:pt x="22" y="50"/>
                  <a:pt x="22" y="50"/>
                </a:cubicBezTo>
                <a:cubicBezTo>
                  <a:pt x="21" y="49"/>
                  <a:pt x="20" y="49"/>
                  <a:pt x="19" y="48"/>
                </a:cubicBezTo>
                <a:cubicBezTo>
                  <a:pt x="14" y="52"/>
                  <a:pt x="14" y="52"/>
                  <a:pt x="14" y="52"/>
                </a:cubicBezTo>
                <a:cubicBezTo>
                  <a:pt x="13" y="53"/>
                  <a:pt x="13" y="53"/>
                  <a:pt x="13" y="53"/>
                </a:cubicBezTo>
                <a:cubicBezTo>
                  <a:pt x="12" y="53"/>
                  <a:pt x="12" y="53"/>
                  <a:pt x="12" y="52"/>
                </a:cubicBezTo>
                <a:cubicBezTo>
                  <a:pt x="10" y="50"/>
                  <a:pt x="7" y="48"/>
                  <a:pt x="5" y="46"/>
                </a:cubicBezTo>
                <a:cubicBezTo>
                  <a:pt x="5" y="46"/>
                  <a:pt x="5" y="45"/>
                  <a:pt x="5" y="45"/>
                </a:cubicBezTo>
                <a:cubicBezTo>
                  <a:pt x="5" y="45"/>
                  <a:pt x="5" y="44"/>
                  <a:pt x="5" y="44"/>
                </a:cubicBezTo>
                <a:cubicBezTo>
                  <a:pt x="7" y="42"/>
                  <a:pt x="8" y="41"/>
                  <a:pt x="9" y="39"/>
                </a:cubicBezTo>
                <a:cubicBezTo>
                  <a:pt x="9" y="38"/>
                  <a:pt x="8" y="37"/>
                  <a:pt x="8" y="35"/>
                </a:cubicBezTo>
                <a:cubicBezTo>
                  <a:pt x="1" y="34"/>
                  <a:pt x="1" y="34"/>
                  <a:pt x="1" y="34"/>
                </a:cubicBezTo>
                <a:cubicBezTo>
                  <a:pt x="0" y="34"/>
                  <a:pt x="0" y="33"/>
                  <a:pt x="0" y="3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1" y="23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1"/>
                  <a:pt x="9" y="20"/>
                  <a:pt x="9" y="18"/>
                </a:cubicBezTo>
                <a:cubicBezTo>
                  <a:pt x="8" y="17"/>
                  <a:pt x="7" y="15"/>
                  <a:pt x="5" y="13"/>
                </a:cubicBezTo>
                <a:cubicBezTo>
                  <a:pt x="5" y="13"/>
                  <a:pt x="5" y="13"/>
                  <a:pt x="5" y="12"/>
                </a:cubicBezTo>
                <a:cubicBezTo>
                  <a:pt x="5" y="12"/>
                  <a:pt x="5" y="12"/>
                  <a:pt x="5" y="11"/>
                </a:cubicBezTo>
                <a:cubicBezTo>
                  <a:pt x="6" y="10"/>
                  <a:pt x="11" y="5"/>
                  <a:pt x="13" y="5"/>
                </a:cubicBezTo>
                <a:cubicBezTo>
                  <a:pt x="13" y="5"/>
                  <a:pt x="13" y="5"/>
                  <a:pt x="14" y="5"/>
                </a:cubicBezTo>
                <a:cubicBezTo>
                  <a:pt x="19" y="9"/>
                  <a:pt x="19" y="9"/>
                  <a:pt x="19" y="9"/>
                </a:cubicBezTo>
                <a:cubicBezTo>
                  <a:pt x="20" y="9"/>
                  <a:pt x="21" y="8"/>
                  <a:pt x="22" y="8"/>
                </a:cubicBezTo>
                <a:cubicBezTo>
                  <a:pt x="22" y="5"/>
                  <a:pt x="23" y="3"/>
                  <a:pt x="23" y="1"/>
                </a:cubicBezTo>
                <a:cubicBezTo>
                  <a:pt x="23" y="0"/>
                  <a:pt x="24" y="0"/>
                  <a:pt x="25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34" y="0"/>
                  <a:pt x="34" y="0"/>
                  <a:pt x="34" y="1"/>
                </a:cubicBezTo>
                <a:cubicBezTo>
                  <a:pt x="36" y="8"/>
                  <a:pt x="36" y="8"/>
                  <a:pt x="36" y="8"/>
                </a:cubicBezTo>
                <a:cubicBezTo>
                  <a:pt x="37" y="8"/>
                  <a:pt x="38" y="9"/>
                  <a:pt x="39" y="9"/>
                </a:cubicBezTo>
                <a:cubicBezTo>
                  <a:pt x="44" y="5"/>
                  <a:pt x="44" y="5"/>
                  <a:pt x="44" y="5"/>
                </a:cubicBezTo>
                <a:cubicBezTo>
                  <a:pt x="45" y="5"/>
                  <a:pt x="45" y="5"/>
                  <a:pt x="45" y="5"/>
                </a:cubicBezTo>
                <a:cubicBezTo>
                  <a:pt x="46" y="5"/>
                  <a:pt x="46" y="5"/>
                  <a:pt x="46" y="5"/>
                </a:cubicBezTo>
                <a:cubicBezTo>
                  <a:pt x="48" y="7"/>
                  <a:pt x="51" y="9"/>
                  <a:pt x="52" y="12"/>
                </a:cubicBezTo>
                <a:cubicBezTo>
                  <a:pt x="53" y="12"/>
                  <a:pt x="53" y="12"/>
                  <a:pt x="53" y="12"/>
                </a:cubicBezTo>
                <a:cubicBezTo>
                  <a:pt x="53" y="13"/>
                  <a:pt x="53" y="13"/>
                  <a:pt x="52" y="13"/>
                </a:cubicBezTo>
                <a:cubicBezTo>
                  <a:pt x="51" y="15"/>
                  <a:pt x="50" y="17"/>
                  <a:pt x="48" y="18"/>
                </a:cubicBezTo>
                <a:cubicBezTo>
                  <a:pt x="49" y="20"/>
                  <a:pt x="50" y="21"/>
                  <a:pt x="50" y="22"/>
                </a:cubicBezTo>
                <a:cubicBezTo>
                  <a:pt x="57" y="23"/>
                  <a:pt x="57" y="23"/>
                  <a:pt x="57" y="23"/>
                </a:cubicBezTo>
                <a:cubicBezTo>
                  <a:pt x="58" y="23"/>
                  <a:pt x="58" y="24"/>
                  <a:pt x="58" y="25"/>
                </a:cubicBezTo>
                <a:lnTo>
                  <a:pt x="58" y="33"/>
                </a:lnTo>
                <a:close/>
                <a:moveTo>
                  <a:pt x="29" y="19"/>
                </a:moveTo>
                <a:cubicBezTo>
                  <a:pt x="24" y="19"/>
                  <a:pt x="19" y="23"/>
                  <a:pt x="19" y="29"/>
                </a:cubicBezTo>
                <a:cubicBezTo>
                  <a:pt x="19" y="34"/>
                  <a:pt x="24" y="38"/>
                  <a:pt x="29" y="38"/>
                </a:cubicBezTo>
                <a:cubicBezTo>
                  <a:pt x="34" y="38"/>
                  <a:pt x="39" y="34"/>
                  <a:pt x="39" y="29"/>
                </a:cubicBezTo>
                <a:cubicBezTo>
                  <a:pt x="39" y="23"/>
                  <a:pt x="34" y="19"/>
                  <a:pt x="29" y="19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Sev01"/>
          <p:cNvSpPr>
            <a:spLocks noChangeAspect="1"/>
          </p:cNvSpPr>
          <p:nvPr/>
        </p:nvSpPr>
        <p:spPr>
          <a:xfrm>
            <a:off x="1403350" y="2787650"/>
            <a:ext cx="520700" cy="390525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chemeClr val="bg1"/>
              </a:solidFill>
              <a:latin typeface="FontAwesome" pitchFamily="2" charset="0"/>
            </a:endParaRPr>
          </a:p>
        </p:txBody>
      </p:sp>
      <p:sp>
        <p:nvSpPr>
          <p:cNvPr id="2069" name="Freeform 135"/>
          <p:cNvSpPr>
            <a:spLocks noEditPoints="1"/>
          </p:cNvSpPr>
          <p:nvPr/>
        </p:nvSpPr>
        <p:spPr bwMode="auto">
          <a:xfrm>
            <a:off x="1508125" y="2873375"/>
            <a:ext cx="311150" cy="219075"/>
          </a:xfrm>
          <a:custGeom>
            <a:avLst/>
            <a:gdLst>
              <a:gd name="T0" fmla="*/ 2147483647 w 73"/>
              <a:gd name="T1" fmla="*/ 2147483647 h 68"/>
              <a:gd name="T2" fmla="*/ 2147483647 w 73"/>
              <a:gd name="T3" fmla="*/ 2147483647 h 68"/>
              <a:gd name="T4" fmla="*/ 0 w 73"/>
              <a:gd name="T5" fmla="*/ 2147483647 h 68"/>
              <a:gd name="T6" fmla="*/ 2147483647 w 73"/>
              <a:gd name="T7" fmla="*/ 2147483647 h 68"/>
              <a:gd name="T8" fmla="*/ 2147483647 w 73"/>
              <a:gd name="T9" fmla="*/ 2147483647 h 68"/>
              <a:gd name="T10" fmla="*/ 2147483647 w 73"/>
              <a:gd name="T11" fmla="*/ 2147483647 h 68"/>
              <a:gd name="T12" fmla="*/ 2147483647 w 73"/>
              <a:gd name="T13" fmla="*/ 2147483647 h 68"/>
              <a:gd name="T14" fmla="*/ 2147483647 w 73"/>
              <a:gd name="T15" fmla="*/ 2147483647 h 68"/>
              <a:gd name="T16" fmla="*/ 2147483647 w 73"/>
              <a:gd name="T17" fmla="*/ 2147483647 h 68"/>
              <a:gd name="T18" fmla="*/ 2147483647 w 73"/>
              <a:gd name="T19" fmla="*/ 2147483647 h 68"/>
              <a:gd name="T20" fmla="*/ 2147483647 w 73"/>
              <a:gd name="T21" fmla="*/ 2147483647 h 68"/>
              <a:gd name="T22" fmla="*/ 2147483647 w 73"/>
              <a:gd name="T23" fmla="*/ 0 h 68"/>
              <a:gd name="T24" fmla="*/ 2147483647 w 73"/>
              <a:gd name="T25" fmla="*/ 2147483647 h 68"/>
              <a:gd name="T26" fmla="*/ 2147483647 w 73"/>
              <a:gd name="T27" fmla="*/ 2147483647 h 68"/>
              <a:gd name="T28" fmla="*/ 2147483647 w 73"/>
              <a:gd name="T29" fmla="*/ 2147483647 h 68"/>
              <a:gd name="T30" fmla="*/ 2147483647 w 73"/>
              <a:gd name="T31" fmla="*/ 2147483647 h 68"/>
              <a:gd name="T32" fmla="*/ 2147483647 w 73"/>
              <a:gd name="T33" fmla="*/ 2147483647 h 68"/>
              <a:gd name="T34" fmla="*/ 2147483647 w 73"/>
              <a:gd name="T35" fmla="*/ 2147483647 h 68"/>
              <a:gd name="T36" fmla="*/ 2147483647 w 73"/>
              <a:gd name="T37" fmla="*/ 2147483647 h 68"/>
              <a:gd name="T38" fmla="*/ 2147483647 w 73"/>
              <a:gd name="T39" fmla="*/ 2147483647 h 68"/>
              <a:gd name="T40" fmla="*/ 2147483647 w 73"/>
              <a:gd name="T41" fmla="*/ 2147483647 h 68"/>
              <a:gd name="T42" fmla="*/ 2147483647 w 73"/>
              <a:gd name="T43" fmla="*/ 2147483647 h 68"/>
              <a:gd name="T44" fmla="*/ 2147483647 w 73"/>
              <a:gd name="T45" fmla="*/ 2147483647 h 68"/>
              <a:gd name="T46" fmla="*/ 2147483647 w 73"/>
              <a:gd name="T47" fmla="*/ 2147483647 h 68"/>
              <a:gd name="T48" fmla="*/ 2147483647 w 73"/>
              <a:gd name="T49" fmla="*/ 2147483647 h 68"/>
              <a:gd name="T50" fmla="*/ 2147483647 w 73"/>
              <a:gd name="T51" fmla="*/ 2147483647 h 68"/>
              <a:gd name="T52" fmla="*/ 2147483647 w 73"/>
              <a:gd name="T53" fmla="*/ 2147483647 h 68"/>
              <a:gd name="T54" fmla="*/ 2147483647 w 73"/>
              <a:gd name="T55" fmla="*/ 2147483647 h 68"/>
              <a:gd name="T56" fmla="*/ 2147483647 w 73"/>
              <a:gd name="T57" fmla="*/ 2147483647 h 68"/>
              <a:gd name="T58" fmla="*/ 2147483647 w 73"/>
              <a:gd name="T59" fmla="*/ 0 h 68"/>
              <a:gd name="T60" fmla="*/ 2147483647 w 73"/>
              <a:gd name="T61" fmla="*/ 2147483647 h 68"/>
              <a:gd name="T62" fmla="*/ 2147483647 w 73"/>
              <a:gd name="T63" fmla="*/ 2147483647 h 68"/>
              <a:gd name="T64" fmla="*/ 2147483647 w 73"/>
              <a:gd name="T65" fmla="*/ 2147483647 h 68"/>
              <a:gd name="T66" fmla="*/ 2147483647 w 73"/>
              <a:gd name="T67" fmla="*/ 2147483647 h 68"/>
              <a:gd name="T68" fmla="*/ 2147483647 w 73"/>
              <a:gd name="T69" fmla="*/ 2147483647 h 68"/>
              <a:gd name="T70" fmla="*/ 2147483647 w 73"/>
              <a:gd name="T71" fmla="*/ 2147483647 h 68"/>
              <a:gd name="T72" fmla="*/ 2147483647 w 73"/>
              <a:gd name="T73" fmla="*/ 2147483647 h 68"/>
              <a:gd name="T74" fmla="*/ 2147483647 w 73"/>
              <a:gd name="T75" fmla="*/ 2147483647 h 68"/>
              <a:gd name="T76" fmla="*/ 2147483647 w 73"/>
              <a:gd name="T77" fmla="*/ 2147483647 h 68"/>
              <a:gd name="T78" fmla="*/ 2147483647 w 73"/>
              <a:gd name="T79" fmla="*/ 2147483647 h 68"/>
              <a:gd name="T80" fmla="*/ 2147483647 w 73"/>
              <a:gd name="T81" fmla="*/ 2147483647 h 68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73"/>
              <a:gd name="T124" fmla="*/ 0 h 68"/>
              <a:gd name="T125" fmla="*/ 73 w 73"/>
              <a:gd name="T126" fmla="*/ 68 h 68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73" h="68">
                <a:moveTo>
                  <a:pt x="13" y="39"/>
                </a:moveTo>
                <a:cubicBezTo>
                  <a:pt x="8" y="39"/>
                  <a:pt x="8" y="39"/>
                  <a:pt x="8" y="39"/>
                </a:cubicBezTo>
                <a:cubicBezTo>
                  <a:pt x="4" y="39"/>
                  <a:pt x="0" y="37"/>
                  <a:pt x="0" y="33"/>
                </a:cubicBezTo>
                <a:cubicBezTo>
                  <a:pt x="0" y="29"/>
                  <a:pt x="0" y="19"/>
                  <a:pt x="5" y="19"/>
                </a:cubicBezTo>
                <a:cubicBezTo>
                  <a:pt x="6" y="19"/>
                  <a:pt x="10" y="22"/>
                  <a:pt x="15" y="22"/>
                </a:cubicBezTo>
                <a:cubicBezTo>
                  <a:pt x="17" y="22"/>
                  <a:pt x="18" y="22"/>
                  <a:pt x="20" y="21"/>
                </a:cubicBezTo>
                <a:cubicBezTo>
                  <a:pt x="20" y="22"/>
                  <a:pt x="20" y="23"/>
                  <a:pt x="20" y="24"/>
                </a:cubicBezTo>
                <a:cubicBezTo>
                  <a:pt x="20" y="27"/>
                  <a:pt x="21" y="31"/>
                  <a:pt x="23" y="34"/>
                </a:cubicBezTo>
                <a:cubicBezTo>
                  <a:pt x="19" y="34"/>
                  <a:pt x="15" y="36"/>
                  <a:pt x="13" y="39"/>
                </a:cubicBezTo>
                <a:close/>
                <a:moveTo>
                  <a:pt x="15" y="19"/>
                </a:moveTo>
                <a:cubicBezTo>
                  <a:pt x="10" y="19"/>
                  <a:pt x="5" y="15"/>
                  <a:pt x="5" y="9"/>
                </a:cubicBezTo>
                <a:cubicBezTo>
                  <a:pt x="5" y="4"/>
                  <a:pt x="10" y="0"/>
                  <a:pt x="15" y="0"/>
                </a:cubicBezTo>
                <a:cubicBezTo>
                  <a:pt x="20" y="0"/>
                  <a:pt x="25" y="4"/>
                  <a:pt x="25" y="9"/>
                </a:cubicBezTo>
                <a:cubicBezTo>
                  <a:pt x="25" y="15"/>
                  <a:pt x="20" y="19"/>
                  <a:pt x="15" y="19"/>
                </a:cubicBezTo>
                <a:close/>
                <a:moveTo>
                  <a:pt x="53" y="68"/>
                </a:moveTo>
                <a:cubicBezTo>
                  <a:pt x="20" y="68"/>
                  <a:pt x="20" y="68"/>
                  <a:pt x="20" y="68"/>
                </a:cubicBezTo>
                <a:cubicBezTo>
                  <a:pt x="14" y="68"/>
                  <a:pt x="10" y="64"/>
                  <a:pt x="10" y="58"/>
                </a:cubicBezTo>
                <a:cubicBezTo>
                  <a:pt x="10" y="49"/>
                  <a:pt x="12" y="36"/>
                  <a:pt x="23" y="36"/>
                </a:cubicBezTo>
                <a:cubicBezTo>
                  <a:pt x="25" y="36"/>
                  <a:pt x="29" y="41"/>
                  <a:pt x="37" y="41"/>
                </a:cubicBezTo>
                <a:cubicBezTo>
                  <a:pt x="44" y="41"/>
                  <a:pt x="49" y="36"/>
                  <a:pt x="50" y="36"/>
                </a:cubicBezTo>
                <a:cubicBezTo>
                  <a:pt x="62" y="36"/>
                  <a:pt x="64" y="49"/>
                  <a:pt x="64" y="58"/>
                </a:cubicBezTo>
                <a:cubicBezTo>
                  <a:pt x="64" y="64"/>
                  <a:pt x="60" y="68"/>
                  <a:pt x="53" y="68"/>
                </a:cubicBezTo>
                <a:close/>
                <a:moveTo>
                  <a:pt x="37" y="39"/>
                </a:moveTo>
                <a:cubicBezTo>
                  <a:pt x="29" y="39"/>
                  <a:pt x="22" y="32"/>
                  <a:pt x="22" y="24"/>
                </a:cubicBezTo>
                <a:cubicBezTo>
                  <a:pt x="22" y="16"/>
                  <a:pt x="29" y="9"/>
                  <a:pt x="37" y="9"/>
                </a:cubicBezTo>
                <a:cubicBezTo>
                  <a:pt x="45" y="9"/>
                  <a:pt x="51" y="16"/>
                  <a:pt x="51" y="24"/>
                </a:cubicBezTo>
                <a:cubicBezTo>
                  <a:pt x="51" y="32"/>
                  <a:pt x="45" y="39"/>
                  <a:pt x="37" y="39"/>
                </a:cubicBezTo>
                <a:close/>
                <a:moveTo>
                  <a:pt x="59" y="19"/>
                </a:moveTo>
                <a:cubicBezTo>
                  <a:pt x="53" y="19"/>
                  <a:pt x="49" y="15"/>
                  <a:pt x="49" y="9"/>
                </a:cubicBezTo>
                <a:cubicBezTo>
                  <a:pt x="49" y="4"/>
                  <a:pt x="53" y="0"/>
                  <a:pt x="59" y="0"/>
                </a:cubicBezTo>
                <a:cubicBezTo>
                  <a:pt x="64" y="0"/>
                  <a:pt x="68" y="4"/>
                  <a:pt x="68" y="9"/>
                </a:cubicBezTo>
                <a:cubicBezTo>
                  <a:pt x="68" y="15"/>
                  <a:pt x="64" y="19"/>
                  <a:pt x="59" y="19"/>
                </a:cubicBezTo>
                <a:close/>
                <a:moveTo>
                  <a:pt x="66" y="39"/>
                </a:moveTo>
                <a:cubicBezTo>
                  <a:pt x="61" y="39"/>
                  <a:pt x="61" y="39"/>
                  <a:pt x="61" y="39"/>
                </a:cubicBezTo>
                <a:cubicBezTo>
                  <a:pt x="58" y="36"/>
                  <a:pt x="55" y="34"/>
                  <a:pt x="51" y="34"/>
                </a:cubicBezTo>
                <a:cubicBezTo>
                  <a:pt x="53" y="31"/>
                  <a:pt x="54" y="27"/>
                  <a:pt x="54" y="24"/>
                </a:cubicBezTo>
                <a:cubicBezTo>
                  <a:pt x="54" y="23"/>
                  <a:pt x="54" y="22"/>
                  <a:pt x="54" y="21"/>
                </a:cubicBezTo>
                <a:cubicBezTo>
                  <a:pt x="55" y="22"/>
                  <a:pt x="57" y="22"/>
                  <a:pt x="59" y="22"/>
                </a:cubicBezTo>
                <a:cubicBezTo>
                  <a:pt x="64" y="22"/>
                  <a:pt x="68" y="19"/>
                  <a:pt x="69" y="19"/>
                </a:cubicBezTo>
                <a:cubicBezTo>
                  <a:pt x="73" y="19"/>
                  <a:pt x="73" y="29"/>
                  <a:pt x="73" y="33"/>
                </a:cubicBezTo>
                <a:cubicBezTo>
                  <a:pt x="73" y="37"/>
                  <a:pt x="70" y="39"/>
                  <a:pt x="66" y="39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1984375" y="1477963"/>
            <a:ext cx="2139950" cy="5016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32000" bIns="0" anchor="ctr"/>
          <a:lstStyle/>
          <a:p>
            <a:pPr algn="ctr"/>
            <a:r>
              <a:rPr lang="zh-CN" altLang="en-US" sz="2800" b="1" dirty="0" smtClean="0">
                <a:solidFill>
                  <a:srgbClr val="FFFFFF"/>
                </a:solidFill>
                <a:latin typeface="+mj-ea"/>
                <a:ea typeface="+mj-ea"/>
              </a:rPr>
              <a:t>基本原理</a:t>
            </a:r>
            <a:endParaRPr lang="zh-CN" altLang="en-US" sz="2800" b="1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1984375" y="1647826"/>
            <a:ext cx="21399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 b="1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28" name="Freeform 27"/>
          <p:cNvSpPr>
            <a:spLocks/>
          </p:cNvSpPr>
          <p:nvPr/>
        </p:nvSpPr>
        <p:spPr bwMode="auto">
          <a:xfrm>
            <a:off x="3662363" y="1855788"/>
            <a:ext cx="461962" cy="125412"/>
          </a:xfrm>
          <a:custGeom>
            <a:avLst/>
            <a:gdLst>
              <a:gd name="T0" fmla="*/ 2147483647 w 294"/>
              <a:gd name="T1" fmla="*/ 0 h 105"/>
              <a:gd name="T2" fmla="*/ 0 w 294"/>
              <a:gd name="T3" fmla="*/ 0 h 105"/>
              <a:gd name="T4" fmla="*/ 2147483647 w 294"/>
              <a:gd name="T5" fmla="*/ 2147483647 h 105"/>
              <a:gd name="T6" fmla="*/ 2147483647 w 294"/>
              <a:gd name="T7" fmla="*/ 0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294"/>
              <a:gd name="T13" fmla="*/ 0 h 105"/>
              <a:gd name="T14" fmla="*/ 294 w 294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4" h="105">
                <a:moveTo>
                  <a:pt x="294" y="0"/>
                </a:moveTo>
                <a:lnTo>
                  <a:pt x="0" y="0"/>
                </a:lnTo>
                <a:lnTo>
                  <a:pt x="294" y="105"/>
                </a:lnTo>
                <a:lnTo>
                  <a:pt x="294" y="0"/>
                </a:lnTo>
                <a:close/>
              </a:path>
            </a:pathLst>
          </a:custGeom>
          <a:solidFill>
            <a:srgbClr val="CCCCCC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Freeform 28"/>
          <p:cNvSpPr>
            <a:spLocks/>
          </p:cNvSpPr>
          <p:nvPr/>
        </p:nvSpPr>
        <p:spPr bwMode="auto">
          <a:xfrm>
            <a:off x="3662363" y="1855788"/>
            <a:ext cx="461962" cy="125412"/>
          </a:xfrm>
          <a:custGeom>
            <a:avLst/>
            <a:gdLst>
              <a:gd name="T0" fmla="*/ 294 w 294"/>
              <a:gd name="T1" fmla="*/ 0 h 105"/>
              <a:gd name="T2" fmla="*/ 0 w 294"/>
              <a:gd name="T3" fmla="*/ 0 h 105"/>
              <a:gd name="T4" fmla="*/ 294 w 294"/>
              <a:gd name="T5" fmla="*/ 105 h 105"/>
              <a:gd name="T6" fmla="*/ 294 w 294"/>
              <a:gd name="T7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4" h="105">
                <a:moveTo>
                  <a:pt x="294" y="0"/>
                </a:moveTo>
                <a:lnTo>
                  <a:pt x="0" y="0"/>
                </a:lnTo>
                <a:lnTo>
                  <a:pt x="294" y="105"/>
                </a:lnTo>
                <a:lnTo>
                  <a:pt x="294" y="0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b="1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30" name="Rectangle 23"/>
          <p:cNvSpPr>
            <a:spLocks noChangeArrowheads="1"/>
          </p:cNvSpPr>
          <p:nvPr/>
        </p:nvSpPr>
        <p:spPr bwMode="auto">
          <a:xfrm>
            <a:off x="1984375" y="2738439"/>
            <a:ext cx="2139950" cy="5016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lIns="0" tIns="0" rIns="432000" bIns="0" anchor="ctr"/>
          <a:lstStyle/>
          <a:p>
            <a:pPr algn="ctr"/>
            <a:r>
              <a:rPr lang="zh-CN" altLang="en-US" sz="2800" b="1" dirty="0">
                <a:solidFill>
                  <a:srgbClr val="FFFFFF"/>
                </a:solidFill>
                <a:latin typeface="+mj-ea"/>
                <a:ea typeface="+mj-ea"/>
              </a:rPr>
              <a:t>方法</a:t>
            </a:r>
            <a:r>
              <a:rPr lang="zh-CN" altLang="en-US" sz="2800" b="1" dirty="0" smtClean="0">
                <a:solidFill>
                  <a:srgbClr val="FFFFFF"/>
                </a:solidFill>
                <a:latin typeface="+mj-ea"/>
                <a:ea typeface="+mj-ea"/>
              </a:rPr>
              <a:t>应用</a:t>
            </a:r>
            <a:endParaRPr lang="zh-CN" altLang="en-US" sz="2800" b="1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31" name="Rectangle 24"/>
          <p:cNvSpPr>
            <a:spLocks noChangeArrowheads="1"/>
          </p:cNvSpPr>
          <p:nvPr/>
        </p:nvSpPr>
        <p:spPr bwMode="auto">
          <a:xfrm>
            <a:off x="1984375" y="2906714"/>
            <a:ext cx="213995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 b="1">
              <a:solidFill>
                <a:srgbClr val="FFFFFF"/>
              </a:solidFill>
              <a:latin typeface="Calibri" pitchFamily="34" charset="0"/>
              <a:ea typeface="宋体" charset="-122"/>
            </a:endParaRPr>
          </a:p>
        </p:txBody>
      </p:sp>
      <p:sp>
        <p:nvSpPr>
          <p:cNvPr id="34" name="Freeform 27"/>
          <p:cNvSpPr>
            <a:spLocks/>
          </p:cNvSpPr>
          <p:nvPr/>
        </p:nvSpPr>
        <p:spPr bwMode="auto">
          <a:xfrm>
            <a:off x="3662363" y="3116264"/>
            <a:ext cx="461962" cy="123825"/>
          </a:xfrm>
          <a:custGeom>
            <a:avLst/>
            <a:gdLst>
              <a:gd name="T0" fmla="*/ 2147483647 w 294"/>
              <a:gd name="T1" fmla="*/ 0 h 105"/>
              <a:gd name="T2" fmla="*/ 0 w 294"/>
              <a:gd name="T3" fmla="*/ 0 h 105"/>
              <a:gd name="T4" fmla="*/ 2147483647 w 294"/>
              <a:gd name="T5" fmla="*/ 2147483647 h 105"/>
              <a:gd name="T6" fmla="*/ 2147483647 w 294"/>
              <a:gd name="T7" fmla="*/ 0 h 105"/>
              <a:gd name="T8" fmla="*/ 0 60000 65536"/>
              <a:gd name="T9" fmla="*/ 0 60000 65536"/>
              <a:gd name="T10" fmla="*/ 0 60000 65536"/>
              <a:gd name="T11" fmla="*/ 0 60000 65536"/>
              <a:gd name="T12" fmla="*/ 0 w 294"/>
              <a:gd name="T13" fmla="*/ 0 h 105"/>
              <a:gd name="T14" fmla="*/ 294 w 294"/>
              <a:gd name="T15" fmla="*/ 105 h 1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4" h="105">
                <a:moveTo>
                  <a:pt x="294" y="0"/>
                </a:moveTo>
                <a:lnTo>
                  <a:pt x="0" y="0"/>
                </a:lnTo>
                <a:lnTo>
                  <a:pt x="294" y="105"/>
                </a:lnTo>
                <a:lnTo>
                  <a:pt x="294" y="0"/>
                </a:lnTo>
                <a:close/>
              </a:path>
            </a:pathLst>
          </a:custGeom>
          <a:solidFill>
            <a:srgbClr val="CCCCCC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" name="Freeform 28"/>
          <p:cNvSpPr>
            <a:spLocks/>
          </p:cNvSpPr>
          <p:nvPr/>
        </p:nvSpPr>
        <p:spPr bwMode="auto">
          <a:xfrm>
            <a:off x="3662363" y="3116264"/>
            <a:ext cx="461962" cy="123825"/>
          </a:xfrm>
          <a:custGeom>
            <a:avLst/>
            <a:gdLst>
              <a:gd name="T0" fmla="*/ 294 w 294"/>
              <a:gd name="T1" fmla="*/ 0 h 105"/>
              <a:gd name="T2" fmla="*/ 0 w 294"/>
              <a:gd name="T3" fmla="*/ 0 h 105"/>
              <a:gd name="T4" fmla="*/ 294 w 294"/>
              <a:gd name="T5" fmla="*/ 105 h 105"/>
              <a:gd name="T6" fmla="*/ 294 w 294"/>
              <a:gd name="T7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4" h="105">
                <a:moveTo>
                  <a:pt x="294" y="0"/>
                </a:moveTo>
                <a:lnTo>
                  <a:pt x="0" y="0"/>
                </a:lnTo>
                <a:lnTo>
                  <a:pt x="294" y="105"/>
                </a:lnTo>
                <a:lnTo>
                  <a:pt x="294" y="0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 b="1">
              <a:solidFill>
                <a:schemeClr val="bg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 nodePh="1">
                                  <p:stCondLst>
                                    <p:cond delay="250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067" grpId="0" animBg="1"/>
      <p:bldP spid="27" grpId="0" animBg="1"/>
      <p:bldP spid="2069" grpId="0" animBg="1"/>
      <p:bldP spid="23" grpId="0" animBg="1"/>
      <p:bldP spid="25" grpId="0"/>
      <p:bldP spid="28" grpId="0" animBg="1"/>
      <p:bldP spid="30" grpId="0" animBg="1"/>
      <p:bldP spid="31" grpId="0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9105" y="30475"/>
            <a:ext cx="8292045" cy="5246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dirty="0" smtClean="0">
                <a:cs typeface="+mj-cs"/>
              </a:rPr>
              <a:t>小结：</a:t>
            </a:r>
            <a:r>
              <a:rPr lang="zh-CN" altLang="en-US" dirty="0" smtClean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+mj-cs"/>
              </a:rPr>
              <a:t>四步走</a:t>
            </a:r>
            <a:endParaRPr lang="zh-CN" altLang="en-US" dirty="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+mj-cs"/>
            </a:endParaRPr>
          </a:p>
        </p:txBody>
      </p:sp>
      <p:sp>
        <p:nvSpPr>
          <p:cNvPr id="14" name="KSO_Shape"/>
          <p:cNvSpPr>
            <a:spLocks/>
          </p:cNvSpPr>
          <p:nvPr/>
        </p:nvSpPr>
        <p:spPr bwMode="auto">
          <a:xfrm>
            <a:off x="909495" y="1491632"/>
            <a:ext cx="1238766" cy="891911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FFFFFF"/>
                </a:solidFill>
                <a:latin typeface="+mn-ea"/>
                <a:ea typeface="+mn-ea"/>
              </a:rPr>
              <a:t>收集</a:t>
            </a:r>
          </a:p>
        </p:txBody>
      </p:sp>
      <p:sp>
        <p:nvSpPr>
          <p:cNvPr id="15" name="KSO_Shape"/>
          <p:cNvSpPr>
            <a:spLocks/>
          </p:cNvSpPr>
          <p:nvPr/>
        </p:nvSpPr>
        <p:spPr bwMode="auto">
          <a:xfrm>
            <a:off x="2942243" y="1491632"/>
            <a:ext cx="1238766" cy="891911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FFFFFF"/>
                </a:solidFill>
                <a:latin typeface="+mn-ea"/>
                <a:ea typeface="+mn-ea"/>
              </a:rPr>
              <a:t>计算</a:t>
            </a:r>
          </a:p>
        </p:txBody>
      </p:sp>
      <p:sp>
        <p:nvSpPr>
          <p:cNvPr id="16" name="KSO_Shape"/>
          <p:cNvSpPr>
            <a:spLocks/>
          </p:cNvSpPr>
          <p:nvPr/>
        </p:nvSpPr>
        <p:spPr bwMode="auto">
          <a:xfrm>
            <a:off x="4974991" y="1491632"/>
            <a:ext cx="1238766" cy="891911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chemeClr val="accent3"/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FFFFFF"/>
                </a:solidFill>
                <a:latin typeface="+mn-ea"/>
                <a:ea typeface="+mn-ea"/>
              </a:rPr>
              <a:t>排序</a:t>
            </a:r>
          </a:p>
        </p:txBody>
      </p:sp>
      <p:sp>
        <p:nvSpPr>
          <p:cNvPr id="17" name="KSO_Shape"/>
          <p:cNvSpPr>
            <a:spLocks/>
          </p:cNvSpPr>
          <p:nvPr/>
        </p:nvSpPr>
        <p:spPr bwMode="auto">
          <a:xfrm>
            <a:off x="7007741" y="1491632"/>
            <a:ext cx="1238766" cy="891911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chemeClr val="accent4"/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rgbClr val="FFFFFF"/>
                </a:solidFill>
                <a:latin typeface="+mn-ea"/>
                <a:ea typeface="+mn-ea"/>
              </a:rPr>
              <a:t>绘制</a:t>
            </a:r>
          </a:p>
        </p:txBody>
      </p:sp>
      <p:sp>
        <p:nvSpPr>
          <p:cNvPr id="18" name="任意多边形 86"/>
          <p:cNvSpPr>
            <a:spLocks/>
          </p:cNvSpPr>
          <p:nvPr/>
        </p:nvSpPr>
        <p:spPr bwMode="auto">
          <a:xfrm>
            <a:off x="2336800" y="1835150"/>
            <a:ext cx="503238" cy="227013"/>
          </a:xfrm>
          <a:custGeom>
            <a:avLst/>
            <a:gdLst>
              <a:gd name="T0" fmla="*/ 9 w 1446505"/>
              <a:gd name="T1" fmla="*/ 55 h 871962"/>
              <a:gd name="T2" fmla="*/ 9 w 1446505"/>
              <a:gd name="T3" fmla="*/ 55 h 871962"/>
              <a:gd name="T4" fmla="*/ 518 w 1446505"/>
              <a:gd name="T5" fmla="*/ 17 h 871962"/>
              <a:gd name="T6" fmla="*/ 515 w 1446505"/>
              <a:gd name="T7" fmla="*/ 17 h 871962"/>
              <a:gd name="T8" fmla="*/ 416 w 1446505"/>
              <a:gd name="T9" fmla="*/ 16 h 871962"/>
              <a:gd name="T10" fmla="*/ 427 w 1446505"/>
              <a:gd name="T11" fmla="*/ 17 h 871962"/>
              <a:gd name="T12" fmla="*/ 455 w 1446505"/>
              <a:gd name="T13" fmla="*/ 17 h 871962"/>
              <a:gd name="T14" fmla="*/ 418 w 1446505"/>
              <a:gd name="T15" fmla="*/ 16 h 871962"/>
              <a:gd name="T16" fmla="*/ 85 w 1446505"/>
              <a:gd name="T17" fmla="*/ 16 h 871962"/>
              <a:gd name="T18" fmla="*/ 83 w 1446505"/>
              <a:gd name="T19" fmla="*/ 16 h 871962"/>
              <a:gd name="T20" fmla="*/ 523 w 1446505"/>
              <a:gd name="T21" fmla="*/ 8 h 871962"/>
              <a:gd name="T22" fmla="*/ 522 w 1446505"/>
              <a:gd name="T23" fmla="*/ 10 h 871962"/>
              <a:gd name="T24" fmla="*/ 566 w 1446505"/>
              <a:gd name="T25" fmla="*/ 2 h 871962"/>
              <a:gd name="T26" fmla="*/ 537 w 1446505"/>
              <a:gd name="T27" fmla="*/ 4 h 871962"/>
              <a:gd name="T28" fmla="*/ 527 w 1446505"/>
              <a:gd name="T29" fmla="*/ 6 h 871962"/>
              <a:gd name="T30" fmla="*/ 566 w 1446505"/>
              <a:gd name="T31" fmla="*/ 2 h 871962"/>
              <a:gd name="T32" fmla="*/ 630 w 1446505"/>
              <a:gd name="T33" fmla="*/ 4 h 871962"/>
              <a:gd name="T34" fmla="*/ 747 w 1446505"/>
              <a:gd name="T35" fmla="*/ 17 h 871962"/>
              <a:gd name="T36" fmla="*/ 849 w 1446505"/>
              <a:gd name="T37" fmla="*/ 28 h 871962"/>
              <a:gd name="T38" fmla="*/ 892 w 1446505"/>
              <a:gd name="T39" fmla="*/ 33 h 871962"/>
              <a:gd name="T40" fmla="*/ 833 w 1446505"/>
              <a:gd name="T41" fmla="*/ 39 h 871962"/>
              <a:gd name="T42" fmla="*/ 827 w 1446505"/>
              <a:gd name="T43" fmla="*/ 40 h 871962"/>
              <a:gd name="T44" fmla="*/ 795 w 1446505"/>
              <a:gd name="T45" fmla="*/ 44 h 871962"/>
              <a:gd name="T46" fmla="*/ 794 w 1446505"/>
              <a:gd name="T47" fmla="*/ 44 h 871962"/>
              <a:gd name="T48" fmla="*/ 682 w 1446505"/>
              <a:gd name="T49" fmla="*/ 55 h 871962"/>
              <a:gd name="T50" fmla="*/ 606 w 1446505"/>
              <a:gd name="T51" fmla="*/ 63 h 871962"/>
              <a:gd name="T52" fmla="*/ 534 w 1446505"/>
              <a:gd name="T53" fmla="*/ 71 h 871962"/>
              <a:gd name="T54" fmla="*/ 532 w 1446505"/>
              <a:gd name="T55" fmla="*/ 69 h 871962"/>
              <a:gd name="T56" fmla="*/ 531 w 1446505"/>
              <a:gd name="T57" fmla="*/ 66 h 871962"/>
              <a:gd name="T58" fmla="*/ 524 w 1446505"/>
              <a:gd name="T59" fmla="*/ 56 h 871962"/>
              <a:gd name="T60" fmla="*/ 516 w 1446505"/>
              <a:gd name="T61" fmla="*/ 53 h 871962"/>
              <a:gd name="T62" fmla="*/ 414 w 1446505"/>
              <a:gd name="T63" fmla="*/ 52 h 871962"/>
              <a:gd name="T64" fmla="*/ 232 w 1446505"/>
              <a:gd name="T65" fmla="*/ 53 h 871962"/>
              <a:gd name="T66" fmla="*/ 138 w 1446505"/>
              <a:gd name="T67" fmla="*/ 54 h 871962"/>
              <a:gd name="T68" fmla="*/ 90 w 1446505"/>
              <a:gd name="T69" fmla="*/ 54 h 871962"/>
              <a:gd name="T70" fmla="*/ 74 w 1446505"/>
              <a:gd name="T71" fmla="*/ 54 h 871962"/>
              <a:gd name="T72" fmla="*/ 42 w 1446505"/>
              <a:gd name="T73" fmla="*/ 55 h 871962"/>
              <a:gd name="T74" fmla="*/ 41 w 1446505"/>
              <a:gd name="T75" fmla="*/ 55 h 871962"/>
              <a:gd name="T76" fmla="*/ 11 w 1446505"/>
              <a:gd name="T77" fmla="*/ 55 h 871962"/>
              <a:gd name="T78" fmla="*/ 9 w 1446505"/>
              <a:gd name="T79" fmla="*/ 55 h 871962"/>
              <a:gd name="T80" fmla="*/ 11 w 1446505"/>
              <a:gd name="T81" fmla="*/ 54 h 871962"/>
              <a:gd name="T82" fmla="*/ 4 w 1446505"/>
              <a:gd name="T83" fmla="*/ 35 h 871962"/>
              <a:gd name="T84" fmla="*/ 4 w 1446505"/>
              <a:gd name="T85" fmla="*/ 24 h 871962"/>
              <a:gd name="T86" fmla="*/ 8 w 1446505"/>
              <a:gd name="T87" fmla="*/ 24 h 871962"/>
              <a:gd name="T88" fmla="*/ 129 w 1446505"/>
              <a:gd name="T89" fmla="*/ 15 h 871962"/>
              <a:gd name="T90" fmla="*/ 288 w 1446505"/>
              <a:gd name="T91" fmla="*/ 16 h 871962"/>
              <a:gd name="T92" fmla="*/ 296 w 1446505"/>
              <a:gd name="T93" fmla="*/ 16 h 871962"/>
              <a:gd name="T94" fmla="*/ 357 w 1446505"/>
              <a:gd name="T95" fmla="*/ 16 h 871962"/>
              <a:gd name="T96" fmla="*/ 405 w 1446505"/>
              <a:gd name="T97" fmla="*/ 16 h 871962"/>
              <a:gd name="T98" fmla="*/ 369 w 1446505"/>
              <a:gd name="T99" fmla="*/ 16 h 871962"/>
              <a:gd name="T100" fmla="*/ 357 w 1446505"/>
              <a:gd name="T101" fmla="*/ 16 h 871962"/>
              <a:gd name="T102" fmla="*/ 409 w 1446505"/>
              <a:gd name="T103" fmla="*/ 16 h 871962"/>
              <a:gd name="T104" fmla="*/ 518 w 1446505"/>
              <a:gd name="T105" fmla="*/ 17 h 871962"/>
              <a:gd name="T106" fmla="*/ 523 w 1446505"/>
              <a:gd name="T107" fmla="*/ 8 h 871962"/>
              <a:gd name="T108" fmla="*/ 515 w 1446505"/>
              <a:gd name="T109" fmla="*/ 6 h 871962"/>
              <a:gd name="T110" fmla="*/ 576 w 1446505"/>
              <a:gd name="T111" fmla="*/ 0 h 871962"/>
              <a:gd name="T112" fmla="*/ 579 w 1446505"/>
              <a:gd name="T113" fmla="*/ 1 h 87196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446505"/>
              <a:gd name="T172" fmla="*/ 0 h 871962"/>
              <a:gd name="T173" fmla="*/ 1446505 w 1446505"/>
              <a:gd name="T174" fmla="*/ 871962 h 87196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446505" h="871962">
                <a:moveTo>
                  <a:pt x="14948" y="672743"/>
                </a:moveTo>
                <a:lnTo>
                  <a:pt x="14959" y="673023"/>
                </a:lnTo>
                <a:lnTo>
                  <a:pt x="14639" y="672880"/>
                </a:lnTo>
                <a:lnTo>
                  <a:pt x="14948" y="672743"/>
                </a:lnTo>
                <a:close/>
                <a:moveTo>
                  <a:pt x="834624" y="209741"/>
                </a:moveTo>
                <a:lnTo>
                  <a:pt x="840060" y="210194"/>
                </a:lnTo>
                <a:lnTo>
                  <a:pt x="840054" y="210017"/>
                </a:lnTo>
                <a:lnTo>
                  <a:pt x="834624" y="209741"/>
                </a:lnTo>
                <a:close/>
                <a:moveTo>
                  <a:pt x="677265" y="202293"/>
                </a:moveTo>
                <a:lnTo>
                  <a:pt x="674619" y="203138"/>
                </a:lnTo>
                <a:lnTo>
                  <a:pt x="682685" y="203138"/>
                </a:lnTo>
                <a:lnTo>
                  <a:pt x="692289" y="205065"/>
                </a:lnTo>
                <a:lnTo>
                  <a:pt x="713098" y="205969"/>
                </a:lnTo>
                <a:lnTo>
                  <a:pt x="737912" y="205969"/>
                </a:lnTo>
                <a:lnTo>
                  <a:pt x="724090" y="205255"/>
                </a:lnTo>
                <a:cubicBezTo>
                  <a:pt x="709457" y="205255"/>
                  <a:pt x="691897" y="205255"/>
                  <a:pt x="677265" y="202293"/>
                </a:cubicBezTo>
                <a:close/>
                <a:moveTo>
                  <a:pt x="155136" y="196074"/>
                </a:moveTo>
                <a:lnTo>
                  <a:pt x="138026" y="196393"/>
                </a:lnTo>
                <a:lnTo>
                  <a:pt x="133567" y="197091"/>
                </a:lnTo>
                <a:lnTo>
                  <a:pt x="135335" y="197174"/>
                </a:lnTo>
                <a:lnTo>
                  <a:pt x="155136" y="196074"/>
                </a:lnTo>
                <a:close/>
                <a:moveTo>
                  <a:pt x="848501" y="103952"/>
                </a:moveTo>
                <a:lnTo>
                  <a:pt x="846184" y="115586"/>
                </a:lnTo>
                <a:lnTo>
                  <a:pt x="845949" y="120471"/>
                </a:lnTo>
                <a:lnTo>
                  <a:pt x="848501" y="103952"/>
                </a:lnTo>
                <a:close/>
                <a:moveTo>
                  <a:pt x="917138" y="24840"/>
                </a:moveTo>
                <a:lnTo>
                  <a:pt x="902356" y="31086"/>
                </a:lnTo>
                <a:cubicBezTo>
                  <a:pt x="887676" y="42894"/>
                  <a:pt x="884740" y="45846"/>
                  <a:pt x="870061" y="54702"/>
                </a:cubicBezTo>
                <a:lnTo>
                  <a:pt x="854428" y="70133"/>
                </a:lnTo>
                <a:lnTo>
                  <a:pt x="854869" y="70510"/>
                </a:lnTo>
                <a:lnTo>
                  <a:pt x="899912" y="39042"/>
                </a:lnTo>
                <a:lnTo>
                  <a:pt x="917138" y="24840"/>
                </a:lnTo>
                <a:close/>
                <a:moveTo>
                  <a:pt x="947266" y="0"/>
                </a:moveTo>
                <a:cubicBezTo>
                  <a:pt x="970760" y="20626"/>
                  <a:pt x="994253" y="35359"/>
                  <a:pt x="1020683" y="53038"/>
                </a:cubicBezTo>
                <a:cubicBezTo>
                  <a:pt x="1052987" y="76611"/>
                  <a:pt x="1076481" y="103130"/>
                  <a:pt x="1108785" y="126702"/>
                </a:cubicBezTo>
                <a:cubicBezTo>
                  <a:pt x="1144025" y="153221"/>
                  <a:pt x="1179266" y="182686"/>
                  <a:pt x="1211569" y="212152"/>
                </a:cubicBezTo>
                <a:cubicBezTo>
                  <a:pt x="1243873" y="238671"/>
                  <a:pt x="1264430" y="256350"/>
                  <a:pt x="1296733" y="282870"/>
                </a:cubicBezTo>
                <a:cubicBezTo>
                  <a:pt x="1326100" y="303495"/>
                  <a:pt x="1349594" y="327068"/>
                  <a:pt x="1376024" y="347694"/>
                </a:cubicBezTo>
                <a:cubicBezTo>
                  <a:pt x="1387771" y="356534"/>
                  <a:pt x="1402455" y="374213"/>
                  <a:pt x="1414201" y="380106"/>
                </a:cubicBezTo>
                <a:cubicBezTo>
                  <a:pt x="1425948" y="388946"/>
                  <a:pt x="1434759" y="397785"/>
                  <a:pt x="1446505" y="403678"/>
                </a:cubicBezTo>
                <a:cubicBezTo>
                  <a:pt x="1440631" y="400731"/>
                  <a:pt x="1387771" y="450823"/>
                  <a:pt x="1381898" y="456716"/>
                </a:cubicBezTo>
                <a:cubicBezTo>
                  <a:pt x="1373088" y="465556"/>
                  <a:pt x="1361341" y="474395"/>
                  <a:pt x="1349594" y="483235"/>
                </a:cubicBezTo>
                <a:cubicBezTo>
                  <a:pt x="1348125" y="484708"/>
                  <a:pt x="1345189" y="489128"/>
                  <a:pt x="1341518" y="493180"/>
                </a:cubicBezTo>
                <a:lnTo>
                  <a:pt x="1340916" y="493553"/>
                </a:lnTo>
                <a:lnTo>
                  <a:pt x="1340916" y="494445"/>
                </a:lnTo>
                <a:lnTo>
                  <a:pt x="1288471" y="541789"/>
                </a:lnTo>
                <a:lnTo>
                  <a:pt x="1287387" y="542820"/>
                </a:lnTo>
                <a:lnTo>
                  <a:pt x="1286898" y="543210"/>
                </a:lnTo>
                <a:lnTo>
                  <a:pt x="1228712" y="595737"/>
                </a:lnTo>
                <a:cubicBezTo>
                  <a:pt x="1188927" y="626981"/>
                  <a:pt x="1147309" y="656291"/>
                  <a:pt x="1105508" y="685415"/>
                </a:cubicBezTo>
                <a:lnTo>
                  <a:pt x="996086" y="763384"/>
                </a:lnTo>
                <a:lnTo>
                  <a:pt x="982350" y="773340"/>
                </a:lnTo>
                <a:lnTo>
                  <a:pt x="979268" y="775631"/>
                </a:lnTo>
                <a:lnTo>
                  <a:pt x="865700" y="871962"/>
                </a:lnTo>
                <a:cubicBezTo>
                  <a:pt x="865700" y="871962"/>
                  <a:pt x="862767" y="871962"/>
                  <a:pt x="862767" y="869013"/>
                </a:cubicBezTo>
                <a:cubicBezTo>
                  <a:pt x="862400" y="864958"/>
                  <a:pt x="862079" y="858414"/>
                  <a:pt x="861730" y="850061"/>
                </a:cubicBezTo>
                <a:lnTo>
                  <a:pt x="860696" y="824566"/>
                </a:lnTo>
                <a:lnTo>
                  <a:pt x="860171" y="819545"/>
                </a:lnTo>
                <a:cubicBezTo>
                  <a:pt x="856321" y="782968"/>
                  <a:pt x="852105" y="741047"/>
                  <a:pt x="849722" y="700784"/>
                </a:cubicBezTo>
                <a:lnTo>
                  <a:pt x="849611" y="697427"/>
                </a:lnTo>
                <a:lnTo>
                  <a:pt x="845029" y="674079"/>
                </a:lnTo>
                <a:cubicBezTo>
                  <a:pt x="842531" y="664632"/>
                  <a:pt x="839632" y="656775"/>
                  <a:pt x="836257" y="651187"/>
                </a:cubicBezTo>
                <a:lnTo>
                  <a:pt x="824758" y="642013"/>
                </a:lnTo>
                <a:lnTo>
                  <a:pt x="671921" y="638721"/>
                </a:lnTo>
                <a:lnTo>
                  <a:pt x="528356" y="641913"/>
                </a:lnTo>
                <a:cubicBezTo>
                  <a:pt x="478488" y="643387"/>
                  <a:pt x="427886" y="646337"/>
                  <a:pt x="376918" y="649655"/>
                </a:cubicBezTo>
                <a:lnTo>
                  <a:pt x="238451" y="658625"/>
                </a:lnTo>
                <a:lnTo>
                  <a:pt x="223059" y="660199"/>
                </a:lnTo>
                <a:lnTo>
                  <a:pt x="172700" y="665923"/>
                </a:lnTo>
                <a:lnTo>
                  <a:pt x="146449" y="669200"/>
                </a:lnTo>
                <a:lnTo>
                  <a:pt x="130090" y="670766"/>
                </a:lnTo>
                <a:lnTo>
                  <a:pt x="119303" y="671992"/>
                </a:lnTo>
                <a:lnTo>
                  <a:pt x="86998" y="674891"/>
                </a:lnTo>
                <a:lnTo>
                  <a:pt x="69000" y="676614"/>
                </a:lnTo>
                <a:lnTo>
                  <a:pt x="68195" y="676578"/>
                </a:lnTo>
                <a:lnTo>
                  <a:pt x="65912" y="676783"/>
                </a:lnTo>
                <a:lnTo>
                  <a:pt x="19176" y="674995"/>
                </a:lnTo>
                <a:lnTo>
                  <a:pt x="17940" y="675462"/>
                </a:lnTo>
                <a:cubicBezTo>
                  <a:pt x="16473" y="675093"/>
                  <a:pt x="15006" y="674355"/>
                  <a:pt x="15006" y="674355"/>
                </a:cubicBezTo>
                <a:lnTo>
                  <a:pt x="14959" y="673023"/>
                </a:lnTo>
                <a:lnTo>
                  <a:pt x="17708" y="674252"/>
                </a:lnTo>
                <a:lnTo>
                  <a:pt x="17560" y="671576"/>
                </a:lnTo>
                <a:lnTo>
                  <a:pt x="14948" y="672743"/>
                </a:lnTo>
                <a:lnTo>
                  <a:pt x="6206" y="429559"/>
                </a:lnTo>
                <a:cubicBezTo>
                  <a:pt x="6206" y="391218"/>
                  <a:pt x="-5528" y="341079"/>
                  <a:pt x="3272" y="305686"/>
                </a:cubicBezTo>
                <a:cubicBezTo>
                  <a:pt x="3272" y="305686"/>
                  <a:pt x="6206" y="305686"/>
                  <a:pt x="6206" y="302737"/>
                </a:cubicBezTo>
                <a:lnTo>
                  <a:pt x="11451" y="302684"/>
                </a:lnTo>
                <a:lnTo>
                  <a:pt x="12668" y="299679"/>
                </a:lnTo>
                <a:cubicBezTo>
                  <a:pt x="30262" y="262607"/>
                  <a:pt x="74247" y="195655"/>
                  <a:pt x="85243" y="193442"/>
                </a:cubicBezTo>
                <a:cubicBezTo>
                  <a:pt x="126296" y="187540"/>
                  <a:pt x="168082" y="186802"/>
                  <a:pt x="209868" y="187171"/>
                </a:cubicBezTo>
                <a:cubicBezTo>
                  <a:pt x="251654" y="187540"/>
                  <a:pt x="293439" y="189016"/>
                  <a:pt x="334492" y="187540"/>
                </a:cubicBezTo>
                <a:cubicBezTo>
                  <a:pt x="378477" y="186065"/>
                  <a:pt x="422463" y="188278"/>
                  <a:pt x="466448" y="191229"/>
                </a:cubicBezTo>
                <a:lnTo>
                  <a:pt x="551013" y="196430"/>
                </a:lnTo>
                <a:lnTo>
                  <a:pt x="480232" y="195599"/>
                </a:lnTo>
                <a:lnTo>
                  <a:pt x="481623" y="195882"/>
                </a:lnTo>
                <a:lnTo>
                  <a:pt x="578188" y="200106"/>
                </a:lnTo>
                <a:cubicBezTo>
                  <a:pt x="600184" y="200106"/>
                  <a:pt x="622914" y="201572"/>
                  <a:pt x="645643" y="203037"/>
                </a:cubicBezTo>
                <a:lnTo>
                  <a:pt x="655856" y="203481"/>
                </a:lnTo>
                <a:lnTo>
                  <a:pt x="660021" y="200930"/>
                </a:lnTo>
                <a:lnTo>
                  <a:pt x="598403" y="199344"/>
                </a:lnTo>
                <a:lnTo>
                  <a:pt x="551013" y="196430"/>
                </a:lnTo>
                <a:lnTo>
                  <a:pt x="579343" y="196762"/>
                </a:lnTo>
                <a:lnTo>
                  <a:pt x="660120" y="200869"/>
                </a:lnTo>
                <a:lnTo>
                  <a:pt x="662632" y="199330"/>
                </a:lnTo>
                <a:lnTo>
                  <a:pt x="748123" y="203552"/>
                </a:lnTo>
                <a:lnTo>
                  <a:pt x="839975" y="207491"/>
                </a:lnTo>
                <a:lnTo>
                  <a:pt x="838933" y="174440"/>
                </a:lnTo>
                <a:lnTo>
                  <a:pt x="848356" y="92902"/>
                </a:lnTo>
                <a:lnTo>
                  <a:pt x="834829" y="81269"/>
                </a:lnTo>
                <a:cubicBezTo>
                  <a:pt x="834829" y="81269"/>
                  <a:pt x="834829" y="78317"/>
                  <a:pt x="834829" y="78317"/>
                </a:cubicBezTo>
                <a:cubicBezTo>
                  <a:pt x="867125" y="54702"/>
                  <a:pt x="902356" y="34038"/>
                  <a:pt x="931716" y="4518"/>
                </a:cubicBezTo>
                <a:cubicBezTo>
                  <a:pt x="931716" y="4518"/>
                  <a:pt x="932450" y="3780"/>
                  <a:pt x="933184" y="3411"/>
                </a:cubicBezTo>
                <a:cubicBezTo>
                  <a:pt x="933918" y="3042"/>
                  <a:pt x="934652" y="3042"/>
                  <a:pt x="934652" y="4518"/>
                </a:cubicBezTo>
                <a:lnTo>
                  <a:pt x="938382" y="7325"/>
                </a:lnTo>
                <a:lnTo>
                  <a:pt x="947266" y="0"/>
                </a:lnTo>
                <a:close/>
              </a:path>
            </a:pathLst>
          </a:cu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任意多边形 87"/>
          <p:cNvSpPr>
            <a:spLocks/>
          </p:cNvSpPr>
          <p:nvPr/>
        </p:nvSpPr>
        <p:spPr bwMode="auto">
          <a:xfrm>
            <a:off x="4370390" y="1835150"/>
            <a:ext cx="503237" cy="227013"/>
          </a:xfrm>
          <a:custGeom>
            <a:avLst/>
            <a:gdLst>
              <a:gd name="T0" fmla="*/ 9 w 1446505"/>
              <a:gd name="T1" fmla="*/ 55 h 871962"/>
              <a:gd name="T2" fmla="*/ 9 w 1446505"/>
              <a:gd name="T3" fmla="*/ 55 h 871962"/>
              <a:gd name="T4" fmla="*/ 518 w 1446505"/>
              <a:gd name="T5" fmla="*/ 17 h 871962"/>
              <a:gd name="T6" fmla="*/ 515 w 1446505"/>
              <a:gd name="T7" fmla="*/ 17 h 871962"/>
              <a:gd name="T8" fmla="*/ 416 w 1446505"/>
              <a:gd name="T9" fmla="*/ 16 h 871962"/>
              <a:gd name="T10" fmla="*/ 427 w 1446505"/>
              <a:gd name="T11" fmla="*/ 17 h 871962"/>
              <a:gd name="T12" fmla="*/ 455 w 1446505"/>
              <a:gd name="T13" fmla="*/ 17 h 871962"/>
              <a:gd name="T14" fmla="*/ 418 w 1446505"/>
              <a:gd name="T15" fmla="*/ 16 h 871962"/>
              <a:gd name="T16" fmla="*/ 85 w 1446505"/>
              <a:gd name="T17" fmla="*/ 16 h 871962"/>
              <a:gd name="T18" fmla="*/ 83 w 1446505"/>
              <a:gd name="T19" fmla="*/ 16 h 871962"/>
              <a:gd name="T20" fmla="*/ 523 w 1446505"/>
              <a:gd name="T21" fmla="*/ 8 h 871962"/>
              <a:gd name="T22" fmla="*/ 522 w 1446505"/>
              <a:gd name="T23" fmla="*/ 10 h 871962"/>
              <a:gd name="T24" fmla="*/ 566 w 1446505"/>
              <a:gd name="T25" fmla="*/ 2 h 871962"/>
              <a:gd name="T26" fmla="*/ 537 w 1446505"/>
              <a:gd name="T27" fmla="*/ 4 h 871962"/>
              <a:gd name="T28" fmla="*/ 527 w 1446505"/>
              <a:gd name="T29" fmla="*/ 6 h 871962"/>
              <a:gd name="T30" fmla="*/ 566 w 1446505"/>
              <a:gd name="T31" fmla="*/ 2 h 871962"/>
              <a:gd name="T32" fmla="*/ 630 w 1446505"/>
              <a:gd name="T33" fmla="*/ 4 h 871962"/>
              <a:gd name="T34" fmla="*/ 747 w 1446505"/>
              <a:gd name="T35" fmla="*/ 17 h 871962"/>
              <a:gd name="T36" fmla="*/ 849 w 1446505"/>
              <a:gd name="T37" fmla="*/ 28 h 871962"/>
              <a:gd name="T38" fmla="*/ 892 w 1446505"/>
              <a:gd name="T39" fmla="*/ 33 h 871962"/>
              <a:gd name="T40" fmla="*/ 833 w 1446505"/>
              <a:gd name="T41" fmla="*/ 39 h 871962"/>
              <a:gd name="T42" fmla="*/ 827 w 1446505"/>
              <a:gd name="T43" fmla="*/ 40 h 871962"/>
              <a:gd name="T44" fmla="*/ 795 w 1446505"/>
              <a:gd name="T45" fmla="*/ 44 h 871962"/>
              <a:gd name="T46" fmla="*/ 794 w 1446505"/>
              <a:gd name="T47" fmla="*/ 44 h 871962"/>
              <a:gd name="T48" fmla="*/ 682 w 1446505"/>
              <a:gd name="T49" fmla="*/ 55 h 871962"/>
              <a:gd name="T50" fmla="*/ 606 w 1446505"/>
              <a:gd name="T51" fmla="*/ 63 h 871962"/>
              <a:gd name="T52" fmla="*/ 534 w 1446505"/>
              <a:gd name="T53" fmla="*/ 71 h 871962"/>
              <a:gd name="T54" fmla="*/ 532 w 1446505"/>
              <a:gd name="T55" fmla="*/ 69 h 871962"/>
              <a:gd name="T56" fmla="*/ 531 w 1446505"/>
              <a:gd name="T57" fmla="*/ 66 h 871962"/>
              <a:gd name="T58" fmla="*/ 524 w 1446505"/>
              <a:gd name="T59" fmla="*/ 56 h 871962"/>
              <a:gd name="T60" fmla="*/ 516 w 1446505"/>
              <a:gd name="T61" fmla="*/ 53 h 871962"/>
              <a:gd name="T62" fmla="*/ 414 w 1446505"/>
              <a:gd name="T63" fmla="*/ 52 h 871962"/>
              <a:gd name="T64" fmla="*/ 232 w 1446505"/>
              <a:gd name="T65" fmla="*/ 53 h 871962"/>
              <a:gd name="T66" fmla="*/ 138 w 1446505"/>
              <a:gd name="T67" fmla="*/ 54 h 871962"/>
              <a:gd name="T68" fmla="*/ 90 w 1446505"/>
              <a:gd name="T69" fmla="*/ 54 h 871962"/>
              <a:gd name="T70" fmla="*/ 74 w 1446505"/>
              <a:gd name="T71" fmla="*/ 54 h 871962"/>
              <a:gd name="T72" fmla="*/ 42 w 1446505"/>
              <a:gd name="T73" fmla="*/ 55 h 871962"/>
              <a:gd name="T74" fmla="*/ 41 w 1446505"/>
              <a:gd name="T75" fmla="*/ 55 h 871962"/>
              <a:gd name="T76" fmla="*/ 11 w 1446505"/>
              <a:gd name="T77" fmla="*/ 55 h 871962"/>
              <a:gd name="T78" fmla="*/ 9 w 1446505"/>
              <a:gd name="T79" fmla="*/ 55 h 871962"/>
              <a:gd name="T80" fmla="*/ 11 w 1446505"/>
              <a:gd name="T81" fmla="*/ 54 h 871962"/>
              <a:gd name="T82" fmla="*/ 4 w 1446505"/>
              <a:gd name="T83" fmla="*/ 35 h 871962"/>
              <a:gd name="T84" fmla="*/ 4 w 1446505"/>
              <a:gd name="T85" fmla="*/ 24 h 871962"/>
              <a:gd name="T86" fmla="*/ 8 w 1446505"/>
              <a:gd name="T87" fmla="*/ 24 h 871962"/>
              <a:gd name="T88" fmla="*/ 129 w 1446505"/>
              <a:gd name="T89" fmla="*/ 15 h 871962"/>
              <a:gd name="T90" fmla="*/ 288 w 1446505"/>
              <a:gd name="T91" fmla="*/ 16 h 871962"/>
              <a:gd name="T92" fmla="*/ 296 w 1446505"/>
              <a:gd name="T93" fmla="*/ 16 h 871962"/>
              <a:gd name="T94" fmla="*/ 357 w 1446505"/>
              <a:gd name="T95" fmla="*/ 16 h 871962"/>
              <a:gd name="T96" fmla="*/ 405 w 1446505"/>
              <a:gd name="T97" fmla="*/ 16 h 871962"/>
              <a:gd name="T98" fmla="*/ 369 w 1446505"/>
              <a:gd name="T99" fmla="*/ 16 h 871962"/>
              <a:gd name="T100" fmla="*/ 357 w 1446505"/>
              <a:gd name="T101" fmla="*/ 16 h 871962"/>
              <a:gd name="T102" fmla="*/ 409 w 1446505"/>
              <a:gd name="T103" fmla="*/ 16 h 871962"/>
              <a:gd name="T104" fmla="*/ 518 w 1446505"/>
              <a:gd name="T105" fmla="*/ 17 h 871962"/>
              <a:gd name="T106" fmla="*/ 523 w 1446505"/>
              <a:gd name="T107" fmla="*/ 8 h 871962"/>
              <a:gd name="T108" fmla="*/ 515 w 1446505"/>
              <a:gd name="T109" fmla="*/ 6 h 871962"/>
              <a:gd name="T110" fmla="*/ 576 w 1446505"/>
              <a:gd name="T111" fmla="*/ 0 h 871962"/>
              <a:gd name="T112" fmla="*/ 579 w 1446505"/>
              <a:gd name="T113" fmla="*/ 1 h 87196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446505"/>
              <a:gd name="T172" fmla="*/ 0 h 871962"/>
              <a:gd name="T173" fmla="*/ 1446505 w 1446505"/>
              <a:gd name="T174" fmla="*/ 871962 h 87196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446505" h="871962">
                <a:moveTo>
                  <a:pt x="14948" y="672743"/>
                </a:moveTo>
                <a:lnTo>
                  <a:pt x="14959" y="673023"/>
                </a:lnTo>
                <a:lnTo>
                  <a:pt x="14639" y="672880"/>
                </a:lnTo>
                <a:lnTo>
                  <a:pt x="14948" y="672743"/>
                </a:lnTo>
                <a:close/>
                <a:moveTo>
                  <a:pt x="834624" y="209741"/>
                </a:moveTo>
                <a:lnTo>
                  <a:pt x="840060" y="210194"/>
                </a:lnTo>
                <a:lnTo>
                  <a:pt x="840054" y="210017"/>
                </a:lnTo>
                <a:lnTo>
                  <a:pt x="834624" y="209741"/>
                </a:lnTo>
                <a:close/>
                <a:moveTo>
                  <a:pt x="677265" y="202293"/>
                </a:moveTo>
                <a:lnTo>
                  <a:pt x="674619" y="203138"/>
                </a:lnTo>
                <a:lnTo>
                  <a:pt x="682685" y="203138"/>
                </a:lnTo>
                <a:lnTo>
                  <a:pt x="692289" y="205065"/>
                </a:lnTo>
                <a:lnTo>
                  <a:pt x="713098" y="205969"/>
                </a:lnTo>
                <a:lnTo>
                  <a:pt x="737912" y="205969"/>
                </a:lnTo>
                <a:lnTo>
                  <a:pt x="724090" y="205255"/>
                </a:lnTo>
                <a:cubicBezTo>
                  <a:pt x="709457" y="205255"/>
                  <a:pt x="691897" y="205255"/>
                  <a:pt x="677265" y="202293"/>
                </a:cubicBezTo>
                <a:close/>
                <a:moveTo>
                  <a:pt x="155136" y="196074"/>
                </a:moveTo>
                <a:lnTo>
                  <a:pt x="138026" y="196393"/>
                </a:lnTo>
                <a:lnTo>
                  <a:pt x="133567" y="197091"/>
                </a:lnTo>
                <a:lnTo>
                  <a:pt x="135335" y="197174"/>
                </a:lnTo>
                <a:lnTo>
                  <a:pt x="155136" y="196074"/>
                </a:lnTo>
                <a:close/>
                <a:moveTo>
                  <a:pt x="848501" y="103952"/>
                </a:moveTo>
                <a:lnTo>
                  <a:pt x="846184" y="115586"/>
                </a:lnTo>
                <a:lnTo>
                  <a:pt x="845949" y="120471"/>
                </a:lnTo>
                <a:lnTo>
                  <a:pt x="848501" y="103952"/>
                </a:lnTo>
                <a:close/>
                <a:moveTo>
                  <a:pt x="917138" y="24840"/>
                </a:moveTo>
                <a:lnTo>
                  <a:pt x="902356" y="31086"/>
                </a:lnTo>
                <a:cubicBezTo>
                  <a:pt x="887676" y="42894"/>
                  <a:pt x="884740" y="45846"/>
                  <a:pt x="870061" y="54702"/>
                </a:cubicBezTo>
                <a:lnTo>
                  <a:pt x="854428" y="70133"/>
                </a:lnTo>
                <a:lnTo>
                  <a:pt x="854869" y="70510"/>
                </a:lnTo>
                <a:lnTo>
                  <a:pt x="899912" y="39042"/>
                </a:lnTo>
                <a:lnTo>
                  <a:pt x="917138" y="24840"/>
                </a:lnTo>
                <a:close/>
                <a:moveTo>
                  <a:pt x="947266" y="0"/>
                </a:moveTo>
                <a:cubicBezTo>
                  <a:pt x="970760" y="20626"/>
                  <a:pt x="994253" y="35359"/>
                  <a:pt x="1020683" y="53038"/>
                </a:cubicBezTo>
                <a:cubicBezTo>
                  <a:pt x="1052987" y="76611"/>
                  <a:pt x="1076481" y="103130"/>
                  <a:pt x="1108785" y="126702"/>
                </a:cubicBezTo>
                <a:cubicBezTo>
                  <a:pt x="1144025" y="153221"/>
                  <a:pt x="1179266" y="182686"/>
                  <a:pt x="1211569" y="212152"/>
                </a:cubicBezTo>
                <a:cubicBezTo>
                  <a:pt x="1243873" y="238671"/>
                  <a:pt x="1264430" y="256350"/>
                  <a:pt x="1296733" y="282870"/>
                </a:cubicBezTo>
                <a:cubicBezTo>
                  <a:pt x="1326100" y="303495"/>
                  <a:pt x="1349594" y="327068"/>
                  <a:pt x="1376024" y="347694"/>
                </a:cubicBezTo>
                <a:cubicBezTo>
                  <a:pt x="1387771" y="356534"/>
                  <a:pt x="1402455" y="374213"/>
                  <a:pt x="1414201" y="380106"/>
                </a:cubicBezTo>
                <a:cubicBezTo>
                  <a:pt x="1425948" y="388946"/>
                  <a:pt x="1434759" y="397785"/>
                  <a:pt x="1446505" y="403678"/>
                </a:cubicBezTo>
                <a:cubicBezTo>
                  <a:pt x="1440631" y="400731"/>
                  <a:pt x="1387771" y="450823"/>
                  <a:pt x="1381898" y="456716"/>
                </a:cubicBezTo>
                <a:cubicBezTo>
                  <a:pt x="1373088" y="465556"/>
                  <a:pt x="1361341" y="474395"/>
                  <a:pt x="1349594" y="483235"/>
                </a:cubicBezTo>
                <a:cubicBezTo>
                  <a:pt x="1348125" y="484708"/>
                  <a:pt x="1345189" y="489128"/>
                  <a:pt x="1341518" y="493180"/>
                </a:cubicBezTo>
                <a:lnTo>
                  <a:pt x="1340916" y="493553"/>
                </a:lnTo>
                <a:lnTo>
                  <a:pt x="1340916" y="494445"/>
                </a:lnTo>
                <a:lnTo>
                  <a:pt x="1288471" y="541789"/>
                </a:lnTo>
                <a:lnTo>
                  <a:pt x="1287387" y="542820"/>
                </a:lnTo>
                <a:lnTo>
                  <a:pt x="1286898" y="543210"/>
                </a:lnTo>
                <a:lnTo>
                  <a:pt x="1228712" y="595737"/>
                </a:lnTo>
                <a:cubicBezTo>
                  <a:pt x="1188927" y="626981"/>
                  <a:pt x="1147309" y="656291"/>
                  <a:pt x="1105508" y="685415"/>
                </a:cubicBezTo>
                <a:lnTo>
                  <a:pt x="996086" y="763384"/>
                </a:lnTo>
                <a:lnTo>
                  <a:pt x="982350" y="773340"/>
                </a:lnTo>
                <a:lnTo>
                  <a:pt x="979268" y="775631"/>
                </a:lnTo>
                <a:lnTo>
                  <a:pt x="865700" y="871962"/>
                </a:lnTo>
                <a:cubicBezTo>
                  <a:pt x="865700" y="871962"/>
                  <a:pt x="862767" y="871962"/>
                  <a:pt x="862767" y="869013"/>
                </a:cubicBezTo>
                <a:cubicBezTo>
                  <a:pt x="862400" y="864958"/>
                  <a:pt x="862079" y="858414"/>
                  <a:pt x="861730" y="850061"/>
                </a:cubicBezTo>
                <a:lnTo>
                  <a:pt x="860696" y="824566"/>
                </a:lnTo>
                <a:lnTo>
                  <a:pt x="860171" y="819545"/>
                </a:lnTo>
                <a:cubicBezTo>
                  <a:pt x="856321" y="782968"/>
                  <a:pt x="852105" y="741047"/>
                  <a:pt x="849722" y="700784"/>
                </a:cubicBezTo>
                <a:lnTo>
                  <a:pt x="849611" y="697427"/>
                </a:lnTo>
                <a:lnTo>
                  <a:pt x="845029" y="674079"/>
                </a:lnTo>
                <a:cubicBezTo>
                  <a:pt x="842531" y="664632"/>
                  <a:pt x="839632" y="656775"/>
                  <a:pt x="836257" y="651187"/>
                </a:cubicBezTo>
                <a:lnTo>
                  <a:pt x="824758" y="642013"/>
                </a:lnTo>
                <a:lnTo>
                  <a:pt x="671921" y="638721"/>
                </a:lnTo>
                <a:lnTo>
                  <a:pt x="528356" y="641913"/>
                </a:lnTo>
                <a:cubicBezTo>
                  <a:pt x="478488" y="643387"/>
                  <a:pt x="427886" y="646337"/>
                  <a:pt x="376918" y="649655"/>
                </a:cubicBezTo>
                <a:lnTo>
                  <a:pt x="238451" y="658625"/>
                </a:lnTo>
                <a:lnTo>
                  <a:pt x="223059" y="660199"/>
                </a:lnTo>
                <a:lnTo>
                  <a:pt x="172700" y="665923"/>
                </a:lnTo>
                <a:lnTo>
                  <a:pt x="146449" y="669200"/>
                </a:lnTo>
                <a:lnTo>
                  <a:pt x="130090" y="670766"/>
                </a:lnTo>
                <a:lnTo>
                  <a:pt x="119303" y="671992"/>
                </a:lnTo>
                <a:lnTo>
                  <a:pt x="86998" y="674891"/>
                </a:lnTo>
                <a:lnTo>
                  <a:pt x="69000" y="676614"/>
                </a:lnTo>
                <a:lnTo>
                  <a:pt x="68195" y="676578"/>
                </a:lnTo>
                <a:lnTo>
                  <a:pt x="65912" y="676783"/>
                </a:lnTo>
                <a:lnTo>
                  <a:pt x="19176" y="674995"/>
                </a:lnTo>
                <a:lnTo>
                  <a:pt x="17940" y="675462"/>
                </a:lnTo>
                <a:cubicBezTo>
                  <a:pt x="16473" y="675093"/>
                  <a:pt x="15006" y="674355"/>
                  <a:pt x="15006" y="674355"/>
                </a:cubicBezTo>
                <a:lnTo>
                  <a:pt x="14959" y="673023"/>
                </a:lnTo>
                <a:lnTo>
                  <a:pt x="17708" y="674252"/>
                </a:lnTo>
                <a:lnTo>
                  <a:pt x="17560" y="671576"/>
                </a:lnTo>
                <a:lnTo>
                  <a:pt x="14948" y="672743"/>
                </a:lnTo>
                <a:lnTo>
                  <a:pt x="6206" y="429559"/>
                </a:lnTo>
                <a:cubicBezTo>
                  <a:pt x="6206" y="391218"/>
                  <a:pt x="-5528" y="341079"/>
                  <a:pt x="3272" y="305686"/>
                </a:cubicBezTo>
                <a:cubicBezTo>
                  <a:pt x="3272" y="305686"/>
                  <a:pt x="6206" y="305686"/>
                  <a:pt x="6206" y="302737"/>
                </a:cubicBezTo>
                <a:lnTo>
                  <a:pt x="11451" y="302684"/>
                </a:lnTo>
                <a:lnTo>
                  <a:pt x="12668" y="299679"/>
                </a:lnTo>
                <a:cubicBezTo>
                  <a:pt x="30262" y="262607"/>
                  <a:pt x="74247" y="195655"/>
                  <a:pt x="85243" y="193442"/>
                </a:cubicBezTo>
                <a:cubicBezTo>
                  <a:pt x="126296" y="187540"/>
                  <a:pt x="168082" y="186802"/>
                  <a:pt x="209868" y="187171"/>
                </a:cubicBezTo>
                <a:cubicBezTo>
                  <a:pt x="251654" y="187540"/>
                  <a:pt x="293439" y="189016"/>
                  <a:pt x="334492" y="187540"/>
                </a:cubicBezTo>
                <a:cubicBezTo>
                  <a:pt x="378477" y="186065"/>
                  <a:pt x="422463" y="188278"/>
                  <a:pt x="466448" y="191229"/>
                </a:cubicBezTo>
                <a:lnTo>
                  <a:pt x="551013" y="196430"/>
                </a:lnTo>
                <a:lnTo>
                  <a:pt x="480232" y="195599"/>
                </a:lnTo>
                <a:lnTo>
                  <a:pt x="481623" y="195882"/>
                </a:lnTo>
                <a:lnTo>
                  <a:pt x="578188" y="200106"/>
                </a:lnTo>
                <a:cubicBezTo>
                  <a:pt x="600184" y="200106"/>
                  <a:pt x="622914" y="201572"/>
                  <a:pt x="645643" y="203037"/>
                </a:cubicBezTo>
                <a:lnTo>
                  <a:pt x="655856" y="203481"/>
                </a:lnTo>
                <a:lnTo>
                  <a:pt x="660021" y="200930"/>
                </a:lnTo>
                <a:lnTo>
                  <a:pt x="598403" y="199344"/>
                </a:lnTo>
                <a:lnTo>
                  <a:pt x="551013" y="196430"/>
                </a:lnTo>
                <a:lnTo>
                  <a:pt x="579343" y="196762"/>
                </a:lnTo>
                <a:lnTo>
                  <a:pt x="660120" y="200869"/>
                </a:lnTo>
                <a:lnTo>
                  <a:pt x="662632" y="199330"/>
                </a:lnTo>
                <a:lnTo>
                  <a:pt x="748123" y="203552"/>
                </a:lnTo>
                <a:lnTo>
                  <a:pt x="839975" y="207491"/>
                </a:lnTo>
                <a:lnTo>
                  <a:pt x="838933" y="174440"/>
                </a:lnTo>
                <a:lnTo>
                  <a:pt x="848356" y="92902"/>
                </a:lnTo>
                <a:lnTo>
                  <a:pt x="834829" y="81269"/>
                </a:lnTo>
                <a:cubicBezTo>
                  <a:pt x="834829" y="81269"/>
                  <a:pt x="834829" y="78317"/>
                  <a:pt x="834829" y="78317"/>
                </a:cubicBezTo>
                <a:cubicBezTo>
                  <a:pt x="867125" y="54702"/>
                  <a:pt x="902356" y="34038"/>
                  <a:pt x="931716" y="4518"/>
                </a:cubicBezTo>
                <a:cubicBezTo>
                  <a:pt x="931716" y="4518"/>
                  <a:pt x="932450" y="3780"/>
                  <a:pt x="933184" y="3411"/>
                </a:cubicBezTo>
                <a:cubicBezTo>
                  <a:pt x="933918" y="3042"/>
                  <a:pt x="934652" y="3042"/>
                  <a:pt x="934652" y="4518"/>
                </a:cubicBezTo>
                <a:lnTo>
                  <a:pt x="938382" y="7325"/>
                </a:lnTo>
                <a:lnTo>
                  <a:pt x="947266" y="0"/>
                </a:lnTo>
                <a:close/>
              </a:path>
            </a:pathLst>
          </a:cu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任意多边形 88"/>
          <p:cNvSpPr>
            <a:spLocks/>
          </p:cNvSpPr>
          <p:nvPr/>
        </p:nvSpPr>
        <p:spPr bwMode="auto">
          <a:xfrm>
            <a:off x="6402390" y="1835150"/>
            <a:ext cx="503237" cy="227013"/>
          </a:xfrm>
          <a:custGeom>
            <a:avLst/>
            <a:gdLst>
              <a:gd name="T0" fmla="*/ 9 w 1446505"/>
              <a:gd name="T1" fmla="*/ 55 h 871962"/>
              <a:gd name="T2" fmla="*/ 9 w 1446505"/>
              <a:gd name="T3" fmla="*/ 55 h 871962"/>
              <a:gd name="T4" fmla="*/ 518 w 1446505"/>
              <a:gd name="T5" fmla="*/ 17 h 871962"/>
              <a:gd name="T6" fmla="*/ 515 w 1446505"/>
              <a:gd name="T7" fmla="*/ 17 h 871962"/>
              <a:gd name="T8" fmla="*/ 416 w 1446505"/>
              <a:gd name="T9" fmla="*/ 16 h 871962"/>
              <a:gd name="T10" fmla="*/ 427 w 1446505"/>
              <a:gd name="T11" fmla="*/ 17 h 871962"/>
              <a:gd name="T12" fmla="*/ 455 w 1446505"/>
              <a:gd name="T13" fmla="*/ 17 h 871962"/>
              <a:gd name="T14" fmla="*/ 418 w 1446505"/>
              <a:gd name="T15" fmla="*/ 16 h 871962"/>
              <a:gd name="T16" fmla="*/ 85 w 1446505"/>
              <a:gd name="T17" fmla="*/ 16 h 871962"/>
              <a:gd name="T18" fmla="*/ 83 w 1446505"/>
              <a:gd name="T19" fmla="*/ 16 h 871962"/>
              <a:gd name="T20" fmla="*/ 523 w 1446505"/>
              <a:gd name="T21" fmla="*/ 8 h 871962"/>
              <a:gd name="T22" fmla="*/ 522 w 1446505"/>
              <a:gd name="T23" fmla="*/ 10 h 871962"/>
              <a:gd name="T24" fmla="*/ 566 w 1446505"/>
              <a:gd name="T25" fmla="*/ 2 h 871962"/>
              <a:gd name="T26" fmla="*/ 537 w 1446505"/>
              <a:gd name="T27" fmla="*/ 4 h 871962"/>
              <a:gd name="T28" fmla="*/ 527 w 1446505"/>
              <a:gd name="T29" fmla="*/ 6 h 871962"/>
              <a:gd name="T30" fmla="*/ 566 w 1446505"/>
              <a:gd name="T31" fmla="*/ 2 h 871962"/>
              <a:gd name="T32" fmla="*/ 630 w 1446505"/>
              <a:gd name="T33" fmla="*/ 4 h 871962"/>
              <a:gd name="T34" fmla="*/ 747 w 1446505"/>
              <a:gd name="T35" fmla="*/ 17 h 871962"/>
              <a:gd name="T36" fmla="*/ 849 w 1446505"/>
              <a:gd name="T37" fmla="*/ 28 h 871962"/>
              <a:gd name="T38" fmla="*/ 892 w 1446505"/>
              <a:gd name="T39" fmla="*/ 33 h 871962"/>
              <a:gd name="T40" fmla="*/ 833 w 1446505"/>
              <a:gd name="T41" fmla="*/ 39 h 871962"/>
              <a:gd name="T42" fmla="*/ 827 w 1446505"/>
              <a:gd name="T43" fmla="*/ 40 h 871962"/>
              <a:gd name="T44" fmla="*/ 795 w 1446505"/>
              <a:gd name="T45" fmla="*/ 44 h 871962"/>
              <a:gd name="T46" fmla="*/ 794 w 1446505"/>
              <a:gd name="T47" fmla="*/ 44 h 871962"/>
              <a:gd name="T48" fmla="*/ 682 w 1446505"/>
              <a:gd name="T49" fmla="*/ 55 h 871962"/>
              <a:gd name="T50" fmla="*/ 606 w 1446505"/>
              <a:gd name="T51" fmla="*/ 63 h 871962"/>
              <a:gd name="T52" fmla="*/ 534 w 1446505"/>
              <a:gd name="T53" fmla="*/ 71 h 871962"/>
              <a:gd name="T54" fmla="*/ 532 w 1446505"/>
              <a:gd name="T55" fmla="*/ 69 h 871962"/>
              <a:gd name="T56" fmla="*/ 531 w 1446505"/>
              <a:gd name="T57" fmla="*/ 66 h 871962"/>
              <a:gd name="T58" fmla="*/ 524 w 1446505"/>
              <a:gd name="T59" fmla="*/ 56 h 871962"/>
              <a:gd name="T60" fmla="*/ 516 w 1446505"/>
              <a:gd name="T61" fmla="*/ 53 h 871962"/>
              <a:gd name="T62" fmla="*/ 414 w 1446505"/>
              <a:gd name="T63" fmla="*/ 52 h 871962"/>
              <a:gd name="T64" fmla="*/ 232 w 1446505"/>
              <a:gd name="T65" fmla="*/ 53 h 871962"/>
              <a:gd name="T66" fmla="*/ 138 w 1446505"/>
              <a:gd name="T67" fmla="*/ 54 h 871962"/>
              <a:gd name="T68" fmla="*/ 90 w 1446505"/>
              <a:gd name="T69" fmla="*/ 54 h 871962"/>
              <a:gd name="T70" fmla="*/ 74 w 1446505"/>
              <a:gd name="T71" fmla="*/ 54 h 871962"/>
              <a:gd name="T72" fmla="*/ 42 w 1446505"/>
              <a:gd name="T73" fmla="*/ 55 h 871962"/>
              <a:gd name="T74" fmla="*/ 41 w 1446505"/>
              <a:gd name="T75" fmla="*/ 55 h 871962"/>
              <a:gd name="T76" fmla="*/ 11 w 1446505"/>
              <a:gd name="T77" fmla="*/ 55 h 871962"/>
              <a:gd name="T78" fmla="*/ 9 w 1446505"/>
              <a:gd name="T79" fmla="*/ 55 h 871962"/>
              <a:gd name="T80" fmla="*/ 11 w 1446505"/>
              <a:gd name="T81" fmla="*/ 54 h 871962"/>
              <a:gd name="T82" fmla="*/ 4 w 1446505"/>
              <a:gd name="T83" fmla="*/ 35 h 871962"/>
              <a:gd name="T84" fmla="*/ 4 w 1446505"/>
              <a:gd name="T85" fmla="*/ 24 h 871962"/>
              <a:gd name="T86" fmla="*/ 8 w 1446505"/>
              <a:gd name="T87" fmla="*/ 24 h 871962"/>
              <a:gd name="T88" fmla="*/ 129 w 1446505"/>
              <a:gd name="T89" fmla="*/ 15 h 871962"/>
              <a:gd name="T90" fmla="*/ 288 w 1446505"/>
              <a:gd name="T91" fmla="*/ 16 h 871962"/>
              <a:gd name="T92" fmla="*/ 296 w 1446505"/>
              <a:gd name="T93" fmla="*/ 16 h 871962"/>
              <a:gd name="T94" fmla="*/ 357 w 1446505"/>
              <a:gd name="T95" fmla="*/ 16 h 871962"/>
              <a:gd name="T96" fmla="*/ 405 w 1446505"/>
              <a:gd name="T97" fmla="*/ 16 h 871962"/>
              <a:gd name="T98" fmla="*/ 369 w 1446505"/>
              <a:gd name="T99" fmla="*/ 16 h 871962"/>
              <a:gd name="T100" fmla="*/ 357 w 1446505"/>
              <a:gd name="T101" fmla="*/ 16 h 871962"/>
              <a:gd name="T102" fmla="*/ 409 w 1446505"/>
              <a:gd name="T103" fmla="*/ 16 h 871962"/>
              <a:gd name="T104" fmla="*/ 518 w 1446505"/>
              <a:gd name="T105" fmla="*/ 17 h 871962"/>
              <a:gd name="T106" fmla="*/ 523 w 1446505"/>
              <a:gd name="T107" fmla="*/ 8 h 871962"/>
              <a:gd name="T108" fmla="*/ 515 w 1446505"/>
              <a:gd name="T109" fmla="*/ 6 h 871962"/>
              <a:gd name="T110" fmla="*/ 576 w 1446505"/>
              <a:gd name="T111" fmla="*/ 0 h 871962"/>
              <a:gd name="T112" fmla="*/ 579 w 1446505"/>
              <a:gd name="T113" fmla="*/ 1 h 87196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446505"/>
              <a:gd name="T172" fmla="*/ 0 h 871962"/>
              <a:gd name="T173" fmla="*/ 1446505 w 1446505"/>
              <a:gd name="T174" fmla="*/ 871962 h 871962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446505" h="871962">
                <a:moveTo>
                  <a:pt x="14948" y="672743"/>
                </a:moveTo>
                <a:lnTo>
                  <a:pt x="14959" y="673023"/>
                </a:lnTo>
                <a:lnTo>
                  <a:pt x="14639" y="672880"/>
                </a:lnTo>
                <a:lnTo>
                  <a:pt x="14948" y="672743"/>
                </a:lnTo>
                <a:close/>
                <a:moveTo>
                  <a:pt x="834624" y="209741"/>
                </a:moveTo>
                <a:lnTo>
                  <a:pt x="840060" y="210194"/>
                </a:lnTo>
                <a:lnTo>
                  <a:pt x="840054" y="210017"/>
                </a:lnTo>
                <a:lnTo>
                  <a:pt x="834624" y="209741"/>
                </a:lnTo>
                <a:close/>
                <a:moveTo>
                  <a:pt x="677265" y="202293"/>
                </a:moveTo>
                <a:lnTo>
                  <a:pt x="674619" y="203138"/>
                </a:lnTo>
                <a:lnTo>
                  <a:pt x="682685" y="203138"/>
                </a:lnTo>
                <a:lnTo>
                  <a:pt x="692289" y="205065"/>
                </a:lnTo>
                <a:lnTo>
                  <a:pt x="713098" y="205969"/>
                </a:lnTo>
                <a:lnTo>
                  <a:pt x="737912" y="205969"/>
                </a:lnTo>
                <a:lnTo>
                  <a:pt x="724090" y="205255"/>
                </a:lnTo>
                <a:cubicBezTo>
                  <a:pt x="709457" y="205255"/>
                  <a:pt x="691897" y="205255"/>
                  <a:pt x="677265" y="202293"/>
                </a:cubicBezTo>
                <a:close/>
                <a:moveTo>
                  <a:pt x="155136" y="196074"/>
                </a:moveTo>
                <a:lnTo>
                  <a:pt x="138026" y="196393"/>
                </a:lnTo>
                <a:lnTo>
                  <a:pt x="133567" y="197091"/>
                </a:lnTo>
                <a:lnTo>
                  <a:pt x="135335" y="197174"/>
                </a:lnTo>
                <a:lnTo>
                  <a:pt x="155136" y="196074"/>
                </a:lnTo>
                <a:close/>
                <a:moveTo>
                  <a:pt x="848501" y="103952"/>
                </a:moveTo>
                <a:lnTo>
                  <a:pt x="846184" y="115586"/>
                </a:lnTo>
                <a:lnTo>
                  <a:pt x="845949" y="120471"/>
                </a:lnTo>
                <a:lnTo>
                  <a:pt x="848501" y="103952"/>
                </a:lnTo>
                <a:close/>
                <a:moveTo>
                  <a:pt x="917138" y="24840"/>
                </a:moveTo>
                <a:lnTo>
                  <a:pt x="902356" y="31086"/>
                </a:lnTo>
                <a:cubicBezTo>
                  <a:pt x="887676" y="42894"/>
                  <a:pt x="884740" y="45846"/>
                  <a:pt x="870061" y="54702"/>
                </a:cubicBezTo>
                <a:lnTo>
                  <a:pt x="854428" y="70133"/>
                </a:lnTo>
                <a:lnTo>
                  <a:pt x="854869" y="70510"/>
                </a:lnTo>
                <a:lnTo>
                  <a:pt x="899912" y="39042"/>
                </a:lnTo>
                <a:lnTo>
                  <a:pt x="917138" y="24840"/>
                </a:lnTo>
                <a:close/>
                <a:moveTo>
                  <a:pt x="947266" y="0"/>
                </a:moveTo>
                <a:cubicBezTo>
                  <a:pt x="970760" y="20626"/>
                  <a:pt x="994253" y="35359"/>
                  <a:pt x="1020683" y="53038"/>
                </a:cubicBezTo>
                <a:cubicBezTo>
                  <a:pt x="1052987" y="76611"/>
                  <a:pt x="1076481" y="103130"/>
                  <a:pt x="1108785" y="126702"/>
                </a:cubicBezTo>
                <a:cubicBezTo>
                  <a:pt x="1144025" y="153221"/>
                  <a:pt x="1179266" y="182686"/>
                  <a:pt x="1211569" y="212152"/>
                </a:cubicBezTo>
                <a:cubicBezTo>
                  <a:pt x="1243873" y="238671"/>
                  <a:pt x="1264430" y="256350"/>
                  <a:pt x="1296733" y="282870"/>
                </a:cubicBezTo>
                <a:cubicBezTo>
                  <a:pt x="1326100" y="303495"/>
                  <a:pt x="1349594" y="327068"/>
                  <a:pt x="1376024" y="347694"/>
                </a:cubicBezTo>
                <a:cubicBezTo>
                  <a:pt x="1387771" y="356534"/>
                  <a:pt x="1402455" y="374213"/>
                  <a:pt x="1414201" y="380106"/>
                </a:cubicBezTo>
                <a:cubicBezTo>
                  <a:pt x="1425948" y="388946"/>
                  <a:pt x="1434759" y="397785"/>
                  <a:pt x="1446505" y="403678"/>
                </a:cubicBezTo>
                <a:cubicBezTo>
                  <a:pt x="1440631" y="400731"/>
                  <a:pt x="1387771" y="450823"/>
                  <a:pt x="1381898" y="456716"/>
                </a:cubicBezTo>
                <a:cubicBezTo>
                  <a:pt x="1373088" y="465556"/>
                  <a:pt x="1361341" y="474395"/>
                  <a:pt x="1349594" y="483235"/>
                </a:cubicBezTo>
                <a:cubicBezTo>
                  <a:pt x="1348125" y="484708"/>
                  <a:pt x="1345189" y="489128"/>
                  <a:pt x="1341518" y="493180"/>
                </a:cubicBezTo>
                <a:lnTo>
                  <a:pt x="1340916" y="493553"/>
                </a:lnTo>
                <a:lnTo>
                  <a:pt x="1340916" y="494445"/>
                </a:lnTo>
                <a:lnTo>
                  <a:pt x="1288471" y="541789"/>
                </a:lnTo>
                <a:lnTo>
                  <a:pt x="1287387" y="542820"/>
                </a:lnTo>
                <a:lnTo>
                  <a:pt x="1286898" y="543210"/>
                </a:lnTo>
                <a:lnTo>
                  <a:pt x="1228712" y="595737"/>
                </a:lnTo>
                <a:cubicBezTo>
                  <a:pt x="1188927" y="626981"/>
                  <a:pt x="1147309" y="656291"/>
                  <a:pt x="1105508" y="685415"/>
                </a:cubicBezTo>
                <a:lnTo>
                  <a:pt x="996086" y="763384"/>
                </a:lnTo>
                <a:lnTo>
                  <a:pt x="982350" y="773340"/>
                </a:lnTo>
                <a:lnTo>
                  <a:pt x="979268" y="775631"/>
                </a:lnTo>
                <a:lnTo>
                  <a:pt x="865700" y="871962"/>
                </a:lnTo>
                <a:cubicBezTo>
                  <a:pt x="865700" y="871962"/>
                  <a:pt x="862767" y="871962"/>
                  <a:pt x="862767" y="869013"/>
                </a:cubicBezTo>
                <a:cubicBezTo>
                  <a:pt x="862400" y="864958"/>
                  <a:pt x="862079" y="858414"/>
                  <a:pt x="861730" y="850061"/>
                </a:cubicBezTo>
                <a:lnTo>
                  <a:pt x="860696" y="824566"/>
                </a:lnTo>
                <a:lnTo>
                  <a:pt x="860171" y="819545"/>
                </a:lnTo>
                <a:cubicBezTo>
                  <a:pt x="856321" y="782968"/>
                  <a:pt x="852105" y="741047"/>
                  <a:pt x="849722" y="700784"/>
                </a:cubicBezTo>
                <a:lnTo>
                  <a:pt x="849611" y="697427"/>
                </a:lnTo>
                <a:lnTo>
                  <a:pt x="845029" y="674079"/>
                </a:lnTo>
                <a:cubicBezTo>
                  <a:pt x="842531" y="664632"/>
                  <a:pt x="839632" y="656775"/>
                  <a:pt x="836257" y="651187"/>
                </a:cubicBezTo>
                <a:lnTo>
                  <a:pt x="824758" y="642013"/>
                </a:lnTo>
                <a:lnTo>
                  <a:pt x="671921" y="638721"/>
                </a:lnTo>
                <a:lnTo>
                  <a:pt x="528356" y="641913"/>
                </a:lnTo>
                <a:cubicBezTo>
                  <a:pt x="478488" y="643387"/>
                  <a:pt x="427886" y="646337"/>
                  <a:pt x="376918" y="649655"/>
                </a:cubicBezTo>
                <a:lnTo>
                  <a:pt x="238451" y="658625"/>
                </a:lnTo>
                <a:lnTo>
                  <a:pt x="223059" y="660199"/>
                </a:lnTo>
                <a:lnTo>
                  <a:pt x="172700" y="665923"/>
                </a:lnTo>
                <a:lnTo>
                  <a:pt x="146449" y="669200"/>
                </a:lnTo>
                <a:lnTo>
                  <a:pt x="130090" y="670766"/>
                </a:lnTo>
                <a:lnTo>
                  <a:pt x="119303" y="671992"/>
                </a:lnTo>
                <a:lnTo>
                  <a:pt x="86998" y="674891"/>
                </a:lnTo>
                <a:lnTo>
                  <a:pt x="69000" y="676614"/>
                </a:lnTo>
                <a:lnTo>
                  <a:pt x="68195" y="676578"/>
                </a:lnTo>
                <a:lnTo>
                  <a:pt x="65912" y="676783"/>
                </a:lnTo>
                <a:lnTo>
                  <a:pt x="19176" y="674995"/>
                </a:lnTo>
                <a:lnTo>
                  <a:pt x="17940" y="675462"/>
                </a:lnTo>
                <a:cubicBezTo>
                  <a:pt x="16473" y="675093"/>
                  <a:pt x="15006" y="674355"/>
                  <a:pt x="15006" y="674355"/>
                </a:cubicBezTo>
                <a:lnTo>
                  <a:pt x="14959" y="673023"/>
                </a:lnTo>
                <a:lnTo>
                  <a:pt x="17708" y="674252"/>
                </a:lnTo>
                <a:lnTo>
                  <a:pt x="17560" y="671576"/>
                </a:lnTo>
                <a:lnTo>
                  <a:pt x="14948" y="672743"/>
                </a:lnTo>
                <a:lnTo>
                  <a:pt x="6206" y="429559"/>
                </a:lnTo>
                <a:cubicBezTo>
                  <a:pt x="6206" y="391218"/>
                  <a:pt x="-5528" y="341079"/>
                  <a:pt x="3272" y="305686"/>
                </a:cubicBezTo>
                <a:cubicBezTo>
                  <a:pt x="3272" y="305686"/>
                  <a:pt x="6206" y="305686"/>
                  <a:pt x="6206" y="302737"/>
                </a:cubicBezTo>
                <a:lnTo>
                  <a:pt x="11451" y="302684"/>
                </a:lnTo>
                <a:lnTo>
                  <a:pt x="12668" y="299679"/>
                </a:lnTo>
                <a:cubicBezTo>
                  <a:pt x="30262" y="262607"/>
                  <a:pt x="74247" y="195655"/>
                  <a:pt x="85243" y="193442"/>
                </a:cubicBezTo>
                <a:cubicBezTo>
                  <a:pt x="126296" y="187540"/>
                  <a:pt x="168082" y="186802"/>
                  <a:pt x="209868" y="187171"/>
                </a:cubicBezTo>
                <a:cubicBezTo>
                  <a:pt x="251654" y="187540"/>
                  <a:pt x="293439" y="189016"/>
                  <a:pt x="334492" y="187540"/>
                </a:cubicBezTo>
                <a:cubicBezTo>
                  <a:pt x="378477" y="186065"/>
                  <a:pt x="422463" y="188278"/>
                  <a:pt x="466448" y="191229"/>
                </a:cubicBezTo>
                <a:lnTo>
                  <a:pt x="551013" y="196430"/>
                </a:lnTo>
                <a:lnTo>
                  <a:pt x="480232" y="195599"/>
                </a:lnTo>
                <a:lnTo>
                  <a:pt x="481623" y="195882"/>
                </a:lnTo>
                <a:lnTo>
                  <a:pt x="578188" y="200106"/>
                </a:lnTo>
                <a:cubicBezTo>
                  <a:pt x="600184" y="200106"/>
                  <a:pt x="622914" y="201572"/>
                  <a:pt x="645643" y="203037"/>
                </a:cubicBezTo>
                <a:lnTo>
                  <a:pt x="655856" y="203481"/>
                </a:lnTo>
                <a:lnTo>
                  <a:pt x="660021" y="200930"/>
                </a:lnTo>
                <a:lnTo>
                  <a:pt x="598403" y="199344"/>
                </a:lnTo>
                <a:lnTo>
                  <a:pt x="551013" y="196430"/>
                </a:lnTo>
                <a:lnTo>
                  <a:pt x="579343" y="196762"/>
                </a:lnTo>
                <a:lnTo>
                  <a:pt x="660120" y="200869"/>
                </a:lnTo>
                <a:lnTo>
                  <a:pt x="662632" y="199330"/>
                </a:lnTo>
                <a:lnTo>
                  <a:pt x="748123" y="203552"/>
                </a:lnTo>
                <a:lnTo>
                  <a:pt x="839975" y="207491"/>
                </a:lnTo>
                <a:lnTo>
                  <a:pt x="838933" y="174440"/>
                </a:lnTo>
                <a:lnTo>
                  <a:pt x="848356" y="92902"/>
                </a:lnTo>
                <a:lnTo>
                  <a:pt x="834829" y="81269"/>
                </a:lnTo>
                <a:cubicBezTo>
                  <a:pt x="834829" y="81269"/>
                  <a:pt x="834829" y="78317"/>
                  <a:pt x="834829" y="78317"/>
                </a:cubicBezTo>
                <a:cubicBezTo>
                  <a:pt x="867125" y="54702"/>
                  <a:pt x="902356" y="34038"/>
                  <a:pt x="931716" y="4518"/>
                </a:cubicBezTo>
                <a:cubicBezTo>
                  <a:pt x="931716" y="4518"/>
                  <a:pt x="932450" y="3780"/>
                  <a:pt x="933184" y="3411"/>
                </a:cubicBezTo>
                <a:cubicBezTo>
                  <a:pt x="933918" y="3042"/>
                  <a:pt x="934652" y="3042"/>
                  <a:pt x="934652" y="4518"/>
                </a:cubicBezTo>
                <a:lnTo>
                  <a:pt x="938382" y="7325"/>
                </a:lnTo>
                <a:lnTo>
                  <a:pt x="947266" y="0"/>
                </a:lnTo>
                <a:close/>
              </a:path>
            </a:pathLst>
          </a:cu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文本框 91"/>
          <p:cNvSpPr txBox="1">
            <a:spLocks noChangeArrowheads="1"/>
          </p:cNvSpPr>
          <p:nvPr/>
        </p:nvSpPr>
        <p:spPr bwMode="auto">
          <a:xfrm>
            <a:off x="652463" y="2665414"/>
            <a:ext cx="1752600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 algn="ctr">
              <a:lnSpc>
                <a:spcPct val="140000"/>
              </a:lnSpc>
              <a:buSzPct val="80000"/>
              <a:buFont typeface="Arial" charset="0"/>
              <a:buChar char="•"/>
            </a:pPr>
            <a:r>
              <a:rPr lang="zh-CN" altLang="en-US" sz="2000" b="1">
                <a:latin typeface="华文行楷" pitchFamily="2" charset="-122"/>
                <a:ea typeface="华文行楷" pitchFamily="2" charset="-122"/>
              </a:rPr>
              <a:t>最短里程</a:t>
            </a:r>
            <a:endParaRPr lang="en-US" altLang="zh-CN" sz="2000" b="1" dirty="0"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22" name="文本框 92"/>
          <p:cNvSpPr txBox="1">
            <a:spLocks noChangeArrowheads="1"/>
          </p:cNvSpPr>
          <p:nvPr/>
        </p:nvSpPr>
        <p:spPr bwMode="auto">
          <a:xfrm>
            <a:off x="2671763" y="2665414"/>
            <a:ext cx="1751012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 algn="ctr">
              <a:lnSpc>
                <a:spcPct val="140000"/>
              </a:lnSpc>
              <a:buSzPct val="80000"/>
              <a:buFont typeface="Arial" charset="0"/>
              <a:buChar char="•"/>
            </a:pPr>
            <a:r>
              <a:rPr lang="zh-CN" altLang="en-US" sz="2000" b="1">
                <a:latin typeface="华文行楷" pitchFamily="2" charset="-122"/>
                <a:ea typeface="华文行楷" pitchFamily="2" charset="-122"/>
              </a:rPr>
              <a:t>节约里程</a:t>
            </a:r>
          </a:p>
        </p:txBody>
      </p:sp>
      <p:sp>
        <p:nvSpPr>
          <p:cNvPr id="23" name="文本框 93"/>
          <p:cNvSpPr txBox="1">
            <a:spLocks noChangeArrowheads="1"/>
          </p:cNvSpPr>
          <p:nvPr/>
        </p:nvSpPr>
        <p:spPr bwMode="auto">
          <a:xfrm>
            <a:off x="4689475" y="2665414"/>
            <a:ext cx="1752600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 algn="ctr">
              <a:lnSpc>
                <a:spcPct val="140000"/>
              </a:lnSpc>
              <a:buSzPct val="80000"/>
              <a:buFont typeface="Arial" charset="0"/>
              <a:buChar char="•"/>
            </a:pPr>
            <a:r>
              <a:rPr lang="zh-CN" altLang="en-US" sz="2000" b="1">
                <a:latin typeface="华文行楷" pitchFamily="2" charset="-122"/>
                <a:ea typeface="华文行楷" pitchFamily="2" charset="-122"/>
              </a:rPr>
              <a:t>从大到小</a:t>
            </a:r>
          </a:p>
        </p:txBody>
      </p:sp>
      <p:sp>
        <p:nvSpPr>
          <p:cNvPr id="24" name="文本框 94"/>
          <p:cNvSpPr txBox="1">
            <a:spLocks noChangeArrowheads="1"/>
          </p:cNvSpPr>
          <p:nvPr/>
        </p:nvSpPr>
        <p:spPr bwMode="auto">
          <a:xfrm>
            <a:off x="6707188" y="2665414"/>
            <a:ext cx="1752600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 algn="ctr">
              <a:lnSpc>
                <a:spcPct val="140000"/>
              </a:lnSpc>
              <a:buSzPct val="80000"/>
              <a:buFont typeface="Arial" charset="0"/>
              <a:buChar char="•"/>
            </a:pPr>
            <a:r>
              <a:rPr lang="zh-CN" altLang="en-US" sz="2000" b="1">
                <a:latin typeface="华文行楷" pitchFamily="2" charset="-122"/>
                <a:ea typeface="华文行楷" pitchFamily="2" charset="-122"/>
              </a:rPr>
              <a:t>优化线路图</a:t>
            </a:r>
          </a:p>
        </p:txBody>
      </p:sp>
      <p:sp>
        <p:nvSpPr>
          <p:cNvPr id="25" name="矩形 24"/>
          <p:cNvSpPr/>
          <p:nvPr/>
        </p:nvSpPr>
        <p:spPr>
          <a:xfrm>
            <a:off x="2464598" y="3499431"/>
            <a:ext cx="433965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你学会了吗？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/>
      <p:bldP spid="22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zh-CN" altLang="en-US" smtClean="0"/>
              <a:t>小结</a:t>
            </a:r>
          </a:p>
        </p:txBody>
      </p:sp>
      <p:sp>
        <p:nvSpPr>
          <p:cNvPr id="6246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zh-CN" altLang="en-US" dirty="0" smtClean="0">
              <a:latin typeface="Arial" charset="0"/>
            </a:endParaRPr>
          </a:p>
          <a:p>
            <a:pPr>
              <a:buFont typeface="Wingdings" pitchFamily="2" charset="2"/>
              <a:buNone/>
            </a:pPr>
            <a:endParaRPr lang="zh-CN" altLang="en-US" sz="2400" b="1" dirty="0" smtClean="0">
              <a:solidFill>
                <a:schemeClr val="tx1"/>
              </a:solidFill>
              <a:latin typeface="黑体"/>
              <a:ea typeface="黑体"/>
              <a:cs typeface="黑体"/>
            </a:endParaRPr>
          </a:p>
          <a:p>
            <a:pPr>
              <a:buFont typeface="Wingdings" pitchFamily="2" charset="2"/>
              <a:buNone/>
            </a:pPr>
            <a:r>
              <a:rPr lang="zh-CN" altLang="en-US" sz="24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配送效果：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1.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缩短配送距离</a:t>
            </a:r>
          </a:p>
          <a:p>
            <a:pPr>
              <a:buFont typeface="Wingdings" pitchFamily="2" charset="2"/>
              <a:buNone/>
            </a:pPr>
            <a:r>
              <a:rPr lang="zh-CN" altLang="en-US" sz="24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          </a:t>
            </a:r>
            <a:r>
              <a:rPr lang="en-US" altLang="zh-CN" sz="24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2.</a:t>
            </a:r>
            <a:r>
              <a:rPr lang="zh-CN" altLang="en-US" sz="24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提高车辆利用率</a:t>
            </a:r>
          </a:p>
          <a:p>
            <a:pPr>
              <a:buFont typeface="Wingdings" pitchFamily="2" charset="2"/>
              <a:buNone/>
            </a:pPr>
            <a:endParaRPr lang="zh-CN" altLang="en-US" sz="2400" b="1" dirty="0" smtClean="0">
              <a:solidFill>
                <a:schemeClr val="tx1"/>
              </a:solidFill>
              <a:latin typeface="黑体"/>
              <a:ea typeface="黑体"/>
              <a:cs typeface="黑体"/>
            </a:endParaRPr>
          </a:p>
          <a:p>
            <a:pPr>
              <a:buFont typeface="Wingdings" pitchFamily="2" charset="2"/>
              <a:buNone/>
            </a:pPr>
            <a:r>
              <a:rPr lang="zh-CN" altLang="en-US" sz="2400" b="1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限制条件：不能超出运输工具的运输能力。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img0.imgtn.bdimg.com/it/u=2604037329,3469817119&amp;fm=21&amp;gp=0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3550" y="842963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/>
        </p:nvSpPr>
        <p:spPr>
          <a:xfrm rot="19394674">
            <a:off x="6343743" y="2481671"/>
            <a:ext cx="921413" cy="1039229"/>
          </a:xfrm>
          <a:prstGeom prst="rect">
            <a:avLst/>
          </a:prstGeom>
          <a:gradFill>
            <a:gsLst>
              <a:gs pos="2000">
                <a:srgbClr val="C0C0C0"/>
              </a:gs>
              <a:gs pos="100000">
                <a:srgbClr val="FFFFFF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5842000" y="2139951"/>
            <a:ext cx="985838" cy="7397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>
                <a:solidFill>
                  <a:srgbClr val="FFFFF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正</a:t>
            </a:r>
          </a:p>
        </p:txBody>
      </p:sp>
      <p:sp>
        <p:nvSpPr>
          <p:cNvPr id="14" name="矩形 13"/>
          <p:cNvSpPr/>
          <p:nvPr/>
        </p:nvSpPr>
        <p:spPr>
          <a:xfrm rot="19394674">
            <a:off x="5089332" y="2481671"/>
            <a:ext cx="921413" cy="1039229"/>
          </a:xfrm>
          <a:prstGeom prst="rect">
            <a:avLst/>
          </a:prstGeom>
          <a:gradFill>
            <a:gsLst>
              <a:gs pos="2000">
                <a:srgbClr val="C0C0C0"/>
              </a:gs>
              <a:gs pos="100000">
                <a:srgbClr val="FFFFFF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4586290" y="2139951"/>
            <a:ext cx="985837" cy="7397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FFF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指</a:t>
            </a:r>
            <a:endParaRPr lang="zh-CN" altLang="en-US" sz="4400" dirty="0">
              <a:solidFill>
                <a:srgbClr val="FFFFFF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 rot="19394674">
            <a:off x="3834918" y="2481671"/>
            <a:ext cx="921413" cy="1039229"/>
          </a:xfrm>
          <a:prstGeom prst="rect">
            <a:avLst/>
          </a:prstGeom>
          <a:gradFill>
            <a:gsLst>
              <a:gs pos="2000">
                <a:srgbClr val="C0C0C0"/>
              </a:gs>
              <a:gs pos="100000">
                <a:srgbClr val="FFFFFF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332165" y="2139951"/>
            <a:ext cx="985837" cy="7397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>
                <a:solidFill>
                  <a:srgbClr val="FFFFF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评</a:t>
            </a:r>
          </a:p>
        </p:txBody>
      </p:sp>
      <p:sp>
        <p:nvSpPr>
          <p:cNvPr id="18" name="矩形 17"/>
          <p:cNvSpPr/>
          <p:nvPr/>
        </p:nvSpPr>
        <p:spPr>
          <a:xfrm rot="19394674">
            <a:off x="2580501" y="2481671"/>
            <a:ext cx="921413" cy="1039229"/>
          </a:xfrm>
          <a:prstGeom prst="rect">
            <a:avLst/>
          </a:prstGeom>
          <a:gradFill>
            <a:gsLst>
              <a:gs pos="2000">
                <a:srgbClr val="C0C0C0"/>
              </a:gs>
              <a:gs pos="100000">
                <a:srgbClr val="FFFFFF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2078040" y="2139951"/>
            <a:ext cx="985837" cy="7397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>
                <a:solidFill>
                  <a:srgbClr val="FFFFF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批</a:t>
            </a:r>
          </a:p>
        </p:txBody>
      </p:sp>
      <p:sp>
        <p:nvSpPr>
          <p:cNvPr id="11" name="椭圆 10"/>
          <p:cNvSpPr/>
          <p:nvPr/>
        </p:nvSpPr>
        <p:spPr>
          <a:xfrm>
            <a:off x="683568" y="2139950"/>
            <a:ext cx="985837" cy="7397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>
                <a:solidFill>
                  <a:srgbClr val="FFFFFF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页脚占位符 3"/>
          <p:cNvSpPr>
            <a:spLocks noGrp="1"/>
          </p:cNvSpPr>
          <p:nvPr>
            <p:ph type="ftr" sz="quarter" idx="4294967295"/>
          </p:nvPr>
        </p:nvSpPr>
        <p:spPr bwMode="auto">
          <a:xfrm>
            <a:off x="7046913" y="4786313"/>
            <a:ext cx="2133600" cy="18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/>
              <a:t>   </a:t>
            </a:r>
          </a:p>
          <a:p>
            <a:pPr eaLnBrk="1" hangingPunct="1"/>
            <a:r>
              <a:rPr lang="en-US" altLang="zh-CN"/>
              <a:t>   </a:t>
            </a:r>
          </a:p>
        </p:txBody>
      </p:sp>
      <p:grpSp>
        <p:nvGrpSpPr>
          <p:cNvPr id="280579" name="Group 2"/>
          <p:cNvGrpSpPr>
            <a:grpSpLocks/>
          </p:cNvGrpSpPr>
          <p:nvPr/>
        </p:nvGrpSpPr>
        <p:grpSpPr bwMode="auto">
          <a:xfrm>
            <a:off x="6218238" y="1137047"/>
            <a:ext cx="1187450" cy="657225"/>
            <a:chOff x="803" y="1519"/>
            <a:chExt cx="937" cy="692"/>
          </a:xfrm>
        </p:grpSpPr>
        <p:sp>
          <p:nvSpPr>
            <p:cNvPr id="448515" name="AutoShape 3"/>
            <p:cNvSpPr>
              <a:spLocks noChangeArrowheads="1"/>
            </p:cNvSpPr>
            <p:nvPr/>
          </p:nvSpPr>
          <p:spPr bwMode="gray">
            <a:xfrm>
              <a:off x="803" y="1519"/>
              <a:ext cx="937" cy="692"/>
            </a:xfrm>
            <a:custGeom>
              <a:avLst/>
              <a:gdLst>
                <a:gd name="G0" fmla="+- 634 0 0"/>
                <a:gd name="G1" fmla="+- 0 0 0"/>
                <a:gd name="G2" fmla="+- 0 0 0"/>
                <a:gd name="T0" fmla="*/ 0 256 1"/>
                <a:gd name="T1" fmla="*/ 180 256 1"/>
                <a:gd name="G3" fmla="+- 0 T0 T1"/>
                <a:gd name="T2" fmla="*/ 0 256 1"/>
                <a:gd name="T3" fmla="*/ 90 256 1"/>
                <a:gd name="G4" fmla="+- 0 T2 T3"/>
                <a:gd name="G5" fmla="*/ G4 2 1"/>
                <a:gd name="T4" fmla="*/ 90 256 1"/>
                <a:gd name="T5" fmla="*/ 0 256 1"/>
                <a:gd name="G6" fmla="+- 0 T4 T5"/>
                <a:gd name="G7" fmla="*/ G6 2 1"/>
                <a:gd name="G8" fmla="abs 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634"/>
                <a:gd name="G18" fmla="*/ 634 1 2"/>
                <a:gd name="G19" fmla="+- G18 5400 0"/>
                <a:gd name="G20" fmla="cos G19 0"/>
                <a:gd name="G21" fmla="sin G19 0"/>
                <a:gd name="G22" fmla="+- G20 10800 0"/>
                <a:gd name="G23" fmla="+- G21 10800 0"/>
                <a:gd name="G24" fmla="+- 10800 0 G20"/>
                <a:gd name="G25" fmla="+- 634 10800 0"/>
                <a:gd name="G26" fmla="?: G9 G17 G25"/>
                <a:gd name="G27" fmla="?: G9 0 21600"/>
                <a:gd name="G28" fmla="cos 10800 0"/>
                <a:gd name="G29" fmla="sin 10800 0"/>
                <a:gd name="G30" fmla="sin 634 0"/>
                <a:gd name="G31" fmla="+- G28 10800 0"/>
                <a:gd name="G32" fmla="+- G29 10800 0"/>
                <a:gd name="G33" fmla="+- G30 10800 0"/>
                <a:gd name="G34" fmla="?: G4 0 G31"/>
                <a:gd name="G35" fmla="?: 0 G34 0"/>
                <a:gd name="G36" fmla="?: G6 G35 G31"/>
                <a:gd name="G37" fmla="+- 21600 0 G36"/>
                <a:gd name="G38" fmla="?: G4 0 G33"/>
                <a:gd name="G39" fmla="?: 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21600 h 21600"/>
                <a:gd name="T14" fmla="*/ 16517 w 21600"/>
                <a:gd name="T15" fmla="*/ 10800 h 21600"/>
                <a:gd name="T16" fmla="*/ 10800 w 21600"/>
                <a:gd name="T17" fmla="*/ 11434 h 21600"/>
                <a:gd name="T18" fmla="*/ 5083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1434" y="10800"/>
                  </a:moveTo>
                  <a:cubicBezTo>
                    <a:pt x="11434" y="11150"/>
                    <a:pt x="11150" y="11434"/>
                    <a:pt x="10800" y="11434"/>
                  </a:cubicBezTo>
                  <a:cubicBezTo>
                    <a:pt x="10449" y="11434"/>
                    <a:pt x="10166" y="11150"/>
                    <a:pt x="10166" y="10800"/>
                  </a:cubicBezTo>
                  <a:lnTo>
                    <a:pt x="0" y="10800"/>
                  </a:ln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7451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448516" name="Oval 4"/>
            <p:cNvSpPr>
              <a:spLocks noChangeArrowheads="1"/>
            </p:cNvSpPr>
            <p:nvPr/>
          </p:nvSpPr>
          <p:spPr bwMode="gray">
            <a:xfrm>
              <a:off x="803" y="1799"/>
              <a:ext cx="937" cy="144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7372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pic>
        <p:nvPicPr>
          <p:cNvPr id="280581" name="Picture 6" descr="shadow_1_m"/>
          <p:cNvPicPr>
            <a:picLocks noChangeAspect="1" noChangeArrowheads="1"/>
          </p:cNvPicPr>
          <p:nvPr/>
        </p:nvPicPr>
        <p:blipFill>
          <a:blip r:embed="rId2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78589" y="1800225"/>
            <a:ext cx="668337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0582" name="Oval 7"/>
          <p:cNvSpPr>
            <a:spLocks noChangeArrowheads="1"/>
          </p:cNvSpPr>
          <p:nvPr/>
        </p:nvSpPr>
        <p:spPr bwMode="gray">
          <a:xfrm rot="3125284" flipH="1">
            <a:off x="6319243" y="1615083"/>
            <a:ext cx="72629" cy="42863"/>
          </a:xfrm>
          <a:prstGeom prst="ellipse">
            <a:avLst/>
          </a:prstGeom>
          <a:gradFill rotWithShape="1">
            <a:gsLst>
              <a:gs pos="0">
                <a:srgbClr val="161F26"/>
              </a:gs>
              <a:gs pos="50000">
                <a:srgbClr val="6E99C0"/>
              </a:gs>
              <a:gs pos="100000">
                <a:srgbClr val="161F2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0583" name="Rectangle 8"/>
          <p:cNvSpPr>
            <a:spLocks noGrp="1" noChangeArrowheads="1"/>
          </p:cNvSpPr>
          <p:nvPr>
            <p:ph type="title"/>
          </p:nvPr>
        </p:nvSpPr>
        <p:spPr>
          <a:xfrm>
            <a:off x="328613" y="32147"/>
            <a:ext cx="8335962" cy="64650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dirty="0">
                <a:cs typeface="+mj-cs"/>
              </a:rPr>
              <a:t>复习回顾</a:t>
            </a:r>
            <a:r>
              <a:rPr lang="en-US" altLang="zh-CN" dirty="0">
                <a:cs typeface="+mj-cs"/>
              </a:rPr>
              <a:t>——</a:t>
            </a:r>
            <a:r>
              <a:rPr lang="zh-CN" altLang="en-US" dirty="0">
                <a:cs typeface="+mj-cs"/>
              </a:rPr>
              <a:t>配送合理化</a:t>
            </a:r>
            <a:endParaRPr lang="en-US" altLang="zh-CN" dirty="0">
              <a:cs typeface="+mj-cs"/>
            </a:endParaRPr>
          </a:p>
        </p:txBody>
      </p:sp>
      <p:sp>
        <p:nvSpPr>
          <p:cNvPr id="280584" name="Freeform 9"/>
          <p:cNvSpPr>
            <a:spLocks/>
          </p:cNvSpPr>
          <p:nvPr/>
        </p:nvSpPr>
        <p:spPr bwMode="gray">
          <a:xfrm rot="-6881602">
            <a:off x="5606654" y="1083866"/>
            <a:ext cx="73819" cy="1577975"/>
          </a:xfrm>
          <a:custGeom>
            <a:avLst/>
            <a:gdLst>
              <a:gd name="T0" fmla="*/ 0 w 291"/>
              <a:gd name="T1" fmla="*/ 0 h 1199"/>
              <a:gd name="T2" fmla="*/ 2147483647 w 291"/>
              <a:gd name="T3" fmla="*/ 0 h 1199"/>
              <a:gd name="T4" fmla="*/ 2147483647 w 291"/>
              <a:gd name="T5" fmla="*/ 2147483647 h 1199"/>
              <a:gd name="T6" fmla="*/ 2147483647 w 291"/>
              <a:gd name="T7" fmla="*/ 2147483647 h 1199"/>
              <a:gd name="T8" fmla="*/ 0 w 291"/>
              <a:gd name="T9" fmla="*/ 0 h 11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199"/>
              <a:gd name="T17" fmla="*/ 291 w 291"/>
              <a:gd name="T18" fmla="*/ 1199 h 11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199">
                <a:moveTo>
                  <a:pt x="0" y="0"/>
                </a:moveTo>
                <a:lnTo>
                  <a:pt x="291" y="0"/>
                </a:lnTo>
                <a:lnTo>
                  <a:pt x="180" y="1199"/>
                </a:lnTo>
                <a:lnTo>
                  <a:pt x="81" y="1193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506F8B"/>
              </a:gs>
              <a:gs pos="50000">
                <a:srgbClr val="6E99C0"/>
              </a:gs>
              <a:gs pos="100000">
                <a:srgbClr val="506F8B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80585" name="Group 10"/>
          <p:cNvGrpSpPr>
            <a:grpSpLocks/>
          </p:cNvGrpSpPr>
          <p:nvPr/>
        </p:nvGrpSpPr>
        <p:grpSpPr bwMode="auto">
          <a:xfrm>
            <a:off x="3246438" y="1452563"/>
            <a:ext cx="1816100" cy="1089422"/>
            <a:chOff x="803" y="1519"/>
            <a:chExt cx="937" cy="692"/>
          </a:xfrm>
        </p:grpSpPr>
        <p:sp>
          <p:nvSpPr>
            <p:cNvPr id="448523" name="AutoShape 11"/>
            <p:cNvSpPr>
              <a:spLocks noChangeArrowheads="1"/>
            </p:cNvSpPr>
            <p:nvPr/>
          </p:nvSpPr>
          <p:spPr bwMode="gray">
            <a:xfrm>
              <a:off x="803" y="1519"/>
              <a:ext cx="937" cy="692"/>
            </a:xfrm>
            <a:custGeom>
              <a:avLst/>
              <a:gdLst>
                <a:gd name="G0" fmla="+- 634 0 0"/>
                <a:gd name="G1" fmla="+- 0 0 0"/>
                <a:gd name="G2" fmla="+- 0 0 0"/>
                <a:gd name="T0" fmla="*/ 0 256 1"/>
                <a:gd name="T1" fmla="*/ 180 256 1"/>
                <a:gd name="G3" fmla="+- 0 T0 T1"/>
                <a:gd name="T2" fmla="*/ 0 256 1"/>
                <a:gd name="T3" fmla="*/ 90 256 1"/>
                <a:gd name="G4" fmla="+- 0 T2 T3"/>
                <a:gd name="G5" fmla="*/ G4 2 1"/>
                <a:gd name="T4" fmla="*/ 90 256 1"/>
                <a:gd name="T5" fmla="*/ 0 256 1"/>
                <a:gd name="G6" fmla="+- 0 T4 T5"/>
                <a:gd name="G7" fmla="*/ G6 2 1"/>
                <a:gd name="G8" fmla="abs 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634"/>
                <a:gd name="G18" fmla="*/ 634 1 2"/>
                <a:gd name="G19" fmla="+- G18 5400 0"/>
                <a:gd name="G20" fmla="cos G19 0"/>
                <a:gd name="G21" fmla="sin G19 0"/>
                <a:gd name="G22" fmla="+- G20 10800 0"/>
                <a:gd name="G23" fmla="+- G21 10800 0"/>
                <a:gd name="G24" fmla="+- 10800 0 G20"/>
                <a:gd name="G25" fmla="+- 634 10800 0"/>
                <a:gd name="G26" fmla="?: G9 G17 G25"/>
                <a:gd name="G27" fmla="?: G9 0 21600"/>
                <a:gd name="G28" fmla="cos 10800 0"/>
                <a:gd name="G29" fmla="sin 10800 0"/>
                <a:gd name="G30" fmla="sin 634 0"/>
                <a:gd name="G31" fmla="+- G28 10800 0"/>
                <a:gd name="G32" fmla="+- G29 10800 0"/>
                <a:gd name="G33" fmla="+- G30 10800 0"/>
                <a:gd name="G34" fmla="?: G4 0 G31"/>
                <a:gd name="G35" fmla="?: 0 G34 0"/>
                <a:gd name="G36" fmla="?: G6 G35 G31"/>
                <a:gd name="G37" fmla="+- 21600 0 G36"/>
                <a:gd name="G38" fmla="?: G4 0 G33"/>
                <a:gd name="G39" fmla="?: 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21600 h 21600"/>
                <a:gd name="T14" fmla="*/ 16517 w 21600"/>
                <a:gd name="T15" fmla="*/ 10800 h 21600"/>
                <a:gd name="T16" fmla="*/ 10800 w 21600"/>
                <a:gd name="T17" fmla="*/ 11434 h 21600"/>
                <a:gd name="T18" fmla="*/ 5083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1434" y="10800"/>
                  </a:moveTo>
                  <a:cubicBezTo>
                    <a:pt x="11434" y="11150"/>
                    <a:pt x="11150" y="11434"/>
                    <a:pt x="10800" y="11434"/>
                  </a:cubicBezTo>
                  <a:cubicBezTo>
                    <a:pt x="10449" y="11434"/>
                    <a:pt x="10166" y="11150"/>
                    <a:pt x="10166" y="10800"/>
                  </a:cubicBezTo>
                  <a:lnTo>
                    <a:pt x="0" y="10800"/>
                  </a:ln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7451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448524" name="Oval 12"/>
            <p:cNvSpPr>
              <a:spLocks noChangeArrowheads="1"/>
            </p:cNvSpPr>
            <p:nvPr/>
          </p:nvSpPr>
          <p:spPr bwMode="gray">
            <a:xfrm>
              <a:off x="803" y="1798"/>
              <a:ext cx="937" cy="14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7372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pic>
        <p:nvPicPr>
          <p:cNvPr id="280587" name="Picture 14" descr="shadow_1_m"/>
          <p:cNvPicPr>
            <a:picLocks noChangeAspect="1" noChangeArrowheads="1"/>
          </p:cNvPicPr>
          <p:nvPr/>
        </p:nvPicPr>
        <p:blipFill>
          <a:blip r:embed="rId3" cstate="print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649664" y="2581276"/>
            <a:ext cx="1012825" cy="15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0588" name="Oval 15"/>
          <p:cNvSpPr>
            <a:spLocks noChangeArrowheads="1"/>
          </p:cNvSpPr>
          <p:nvPr/>
        </p:nvSpPr>
        <p:spPr bwMode="gray">
          <a:xfrm rot="3125284">
            <a:off x="3453607" y="2309812"/>
            <a:ext cx="133350" cy="42863"/>
          </a:xfrm>
          <a:prstGeom prst="ellipse">
            <a:avLst/>
          </a:prstGeom>
          <a:gradFill rotWithShape="1">
            <a:gsLst>
              <a:gs pos="0">
                <a:srgbClr val="161F26"/>
              </a:gs>
              <a:gs pos="50000">
                <a:srgbClr val="6E99C0"/>
              </a:gs>
              <a:gs pos="100000">
                <a:srgbClr val="161F26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0589" name="Freeform 16"/>
          <p:cNvSpPr>
            <a:spLocks/>
          </p:cNvSpPr>
          <p:nvPr/>
        </p:nvSpPr>
        <p:spPr bwMode="gray">
          <a:xfrm rot="-8595127">
            <a:off x="2640014" y="2131219"/>
            <a:ext cx="327025" cy="1784747"/>
          </a:xfrm>
          <a:custGeom>
            <a:avLst/>
            <a:gdLst>
              <a:gd name="T0" fmla="*/ 0 w 291"/>
              <a:gd name="T1" fmla="*/ 0 h 1199"/>
              <a:gd name="T2" fmla="*/ 2147483647 w 291"/>
              <a:gd name="T3" fmla="*/ 0 h 1199"/>
              <a:gd name="T4" fmla="*/ 2147483647 w 291"/>
              <a:gd name="T5" fmla="*/ 2147483647 h 1199"/>
              <a:gd name="T6" fmla="*/ 2147483647 w 291"/>
              <a:gd name="T7" fmla="*/ 2147483647 h 1199"/>
              <a:gd name="T8" fmla="*/ 0 w 291"/>
              <a:gd name="T9" fmla="*/ 0 h 119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199"/>
              <a:gd name="T17" fmla="*/ 291 w 291"/>
              <a:gd name="T18" fmla="*/ 1199 h 119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199">
                <a:moveTo>
                  <a:pt x="0" y="0"/>
                </a:moveTo>
                <a:lnTo>
                  <a:pt x="291" y="0"/>
                </a:lnTo>
                <a:lnTo>
                  <a:pt x="180" y="1199"/>
                </a:lnTo>
                <a:lnTo>
                  <a:pt x="81" y="1193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506F8B"/>
              </a:gs>
              <a:gs pos="50000">
                <a:srgbClr val="6E99C0"/>
              </a:gs>
              <a:gs pos="100000">
                <a:srgbClr val="506F8B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80590" name="Group 17"/>
          <p:cNvGrpSpPr>
            <a:grpSpLocks/>
          </p:cNvGrpSpPr>
          <p:nvPr/>
        </p:nvGrpSpPr>
        <p:grpSpPr bwMode="auto">
          <a:xfrm>
            <a:off x="776288" y="2974182"/>
            <a:ext cx="2628900" cy="1569244"/>
            <a:chOff x="803" y="1519"/>
            <a:chExt cx="937" cy="692"/>
          </a:xfrm>
        </p:grpSpPr>
        <p:sp>
          <p:nvSpPr>
            <p:cNvPr id="448530" name="AutoShape 18"/>
            <p:cNvSpPr>
              <a:spLocks noChangeArrowheads="1"/>
            </p:cNvSpPr>
            <p:nvPr/>
          </p:nvSpPr>
          <p:spPr bwMode="gray">
            <a:xfrm>
              <a:off x="803" y="1519"/>
              <a:ext cx="937" cy="692"/>
            </a:xfrm>
            <a:custGeom>
              <a:avLst/>
              <a:gdLst>
                <a:gd name="G0" fmla="+- 634 0 0"/>
                <a:gd name="G1" fmla="+- 0 0 0"/>
                <a:gd name="G2" fmla="+- 0 0 0"/>
                <a:gd name="T0" fmla="*/ 0 256 1"/>
                <a:gd name="T1" fmla="*/ 180 256 1"/>
                <a:gd name="G3" fmla="+- 0 T0 T1"/>
                <a:gd name="T2" fmla="*/ 0 256 1"/>
                <a:gd name="T3" fmla="*/ 90 256 1"/>
                <a:gd name="G4" fmla="+- 0 T2 T3"/>
                <a:gd name="G5" fmla="*/ G4 2 1"/>
                <a:gd name="T4" fmla="*/ 90 256 1"/>
                <a:gd name="T5" fmla="*/ 0 256 1"/>
                <a:gd name="G6" fmla="+- 0 T4 T5"/>
                <a:gd name="G7" fmla="*/ G6 2 1"/>
                <a:gd name="G8" fmla="abs 0"/>
                <a:gd name="T6" fmla="*/ 0 256 1"/>
                <a:gd name="T7" fmla="*/ 90 256 1"/>
                <a:gd name="G9" fmla="+- G8 T6 T7"/>
                <a:gd name="G10" fmla="?: G9 G7 G5"/>
                <a:gd name="T8" fmla="*/ 0 256 1"/>
                <a:gd name="T9" fmla="*/ 360 256 1"/>
                <a:gd name="G11" fmla="+- G10 T8 T9"/>
                <a:gd name="G12" fmla="?: G10 G11 G10"/>
                <a:gd name="T10" fmla="*/ 0 256 1"/>
                <a:gd name="T11" fmla="*/ 360 256 1"/>
                <a:gd name="G13" fmla="+- G12 T10 T11"/>
                <a:gd name="G14" fmla="?: G12 G13 G12"/>
                <a:gd name="G15" fmla="+- 0 0 G14"/>
                <a:gd name="G16" fmla="+- 10800 0 0"/>
                <a:gd name="G17" fmla="+- 10800 0 634"/>
                <a:gd name="G18" fmla="*/ 634 1 2"/>
                <a:gd name="G19" fmla="+- G18 5400 0"/>
                <a:gd name="G20" fmla="cos G19 0"/>
                <a:gd name="G21" fmla="sin G19 0"/>
                <a:gd name="G22" fmla="+- G20 10800 0"/>
                <a:gd name="G23" fmla="+- G21 10800 0"/>
                <a:gd name="G24" fmla="+- 10800 0 G20"/>
                <a:gd name="G25" fmla="+- 634 10800 0"/>
                <a:gd name="G26" fmla="?: G9 G17 G25"/>
                <a:gd name="G27" fmla="?: G9 0 21600"/>
                <a:gd name="G28" fmla="cos 10800 0"/>
                <a:gd name="G29" fmla="sin 10800 0"/>
                <a:gd name="G30" fmla="sin 634 0"/>
                <a:gd name="G31" fmla="+- G28 10800 0"/>
                <a:gd name="G32" fmla="+- G29 10800 0"/>
                <a:gd name="G33" fmla="+- G30 10800 0"/>
                <a:gd name="G34" fmla="?: G4 0 G31"/>
                <a:gd name="G35" fmla="?: 0 G34 0"/>
                <a:gd name="G36" fmla="?: G6 G35 G31"/>
                <a:gd name="G37" fmla="+- 21600 0 G36"/>
                <a:gd name="G38" fmla="?: G4 0 G33"/>
                <a:gd name="G39" fmla="?: 0 G38 G32"/>
                <a:gd name="G40" fmla="?: G6 G39 0"/>
                <a:gd name="G41" fmla="?: G4 G32 21600"/>
                <a:gd name="G42" fmla="?: G6 G41 G33"/>
                <a:gd name="T12" fmla="*/ 10800 w 21600"/>
                <a:gd name="T13" fmla="*/ 21600 h 21600"/>
                <a:gd name="T14" fmla="*/ 16517 w 21600"/>
                <a:gd name="T15" fmla="*/ 10800 h 21600"/>
                <a:gd name="T16" fmla="*/ 10800 w 21600"/>
                <a:gd name="T17" fmla="*/ 11434 h 21600"/>
                <a:gd name="T18" fmla="*/ 5083 w 21600"/>
                <a:gd name="T19" fmla="*/ 10800 h 21600"/>
                <a:gd name="T20" fmla="*/ G36 w 21600"/>
                <a:gd name="T21" fmla="*/ G40 h 21600"/>
                <a:gd name="T22" fmla="*/ G37 w 21600"/>
                <a:gd name="T23" fmla="*/ G42 h 21600"/>
              </a:gdLst>
              <a:ahLst/>
              <a:cxnLst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>
                  <a:moveTo>
                    <a:pt x="11434" y="10800"/>
                  </a:moveTo>
                  <a:cubicBezTo>
                    <a:pt x="11434" y="11150"/>
                    <a:pt x="11150" y="11434"/>
                    <a:pt x="10800" y="11434"/>
                  </a:cubicBezTo>
                  <a:cubicBezTo>
                    <a:pt x="10449" y="11434"/>
                    <a:pt x="10166" y="11150"/>
                    <a:pt x="10166" y="10800"/>
                  </a:cubicBezTo>
                  <a:lnTo>
                    <a:pt x="0" y="10800"/>
                  </a:lnTo>
                  <a:cubicBezTo>
                    <a:pt x="0" y="16764"/>
                    <a:pt x="4835" y="21600"/>
                    <a:pt x="10800" y="21600"/>
                  </a:cubicBezTo>
                  <a:cubicBezTo>
                    <a:pt x="16764" y="21600"/>
                    <a:pt x="21600" y="16764"/>
                    <a:pt x="21600" y="108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folHlink"/>
                </a:gs>
                <a:gs pos="50000">
                  <a:schemeClr val="folHlink">
                    <a:gamma/>
                    <a:shade val="47451"/>
                    <a:invGamma/>
                  </a:schemeClr>
                </a:gs>
                <a:gs pos="100000">
                  <a:schemeClr val="folHlink"/>
                </a:gs>
              </a:gsLst>
              <a:lin ang="540000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448531" name="Oval 19"/>
            <p:cNvSpPr>
              <a:spLocks noChangeArrowheads="1"/>
            </p:cNvSpPr>
            <p:nvPr/>
          </p:nvSpPr>
          <p:spPr bwMode="gray">
            <a:xfrm>
              <a:off x="803" y="1798"/>
              <a:ext cx="937" cy="14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tint val="53725"/>
                    <a:invGamma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280592" name="AutoShape 21"/>
          <p:cNvSpPr>
            <a:spLocks noChangeArrowheads="1"/>
          </p:cNvSpPr>
          <p:nvPr/>
        </p:nvSpPr>
        <p:spPr bwMode="gray">
          <a:xfrm flipH="1">
            <a:off x="2374901" y="3105150"/>
            <a:ext cx="828675" cy="447675"/>
          </a:xfrm>
          <a:prstGeom prst="curvedRightArrow">
            <a:avLst>
              <a:gd name="adj1" fmla="val 19583"/>
              <a:gd name="adj2" fmla="val 44676"/>
              <a:gd name="adj3" fmla="val 39194"/>
            </a:avLst>
          </a:prstGeom>
          <a:gradFill rotWithShape="1">
            <a:gsLst>
              <a:gs pos="0">
                <a:srgbClr val="FFBE93"/>
              </a:gs>
              <a:gs pos="100000">
                <a:srgbClr val="FF66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80593" name="Picture 22" descr="shadow_1_m"/>
          <p:cNvPicPr>
            <a:picLocks noChangeAspect="1" noChangeArrowheads="1"/>
          </p:cNvPicPr>
          <p:nvPr/>
        </p:nvPicPr>
        <p:blipFill>
          <a:blip r:embed="rId4" cstate="print">
            <a:lum brigh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325563" y="4608910"/>
            <a:ext cx="1484312" cy="189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0594" name="Rectangle 23"/>
          <p:cNvSpPr>
            <a:spLocks noChangeArrowheads="1"/>
          </p:cNvSpPr>
          <p:nvPr/>
        </p:nvSpPr>
        <p:spPr bwMode="auto">
          <a:xfrm>
            <a:off x="6381751" y="1984773"/>
            <a:ext cx="2513013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auto" hangingPunct="0">
              <a:lnSpc>
                <a:spcPct val="90000"/>
              </a:lnSpc>
              <a:spcAft>
                <a:spcPts val="0"/>
              </a:spcAft>
              <a:buFontTx/>
              <a:buChar char="•"/>
              <a:defRPr/>
            </a:pPr>
            <a:r>
              <a:rPr lang="zh-CN" altLang="en-US" sz="1400" dirty="0" smtClean="0"/>
              <a:t> </a:t>
            </a:r>
            <a:r>
              <a:rPr lang="zh-CN" altLang="en-US" sz="2800" b="1" dirty="0" smtClean="0">
                <a:solidFill>
                  <a:schemeClr val="accent1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rPr>
              <a:t>满足客户需求</a:t>
            </a:r>
            <a:endParaRPr lang="en-US" altLang="zh-CN" sz="2800" b="1" dirty="0">
              <a:solidFill>
                <a:schemeClr val="accent1"/>
              </a:solidFill>
              <a:latin typeface="Arial Black" panose="020B0A04020102020204" pitchFamily="34" charset="0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80595" name="Line 24"/>
          <p:cNvSpPr>
            <a:spLocks noChangeShapeType="1"/>
          </p:cNvSpPr>
          <p:nvPr/>
        </p:nvSpPr>
        <p:spPr bwMode="gray">
          <a:xfrm>
            <a:off x="6383338" y="2057400"/>
            <a:ext cx="0" cy="607219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0596" name="Line 25"/>
          <p:cNvSpPr>
            <a:spLocks noChangeShapeType="1"/>
          </p:cNvSpPr>
          <p:nvPr/>
        </p:nvSpPr>
        <p:spPr bwMode="gray">
          <a:xfrm>
            <a:off x="798513" y="1834753"/>
            <a:ext cx="0" cy="67984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0597" name="Rectangle 26"/>
          <p:cNvSpPr>
            <a:spLocks noChangeArrowheads="1"/>
          </p:cNvSpPr>
          <p:nvPr/>
        </p:nvSpPr>
        <p:spPr bwMode="gray">
          <a:xfrm>
            <a:off x="900113" y="1822848"/>
            <a:ext cx="2217737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auto" hangingPunct="0">
              <a:lnSpc>
                <a:spcPct val="90000"/>
              </a:lnSpc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chemeClr val="accent1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rPr>
              <a:t>控制</a:t>
            </a:r>
            <a:r>
              <a:rPr lang="zh-CN" altLang="en-US" sz="2800" b="1" dirty="0" smtClean="0">
                <a:solidFill>
                  <a:schemeClr val="accent1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rPr>
              <a:t>库存</a:t>
            </a:r>
            <a:endParaRPr lang="en-US" altLang="zh-CN" sz="2800" b="1" dirty="0">
              <a:solidFill>
                <a:schemeClr val="accent1"/>
              </a:solidFill>
              <a:latin typeface="Arial Black" panose="020B0A04020102020204" pitchFamily="34" charset="0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80598" name="Line 27"/>
          <p:cNvSpPr>
            <a:spLocks noChangeShapeType="1"/>
          </p:cNvSpPr>
          <p:nvPr/>
        </p:nvSpPr>
        <p:spPr bwMode="gray">
          <a:xfrm>
            <a:off x="3638550" y="3810000"/>
            <a:ext cx="0" cy="545306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0599" name="Rectangle 28"/>
          <p:cNvSpPr>
            <a:spLocks noChangeArrowheads="1"/>
          </p:cNvSpPr>
          <p:nvPr/>
        </p:nvSpPr>
        <p:spPr bwMode="gray">
          <a:xfrm>
            <a:off x="3624263" y="3782616"/>
            <a:ext cx="3332162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chemeClr val="accent1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rPr>
              <a:t>成本最低</a:t>
            </a:r>
            <a:endParaRPr lang="en-US" altLang="zh-CN" sz="2800" b="1" dirty="0">
              <a:solidFill>
                <a:schemeClr val="accent1"/>
              </a:solidFill>
              <a:latin typeface="Arial Black" panose="020B0A04020102020204" pitchFamily="34" charset="0"/>
              <a:ea typeface="微软雅黑" panose="020B0503020204020204" pitchFamily="34" charset="-122"/>
              <a:cs typeface="+mj-cs"/>
            </a:endParaRPr>
          </a:p>
        </p:txBody>
      </p:sp>
      <p:grpSp>
        <p:nvGrpSpPr>
          <p:cNvPr id="280600" name="Group 29"/>
          <p:cNvGrpSpPr>
            <a:grpSpLocks/>
          </p:cNvGrpSpPr>
          <p:nvPr/>
        </p:nvGrpSpPr>
        <p:grpSpPr bwMode="auto">
          <a:xfrm rot="291726">
            <a:off x="1493838" y="2625329"/>
            <a:ext cx="1270000" cy="1178719"/>
            <a:chOff x="1971" y="2318"/>
            <a:chExt cx="482" cy="596"/>
          </a:xfrm>
        </p:grpSpPr>
        <p:sp>
          <p:nvSpPr>
            <p:cNvPr id="280614" name="Oval 30"/>
            <p:cNvSpPr>
              <a:spLocks noChangeArrowheads="1"/>
            </p:cNvSpPr>
            <p:nvPr/>
          </p:nvSpPr>
          <p:spPr bwMode="gray">
            <a:xfrm>
              <a:off x="2149" y="2318"/>
              <a:ext cx="126" cy="123"/>
            </a:xfrm>
            <a:prstGeom prst="ellipse">
              <a:avLst/>
            </a:prstGeom>
            <a:solidFill>
              <a:srgbClr val="FEE3AC"/>
            </a:solidFill>
            <a:ln w="9525">
              <a:round/>
              <a:headEnd/>
              <a:tailEnd/>
            </a:ln>
            <a:scene3d>
              <a:camera prst="legacyPerspectiveFront">
                <a:rot lat="20099975" lon="1500000" rev="0"/>
              </a:camera>
              <a:lightRig rig="legacyFlat2" dir="t"/>
            </a:scene3d>
            <a:sp3d extrusionH="87300" prstMaterial="legacyMetal">
              <a:bevelT w="13500" h="13500" prst="angle"/>
              <a:bevelB w="13500" h="13500" prst="angle"/>
              <a:extrusionClr>
                <a:srgbClr val="FFB219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sp>
          <p:nvSpPr>
            <p:cNvPr id="280615" name="Freeform 31"/>
            <p:cNvSpPr>
              <a:spLocks/>
            </p:cNvSpPr>
            <p:nvPr/>
          </p:nvSpPr>
          <p:spPr bwMode="gray">
            <a:xfrm>
              <a:off x="1971" y="2336"/>
              <a:ext cx="482" cy="578"/>
            </a:xfrm>
            <a:custGeom>
              <a:avLst/>
              <a:gdLst>
                <a:gd name="T0" fmla="*/ 0 w 3312"/>
                <a:gd name="T1" fmla="*/ 0 h 3962"/>
                <a:gd name="T2" fmla="*/ 0 w 3312"/>
                <a:gd name="T3" fmla="*/ 0 h 3962"/>
                <a:gd name="T4" fmla="*/ 0 w 3312"/>
                <a:gd name="T5" fmla="*/ 0 h 3962"/>
                <a:gd name="T6" fmla="*/ 0 w 3312"/>
                <a:gd name="T7" fmla="*/ 0 h 3962"/>
                <a:gd name="T8" fmla="*/ 0 w 3312"/>
                <a:gd name="T9" fmla="*/ 0 h 3962"/>
                <a:gd name="T10" fmla="*/ 0 w 3312"/>
                <a:gd name="T11" fmla="*/ 0 h 3962"/>
                <a:gd name="T12" fmla="*/ 0 w 3312"/>
                <a:gd name="T13" fmla="*/ 0 h 3962"/>
                <a:gd name="T14" fmla="*/ 0 w 3312"/>
                <a:gd name="T15" fmla="*/ 0 h 3962"/>
                <a:gd name="T16" fmla="*/ 0 w 3312"/>
                <a:gd name="T17" fmla="*/ 0 h 3962"/>
                <a:gd name="T18" fmla="*/ 0 w 3312"/>
                <a:gd name="T19" fmla="*/ 0 h 3962"/>
                <a:gd name="T20" fmla="*/ 0 w 3312"/>
                <a:gd name="T21" fmla="*/ 0 h 3962"/>
                <a:gd name="T22" fmla="*/ 0 w 3312"/>
                <a:gd name="T23" fmla="*/ 0 h 3962"/>
                <a:gd name="T24" fmla="*/ 0 w 3312"/>
                <a:gd name="T25" fmla="*/ 0 h 3962"/>
                <a:gd name="T26" fmla="*/ 0 w 3312"/>
                <a:gd name="T27" fmla="*/ 0 h 3962"/>
                <a:gd name="T28" fmla="*/ 0 w 3312"/>
                <a:gd name="T29" fmla="*/ 0 h 3962"/>
                <a:gd name="T30" fmla="*/ 0 w 3312"/>
                <a:gd name="T31" fmla="*/ 0 h 3962"/>
                <a:gd name="T32" fmla="*/ 0 w 3312"/>
                <a:gd name="T33" fmla="*/ 0 h 3962"/>
                <a:gd name="T34" fmla="*/ 0 w 3312"/>
                <a:gd name="T35" fmla="*/ 0 h 3962"/>
                <a:gd name="T36" fmla="*/ 0 w 3312"/>
                <a:gd name="T37" fmla="*/ 0 h 3962"/>
                <a:gd name="T38" fmla="*/ 0 w 3312"/>
                <a:gd name="T39" fmla="*/ 0 h 3962"/>
                <a:gd name="T40" fmla="*/ 0 w 3312"/>
                <a:gd name="T41" fmla="*/ 0 h 3962"/>
                <a:gd name="T42" fmla="*/ 0 w 3312"/>
                <a:gd name="T43" fmla="*/ 0 h 3962"/>
                <a:gd name="T44" fmla="*/ 0 w 3312"/>
                <a:gd name="T45" fmla="*/ 0 h 3962"/>
                <a:gd name="T46" fmla="*/ 0 w 3312"/>
                <a:gd name="T47" fmla="*/ 0 h 396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312"/>
                <a:gd name="T73" fmla="*/ 0 h 3962"/>
                <a:gd name="T74" fmla="*/ 3312 w 3312"/>
                <a:gd name="T75" fmla="*/ 3962 h 396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312" h="3962">
                  <a:moveTo>
                    <a:pt x="1376" y="696"/>
                  </a:moveTo>
                  <a:cubicBezTo>
                    <a:pt x="1401" y="795"/>
                    <a:pt x="1489" y="920"/>
                    <a:pt x="1639" y="920"/>
                  </a:cubicBezTo>
                  <a:cubicBezTo>
                    <a:pt x="1801" y="920"/>
                    <a:pt x="1876" y="795"/>
                    <a:pt x="1926" y="708"/>
                  </a:cubicBezTo>
                  <a:lnTo>
                    <a:pt x="2940" y="66"/>
                  </a:lnTo>
                  <a:cubicBezTo>
                    <a:pt x="3042" y="0"/>
                    <a:pt x="3142" y="16"/>
                    <a:pt x="3204" y="78"/>
                  </a:cubicBezTo>
                  <a:cubicBezTo>
                    <a:pt x="3267" y="140"/>
                    <a:pt x="3312" y="264"/>
                    <a:pt x="3072" y="444"/>
                  </a:cubicBezTo>
                  <a:lnTo>
                    <a:pt x="2139" y="1081"/>
                  </a:lnTo>
                  <a:lnTo>
                    <a:pt x="2476" y="2372"/>
                  </a:lnTo>
                  <a:lnTo>
                    <a:pt x="2251" y="2435"/>
                  </a:lnTo>
                  <a:lnTo>
                    <a:pt x="2614" y="3589"/>
                  </a:lnTo>
                  <a:cubicBezTo>
                    <a:pt x="2651" y="3751"/>
                    <a:pt x="2639" y="3863"/>
                    <a:pt x="2539" y="3925"/>
                  </a:cubicBezTo>
                  <a:cubicBezTo>
                    <a:pt x="2401" y="3962"/>
                    <a:pt x="2289" y="3863"/>
                    <a:pt x="2226" y="3689"/>
                  </a:cubicBezTo>
                  <a:cubicBezTo>
                    <a:pt x="2101" y="3453"/>
                    <a:pt x="1876" y="2720"/>
                    <a:pt x="1789" y="2534"/>
                  </a:cubicBezTo>
                  <a:lnTo>
                    <a:pt x="1414" y="2534"/>
                  </a:lnTo>
                  <a:cubicBezTo>
                    <a:pt x="1339" y="2770"/>
                    <a:pt x="1151" y="3465"/>
                    <a:pt x="1051" y="3689"/>
                  </a:cubicBezTo>
                  <a:cubicBezTo>
                    <a:pt x="1001" y="3838"/>
                    <a:pt x="914" y="3950"/>
                    <a:pt x="789" y="3925"/>
                  </a:cubicBezTo>
                  <a:cubicBezTo>
                    <a:pt x="714" y="3875"/>
                    <a:pt x="614" y="3838"/>
                    <a:pt x="676" y="3577"/>
                  </a:cubicBezTo>
                  <a:lnTo>
                    <a:pt x="1001" y="2459"/>
                  </a:lnTo>
                  <a:lnTo>
                    <a:pt x="751" y="2397"/>
                  </a:lnTo>
                  <a:lnTo>
                    <a:pt x="1126" y="1081"/>
                  </a:lnTo>
                  <a:lnTo>
                    <a:pt x="139" y="497"/>
                  </a:lnTo>
                  <a:cubicBezTo>
                    <a:pt x="54" y="402"/>
                    <a:pt x="0" y="342"/>
                    <a:pt x="60" y="180"/>
                  </a:cubicBezTo>
                  <a:cubicBezTo>
                    <a:pt x="186" y="102"/>
                    <a:pt x="214" y="112"/>
                    <a:pt x="389" y="162"/>
                  </a:cubicBezTo>
                  <a:lnTo>
                    <a:pt x="1376" y="696"/>
                  </a:lnTo>
                  <a:close/>
                </a:path>
              </a:pathLst>
            </a:custGeom>
            <a:solidFill>
              <a:srgbClr val="FEE3AC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75" lon="1500000" rev="0"/>
              </a:camera>
              <a:lightRig rig="legacyFlat2" dir="t"/>
            </a:scene3d>
            <a:sp3d extrusionH="87300" prstMaterial="legacyMetal">
              <a:bevelT w="13500" h="13500" prst="angle"/>
              <a:bevelB w="13500" h="13500" prst="angle"/>
              <a:extrusionClr>
                <a:srgbClr val="FFB219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</p:grpSp>
      <p:grpSp>
        <p:nvGrpSpPr>
          <p:cNvPr id="280601" name="Group 32"/>
          <p:cNvGrpSpPr>
            <a:grpSpLocks/>
          </p:cNvGrpSpPr>
          <p:nvPr/>
        </p:nvGrpSpPr>
        <p:grpSpPr bwMode="auto">
          <a:xfrm rot="291726">
            <a:off x="3803651" y="1337072"/>
            <a:ext cx="714375" cy="661988"/>
            <a:chOff x="1971" y="2318"/>
            <a:chExt cx="482" cy="596"/>
          </a:xfrm>
        </p:grpSpPr>
        <p:sp>
          <p:nvSpPr>
            <p:cNvPr id="280612" name="Oval 33"/>
            <p:cNvSpPr>
              <a:spLocks noChangeArrowheads="1"/>
            </p:cNvSpPr>
            <p:nvPr/>
          </p:nvSpPr>
          <p:spPr bwMode="gray">
            <a:xfrm>
              <a:off x="2149" y="2318"/>
              <a:ext cx="126" cy="123"/>
            </a:xfrm>
            <a:prstGeom prst="ellipse">
              <a:avLst/>
            </a:prstGeom>
            <a:solidFill>
              <a:srgbClr val="FFCC00"/>
            </a:solidFill>
            <a:ln w="9525">
              <a:round/>
              <a:headEnd/>
              <a:tailEnd/>
            </a:ln>
            <a:scene3d>
              <a:camera prst="legacyPerspectiveFront">
                <a:rot lat="20099975" lon="1500000" rev="0"/>
              </a:camera>
              <a:lightRig rig="legacyFlat2" dir="t"/>
            </a:scene3d>
            <a:sp3d extrusionH="36500" prstMaterial="legacyMatte">
              <a:bevelT w="13500" h="13500" prst="angle"/>
              <a:bevelB w="13500" h="13500" prst="angle"/>
              <a:extrusionClr>
                <a:srgbClr val="FFB219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sp>
          <p:nvSpPr>
            <p:cNvPr id="280613" name="Freeform 34"/>
            <p:cNvSpPr>
              <a:spLocks/>
            </p:cNvSpPr>
            <p:nvPr/>
          </p:nvSpPr>
          <p:spPr bwMode="gray">
            <a:xfrm>
              <a:off x="1971" y="2336"/>
              <a:ext cx="482" cy="578"/>
            </a:xfrm>
            <a:custGeom>
              <a:avLst/>
              <a:gdLst>
                <a:gd name="T0" fmla="*/ 0 w 3312"/>
                <a:gd name="T1" fmla="*/ 0 h 3962"/>
                <a:gd name="T2" fmla="*/ 0 w 3312"/>
                <a:gd name="T3" fmla="*/ 0 h 3962"/>
                <a:gd name="T4" fmla="*/ 0 w 3312"/>
                <a:gd name="T5" fmla="*/ 0 h 3962"/>
                <a:gd name="T6" fmla="*/ 0 w 3312"/>
                <a:gd name="T7" fmla="*/ 0 h 3962"/>
                <a:gd name="T8" fmla="*/ 0 w 3312"/>
                <a:gd name="T9" fmla="*/ 0 h 3962"/>
                <a:gd name="T10" fmla="*/ 0 w 3312"/>
                <a:gd name="T11" fmla="*/ 0 h 3962"/>
                <a:gd name="T12" fmla="*/ 0 w 3312"/>
                <a:gd name="T13" fmla="*/ 0 h 3962"/>
                <a:gd name="T14" fmla="*/ 0 w 3312"/>
                <a:gd name="T15" fmla="*/ 0 h 3962"/>
                <a:gd name="T16" fmla="*/ 0 w 3312"/>
                <a:gd name="T17" fmla="*/ 0 h 3962"/>
                <a:gd name="T18" fmla="*/ 0 w 3312"/>
                <a:gd name="T19" fmla="*/ 0 h 3962"/>
                <a:gd name="T20" fmla="*/ 0 w 3312"/>
                <a:gd name="T21" fmla="*/ 0 h 3962"/>
                <a:gd name="T22" fmla="*/ 0 w 3312"/>
                <a:gd name="T23" fmla="*/ 0 h 3962"/>
                <a:gd name="T24" fmla="*/ 0 w 3312"/>
                <a:gd name="T25" fmla="*/ 0 h 3962"/>
                <a:gd name="T26" fmla="*/ 0 w 3312"/>
                <a:gd name="T27" fmla="*/ 0 h 3962"/>
                <a:gd name="T28" fmla="*/ 0 w 3312"/>
                <a:gd name="T29" fmla="*/ 0 h 3962"/>
                <a:gd name="T30" fmla="*/ 0 w 3312"/>
                <a:gd name="T31" fmla="*/ 0 h 3962"/>
                <a:gd name="T32" fmla="*/ 0 w 3312"/>
                <a:gd name="T33" fmla="*/ 0 h 3962"/>
                <a:gd name="T34" fmla="*/ 0 w 3312"/>
                <a:gd name="T35" fmla="*/ 0 h 3962"/>
                <a:gd name="T36" fmla="*/ 0 w 3312"/>
                <a:gd name="T37" fmla="*/ 0 h 3962"/>
                <a:gd name="T38" fmla="*/ 0 w 3312"/>
                <a:gd name="T39" fmla="*/ 0 h 3962"/>
                <a:gd name="T40" fmla="*/ 0 w 3312"/>
                <a:gd name="T41" fmla="*/ 0 h 3962"/>
                <a:gd name="T42" fmla="*/ 0 w 3312"/>
                <a:gd name="T43" fmla="*/ 0 h 3962"/>
                <a:gd name="T44" fmla="*/ 0 w 3312"/>
                <a:gd name="T45" fmla="*/ 0 h 3962"/>
                <a:gd name="T46" fmla="*/ 0 w 3312"/>
                <a:gd name="T47" fmla="*/ 0 h 396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312"/>
                <a:gd name="T73" fmla="*/ 0 h 3962"/>
                <a:gd name="T74" fmla="*/ 3312 w 3312"/>
                <a:gd name="T75" fmla="*/ 3962 h 396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312" h="3962">
                  <a:moveTo>
                    <a:pt x="1376" y="696"/>
                  </a:moveTo>
                  <a:cubicBezTo>
                    <a:pt x="1401" y="795"/>
                    <a:pt x="1489" y="920"/>
                    <a:pt x="1639" y="920"/>
                  </a:cubicBezTo>
                  <a:cubicBezTo>
                    <a:pt x="1801" y="920"/>
                    <a:pt x="1876" y="795"/>
                    <a:pt x="1926" y="708"/>
                  </a:cubicBezTo>
                  <a:lnTo>
                    <a:pt x="2940" y="66"/>
                  </a:lnTo>
                  <a:cubicBezTo>
                    <a:pt x="3042" y="0"/>
                    <a:pt x="3142" y="16"/>
                    <a:pt x="3204" y="78"/>
                  </a:cubicBezTo>
                  <a:cubicBezTo>
                    <a:pt x="3267" y="140"/>
                    <a:pt x="3312" y="264"/>
                    <a:pt x="3072" y="444"/>
                  </a:cubicBezTo>
                  <a:lnTo>
                    <a:pt x="2139" y="1081"/>
                  </a:lnTo>
                  <a:lnTo>
                    <a:pt x="2476" y="2372"/>
                  </a:lnTo>
                  <a:lnTo>
                    <a:pt x="2251" y="2435"/>
                  </a:lnTo>
                  <a:lnTo>
                    <a:pt x="2614" y="3589"/>
                  </a:lnTo>
                  <a:cubicBezTo>
                    <a:pt x="2651" y="3751"/>
                    <a:pt x="2639" y="3863"/>
                    <a:pt x="2539" y="3925"/>
                  </a:cubicBezTo>
                  <a:cubicBezTo>
                    <a:pt x="2401" y="3962"/>
                    <a:pt x="2289" y="3863"/>
                    <a:pt x="2226" y="3689"/>
                  </a:cubicBezTo>
                  <a:cubicBezTo>
                    <a:pt x="2101" y="3453"/>
                    <a:pt x="1876" y="2720"/>
                    <a:pt x="1789" y="2534"/>
                  </a:cubicBezTo>
                  <a:lnTo>
                    <a:pt x="1414" y="2534"/>
                  </a:lnTo>
                  <a:cubicBezTo>
                    <a:pt x="1339" y="2770"/>
                    <a:pt x="1151" y="3465"/>
                    <a:pt x="1051" y="3689"/>
                  </a:cubicBezTo>
                  <a:cubicBezTo>
                    <a:pt x="1001" y="3838"/>
                    <a:pt x="914" y="3950"/>
                    <a:pt x="789" y="3925"/>
                  </a:cubicBezTo>
                  <a:cubicBezTo>
                    <a:pt x="714" y="3875"/>
                    <a:pt x="614" y="3838"/>
                    <a:pt x="676" y="3577"/>
                  </a:cubicBezTo>
                  <a:lnTo>
                    <a:pt x="1001" y="2459"/>
                  </a:lnTo>
                  <a:lnTo>
                    <a:pt x="751" y="2397"/>
                  </a:lnTo>
                  <a:lnTo>
                    <a:pt x="1126" y="1081"/>
                  </a:lnTo>
                  <a:lnTo>
                    <a:pt x="139" y="497"/>
                  </a:lnTo>
                  <a:cubicBezTo>
                    <a:pt x="54" y="402"/>
                    <a:pt x="0" y="342"/>
                    <a:pt x="60" y="180"/>
                  </a:cubicBezTo>
                  <a:cubicBezTo>
                    <a:pt x="186" y="102"/>
                    <a:pt x="214" y="112"/>
                    <a:pt x="389" y="162"/>
                  </a:cubicBezTo>
                  <a:lnTo>
                    <a:pt x="1376" y="696"/>
                  </a:lnTo>
                  <a:close/>
                </a:path>
              </a:pathLst>
            </a:custGeom>
            <a:solidFill>
              <a:srgbClr val="FFCC00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75" lon="1500000" rev="0"/>
              </a:camera>
              <a:lightRig rig="legacyFlat2" dir="t"/>
            </a:scene3d>
            <a:sp3d extrusionH="36500" prstMaterial="legacyMatte">
              <a:bevelT w="13500" h="13500" prst="angle"/>
              <a:bevelB w="13500" h="13500" prst="angle"/>
              <a:extrusionClr>
                <a:srgbClr val="FFB219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</p:grpSp>
      <p:sp>
        <p:nvSpPr>
          <p:cNvPr id="280602" name="AutoShape 35"/>
          <p:cNvSpPr>
            <a:spLocks noChangeArrowheads="1"/>
          </p:cNvSpPr>
          <p:nvPr/>
        </p:nvSpPr>
        <p:spPr bwMode="gray">
          <a:xfrm>
            <a:off x="996951" y="3115866"/>
            <a:ext cx="828675" cy="447675"/>
          </a:xfrm>
          <a:prstGeom prst="curvedRightArrow">
            <a:avLst>
              <a:gd name="adj1" fmla="val 16542"/>
              <a:gd name="adj2" fmla="val 38977"/>
              <a:gd name="adj3" fmla="val 39419"/>
            </a:avLst>
          </a:prstGeom>
          <a:gradFill rotWithShape="1">
            <a:gsLst>
              <a:gs pos="0">
                <a:srgbClr val="FFBE93"/>
              </a:gs>
              <a:gs pos="100000">
                <a:srgbClr val="FF66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80603" name="Group 36"/>
          <p:cNvGrpSpPr>
            <a:grpSpLocks/>
          </p:cNvGrpSpPr>
          <p:nvPr/>
        </p:nvGrpSpPr>
        <p:grpSpPr bwMode="auto">
          <a:xfrm rot="363836">
            <a:off x="6642100" y="1115616"/>
            <a:ext cx="368300" cy="340519"/>
            <a:chOff x="1971" y="2318"/>
            <a:chExt cx="482" cy="596"/>
          </a:xfrm>
        </p:grpSpPr>
        <p:sp>
          <p:nvSpPr>
            <p:cNvPr id="280610" name="Oval 37"/>
            <p:cNvSpPr>
              <a:spLocks noChangeArrowheads="1"/>
            </p:cNvSpPr>
            <p:nvPr/>
          </p:nvSpPr>
          <p:spPr bwMode="gray">
            <a:xfrm>
              <a:off x="2149" y="2318"/>
              <a:ext cx="126" cy="123"/>
            </a:xfrm>
            <a:prstGeom prst="ellipse">
              <a:avLst/>
            </a:prstGeom>
            <a:solidFill>
              <a:srgbClr val="CC9900"/>
            </a:solidFill>
            <a:ln w="9525">
              <a:round/>
              <a:headEnd/>
              <a:tailEnd/>
            </a:ln>
            <a:scene3d>
              <a:camera prst="legacyPerspectiveFront">
                <a:rot lat="20099975" lon="1500000" rev="0"/>
              </a:camera>
              <a:lightRig rig="legacyNormal2" dir="t"/>
            </a:scene3d>
            <a:sp3d extrusionH="11100" prstMaterial="legacyMatte">
              <a:bevelT w="13500" h="13500" prst="angle"/>
              <a:bevelB w="13500" h="13500" prst="angle"/>
              <a:extrusionClr>
                <a:srgbClr val="FFB219"/>
              </a:extrusionClr>
            </a:sp3d>
          </p:spPr>
          <p:txBody>
            <a:bodyPr wrap="none" anchor="ctr">
              <a:flatTx/>
            </a:bodyPr>
            <a:lstStyle/>
            <a:p>
              <a:endParaRPr lang="zh-CN" altLang="en-US"/>
            </a:p>
          </p:txBody>
        </p:sp>
        <p:sp>
          <p:nvSpPr>
            <p:cNvPr id="280611" name="Freeform 38"/>
            <p:cNvSpPr>
              <a:spLocks/>
            </p:cNvSpPr>
            <p:nvPr/>
          </p:nvSpPr>
          <p:spPr bwMode="gray">
            <a:xfrm>
              <a:off x="1971" y="2336"/>
              <a:ext cx="482" cy="578"/>
            </a:xfrm>
            <a:custGeom>
              <a:avLst/>
              <a:gdLst>
                <a:gd name="T0" fmla="*/ 0 w 3312"/>
                <a:gd name="T1" fmla="*/ 0 h 3962"/>
                <a:gd name="T2" fmla="*/ 0 w 3312"/>
                <a:gd name="T3" fmla="*/ 0 h 3962"/>
                <a:gd name="T4" fmla="*/ 0 w 3312"/>
                <a:gd name="T5" fmla="*/ 0 h 3962"/>
                <a:gd name="T6" fmla="*/ 0 w 3312"/>
                <a:gd name="T7" fmla="*/ 0 h 3962"/>
                <a:gd name="T8" fmla="*/ 0 w 3312"/>
                <a:gd name="T9" fmla="*/ 0 h 3962"/>
                <a:gd name="T10" fmla="*/ 0 w 3312"/>
                <a:gd name="T11" fmla="*/ 0 h 3962"/>
                <a:gd name="T12" fmla="*/ 0 w 3312"/>
                <a:gd name="T13" fmla="*/ 0 h 3962"/>
                <a:gd name="T14" fmla="*/ 0 w 3312"/>
                <a:gd name="T15" fmla="*/ 0 h 3962"/>
                <a:gd name="T16" fmla="*/ 0 w 3312"/>
                <a:gd name="T17" fmla="*/ 0 h 3962"/>
                <a:gd name="T18" fmla="*/ 0 w 3312"/>
                <a:gd name="T19" fmla="*/ 0 h 3962"/>
                <a:gd name="T20" fmla="*/ 0 w 3312"/>
                <a:gd name="T21" fmla="*/ 0 h 3962"/>
                <a:gd name="T22" fmla="*/ 0 w 3312"/>
                <a:gd name="T23" fmla="*/ 0 h 3962"/>
                <a:gd name="T24" fmla="*/ 0 w 3312"/>
                <a:gd name="T25" fmla="*/ 0 h 3962"/>
                <a:gd name="T26" fmla="*/ 0 w 3312"/>
                <a:gd name="T27" fmla="*/ 0 h 3962"/>
                <a:gd name="T28" fmla="*/ 0 w 3312"/>
                <a:gd name="T29" fmla="*/ 0 h 3962"/>
                <a:gd name="T30" fmla="*/ 0 w 3312"/>
                <a:gd name="T31" fmla="*/ 0 h 3962"/>
                <a:gd name="T32" fmla="*/ 0 w 3312"/>
                <a:gd name="T33" fmla="*/ 0 h 3962"/>
                <a:gd name="T34" fmla="*/ 0 w 3312"/>
                <a:gd name="T35" fmla="*/ 0 h 3962"/>
                <a:gd name="T36" fmla="*/ 0 w 3312"/>
                <a:gd name="T37" fmla="*/ 0 h 3962"/>
                <a:gd name="T38" fmla="*/ 0 w 3312"/>
                <a:gd name="T39" fmla="*/ 0 h 3962"/>
                <a:gd name="T40" fmla="*/ 0 w 3312"/>
                <a:gd name="T41" fmla="*/ 0 h 3962"/>
                <a:gd name="T42" fmla="*/ 0 w 3312"/>
                <a:gd name="T43" fmla="*/ 0 h 3962"/>
                <a:gd name="T44" fmla="*/ 0 w 3312"/>
                <a:gd name="T45" fmla="*/ 0 h 3962"/>
                <a:gd name="T46" fmla="*/ 0 w 3312"/>
                <a:gd name="T47" fmla="*/ 0 h 396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312"/>
                <a:gd name="T73" fmla="*/ 0 h 3962"/>
                <a:gd name="T74" fmla="*/ 3312 w 3312"/>
                <a:gd name="T75" fmla="*/ 3962 h 396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312" h="3962">
                  <a:moveTo>
                    <a:pt x="1376" y="696"/>
                  </a:moveTo>
                  <a:cubicBezTo>
                    <a:pt x="1401" y="795"/>
                    <a:pt x="1489" y="920"/>
                    <a:pt x="1639" y="920"/>
                  </a:cubicBezTo>
                  <a:cubicBezTo>
                    <a:pt x="1801" y="920"/>
                    <a:pt x="1876" y="795"/>
                    <a:pt x="1926" y="708"/>
                  </a:cubicBezTo>
                  <a:lnTo>
                    <a:pt x="2940" y="66"/>
                  </a:lnTo>
                  <a:cubicBezTo>
                    <a:pt x="3042" y="0"/>
                    <a:pt x="3142" y="16"/>
                    <a:pt x="3204" y="78"/>
                  </a:cubicBezTo>
                  <a:cubicBezTo>
                    <a:pt x="3267" y="140"/>
                    <a:pt x="3312" y="264"/>
                    <a:pt x="3072" y="444"/>
                  </a:cubicBezTo>
                  <a:lnTo>
                    <a:pt x="2139" y="1081"/>
                  </a:lnTo>
                  <a:lnTo>
                    <a:pt x="2476" y="2372"/>
                  </a:lnTo>
                  <a:lnTo>
                    <a:pt x="2251" y="2435"/>
                  </a:lnTo>
                  <a:lnTo>
                    <a:pt x="2614" y="3589"/>
                  </a:lnTo>
                  <a:cubicBezTo>
                    <a:pt x="2651" y="3751"/>
                    <a:pt x="2639" y="3863"/>
                    <a:pt x="2539" y="3925"/>
                  </a:cubicBezTo>
                  <a:cubicBezTo>
                    <a:pt x="2401" y="3962"/>
                    <a:pt x="2289" y="3863"/>
                    <a:pt x="2226" y="3689"/>
                  </a:cubicBezTo>
                  <a:cubicBezTo>
                    <a:pt x="2101" y="3453"/>
                    <a:pt x="1876" y="2720"/>
                    <a:pt x="1789" y="2534"/>
                  </a:cubicBezTo>
                  <a:lnTo>
                    <a:pt x="1414" y="2534"/>
                  </a:lnTo>
                  <a:cubicBezTo>
                    <a:pt x="1339" y="2770"/>
                    <a:pt x="1151" y="3465"/>
                    <a:pt x="1051" y="3689"/>
                  </a:cubicBezTo>
                  <a:cubicBezTo>
                    <a:pt x="1001" y="3838"/>
                    <a:pt x="914" y="3950"/>
                    <a:pt x="789" y="3925"/>
                  </a:cubicBezTo>
                  <a:cubicBezTo>
                    <a:pt x="714" y="3875"/>
                    <a:pt x="614" y="3838"/>
                    <a:pt x="676" y="3577"/>
                  </a:cubicBezTo>
                  <a:lnTo>
                    <a:pt x="1001" y="2459"/>
                  </a:lnTo>
                  <a:lnTo>
                    <a:pt x="751" y="2397"/>
                  </a:lnTo>
                  <a:lnTo>
                    <a:pt x="1126" y="1081"/>
                  </a:lnTo>
                  <a:lnTo>
                    <a:pt x="139" y="497"/>
                  </a:lnTo>
                  <a:cubicBezTo>
                    <a:pt x="54" y="402"/>
                    <a:pt x="0" y="342"/>
                    <a:pt x="60" y="180"/>
                  </a:cubicBezTo>
                  <a:cubicBezTo>
                    <a:pt x="186" y="102"/>
                    <a:pt x="214" y="112"/>
                    <a:pt x="389" y="162"/>
                  </a:cubicBezTo>
                  <a:lnTo>
                    <a:pt x="1376" y="696"/>
                  </a:lnTo>
                  <a:close/>
                </a:path>
              </a:pathLst>
            </a:custGeom>
            <a:solidFill>
              <a:srgbClr val="CC9900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75" lon="1500000" rev="0"/>
              </a:camera>
              <a:lightRig rig="legacyNormal2" dir="t"/>
            </a:scene3d>
            <a:sp3d extrusionH="11100" prstMaterial="legacyMatte">
              <a:bevelT w="13500" h="13500" prst="angle"/>
              <a:bevelB w="13500" h="13500" prst="angle"/>
              <a:extrusionClr>
                <a:srgbClr val="FFB219"/>
              </a:extrusionClr>
            </a:sp3d>
          </p:spPr>
          <p:txBody>
            <a:bodyPr>
              <a:flatTx/>
            </a:bodyPr>
            <a:lstStyle/>
            <a:p>
              <a:endParaRPr lang="zh-CN" altLang="en-US"/>
            </a:p>
          </p:txBody>
        </p:sp>
      </p:grpSp>
      <p:grpSp>
        <p:nvGrpSpPr>
          <p:cNvPr id="280604" name="Group 39"/>
          <p:cNvGrpSpPr>
            <a:grpSpLocks/>
          </p:cNvGrpSpPr>
          <p:nvPr/>
        </p:nvGrpSpPr>
        <p:grpSpPr bwMode="auto">
          <a:xfrm>
            <a:off x="3436939" y="1572816"/>
            <a:ext cx="1463675" cy="284559"/>
            <a:chOff x="724" y="2704"/>
            <a:chExt cx="1390" cy="350"/>
          </a:xfrm>
        </p:grpSpPr>
        <p:sp>
          <p:nvSpPr>
            <p:cNvPr id="280608" name="AutoShape 40"/>
            <p:cNvSpPr>
              <a:spLocks noChangeArrowheads="1"/>
            </p:cNvSpPr>
            <p:nvPr/>
          </p:nvSpPr>
          <p:spPr bwMode="gray">
            <a:xfrm flipH="1">
              <a:off x="1592" y="2704"/>
              <a:ext cx="522" cy="341"/>
            </a:xfrm>
            <a:prstGeom prst="curvedRightArrow">
              <a:avLst>
                <a:gd name="adj1" fmla="val 19583"/>
                <a:gd name="adj2" fmla="val 44676"/>
                <a:gd name="adj3" fmla="val 43217"/>
              </a:avLst>
            </a:prstGeom>
            <a:gradFill rotWithShape="1">
              <a:gsLst>
                <a:gs pos="0">
                  <a:srgbClr val="FFBE93"/>
                </a:gs>
                <a:gs pos="100000">
                  <a:srgbClr val="FF66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0609" name="AutoShape 41"/>
            <p:cNvSpPr>
              <a:spLocks noChangeArrowheads="1"/>
            </p:cNvSpPr>
            <p:nvPr/>
          </p:nvSpPr>
          <p:spPr bwMode="gray">
            <a:xfrm>
              <a:off x="724" y="2713"/>
              <a:ext cx="522" cy="341"/>
            </a:xfrm>
            <a:prstGeom prst="curvedRightArrow">
              <a:avLst>
                <a:gd name="adj1" fmla="val 16542"/>
                <a:gd name="adj2" fmla="val 38977"/>
                <a:gd name="adj3" fmla="val 43465"/>
              </a:avLst>
            </a:prstGeom>
            <a:gradFill rotWithShape="1">
              <a:gsLst>
                <a:gs pos="0">
                  <a:srgbClr val="FFBE93"/>
                </a:gs>
                <a:gs pos="100000">
                  <a:srgbClr val="FF66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280605" name="Group 42"/>
          <p:cNvGrpSpPr>
            <a:grpSpLocks/>
          </p:cNvGrpSpPr>
          <p:nvPr/>
        </p:nvGrpSpPr>
        <p:grpSpPr bwMode="auto">
          <a:xfrm>
            <a:off x="6343650" y="1231106"/>
            <a:ext cx="979488" cy="153591"/>
            <a:chOff x="724" y="2704"/>
            <a:chExt cx="1390" cy="350"/>
          </a:xfrm>
        </p:grpSpPr>
        <p:sp>
          <p:nvSpPr>
            <p:cNvPr id="280606" name="AutoShape 43"/>
            <p:cNvSpPr>
              <a:spLocks noChangeArrowheads="1"/>
            </p:cNvSpPr>
            <p:nvPr/>
          </p:nvSpPr>
          <p:spPr bwMode="gray">
            <a:xfrm flipH="1">
              <a:off x="1592" y="2704"/>
              <a:ext cx="522" cy="341"/>
            </a:xfrm>
            <a:prstGeom prst="curvedRightArrow">
              <a:avLst>
                <a:gd name="adj1" fmla="val 19583"/>
                <a:gd name="adj2" fmla="val 44676"/>
                <a:gd name="adj3" fmla="val 43217"/>
              </a:avLst>
            </a:prstGeom>
            <a:gradFill rotWithShape="1">
              <a:gsLst>
                <a:gs pos="0">
                  <a:srgbClr val="FFBE93"/>
                </a:gs>
                <a:gs pos="100000">
                  <a:srgbClr val="FF66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0607" name="AutoShape 44"/>
            <p:cNvSpPr>
              <a:spLocks noChangeArrowheads="1"/>
            </p:cNvSpPr>
            <p:nvPr/>
          </p:nvSpPr>
          <p:spPr bwMode="gray">
            <a:xfrm>
              <a:off x="724" y="2713"/>
              <a:ext cx="522" cy="341"/>
            </a:xfrm>
            <a:prstGeom prst="curvedRightArrow">
              <a:avLst>
                <a:gd name="adj1" fmla="val 16542"/>
                <a:gd name="adj2" fmla="val 38977"/>
                <a:gd name="adj3" fmla="val 43465"/>
              </a:avLst>
            </a:prstGeom>
            <a:gradFill rotWithShape="1">
              <a:gsLst>
                <a:gs pos="0">
                  <a:srgbClr val="FFBE93"/>
                </a:gs>
                <a:gs pos="100000">
                  <a:srgbClr val="FF66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4510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94" grpId="0"/>
      <p:bldP spid="280597" grpId="0"/>
      <p:bldP spid="2805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文本占位符 7"/>
          <p:cNvSpPr>
            <a:spLocks/>
          </p:cNvSpPr>
          <p:nvPr/>
        </p:nvSpPr>
        <p:spPr bwMode="auto">
          <a:xfrm>
            <a:off x="2055813" y="1568450"/>
            <a:ext cx="1471612" cy="1103313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zh-CN" sz="6600" i="1" dirty="0" smtClean="0">
                <a:solidFill>
                  <a:schemeClr val="accent1"/>
                </a:solidFill>
                <a:latin typeface="Baskerville Old Face" pitchFamily="18" charset="0"/>
                <a:ea typeface="微软雅黑" pitchFamily="34" charset="-122"/>
              </a:rPr>
              <a:t>01</a:t>
            </a:r>
            <a:endParaRPr lang="zh-CN" altLang="en-US" sz="6600" i="1" dirty="0">
              <a:solidFill>
                <a:schemeClr val="accent1"/>
              </a:solidFill>
              <a:latin typeface="Baskerville Old Face" pitchFamily="18" charset="0"/>
              <a:ea typeface="微软雅黑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670302" y="2279650"/>
            <a:ext cx="394652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占位符 22"/>
          <p:cNvSpPr txBox="1">
            <a:spLocks/>
          </p:cNvSpPr>
          <p:nvPr/>
        </p:nvSpPr>
        <p:spPr>
          <a:xfrm>
            <a:off x="1698627" y="1427164"/>
            <a:ext cx="765175" cy="574675"/>
          </a:xfrm>
          <a:prstGeom prst="ellipse">
            <a:avLst/>
          </a:prstGeom>
          <a:solidFill>
            <a:schemeClr val="accent1">
              <a:lumMod val="60000"/>
              <a:lumOff val="40000"/>
              <a:alpha val="86000"/>
            </a:schemeClr>
          </a:solidFill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zh-CN" sz="1800" dirty="0" smtClean="0">
                <a:solidFill>
                  <a:schemeClr val="accent1">
                    <a:lumMod val="50000"/>
                  </a:schemeClr>
                </a:solidFill>
              </a:rPr>
              <a:t>Part</a:t>
            </a:r>
            <a:endParaRPr lang="zh-CN" alt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1898650" y="2286000"/>
            <a:ext cx="1765300" cy="508000"/>
          </a:xfrm>
          <a:custGeom>
            <a:avLst/>
            <a:gdLst>
              <a:gd name="connsiteX0" fmla="*/ 0 w 1807014"/>
              <a:gd name="connsiteY0" fmla="*/ 0 h 693278"/>
              <a:gd name="connsiteX1" fmla="*/ 1807014 w 1807014"/>
              <a:gd name="connsiteY1" fmla="*/ 0 h 693278"/>
              <a:gd name="connsiteX2" fmla="*/ 1770122 w 1807014"/>
              <a:gd name="connsiteY2" fmla="*/ 118847 h 693278"/>
              <a:gd name="connsiteX3" fmla="*/ 903507 w 1807014"/>
              <a:gd name="connsiteY3" fmla="*/ 693278 h 693278"/>
              <a:gd name="connsiteX4" fmla="*/ 36892 w 1807014"/>
              <a:gd name="connsiteY4" fmla="*/ 118847 h 693278"/>
              <a:gd name="connsiteX0" fmla="*/ 1807014 w 1898454"/>
              <a:gd name="connsiteY0" fmla="*/ 0 h 693278"/>
              <a:gd name="connsiteX1" fmla="*/ 1770122 w 1898454"/>
              <a:gd name="connsiteY1" fmla="*/ 118847 h 693278"/>
              <a:gd name="connsiteX2" fmla="*/ 903507 w 1898454"/>
              <a:gd name="connsiteY2" fmla="*/ 693278 h 693278"/>
              <a:gd name="connsiteX3" fmla="*/ 36892 w 1898454"/>
              <a:gd name="connsiteY3" fmla="*/ 118847 h 693278"/>
              <a:gd name="connsiteX4" fmla="*/ 0 w 1898454"/>
              <a:gd name="connsiteY4" fmla="*/ 0 h 693278"/>
              <a:gd name="connsiteX5" fmla="*/ 1898454 w 1898454"/>
              <a:gd name="connsiteY5" fmla="*/ 91440 h 693278"/>
              <a:gd name="connsiteX0" fmla="*/ 1807014 w 1807014"/>
              <a:gd name="connsiteY0" fmla="*/ 0 h 693278"/>
              <a:gd name="connsiteX1" fmla="*/ 1770122 w 1807014"/>
              <a:gd name="connsiteY1" fmla="*/ 118847 h 693278"/>
              <a:gd name="connsiteX2" fmla="*/ 903507 w 1807014"/>
              <a:gd name="connsiteY2" fmla="*/ 693278 h 693278"/>
              <a:gd name="connsiteX3" fmla="*/ 36892 w 1807014"/>
              <a:gd name="connsiteY3" fmla="*/ 118847 h 693278"/>
              <a:gd name="connsiteX4" fmla="*/ 0 w 1807014"/>
              <a:gd name="connsiteY4" fmla="*/ 0 h 693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7014" h="693278">
                <a:moveTo>
                  <a:pt x="1807014" y="0"/>
                </a:moveTo>
                <a:lnTo>
                  <a:pt x="1770122" y="118847"/>
                </a:lnTo>
                <a:cubicBezTo>
                  <a:pt x="1627342" y="456416"/>
                  <a:pt x="1293086" y="693278"/>
                  <a:pt x="903507" y="693278"/>
                </a:cubicBezTo>
                <a:cubicBezTo>
                  <a:pt x="513929" y="693278"/>
                  <a:pt x="179672" y="456416"/>
                  <a:pt x="36892" y="118847"/>
                </a:cubicBezTo>
                <a:lnTo>
                  <a:pt x="0" y="0"/>
                </a:lnTo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940" y="2287588"/>
            <a:ext cx="190023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5"/>
          <p:cNvSpPr txBox="1">
            <a:spLocks/>
          </p:cNvSpPr>
          <p:nvPr/>
        </p:nvSpPr>
        <p:spPr>
          <a:xfrm>
            <a:off x="3748090" y="1722438"/>
            <a:ext cx="3868737" cy="563562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CN" altLang="en-US" dirty="0" smtClean="0">
                <a:solidFill>
                  <a:schemeClr val="accent1"/>
                </a:solidFill>
              </a:rPr>
              <a:t>课堂导入</a:t>
            </a:r>
            <a:endParaRPr lang="zh-CN" altLang="en-US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 descr="C:\Documents and Settings\Administrator\桌面\素材照片\259799-131121062A11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138" y="1419225"/>
            <a:ext cx="13890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9105" y="30475"/>
            <a:ext cx="8292045" cy="5246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dirty="0" smtClean="0">
                <a:cs typeface="+mj-cs"/>
              </a:rPr>
              <a:t>1.1 </a:t>
            </a:r>
            <a:r>
              <a:rPr lang="zh-CN" altLang="en-US" dirty="0" smtClean="0">
                <a:cs typeface="+mj-cs"/>
              </a:rPr>
              <a:t>问题的提出：</a:t>
            </a:r>
            <a:r>
              <a:rPr lang="zh-CN" altLang="en-US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  <a:cs typeface="+mj-cs"/>
              </a:rPr>
              <a:t>喜羊羊送礼物的烦恼</a:t>
            </a:r>
            <a:endParaRPr lang="zh-CN" altLang="en-US" dirty="0">
              <a:cs typeface="+mj-cs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900115" y="1706564"/>
            <a:ext cx="719137" cy="720725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1206502" y="2133601"/>
            <a:ext cx="677863" cy="709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2533" name="Picture 3" descr="C:\Documents and Settings\Administrator\桌面\素材照片\259799-131121062A11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987426"/>
            <a:ext cx="138906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椭圆 20"/>
          <p:cNvSpPr/>
          <p:nvPr/>
        </p:nvSpPr>
        <p:spPr>
          <a:xfrm>
            <a:off x="3227390" y="1274764"/>
            <a:ext cx="720725" cy="720725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2535" name="Picture 3" descr="C:\Documents and Settings\Administrator\桌面\素材照片\259799-131121062A11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6875" y="3074989"/>
            <a:ext cx="139065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椭圆 25"/>
          <p:cNvSpPr/>
          <p:nvPr/>
        </p:nvSpPr>
        <p:spPr>
          <a:xfrm>
            <a:off x="3225800" y="3370264"/>
            <a:ext cx="719138" cy="720725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1981200" y="1527176"/>
            <a:ext cx="935038" cy="431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>
            <a:off x="1544638" y="2498726"/>
            <a:ext cx="1439862" cy="9001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圆角矩形 28"/>
          <p:cNvSpPr/>
          <p:nvPr/>
        </p:nvSpPr>
        <p:spPr>
          <a:xfrm>
            <a:off x="546100" y="842963"/>
            <a:ext cx="3881438" cy="360045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35" name="直接箭头连接符 34"/>
          <p:cNvCxnSpPr/>
          <p:nvPr/>
        </p:nvCxnSpPr>
        <p:spPr>
          <a:xfrm rot="10800000" flipV="1">
            <a:off x="1981202" y="1851026"/>
            <a:ext cx="900113" cy="431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rot="10800000">
            <a:off x="1331913" y="2679701"/>
            <a:ext cx="1439862" cy="9001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3" descr="C:\Documents and Settings\Administrator\桌面\素材照片\259799-131121062A11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02" y="1370013"/>
            <a:ext cx="13890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椭圆 15"/>
          <p:cNvSpPr/>
          <p:nvPr/>
        </p:nvSpPr>
        <p:spPr>
          <a:xfrm>
            <a:off x="5068890" y="1657351"/>
            <a:ext cx="720725" cy="720725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5376863" y="2084388"/>
            <a:ext cx="677862" cy="709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19" name="Picture 3" descr="C:\Documents and Settings\Administrator\桌面\素材照片\259799-131121062A11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5013" y="938214"/>
            <a:ext cx="13906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椭圆 21"/>
          <p:cNvSpPr/>
          <p:nvPr/>
        </p:nvSpPr>
        <p:spPr>
          <a:xfrm>
            <a:off x="7397750" y="1225551"/>
            <a:ext cx="719138" cy="720725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3" name="Picture 3" descr="C:\Documents and Settings\Administrator\桌面\素材照片\259799-131121062A11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7238" y="3025776"/>
            <a:ext cx="13906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椭圆 23"/>
          <p:cNvSpPr/>
          <p:nvPr/>
        </p:nvSpPr>
        <p:spPr>
          <a:xfrm>
            <a:off x="7396165" y="3321051"/>
            <a:ext cx="719137" cy="719138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27" name="直接箭头连接符 26"/>
          <p:cNvCxnSpPr>
            <a:stCxn id="15" idx="3"/>
            <a:endCxn id="19" idx="1"/>
          </p:cNvCxnSpPr>
          <p:nvPr/>
        </p:nvCxnSpPr>
        <p:spPr>
          <a:xfrm flipV="1">
            <a:off x="6151563" y="1477964"/>
            <a:ext cx="933450" cy="431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>
            <a:off x="7740650" y="2066926"/>
            <a:ext cx="0" cy="9763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圆角矩形 29"/>
          <p:cNvSpPr/>
          <p:nvPr/>
        </p:nvSpPr>
        <p:spPr>
          <a:xfrm>
            <a:off x="4716465" y="793750"/>
            <a:ext cx="3881437" cy="360045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32" name="直接箭头连接符 31"/>
          <p:cNvCxnSpPr/>
          <p:nvPr/>
        </p:nvCxnSpPr>
        <p:spPr>
          <a:xfrm rot="10800000">
            <a:off x="5502277" y="2630488"/>
            <a:ext cx="1439863" cy="90011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椭圆 36"/>
          <p:cNvSpPr/>
          <p:nvPr/>
        </p:nvSpPr>
        <p:spPr>
          <a:xfrm>
            <a:off x="6929440" y="3152776"/>
            <a:ext cx="719137" cy="720725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6981827" y="3128964"/>
            <a:ext cx="677863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40" name="Picture 2" descr="http://img3.imgtn.bdimg.com/it/u=4272539560,330370347&amp;fm=21&amp;gp=0.jp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1454150" y="2363789"/>
            <a:ext cx="381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2" descr="http://img3.imgtn.bdimg.com/it/u=4272539560,330370347&amp;fm=21&amp;gp=0.jp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38250" y="2593976"/>
            <a:ext cx="381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" descr="http://img3.imgtn.bdimg.com/it/u=4272539560,330370347&amp;fm=21&amp;gp=0.jp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1743075" y="1787526"/>
            <a:ext cx="381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2" descr="http://img3.imgtn.bdimg.com/it/u=4272539560,330370347&amp;fm=21&amp;gp=0.jp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08175" y="2147889"/>
            <a:ext cx="381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Picture 2" descr="http://img3.imgtn.bdimg.com/it/u=4272539560,330370347&amp;fm=21&amp;gp=0.jp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400000" flipH="1">
            <a:off x="7586663" y="1957388"/>
            <a:ext cx="381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2" descr="http://img3.imgtn.bdimg.com/it/u=4272539560,330370347&amp;fm=21&amp;gp=0.jp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32463" y="2601914"/>
            <a:ext cx="381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Picture 2" descr="http://img3.imgtn.bdimg.com/it/u=4272539560,330370347&amp;fm=21&amp;gp=0.jpg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5940425" y="1657350"/>
            <a:ext cx="3810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矩形 49"/>
          <p:cNvSpPr/>
          <p:nvPr/>
        </p:nvSpPr>
        <p:spPr>
          <a:xfrm>
            <a:off x="5529263" y="2236788"/>
            <a:ext cx="677862" cy="709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00115" y="3730626"/>
            <a:ext cx="115093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>
                <a:solidFill>
                  <a:srgbClr val="0070C0"/>
                </a:solidFill>
                <a:latin typeface="华文行楷" pitchFamily="2" charset="-122"/>
                <a:ea typeface="华文行楷" pitchFamily="2" charset="-122"/>
              </a:rPr>
              <a:t>方案一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4881565" y="3730626"/>
            <a:ext cx="115093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>
                <a:solidFill>
                  <a:srgbClr val="0070C0"/>
                </a:solidFill>
                <a:latin typeface="华文行楷" pitchFamily="2" charset="-122"/>
                <a:ea typeface="华文行楷" pitchFamily="2" charset="-122"/>
              </a:rPr>
              <a:t>方案二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848122" y="4394200"/>
            <a:ext cx="3743325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 smtClean="0">
                <a:latin typeface="华文行楷" pitchFamily="2" charset="-122"/>
                <a:ea typeface="华文行楷" pitchFamily="2" charset="-122"/>
              </a:rPr>
              <a:t>喜羊羊的礼物怎么</a:t>
            </a:r>
            <a:r>
              <a:rPr lang="zh-CN" altLang="en-US" sz="2400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送？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0031 L 0.10799 -0.08359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99" y="-419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94201E-6 L 0.09723 -0.10364 " pathEditMode="relative" rAng="0" ptsTypes="AA">
                                      <p:cBhvr>
                                        <p:cTn id="36" dur="10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1" y="-518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-0.00555 L 0.1441 0.1678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44" y="866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3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16595E-6 L 0.1441 0.1678 " pathEditMode="relative" rAng="0" ptsTypes="AA">
                                      <p:cBhvr>
                                        <p:cTn id="52" dur="10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5" y="839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1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8" presetClass="emph" presetSubtype="0" repeatCount="indefinite" autoRev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4200000">
                                      <p:cBhvr>
                                        <p:cTn id="7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indefinite" autoRev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5"/>
                                    </p:cond>
                                  </p:endCondLst>
                                  <p:childTnLst>
                                    <p:animRot by="4200000">
                                      <p:cBhvr>
                                        <p:cTn id="7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indefinite" autoRev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7"/>
                                    </p:cond>
                                  </p:endCondLst>
                                  <p:childTnLst>
                                    <p:animRot by="4200000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400"/>
                            </p:stCondLst>
                            <p:childTnLst>
                              <p:par>
                                <p:cTn id="80" presetID="8" presetClass="emph" presetSubtype="0" repeatCount="indefinite" autoRev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200000">
                                      <p:cBhvr>
                                        <p:cTn id="8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400"/>
                            </p:stCondLst>
                            <p:childTnLst>
                              <p:par>
                                <p:cTn id="83" presetID="8" presetClass="emph" presetSubtype="0" repeatCount="indefinite" autoRev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4200000">
                                      <p:cBhvr>
                                        <p:cTn id="8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0031 L 0.10799 -0.08359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99" y="-419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65762E-6 L -0.00087 0.16626 " pathEditMode="relative" rAng="0" ptsTypes="AA">
                                      <p:cBhvr>
                                        <p:cTn id="10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829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68 -0.02406 L 0.11216 0.12986 " pathEditMode="relative" rAng="0" ptsTypes="AA">
                                      <p:cBhvr>
                                        <p:cTn id="114" dur="100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76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/>
      <p:bldP spid="17" grpId="1"/>
      <p:bldP spid="22" grpId="0" animBg="1"/>
      <p:bldP spid="22" grpId="1" animBg="1"/>
      <p:bldP spid="24" grpId="0" animBg="1"/>
      <p:bldP spid="24" grpId="1" animBg="1"/>
      <p:bldP spid="30" grpId="0" animBg="1"/>
      <p:bldP spid="37" grpId="0" animBg="1"/>
      <p:bldP spid="37" grpId="1" animBg="1"/>
      <p:bldP spid="38" grpId="0"/>
      <p:bldP spid="38" grpId="1"/>
      <p:bldP spid="3" grpId="0"/>
      <p:bldP spid="44" grpId="0"/>
      <p:bldP spid="36" grpId="0"/>
      <p:bldP spid="3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9105" y="30475"/>
            <a:ext cx="8292045" cy="5246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dirty="0" smtClean="0">
                <a:cs typeface="+mj-cs"/>
              </a:rPr>
              <a:t>1.2 </a:t>
            </a:r>
            <a:r>
              <a:rPr lang="zh-CN" altLang="en-US" dirty="0" smtClean="0">
                <a:cs typeface="+mj-cs"/>
              </a:rPr>
              <a:t>问题分析</a:t>
            </a:r>
            <a:endParaRPr lang="zh-CN" altLang="en-US" dirty="0">
              <a:cs typeface="+mj-cs"/>
            </a:endParaRPr>
          </a:p>
        </p:txBody>
      </p:sp>
      <p:grpSp>
        <p:nvGrpSpPr>
          <p:cNvPr id="20" name="组合 19"/>
          <p:cNvGrpSpPr>
            <a:grpSpLocks/>
          </p:cNvGrpSpPr>
          <p:nvPr/>
        </p:nvGrpSpPr>
        <p:grpSpPr bwMode="auto">
          <a:xfrm>
            <a:off x="611188" y="1268414"/>
            <a:ext cx="3048000" cy="2816225"/>
            <a:chOff x="899592" y="915566"/>
            <a:chExt cx="3047730" cy="2815072"/>
          </a:xfrm>
        </p:grpSpPr>
        <p:sp>
          <p:nvSpPr>
            <p:cNvPr id="8" name="椭圆 7"/>
            <p:cNvSpPr/>
            <p:nvPr/>
          </p:nvSpPr>
          <p:spPr>
            <a:xfrm>
              <a:off x="899592" y="1347189"/>
              <a:ext cx="720661" cy="720430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>
              <a:off x="3226661" y="915566"/>
              <a:ext cx="720661" cy="720430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>
              <a:off x="3225073" y="3010208"/>
              <a:ext cx="720661" cy="720430"/>
            </a:xfrm>
            <a:prstGeom prst="ellipse">
              <a:avLst/>
            </a:prstGeom>
            <a:blipFill>
              <a:blip r:embed="rId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12" name="直接连接符 11"/>
            <p:cNvCxnSpPr>
              <a:stCxn id="8" idx="6"/>
              <a:endCxn id="9" idx="2"/>
            </p:cNvCxnSpPr>
            <p:nvPr/>
          </p:nvCxnSpPr>
          <p:spPr>
            <a:xfrm flipV="1">
              <a:off x="1620253" y="1275780"/>
              <a:ext cx="1606408" cy="43162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>
              <a:stCxn id="9" idx="4"/>
              <a:endCxn id="10" idx="0"/>
            </p:cNvCxnSpPr>
            <p:nvPr/>
          </p:nvCxnSpPr>
          <p:spPr>
            <a:xfrm flipH="1">
              <a:off x="3585404" y="1635996"/>
              <a:ext cx="1587" cy="137421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>
              <a:stCxn id="10" idx="2"/>
              <a:endCxn id="8" idx="4"/>
            </p:cNvCxnSpPr>
            <p:nvPr/>
          </p:nvCxnSpPr>
          <p:spPr>
            <a:xfrm flipH="1" flipV="1">
              <a:off x="1259922" y="2067619"/>
              <a:ext cx="1965151" cy="130280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98475" y="2105025"/>
            <a:ext cx="503238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rgbClr val="FF0000"/>
                </a:solidFill>
                <a:ea typeface="微软雅黑" pitchFamily="34" charset="-122"/>
              </a:rPr>
              <a:t>P</a:t>
            </a:r>
            <a:endParaRPr lang="zh-CN" altLang="en-US" sz="2400">
              <a:solidFill>
                <a:srgbClr val="FF0000"/>
              </a:solidFill>
              <a:ea typeface="微软雅黑" pitchFamily="34" charset="-122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141665" y="911225"/>
            <a:ext cx="504825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rgbClr val="FF0000"/>
                </a:solidFill>
                <a:ea typeface="微软雅黑" pitchFamily="34" charset="-122"/>
              </a:rPr>
              <a:t>A</a:t>
            </a:r>
            <a:endParaRPr lang="zh-CN" altLang="en-US" sz="2400">
              <a:solidFill>
                <a:srgbClr val="FF0000"/>
              </a:solidFill>
              <a:ea typeface="微软雅黑" pitchFamily="34" charset="-122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795590" y="3830639"/>
            <a:ext cx="503237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rgbClr val="FF0000"/>
                </a:solidFill>
                <a:ea typeface="微软雅黑" pitchFamily="34" charset="-122"/>
              </a:rPr>
              <a:t>B</a:t>
            </a:r>
            <a:endParaRPr lang="zh-CN" altLang="en-US" sz="2400">
              <a:solidFill>
                <a:srgbClr val="FF0000"/>
              </a:solidFill>
              <a:ea typeface="微软雅黑" pitchFamily="34" charset="-122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 flipV="1">
            <a:off x="1274763" y="1276350"/>
            <a:ext cx="1712912" cy="4651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cxnSpLocks noChangeAspect="1"/>
          </p:cNvCxnSpPr>
          <p:nvPr/>
        </p:nvCxnSpPr>
        <p:spPr>
          <a:xfrm rot="120000">
            <a:off x="925515" y="2759076"/>
            <a:ext cx="1957387" cy="1223963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>
            <a:cxnSpLocks noChangeAspect="1"/>
          </p:cNvCxnSpPr>
          <p:nvPr/>
        </p:nvCxnSpPr>
        <p:spPr>
          <a:xfrm rot="120000" flipH="1" flipV="1">
            <a:off x="701677" y="2924175"/>
            <a:ext cx="1979613" cy="123825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/>
          <p:nvPr/>
        </p:nvCxnSpPr>
        <p:spPr>
          <a:xfrm rot="10800000" flipV="1">
            <a:off x="1231900" y="1036639"/>
            <a:ext cx="1714500" cy="4651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/>
          <p:cNvSpPr/>
          <p:nvPr/>
        </p:nvSpPr>
        <p:spPr>
          <a:xfrm>
            <a:off x="468313" y="892175"/>
            <a:ext cx="3382962" cy="340836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58" name="直接箭头连接符 57"/>
          <p:cNvCxnSpPr/>
          <p:nvPr/>
        </p:nvCxnSpPr>
        <p:spPr>
          <a:xfrm flipV="1">
            <a:off x="1331913" y="1395413"/>
            <a:ext cx="1712912" cy="4667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箭头连接符 59"/>
          <p:cNvCxnSpPr>
            <a:cxnSpLocks noChangeAspect="1"/>
          </p:cNvCxnSpPr>
          <p:nvPr/>
        </p:nvCxnSpPr>
        <p:spPr>
          <a:xfrm rot="120000" flipH="1" flipV="1">
            <a:off x="903075" y="2630523"/>
            <a:ext cx="1979613" cy="123666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>
            <a:off x="3635375" y="2060576"/>
            <a:ext cx="0" cy="12366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608515" y="1419226"/>
            <a:ext cx="4067175" cy="5724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accent1">
                    <a:lumMod val="75000"/>
                  </a:schemeClr>
                </a:solidFill>
                <a:latin typeface="华文行楷" pitchFamily="2" charset="-122"/>
                <a:ea typeface="华文行楷" pitchFamily="2" charset="-122"/>
              </a:rPr>
              <a:t>方案一：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latin typeface="华文楷体" pitchFamily="2" charset="-122"/>
              </a:rPr>
              <a:t>S1=2PA+2PB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latin typeface="华文楷体" pitchFamily="2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933952" y="911225"/>
            <a:ext cx="287771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总行驶里程计算</a:t>
            </a:r>
            <a:endParaRPr lang="zh-CN" altLang="en-US" sz="3000" b="1" dirty="0">
              <a:solidFill>
                <a:srgbClr val="FF0000"/>
              </a:solidFill>
              <a:latin typeface="Calibri" pitchFamily="34" charset="0"/>
              <a:ea typeface="幼圆" pitchFamily="49" charset="-122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592638" y="1954214"/>
            <a:ext cx="4083050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华文行楷" pitchFamily="2" charset="-122"/>
                <a:ea typeface="华文行楷" pitchFamily="2" charset="-122"/>
              </a:rPr>
              <a:t>方案二：</a:t>
            </a:r>
            <a:r>
              <a:rPr lang="en-US" altLang="zh-CN" sz="2400" b="1" dirty="0">
                <a:solidFill>
                  <a:srgbClr val="0070C0"/>
                </a:solidFill>
                <a:latin typeface="华文楷体" pitchFamily="2" charset="-122"/>
              </a:rPr>
              <a:t>S2=PA+PB+AB</a:t>
            </a:r>
            <a:endParaRPr lang="zh-CN" altLang="en-US" sz="2400" b="1" dirty="0">
              <a:solidFill>
                <a:srgbClr val="0070C0"/>
              </a:solidFill>
              <a:latin typeface="华文楷体" pitchFamily="2" charset="-122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332052" y="3563003"/>
            <a:ext cx="3744912" cy="572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华文行楷" pitchFamily="2" charset="-122"/>
                <a:ea typeface="华文行楷" pitchFamily="2" charset="-122"/>
              </a:rPr>
              <a:t>根据三角形：</a:t>
            </a:r>
            <a:endParaRPr lang="en-US" altLang="zh-CN" sz="2400" b="1" dirty="0"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4356100" y="911225"/>
            <a:ext cx="4084638" cy="173355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6172823" y="3670520"/>
            <a:ext cx="29546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华文行楷" pitchFamily="2" charset="-122"/>
                <a:ea typeface="华文行楷" pitchFamily="2" charset="-122"/>
              </a:rPr>
              <a:t>两边之和</a:t>
            </a:r>
            <a:r>
              <a:rPr lang="zh-CN" altLang="en-US" sz="24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大于</a:t>
            </a:r>
            <a:r>
              <a:rPr lang="zh-CN" altLang="en-US" sz="2400" b="1" dirty="0">
                <a:latin typeface="华文行楷" pitchFamily="2" charset="-122"/>
                <a:ea typeface="华文行楷" pitchFamily="2" charset="-122"/>
              </a:rPr>
              <a:t>第三边</a:t>
            </a:r>
          </a:p>
        </p:txBody>
      </p:sp>
      <p:sp>
        <p:nvSpPr>
          <p:cNvPr id="40" name="矩形 39"/>
          <p:cNvSpPr>
            <a:spLocks noChangeArrowheads="1"/>
          </p:cNvSpPr>
          <p:nvPr/>
        </p:nvSpPr>
        <p:spPr bwMode="auto">
          <a:xfrm>
            <a:off x="4207113" y="4119194"/>
            <a:ext cx="35702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华文行楷" pitchFamily="2" charset="-122"/>
                <a:ea typeface="华文行楷" pitchFamily="2" charset="-122"/>
              </a:rPr>
              <a:t>所以，方案二</a:t>
            </a:r>
            <a:r>
              <a:rPr lang="zh-CN" altLang="en-US" sz="24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优于</a:t>
            </a:r>
            <a:r>
              <a:rPr lang="zh-CN" altLang="en-US" sz="2400" b="1" dirty="0">
                <a:latin typeface="华文行楷" pitchFamily="2" charset="-122"/>
                <a:ea typeface="华文行楷" pitchFamily="2" charset="-122"/>
              </a:rPr>
              <a:t>方案一</a:t>
            </a:r>
          </a:p>
        </p:txBody>
      </p:sp>
      <p:sp>
        <p:nvSpPr>
          <p:cNvPr id="22549" name="TextBox 40"/>
          <p:cNvSpPr txBox="1">
            <a:spLocks noChangeArrowheads="1"/>
          </p:cNvSpPr>
          <p:nvPr/>
        </p:nvSpPr>
        <p:spPr bwMode="auto">
          <a:xfrm>
            <a:off x="4356102" y="2956295"/>
            <a:ext cx="4319588" cy="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节约里程</a:t>
            </a:r>
            <a:r>
              <a:rPr lang="en-US" altLang="zh-CN" sz="2000" b="1" dirty="0">
                <a:latin typeface="华文楷体" pitchFamily="2" charset="-122"/>
              </a:rPr>
              <a:t>=</a:t>
            </a:r>
            <a:r>
              <a:rPr lang="en-US" altLang="zh-CN" sz="2000" b="1" dirty="0" smtClean="0">
                <a:latin typeface="华文楷体" pitchFamily="2" charset="-122"/>
              </a:rPr>
              <a:t>S1-S2=PA+PB-AB</a:t>
            </a:r>
            <a:endParaRPr lang="zh-CN" altLang="en-US" sz="2000" b="1" dirty="0">
              <a:latin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47" grpId="0" animBg="1"/>
      <p:bldP spid="33" grpId="0"/>
      <p:bldP spid="3" grpId="0"/>
      <p:bldP spid="35" grpId="0"/>
      <p:bldP spid="37" grpId="0"/>
      <p:bldP spid="37" grpId="1"/>
      <p:bldP spid="5" grpId="0" animBg="1"/>
      <p:bldP spid="6" grpId="0"/>
      <p:bldP spid="6" grpId="1"/>
      <p:bldP spid="40" grpId="0"/>
      <p:bldP spid="225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9105" y="30475"/>
            <a:ext cx="8292045" cy="5246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dirty="0" smtClean="0">
                <a:cs typeface="+mj-cs"/>
              </a:rPr>
              <a:t>1.3 </a:t>
            </a:r>
            <a:r>
              <a:rPr lang="zh-CN" altLang="en-US" dirty="0" smtClean="0">
                <a:cs typeface="+mj-cs"/>
              </a:rPr>
              <a:t>问题的延展</a:t>
            </a:r>
            <a:r>
              <a:rPr lang="en-US" altLang="zh-CN" dirty="0" smtClean="0">
                <a:cs typeface="+mj-cs"/>
              </a:rPr>
              <a:t>: </a:t>
            </a:r>
            <a:r>
              <a:rPr lang="zh-CN" altLang="en-US" dirty="0" smtClean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  <a:cs typeface="+mj-cs"/>
              </a:rPr>
              <a:t>给更多的朋友送礼物，怎么送？？？</a:t>
            </a:r>
            <a:endParaRPr lang="zh-CN" altLang="en-US" sz="2000" dirty="0">
              <a:solidFill>
                <a:srgbClr val="FF0000"/>
              </a:solidFill>
              <a:latin typeface="华文行楷" pitchFamily="2" charset="-122"/>
              <a:ea typeface="华文行楷" pitchFamily="2" charset="-122"/>
              <a:cs typeface="+mj-cs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4621215" y="1995489"/>
            <a:ext cx="719137" cy="720725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6948490" y="1266826"/>
            <a:ext cx="719137" cy="720725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6948490" y="3148014"/>
            <a:ext cx="719137" cy="720725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1619252" y="2058989"/>
            <a:ext cx="720725" cy="720725"/>
          </a:xfrm>
          <a:prstGeom prst="ellipse">
            <a:avLst/>
          </a:prstGeom>
          <a:blipFill dpi="0" rotWithShape="1">
            <a:blip r:embed="rId6">
              <a:extLst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3443290" y="771526"/>
            <a:ext cx="720725" cy="720725"/>
          </a:xfrm>
          <a:prstGeom prst="ellipse">
            <a:avLst/>
          </a:prstGeom>
          <a:blipFill dpi="0" rotWithShape="1">
            <a:blip r:embed="rId7">
              <a:extLst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5364165" y="4227514"/>
            <a:ext cx="719137" cy="720725"/>
          </a:xfrm>
          <a:prstGeom prst="ellipse">
            <a:avLst/>
          </a:prstGeom>
          <a:blipFill dpi="0" rotWithShape="1">
            <a:blip r:embed="rId8">
              <a:extLst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276600" y="3363914"/>
            <a:ext cx="719138" cy="720725"/>
          </a:xfrm>
          <a:prstGeom prst="ellipse">
            <a:avLst/>
          </a:prstGeom>
          <a:blipFill dpi="0" rotWithShape="1">
            <a:blip r:embed="rId9">
              <a:extLst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20" name="直接箭头连接符 19"/>
          <p:cNvCxnSpPr>
            <a:stCxn id="4" idx="6"/>
          </p:cNvCxnSpPr>
          <p:nvPr/>
        </p:nvCxnSpPr>
        <p:spPr>
          <a:xfrm flipV="1">
            <a:off x="5340350" y="1851026"/>
            <a:ext cx="1608138" cy="5048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>
            <a:stCxn id="4" idx="5"/>
            <a:endCxn id="6" idx="2"/>
          </p:cNvCxnSpPr>
          <p:nvPr/>
        </p:nvCxnSpPr>
        <p:spPr>
          <a:xfrm>
            <a:off x="5235577" y="2609851"/>
            <a:ext cx="1712913" cy="8985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>
            <a:stCxn id="4" idx="4"/>
          </p:cNvCxnSpPr>
          <p:nvPr/>
        </p:nvCxnSpPr>
        <p:spPr>
          <a:xfrm>
            <a:off x="4979988" y="2716213"/>
            <a:ext cx="671512" cy="15113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>
            <a:stCxn id="4" idx="3"/>
          </p:cNvCxnSpPr>
          <p:nvPr/>
        </p:nvCxnSpPr>
        <p:spPr>
          <a:xfrm flipH="1">
            <a:off x="3719515" y="2609851"/>
            <a:ext cx="1006475" cy="7667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>
            <a:stCxn id="4" idx="2"/>
          </p:cNvCxnSpPr>
          <p:nvPr/>
        </p:nvCxnSpPr>
        <p:spPr>
          <a:xfrm flipH="1">
            <a:off x="2339975" y="2355851"/>
            <a:ext cx="2281238" cy="317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>
            <a:stCxn id="4" idx="1"/>
          </p:cNvCxnSpPr>
          <p:nvPr/>
        </p:nvCxnSpPr>
        <p:spPr>
          <a:xfrm flipH="1" flipV="1">
            <a:off x="4057650" y="1385888"/>
            <a:ext cx="668338" cy="7159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>
            <a:stCxn id="16" idx="6"/>
            <a:endCxn id="5" idx="2"/>
          </p:cNvCxnSpPr>
          <p:nvPr/>
        </p:nvCxnSpPr>
        <p:spPr>
          <a:xfrm>
            <a:off x="4164015" y="1131888"/>
            <a:ext cx="2784475" cy="4953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>
            <a:stCxn id="5" idx="4"/>
            <a:endCxn id="6" idx="0"/>
          </p:cNvCxnSpPr>
          <p:nvPr/>
        </p:nvCxnSpPr>
        <p:spPr>
          <a:xfrm>
            <a:off x="7308850" y="1987550"/>
            <a:ext cx="0" cy="116046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 flipH="1">
            <a:off x="6011865" y="3868739"/>
            <a:ext cx="1081087" cy="7191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>
            <a:endCxn id="18" idx="5"/>
          </p:cNvCxnSpPr>
          <p:nvPr/>
        </p:nvCxnSpPr>
        <p:spPr>
          <a:xfrm flipH="1" flipV="1">
            <a:off x="3890963" y="3978275"/>
            <a:ext cx="1617662" cy="609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>
            <a:stCxn id="18" idx="1"/>
            <a:endCxn id="15" idx="5"/>
          </p:cNvCxnSpPr>
          <p:nvPr/>
        </p:nvCxnSpPr>
        <p:spPr>
          <a:xfrm flipH="1" flipV="1">
            <a:off x="2233613" y="2673351"/>
            <a:ext cx="1147762" cy="79533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>
            <a:stCxn id="15" idx="0"/>
          </p:cNvCxnSpPr>
          <p:nvPr/>
        </p:nvCxnSpPr>
        <p:spPr>
          <a:xfrm flipV="1">
            <a:off x="1979615" y="1131888"/>
            <a:ext cx="1463675" cy="9271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>
            <a:endCxn id="18" idx="0"/>
          </p:cNvCxnSpPr>
          <p:nvPr/>
        </p:nvCxnSpPr>
        <p:spPr>
          <a:xfrm flipH="1">
            <a:off x="3635377" y="1493839"/>
            <a:ext cx="168275" cy="187007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>
            <a:stCxn id="18" idx="6"/>
          </p:cNvCxnSpPr>
          <p:nvPr/>
        </p:nvCxnSpPr>
        <p:spPr>
          <a:xfrm flipV="1">
            <a:off x="3995738" y="3616326"/>
            <a:ext cx="2952750" cy="107950"/>
          </a:xfrm>
          <a:prstGeom prst="line">
            <a:avLst/>
          </a:prstGeom>
          <a:ln w="3810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0" name="直接连接符 59"/>
          <p:cNvCxnSpPr>
            <a:stCxn id="17" idx="7"/>
          </p:cNvCxnSpPr>
          <p:nvPr/>
        </p:nvCxnSpPr>
        <p:spPr>
          <a:xfrm flipV="1">
            <a:off x="5978527" y="1954213"/>
            <a:ext cx="969963" cy="2379662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2" name="直接连接符 61"/>
          <p:cNvCxnSpPr>
            <a:endCxn id="15" idx="7"/>
          </p:cNvCxnSpPr>
          <p:nvPr/>
        </p:nvCxnSpPr>
        <p:spPr>
          <a:xfrm flipH="1">
            <a:off x="2233615" y="1743076"/>
            <a:ext cx="4714875" cy="422275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4" name="直接连接符 63"/>
          <p:cNvCxnSpPr>
            <a:stCxn id="15" idx="6"/>
          </p:cNvCxnSpPr>
          <p:nvPr/>
        </p:nvCxnSpPr>
        <p:spPr>
          <a:xfrm>
            <a:off x="2339977" y="2419351"/>
            <a:ext cx="3273425" cy="1914525"/>
          </a:xfrm>
          <a:prstGeom prst="line">
            <a:avLst/>
          </a:prstGeom>
          <a:ln w="381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>
            <a:off x="3890965" y="1492251"/>
            <a:ext cx="1722437" cy="273685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>
            <a:endCxn id="18" idx="7"/>
          </p:cNvCxnSpPr>
          <p:nvPr/>
        </p:nvCxnSpPr>
        <p:spPr>
          <a:xfrm flipH="1">
            <a:off x="3890963" y="1995489"/>
            <a:ext cx="2876550" cy="14732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/>
          <p:cNvCxnSpPr>
            <a:stCxn id="15" idx="6"/>
          </p:cNvCxnSpPr>
          <p:nvPr/>
        </p:nvCxnSpPr>
        <p:spPr>
          <a:xfrm>
            <a:off x="2339975" y="2419351"/>
            <a:ext cx="4427538" cy="108902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H="1">
            <a:off x="1763688" y="3071020"/>
            <a:ext cx="792088" cy="1262855"/>
          </a:xfrm>
          <a:prstGeom prst="straightConnector1">
            <a:avLst/>
          </a:prstGeom>
          <a:ln w="476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3564" y="4587876"/>
            <a:ext cx="4766468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</a:rPr>
              <a:t>“一对多”配送问题</a:t>
            </a:r>
            <a:r>
              <a:rPr lang="en-US" altLang="zh-CN" b="1" dirty="0" smtClean="0"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b="1" dirty="0">
                <a:latin typeface="Arial" panose="020B0604020202020204" pitchFamily="34" charset="0"/>
                <a:ea typeface="微软雅黑" panose="020B0503020204020204" pitchFamily="34" charset="-122"/>
              </a:rPr>
              <a:t>节约</a:t>
            </a:r>
            <a:r>
              <a:rPr lang="zh-CN" altLang="en-US" b="1" dirty="0" smtClean="0">
                <a:latin typeface="Arial" panose="020B0604020202020204" pitchFamily="34" charset="0"/>
                <a:ea typeface="微软雅黑" panose="020B0503020204020204" pitchFamily="34" charset="-122"/>
              </a:rPr>
              <a:t>里程法适用范围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mph" presetSubtype="0" repeatCount="indefinite" autoRev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200000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00000"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00000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autoRev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4200000"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文本占位符 7"/>
          <p:cNvSpPr>
            <a:spLocks/>
          </p:cNvSpPr>
          <p:nvPr/>
        </p:nvSpPr>
        <p:spPr bwMode="auto">
          <a:xfrm>
            <a:off x="2055813" y="1568450"/>
            <a:ext cx="1471612" cy="1103313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0" tIns="0" rIns="0" bIns="0" anchor="ctr"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altLang="zh-CN" sz="6600" i="1" dirty="0" smtClean="0">
                <a:solidFill>
                  <a:schemeClr val="accent1"/>
                </a:solidFill>
                <a:latin typeface="Baskerville Old Face" pitchFamily="18" charset="0"/>
                <a:ea typeface="微软雅黑" pitchFamily="34" charset="-122"/>
              </a:rPr>
              <a:t>02</a:t>
            </a:r>
            <a:endParaRPr lang="zh-CN" altLang="en-US" sz="6600" i="1" dirty="0">
              <a:solidFill>
                <a:schemeClr val="accent1"/>
              </a:solidFill>
              <a:latin typeface="Baskerville Old Face" pitchFamily="18" charset="0"/>
              <a:ea typeface="微软雅黑" pitchFamily="34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3670302" y="2279650"/>
            <a:ext cx="394652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占位符 22"/>
          <p:cNvSpPr txBox="1">
            <a:spLocks/>
          </p:cNvSpPr>
          <p:nvPr/>
        </p:nvSpPr>
        <p:spPr>
          <a:xfrm>
            <a:off x="1698627" y="1427164"/>
            <a:ext cx="765175" cy="574675"/>
          </a:xfrm>
          <a:prstGeom prst="ellipse">
            <a:avLst/>
          </a:prstGeom>
          <a:solidFill>
            <a:schemeClr val="accent1">
              <a:lumMod val="60000"/>
              <a:lumOff val="40000"/>
              <a:alpha val="86000"/>
            </a:schemeClr>
          </a:solidFill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accent2">
                    <a:lumMod val="50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altLang="zh-CN" sz="1800" dirty="0" smtClean="0">
                <a:solidFill>
                  <a:schemeClr val="accent1">
                    <a:lumMod val="50000"/>
                  </a:schemeClr>
                </a:solidFill>
              </a:rPr>
              <a:t>Part</a:t>
            </a:r>
            <a:endParaRPr lang="zh-CN" alt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1898650" y="2286000"/>
            <a:ext cx="1765300" cy="508000"/>
          </a:xfrm>
          <a:custGeom>
            <a:avLst/>
            <a:gdLst>
              <a:gd name="connsiteX0" fmla="*/ 0 w 1807014"/>
              <a:gd name="connsiteY0" fmla="*/ 0 h 693278"/>
              <a:gd name="connsiteX1" fmla="*/ 1807014 w 1807014"/>
              <a:gd name="connsiteY1" fmla="*/ 0 h 693278"/>
              <a:gd name="connsiteX2" fmla="*/ 1770122 w 1807014"/>
              <a:gd name="connsiteY2" fmla="*/ 118847 h 693278"/>
              <a:gd name="connsiteX3" fmla="*/ 903507 w 1807014"/>
              <a:gd name="connsiteY3" fmla="*/ 693278 h 693278"/>
              <a:gd name="connsiteX4" fmla="*/ 36892 w 1807014"/>
              <a:gd name="connsiteY4" fmla="*/ 118847 h 693278"/>
              <a:gd name="connsiteX0" fmla="*/ 1807014 w 1898454"/>
              <a:gd name="connsiteY0" fmla="*/ 0 h 693278"/>
              <a:gd name="connsiteX1" fmla="*/ 1770122 w 1898454"/>
              <a:gd name="connsiteY1" fmla="*/ 118847 h 693278"/>
              <a:gd name="connsiteX2" fmla="*/ 903507 w 1898454"/>
              <a:gd name="connsiteY2" fmla="*/ 693278 h 693278"/>
              <a:gd name="connsiteX3" fmla="*/ 36892 w 1898454"/>
              <a:gd name="connsiteY3" fmla="*/ 118847 h 693278"/>
              <a:gd name="connsiteX4" fmla="*/ 0 w 1898454"/>
              <a:gd name="connsiteY4" fmla="*/ 0 h 693278"/>
              <a:gd name="connsiteX5" fmla="*/ 1898454 w 1898454"/>
              <a:gd name="connsiteY5" fmla="*/ 91440 h 693278"/>
              <a:gd name="connsiteX0" fmla="*/ 1807014 w 1807014"/>
              <a:gd name="connsiteY0" fmla="*/ 0 h 693278"/>
              <a:gd name="connsiteX1" fmla="*/ 1770122 w 1807014"/>
              <a:gd name="connsiteY1" fmla="*/ 118847 h 693278"/>
              <a:gd name="connsiteX2" fmla="*/ 903507 w 1807014"/>
              <a:gd name="connsiteY2" fmla="*/ 693278 h 693278"/>
              <a:gd name="connsiteX3" fmla="*/ 36892 w 1807014"/>
              <a:gd name="connsiteY3" fmla="*/ 118847 h 693278"/>
              <a:gd name="connsiteX4" fmla="*/ 0 w 1807014"/>
              <a:gd name="connsiteY4" fmla="*/ 0 h 693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7014" h="693278">
                <a:moveTo>
                  <a:pt x="1807014" y="0"/>
                </a:moveTo>
                <a:lnTo>
                  <a:pt x="1770122" y="118847"/>
                </a:lnTo>
                <a:cubicBezTo>
                  <a:pt x="1627342" y="456416"/>
                  <a:pt x="1293086" y="693278"/>
                  <a:pt x="903507" y="693278"/>
                </a:cubicBezTo>
                <a:cubicBezTo>
                  <a:pt x="513929" y="693278"/>
                  <a:pt x="179672" y="456416"/>
                  <a:pt x="36892" y="118847"/>
                </a:cubicBezTo>
                <a:lnTo>
                  <a:pt x="0" y="0"/>
                </a:lnTo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7940" y="2287588"/>
            <a:ext cx="190023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5"/>
          <p:cNvSpPr txBox="1">
            <a:spLocks/>
          </p:cNvSpPr>
          <p:nvPr/>
        </p:nvSpPr>
        <p:spPr>
          <a:xfrm>
            <a:off x="3748090" y="1722438"/>
            <a:ext cx="3868737" cy="563562"/>
          </a:xfrm>
          <a:prstGeom prst="rect">
            <a:avLst/>
          </a:prstGeom>
        </p:spPr>
        <p:txBody>
          <a:bodyPr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zh-CN" altLang="en-US" dirty="0" smtClean="0">
                <a:solidFill>
                  <a:schemeClr val="accent1"/>
                </a:solidFill>
              </a:rPr>
              <a:t>基本原理</a:t>
            </a:r>
            <a:endParaRPr lang="zh-CN" alt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89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 idx="4294967295"/>
          </p:nvPr>
        </p:nvSpPr>
        <p:spPr bwMode="auto"/>
        <p:txBody>
          <a:bodyPr wrap="square" numCol="1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altLang="zh-CN" dirty="0"/>
              <a:t>2.2 </a:t>
            </a:r>
            <a:r>
              <a:rPr lang="zh-CN" altLang="en-US" dirty="0"/>
              <a:t>节约里程法原理</a:t>
            </a:r>
            <a:r>
              <a:rPr lang="en-US" altLang="zh-CN" dirty="0" smtClean="0"/>
              <a:t>—— </a:t>
            </a:r>
            <a:r>
              <a:rPr lang="zh-CN" altLang="en-US" dirty="0" smtClean="0"/>
              <a:t>一般</a:t>
            </a:r>
            <a:r>
              <a:rPr lang="zh-CN" altLang="en-US" dirty="0"/>
              <a:t>拓展</a:t>
            </a:r>
          </a:p>
        </p:txBody>
      </p:sp>
      <p:sp>
        <p:nvSpPr>
          <p:cNvPr id="30729" name="Text Box 17"/>
          <p:cNvSpPr txBox="1">
            <a:spLocks noChangeArrowheads="1"/>
          </p:cNvSpPr>
          <p:nvPr/>
        </p:nvSpPr>
        <p:spPr bwMode="auto">
          <a:xfrm>
            <a:off x="7488238" y="2143126"/>
            <a:ext cx="165576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ct val="5000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dirty="0">
                <a:solidFill>
                  <a:srgbClr val="000000"/>
                </a:solidFill>
                <a:latin typeface="黑体"/>
                <a:ea typeface="黑体"/>
                <a:cs typeface="黑体"/>
              </a:rPr>
              <a:t>B</a:t>
            </a:r>
            <a:r>
              <a:rPr lang="zh-CN" altLang="en-US" sz="2000">
                <a:solidFill>
                  <a:srgbClr val="000000"/>
                </a:solidFill>
                <a:latin typeface="黑体"/>
                <a:ea typeface="黑体"/>
                <a:cs typeface="黑体"/>
              </a:rPr>
              <a:t>（客户）</a:t>
            </a:r>
          </a:p>
        </p:txBody>
      </p:sp>
      <p:sp>
        <p:nvSpPr>
          <p:cNvPr id="30739" name="Text Box 15"/>
          <p:cNvSpPr txBox="1">
            <a:spLocks noChangeArrowheads="1"/>
          </p:cNvSpPr>
          <p:nvPr/>
        </p:nvSpPr>
        <p:spPr bwMode="auto">
          <a:xfrm>
            <a:off x="4671612" y="2135414"/>
            <a:ext cx="35877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ct val="5000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Times New Roman" pitchFamily="18" charset="0"/>
                <a:ea typeface="隶书" pitchFamily="49" charset="-122"/>
              </a:rPr>
              <a:t>P </a:t>
            </a:r>
            <a:endParaRPr lang="en-US" altLang="zh-CN" sz="2000" b="1" dirty="0">
              <a:solidFill>
                <a:srgbClr val="000000"/>
              </a:solidFill>
              <a:ea typeface="隶书" pitchFamily="49" charset="-122"/>
            </a:endParaRPr>
          </a:p>
        </p:txBody>
      </p:sp>
      <p:sp>
        <p:nvSpPr>
          <p:cNvPr id="30740" name="Text Box 16"/>
          <p:cNvSpPr txBox="1">
            <a:spLocks noChangeArrowheads="1"/>
          </p:cNvSpPr>
          <p:nvPr/>
        </p:nvSpPr>
        <p:spPr bwMode="auto">
          <a:xfrm>
            <a:off x="6036532" y="753343"/>
            <a:ext cx="144145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ct val="50000"/>
              </a:spcBef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黑体"/>
                <a:ea typeface="黑体"/>
                <a:cs typeface="黑体"/>
              </a:rPr>
              <a:t>A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  <a:ea typeface="黑体"/>
                <a:cs typeface="黑体"/>
              </a:rPr>
              <a:t>（客户）</a:t>
            </a:r>
          </a:p>
        </p:txBody>
      </p:sp>
      <p:sp>
        <p:nvSpPr>
          <p:cNvPr id="30741" name="Rectangle 18"/>
          <p:cNvSpPr>
            <a:spLocks noChangeArrowheads="1"/>
          </p:cNvSpPr>
          <p:nvPr/>
        </p:nvSpPr>
        <p:spPr bwMode="auto">
          <a:xfrm>
            <a:off x="4186261" y="2558063"/>
            <a:ext cx="147668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>
              <a:lnSpc>
                <a:spcPct val="110000"/>
              </a:lnSpc>
              <a:buClr>
                <a:srgbClr val="949D23"/>
              </a:buClr>
              <a:buSzPct val="70000"/>
              <a:buFont typeface="Wingdings" pitchFamily="2" charset="2"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黑体"/>
                <a:ea typeface="黑体"/>
                <a:cs typeface="黑体"/>
              </a:rPr>
              <a:t>(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  <a:ea typeface="黑体"/>
                <a:cs typeface="黑体"/>
              </a:rPr>
              <a:t>配送中心</a:t>
            </a:r>
            <a:r>
              <a:rPr lang="en-US" altLang="zh-CN" sz="2000" b="1" dirty="0">
                <a:solidFill>
                  <a:srgbClr val="000000"/>
                </a:solidFill>
                <a:latin typeface="黑体"/>
                <a:ea typeface="黑体"/>
                <a:cs typeface="黑体"/>
              </a:rPr>
              <a:t>)</a:t>
            </a:r>
          </a:p>
        </p:txBody>
      </p:sp>
      <p:sp>
        <p:nvSpPr>
          <p:cNvPr id="30742" name="Line 22"/>
          <p:cNvSpPr>
            <a:spLocks noChangeShapeType="1"/>
          </p:cNvSpPr>
          <p:nvPr/>
        </p:nvSpPr>
        <p:spPr bwMode="auto">
          <a:xfrm>
            <a:off x="5040315" y="2323466"/>
            <a:ext cx="2376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43" name="Line 23"/>
          <p:cNvSpPr>
            <a:spLocks noChangeShapeType="1"/>
          </p:cNvSpPr>
          <p:nvPr/>
        </p:nvSpPr>
        <p:spPr bwMode="auto">
          <a:xfrm flipH="1" flipV="1">
            <a:off x="6228558" y="1088799"/>
            <a:ext cx="1150937" cy="1082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44" name="Line 24"/>
          <p:cNvSpPr>
            <a:spLocks noChangeShapeType="1"/>
          </p:cNvSpPr>
          <p:nvPr/>
        </p:nvSpPr>
        <p:spPr bwMode="auto">
          <a:xfrm flipH="1">
            <a:off x="5227470" y="1009798"/>
            <a:ext cx="858274" cy="51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0" y="601663"/>
            <a:ext cx="9144000" cy="0"/>
          </a:xfrm>
          <a:prstGeom prst="line">
            <a:avLst/>
          </a:prstGeom>
          <a:ln w="1905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6195" y="635267"/>
            <a:ext cx="3959553" cy="452432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节约里程最多</a:t>
            </a:r>
            <a:r>
              <a:rPr lang="zh-CN" altLang="en-US" b="1" dirty="0" smtClean="0">
                <a:solidFill>
                  <a:schemeClr val="tx2"/>
                </a:solidFill>
                <a:latin typeface="宋体" pitchFamily="2" charset="-122"/>
                <a:ea typeface="宋体" pitchFamily="2" charset="-122"/>
              </a:rPr>
              <a:t>的路线方案</a:t>
            </a:r>
            <a:endParaRPr lang="zh-CN" altLang="en-US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96195" y="1487595"/>
            <a:ext cx="3944803" cy="36933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每次经过</a:t>
            </a:r>
            <a:r>
              <a:rPr lang="zh-CN" altLang="en-US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最多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的点（</a:t>
            </a:r>
            <a:r>
              <a:rPr lang="zh-CN" altLang="en-US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载重</a:t>
            </a:r>
            <a:r>
              <a:rPr lang="zh-CN" altLang="en-US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范围）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9405" y="894034"/>
            <a:ext cx="1008065" cy="389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Bef>
                <a:spcPct val="50000"/>
              </a:spcBef>
              <a:buClr>
                <a:srgbClr val="949D23"/>
              </a:buClr>
              <a:buSzPct val="70000"/>
            </a:pPr>
            <a:r>
              <a:rPr lang="en-US" altLang="zh-CN" sz="2000" b="1" dirty="0">
                <a:solidFill>
                  <a:srgbClr val="000000"/>
                </a:solidFill>
                <a:latin typeface="黑体"/>
                <a:ea typeface="黑体"/>
                <a:cs typeface="黑体"/>
              </a:rPr>
              <a:t>C(</a:t>
            </a:r>
            <a:r>
              <a:rPr lang="zh-CN" altLang="en-US" sz="2000" b="1" dirty="0">
                <a:solidFill>
                  <a:srgbClr val="000000"/>
                </a:solidFill>
                <a:latin typeface="黑体"/>
                <a:ea typeface="黑体"/>
                <a:cs typeface="黑体"/>
              </a:rPr>
              <a:t>客户）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87869" y="1283564"/>
            <a:ext cx="435568" cy="71212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b="1" dirty="0" smtClean="0">
                <a:latin typeface="Arial" panose="020B0604020202020204" pitchFamily="34" charset="0"/>
                <a:ea typeface="微软雅黑" panose="020B0503020204020204" pitchFamily="34" charset="-122"/>
              </a:rPr>
              <a:t>…….</a:t>
            </a:r>
            <a:endParaRPr lang="zh-CN" altLang="en-US" sz="1400" b="1" dirty="0" smtClean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9" name="Text Box 31"/>
          <p:cNvSpPr txBox="1">
            <a:spLocks noChangeArrowheads="1"/>
          </p:cNvSpPr>
          <p:nvPr/>
        </p:nvSpPr>
        <p:spPr bwMode="auto">
          <a:xfrm>
            <a:off x="109666" y="3114761"/>
            <a:ext cx="3932609" cy="369332"/>
          </a:xfrm>
          <a:prstGeom prst="rect">
            <a:avLst/>
          </a:prstGeom>
          <a:noFill/>
          <a:ln w="38100">
            <a:solidFill>
              <a:srgbClr val="00B0F0"/>
            </a:solidFill>
            <a:prstDash val="solid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  计算所有巡回线路节约里程量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0" name="Text Box 31"/>
          <p:cNvSpPr txBox="1">
            <a:spLocks noChangeArrowheads="1"/>
          </p:cNvSpPr>
          <p:nvPr/>
        </p:nvSpPr>
        <p:spPr bwMode="auto">
          <a:xfrm>
            <a:off x="96195" y="3867894"/>
            <a:ext cx="3959552" cy="369332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计算各地之间的距离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上箭头 5"/>
          <p:cNvSpPr/>
          <p:nvPr/>
        </p:nvSpPr>
        <p:spPr>
          <a:xfrm>
            <a:off x="1797309" y="2692797"/>
            <a:ext cx="412061" cy="421963"/>
          </a:xfrm>
          <a:prstGeom prst="up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82722" y="2323466"/>
            <a:ext cx="3959553" cy="369332"/>
          </a:xfrm>
          <a:prstGeom prst="rect">
            <a:avLst/>
          </a:prstGeom>
          <a:noFill/>
          <a:ln w="38100">
            <a:solidFill>
              <a:srgbClr val="00B0F0"/>
            </a:solidFill>
            <a:prstDash val="solid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宋体" pitchFamily="2" charset="-122"/>
                <a:ea typeface="宋体" pitchFamily="2" charset="-122"/>
              </a:rPr>
              <a:t>按</a:t>
            </a:r>
            <a:r>
              <a:rPr lang="zh-CN" altLang="en-US" b="1" dirty="0" smtClean="0">
                <a:latin typeface="宋体" pitchFamily="2" charset="-122"/>
                <a:ea typeface="宋体" pitchFamily="2" charset="-122"/>
              </a:rPr>
              <a:t>节约里程量大小将需求点连入</a:t>
            </a:r>
            <a:endParaRPr lang="zh-CN" altLang="en-US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27" name="上箭头 26"/>
          <p:cNvSpPr/>
          <p:nvPr/>
        </p:nvSpPr>
        <p:spPr>
          <a:xfrm>
            <a:off x="1816644" y="3484093"/>
            <a:ext cx="412061" cy="383801"/>
          </a:xfrm>
          <a:prstGeom prst="up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上箭头 28"/>
          <p:cNvSpPr/>
          <p:nvPr/>
        </p:nvSpPr>
        <p:spPr>
          <a:xfrm>
            <a:off x="1797308" y="1856927"/>
            <a:ext cx="431397" cy="466539"/>
          </a:xfrm>
          <a:prstGeom prst="up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下箭头 2"/>
          <p:cNvSpPr/>
          <p:nvPr/>
        </p:nvSpPr>
        <p:spPr>
          <a:xfrm>
            <a:off x="1760696" y="1113481"/>
            <a:ext cx="485285" cy="398796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20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19" grpId="0" animBg="1"/>
      <p:bldP spid="20" grpId="0" animBg="1"/>
      <p:bldP spid="6" grpId="0" animBg="1"/>
      <p:bldP spid="23" grpId="0" animBg="1"/>
      <p:bldP spid="27" grpId="0" animBg="1"/>
      <p:bldP spid="29" grpId="0" animBg="1"/>
      <p:bldP spid="3" grpId="0" animBg="1"/>
    </p:bldLst>
  </p:timing>
</p:sld>
</file>

<file path=ppt/theme/theme1.xml><?xml version="1.0" encoding="utf-8"?>
<a:theme xmlns:a="http://schemas.openxmlformats.org/drawingml/2006/main" name="A000120140530A99PPBG">
  <a:themeElements>
    <a:clrScheme name="自定义 86">
      <a:dk1>
        <a:srgbClr val="3F4143"/>
      </a:dk1>
      <a:lt1>
        <a:srgbClr val="FFFFFF"/>
      </a:lt1>
      <a:dk2>
        <a:srgbClr val="3D3F41"/>
      </a:dk2>
      <a:lt2>
        <a:srgbClr val="FFFFFF"/>
      </a:lt2>
      <a:accent1>
        <a:srgbClr val="3D9928"/>
      </a:accent1>
      <a:accent2>
        <a:srgbClr val="C5D12F"/>
      </a:accent2>
      <a:accent3>
        <a:srgbClr val="56B4B6"/>
      </a:accent3>
      <a:accent4>
        <a:srgbClr val="6B8A4B"/>
      </a:accent4>
      <a:accent5>
        <a:srgbClr val="DCAB48"/>
      </a:accent5>
      <a:accent6>
        <a:srgbClr val="B84D30"/>
      </a:accent6>
      <a:hlink>
        <a:srgbClr val="00B0F0"/>
      </a:hlink>
      <a:folHlink>
        <a:srgbClr val="AFB2B4"/>
      </a:folHlink>
    </a:clrScheme>
    <a:fontScheme name="自定义 23">
      <a:majorFont>
        <a:latin typeface="Britannic Bold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3768</TotalTime>
  <Words>982</Words>
  <Application>Microsoft Office PowerPoint</Application>
  <PresentationFormat>全屏显示(16:9)</PresentationFormat>
  <Paragraphs>420</Paragraphs>
  <Slides>22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9" baseType="lpstr">
      <vt:lpstr>FontAwesome</vt:lpstr>
      <vt:lpstr>黑体</vt:lpstr>
      <vt:lpstr>华文琥珀</vt:lpstr>
      <vt:lpstr>华文楷体</vt:lpstr>
      <vt:lpstr>华文行楷</vt:lpstr>
      <vt:lpstr>隶书</vt:lpstr>
      <vt:lpstr>宋体</vt:lpstr>
      <vt:lpstr>微软雅黑</vt:lpstr>
      <vt:lpstr>幼圆</vt:lpstr>
      <vt:lpstr>Arial</vt:lpstr>
      <vt:lpstr>Arial Black</vt:lpstr>
      <vt:lpstr>Baskerville Old Face</vt:lpstr>
      <vt:lpstr>Britannic Bold</vt:lpstr>
      <vt:lpstr>Calibri</vt:lpstr>
      <vt:lpstr>Times New Roman</vt:lpstr>
      <vt:lpstr>Wingdings</vt:lpstr>
      <vt:lpstr>A000120140530A99PPBG</vt:lpstr>
      <vt:lpstr>节约里程法</vt:lpstr>
      <vt:lpstr>主要内容</vt:lpstr>
      <vt:lpstr>复习回顾——配送合理化</vt:lpstr>
      <vt:lpstr>PowerPoint 演示文稿</vt:lpstr>
      <vt:lpstr>1.1 问题的提出：喜羊羊送礼物的烦恼</vt:lpstr>
      <vt:lpstr>1.2 问题分析</vt:lpstr>
      <vt:lpstr>1.3 问题的延展: 给更多的朋友送礼物，怎么送？？？</vt:lpstr>
      <vt:lpstr>PowerPoint 演示文稿</vt:lpstr>
      <vt:lpstr>2.2 节约里程法原理—— 一般拓展</vt:lpstr>
      <vt:lpstr>PowerPoint 演示文稿</vt:lpstr>
      <vt:lpstr>3.1 问题描述</vt:lpstr>
      <vt:lpstr>3.2  节约里程法应用步骤</vt:lpstr>
      <vt:lpstr>PowerPoint 演示文稿</vt:lpstr>
      <vt:lpstr>3.3  节约里程法应用步骤</vt:lpstr>
      <vt:lpstr>3.3  节约里程法应用步骤</vt:lpstr>
      <vt:lpstr>3.3  节约里程法步骤</vt:lpstr>
      <vt:lpstr>3.3  节约里程法步骤</vt:lpstr>
      <vt:lpstr>3.3  节约里程法步骤</vt:lpstr>
      <vt:lpstr>方法对比</vt:lpstr>
      <vt:lpstr>小结：四步走</vt:lpstr>
      <vt:lpstr>小结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节约里程法</dc:title>
  <dc:creator>tzjc</dc:creator>
  <cp:lastModifiedBy>hc</cp:lastModifiedBy>
  <cp:revision>264</cp:revision>
  <dcterms:modified xsi:type="dcterms:W3CDTF">2021-04-13T08:12:31Z</dcterms:modified>
</cp:coreProperties>
</file>