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382" r:id="rId3"/>
    <p:sldId id="299" r:id="rId4"/>
    <p:sldId id="337" r:id="rId5"/>
    <p:sldId id="373" r:id="rId6"/>
    <p:sldId id="338" r:id="rId7"/>
    <p:sldId id="340" r:id="rId8"/>
    <p:sldId id="339" r:id="rId9"/>
    <p:sldId id="374" r:id="rId10"/>
    <p:sldId id="375" r:id="rId11"/>
    <p:sldId id="376" r:id="rId12"/>
    <p:sldId id="377" r:id="rId13"/>
    <p:sldId id="378" r:id="rId14"/>
    <p:sldId id="379" r:id="rId15"/>
    <p:sldId id="380" r:id="rId16"/>
    <p:sldId id="381" r:id="rId17"/>
    <p:sldId id="383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3F6"/>
    <a:srgbClr val="7DB775"/>
    <a:srgbClr val="7BBB56"/>
    <a:srgbClr val="877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99" autoAdjust="0"/>
    <p:restoredTop sz="68407" autoAdjust="0"/>
  </p:normalViewPr>
  <p:slideViewPr>
    <p:cSldViewPr snapToGrid="0">
      <p:cViewPr varScale="1">
        <p:scale>
          <a:sx n="80" d="100"/>
          <a:sy n="80" d="100"/>
        </p:scale>
        <p:origin x="164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1857B-43EB-43CA-B273-5AA34FF49A13}" type="datetimeFigureOut">
              <a:rPr lang="zh-CN" altLang="en-US" smtClean="0"/>
              <a:pPr/>
              <a:t>2021/4/8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5C5EF-038C-44B6-844D-5A850D43AA1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19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75C5EF-038C-44B6-844D-5A850D43AA1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8561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75C5EF-038C-44B6-844D-5A850D43AA1D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420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75C5EF-038C-44B6-844D-5A850D43AA1D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757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EFF3F6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2156" y="173214"/>
            <a:ext cx="10515600" cy="549275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2021/4/8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/>
          <p:nvPr/>
        </p:nvSpPr>
        <p:spPr>
          <a:xfrm>
            <a:off x="2984989" y="2102760"/>
            <a:ext cx="6755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dirty="0">
                <a:ln w="12700">
                  <a:noFill/>
                  <a:prstDash val="solid"/>
                </a:ln>
                <a:solidFill>
                  <a:srgbClr val="877A8A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学前特殊儿童教育</a:t>
            </a:r>
          </a:p>
        </p:txBody>
      </p:sp>
      <p:sp>
        <p:nvSpPr>
          <p:cNvPr id="3" name="矩形 2"/>
          <p:cNvSpPr/>
          <p:nvPr/>
        </p:nvSpPr>
        <p:spPr>
          <a:xfrm>
            <a:off x="3241309" y="3474157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CN" altLang="en-US" sz="1600" dirty="0">
                <a:solidFill>
                  <a:srgbClr val="877A8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泰州学院  卢凤</a:t>
            </a:r>
            <a:endParaRPr lang="en-US" altLang="zh-CN" sz="1600" dirty="0">
              <a:solidFill>
                <a:srgbClr val="877A8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George Winston - Variations on the Kanon： Variations On The Kanon by Pachelbe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114844" y="-1255889"/>
            <a:ext cx="609600" cy="6096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51A360F-C8AA-744E-B022-CC4B41A5FA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168910"/>
            <a:ext cx="4470400" cy="1308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AC312-5D25-5441-9100-54E01BB86F31}"/>
              </a:ext>
            </a:extLst>
          </p:cNvPr>
          <p:cNvSpPr txBox="1"/>
          <p:nvPr/>
        </p:nvSpPr>
        <p:spPr>
          <a:xfrm>
            <a:off x="2209800" y="851892"/>
            <a:ext cx="6812280" cy="3913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/>
              <a:t>表现症状</a:t>
            </a:r>
            <a:endParaRPr lang="en-US" altLang="zh-CN" sz="2800" dirty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000" dirty="0"/>
              <a:t>注意力缺陷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000" dirty="0"/>
              <a:t>活动过多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000" dirty="0"/>
              <a:t>冲动任性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000" dirty="0"/>
              <a:t>学习困难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000" dirty="0"/>
              <a:t>其它情绪行为问题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000" dirty="0"/>
              <a:t>神经系统发育问题</a:t>
            </a:r>
          </a:p>
          <a:p>
            <a:pPr>
              <a:lnSpc>
                <a:spcPct val="150000"/>
              </a:lnSpc>
            </a:pPr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D0EBFC-835B-304D-8922-A9D2102E7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58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AC312-5D25-5441-9100-54E01BB86F31}"/>
              </a:ext>
            </a:extLst>
          </p:cNvPr>
          <p:cNvSpPr txBox="1"/>
          <p:nvPr/>
        </p:nvSpPr>
        <p:spPr>
          <a:xfrm>
            <a:off x="1539240" y="60960"/>
            <a:ext cx="10180320" cy="6898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/>
              <a:t>诊断标准</a:t>
            </a:r>
            <a:endParaRPr lang="en-US" altLang="zh-CN" sz="2400" b="1" dirty="0"/>
          </a:p>
          <a:p>
            <a:r>
              <a:rPr lang="en-US" altLang="zh-CN" sz="2000" dirty="0"/>
              <a:t>1</a:t>
            </a:r>
            <a:r>
              <a:rPr lang="zh-CN" altLang="zh-CN" sz="2000" dirty="0"/>
              <a:t>、学习、做事不注意细节，常出现粗心大意的错误；</a:t>
            </a:r>
          </a:p>
          <a:p>
            <a:r>
              <a:rPr lang="en-US" altLang="zh-CN" sz="2000" dirty="0"/>
              <a:t>2</a:t>
            </a:r>
            <a:r>
              <a:rPr lang="zh-CN" altLang="zh-CN" sz="2000" dirty="0"/>
              <a:t>、在学习、做事或玩的时候很难保持注意力集中（</a:t>
            </a:r>
            <a:r>
              <a:rPr lang="en-US" altLang="zh-CN" sz="2000" dirty="0"/>
              <a:t>7</a:t>
            </a:r>
            <a:r>
              <a:rPr lang="zh-CN" altLang="zh-CN" sz="2000" dirty="0"/>
              <a:t>～</a:t>
            </a:r>
            <a:r>
              <a:rPr lang="en-US" altLang="zh-CN" sz="2000" dirty="0"/>
              <a:t>10</a:t>
            </a:r>
            <a:r>
              <a:rPr lang="zh-CN" altLang="zh-CN" sz="2000" dirty="0"/>
              <a:t>岁注意力集中不足</a:t>
            </a:r>
            <a:r>
              <a:rPr lang="en-US" altLang="zh-CN" sz="2000" dirty="0"/>
              <a:t>20</a:t>
            </a:r>
            <a:r>
              <a:rPr lang="zh-CN" altLang="zh-CN" sz="2000" dirty="0"/>
              <a:t>分钟，</a:t>
            </a:r>
            <a:r>
              <a:rPr lang="en-US" altLang="zh-CN" sz="2000" dirty="0"/>
              <a:t>10</a:t>
            </a:r>
            <a:r>
              <a:rPr lang="zh-CN" altLang="zh-CN" sz="2000" dirty="0"/>
              <a:t>～</a:t>
            </a:r>
            <a:r>
              <a:rPr lang="en-US" altLang="zh-CN" sz="2000" dirty="0"/>
              <a:t>12</a:t>
            </a:r>
            <a:r>
              <a:rPr lang="zh-CN" altLang="zh-CN" sz="2000" dirty="0"/>
              <a:t>岁不足</a:t>
            </a:r>
            <a:r>
              <a:rPr lang="en-US" altLang="zh-CN" sz="2000" dirty="0"/>
              <a:t>25</a:t>
            </a:r>
            <a:r>
              <a:rPr lang="zh-CN" altLang="zh-CN" sz="2000" dirty="0"/>
              <a:t>分钟，</a:t>
            </a:r>
            <a:r>
              <a:rPr lang="en-US" altLang="zh-CN" sz="2000" dirty="0"/>
              <a:t>12</a:t>
            </a:r>
            <a:r>
              <a:rPr lang="zh-CN" altLang="zh-CN" sz="2000" dirty="0"/>
              <a:t>岁以上不足</a:t>
            </a:r>
            <a:r>
              <a:rPr lang="en-US" altLang="zh-CN" sz="2000" dirty="0"/>
              <a:t>30</a:t>
            </a:r>
            <a:r>
              <a:rPr lang="zh-CN" altLang="zh-CN" sz="2000" dirty="0"/>
              <a:t>分钟）；</a:t>
            </a:r>
          </a:p>
          <a:p>
            <a:r>
              <a:rPr lang="en-US" altLang="zh-CN" sz="2000" dirty="0"/>
              <a:t>3</a:t>
            </a:r>
            <a:r>
              <a:rPr lang="zh-CN" altLang="zh-CN" sz="2000" dirty="0"/>
              <a:t>、别人对他讲话时常常好像没在听或没听见；</a:t>
            </a:r>
          </a:p>
          <a:p>
            <a:r>
              <a:rPr lang="en-US" altLang="zh-CN" sz="2000" dirty="0"/>
              <a:t>4</a:t>
            </a:r>
            <a:r>
              <a:rPr lang="zh-CN" altLang="zh-CN" sz="2000" dirty="0"/>
              <a:t>、经常在一件事情还没做完就转去做另一件事，不能完全按要求做事；</a:t>
            </a:r>
          </a:p>
          <a:p>
            <a:r>
              <a:rPr lang="en-US" altLang="zh-CN" sz="2000" dirty="0"/>
              <a:t>5</a:t>
            </a:r>
            <a:r>
              <a:rPr lang="zh-CN" altLang="zh-CN" sz="2000" dirty="0"/>
              <a:t>、经常很难安排好日常学习和生活；</a:t>
            </a:r>
          </a:p>
          <a:p>
            <a:r>
              <a:rPr lang="en-US" altLang="zh-CN" sz="2000" dirty="0"/>
              <a:t>6</a:t>
            </a:r>
            <a:r>
              <a:rPr lang="zh-CN" altLang="zh-CN" sz="2000" dirty="0"/>
              <a:t>、经常不愿意或回避那些需要持续用脑的事情（例如家庭作业、课堂作业等）；</a:t>
            </a:r>
          </a:p>
          <a:p>
            <a:r>
              <a:rPr lang="en-US" altLang="zh-CN" sz="2000" dirty="0"/>
              <a:t>7</a:t>
            </a:r>
            <a:r>
              <a:rPr lang="zh-CN" altLang="zh-CN" sz="2000" dirty="0"/>
              <a:t>、经常丢失一些常用的东西（例如玩具、铅笔、书本或其他学习用具）；</a:t>
            </a:r>
          </a:p>
          <a:p>
            <a:r>
              <a:rPr lang="en-US" altLang="zh-CN" sz="2000" dirty="0"/>
              <a:t>8</a:t>
            </a:r>
            <a:r>
              <a:rPr lang="zh-CN" altLang="zh-CN" sz="2000" dirty="0"/>
              <a:t>、经常容易因无关刺激而分心；</a:t>
            </a:r>
          </a:p>
          <a:p>
            <a:r>
              <a:rPr lang="en-US" altLang="zh-CN" sz="2000" dirty="0"/>
              <a:t>9</a:t>
            </a:r>
            <a:r>
              <a:rPr lang="zh-CN" altLang="zh-CN" sz="2000" dirty="0"/>
              <a:t>、经常忘事（如上学校时丢三落四，忘记分配的任务）；</a:t>
            </a:r>
          </a:p>
          <a:p>
            <a:r>
              <a:rPr lang="en-US" altLang="zh-CN" sz="2000" dirty="0"/>
              <a:t>10</a:t>
            </a:r>
            <a:r>
              <a:rPr lang="zh-CN" altLang="zh-CN" sz="2000" dirty="0"/>
              <a:t>、经常坐不住，在座位上小动作多或扭来扭去；</a:t>
            </a:r>
          </a:p>
          <a:p>
            <a:r>
              <a:rPr lang="en-US" altLang="zh-CN" sz="2000" dirty="0"/>
              <a:t>11</a:t>
            </a:r>
            <a:r>
              <a:rPr lang="zh-CN" altLang="zh-CN" sz="2000" dirty="0"/>
              <a:t>、在教室或其他需要坐在位子上的地方经常离开座位（包括在家做作业等）；</a:t>
            </a:r>
          </a:p>
          <a:p>
            <a:r>
              <a:rPr lang="en-US" altLang="zh-CN" sz="2000" dirty="0"/>
              <a:t>12</a:t>
            </a:r>
            <a:r>
              <a:rPr lang="zh-CN" altLang="zh-CN" sz="2000" dirty="0"/>
              <a:t>、在一些不该动的场合乱跑乱爬（青少年可能仅表现为主观上坐不住的感觉）；</a:t>
            </a:r>
          </a:p>
          <a:p>
            <a:r>
              <a:rPr lang="en-US" altLang="zh-CN" sz="2000" dirty="0"/>
              <a:t>13</a:t>
            </a:r>
            <a:r>
              <a:rPr lang="zh-CN" altLang="zh-CN" sz="2000" dirty="0"/>
              <a:t>、很难安安静静地玩；</a:t>
            </a:r>
          </a:p>
          <a:p>
            <a:r>
              <a:rPr lang="en-US" altLang="zh-CN" sz="2000" dirty="0"/>
              <a:t>14</a:t>
            </a:r>
            <a:r>
              <a:rPr lang="zh-CN" altLang="zh-CN" sz="2000" dirty="0"/>
              <a:t>、经常忙忙碌碌，精力充沛；</a:t>
            </a:r>
          </a:p>
          <a:p>
            <a:r>
              <a:rPr lang="en-US" altLang="zh-CN" sz="2000" dirty="0"/>
              <a:t>15</a:t>
            </a:r>
            <a:r>
              <a:rPr lang="zh-CN" altLang="zh-CN" sz="2000" dirty="0"/>
              <a:t>、经常话多，说起来没完；</a:t>
            </a:r>
          </a:p>
          <a:p>
            <a:r>
              <a:rPr lang="en-US" altLang="zh-CN" sz="2000" dirty="0"/>
              <a:t>16</a:t>
            </a:r>
            <a:r>
              <a:rPr lang="zh-CN" altLang="zh-CN" sz="2000" dirty="0"/>
              <a:t>、常在问题没说完时抢先回答；</a:t>
            </a:r>
          </a:p>
          <a:p>
            <a:r>
              <a:rPr lang="en-US" altLang="zh-CN" sz="2000" dirty="0"/>
              <a:t>17</a:t>
            </a:r>
            <a:r>
              <a:rPr lang="zh-CN" altLang="zh-CN" sz="2000" dirty="0"/>
              <a:t>、很难按顺序等待（例如排队、比赛或其他集体活动）；</a:t>
            </a:r>
          </a:p>
          <a:p>
            <a:r>
              <a:rPr lang="en-US" altLang="zh-CN" sz="2000" dirty="0"/>
              <a:t>18</a:t>
            </a:r>
            <a:r>
              <a:rPr lang="zh-CN" altLang="zh-CN" sz="2000" dirty="0"/>
              <a:t>、经常打断别人或强使别人接受他（例如插入别人的谈话或游戏）。</a:t>
            </a:r>
          </a:p>
          <a:p>
            <a:pPr>
              <a:lnSpc>
                <a:spcPct val="150000"/>
              </a:lnSpc>
            </a:pPr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D0EBFC-835B-304D-8922-A9D2102E7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09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AC312-5D25-5441-9100-54E01BB86F31}"/>
              </a:ext>
            </a:extLst>
          </p:cNvPr>
          <p:cNvSpPr txBox="1"/>
          <p:nvPr/>
        </p:nvSpPr>
        <p:spPr>
          <a:xfrm>
            <a:off x="1264920" y="1051560"/>
            <a:ext cx="10180320" cy="3820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/>
              <a:t>诊断标准</a:t>
            </a:r>
            <a:endParaRPr lang="en-US" altLang="zh-CN" sz="2400" b="1" dirty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400" dirty="0"/>
              <a:t>1</a:t>
            </a:r>
            <a:r>
              <a:rPr lang="zh-CN" altLang="zh-CN" sz="2400" dirty="0"/>
              <a:t>～</a:t>
            </a:r>
            <a:r>
              <a:rPr lang="en-US" altLang="zh-CN" sz="2400" dirty="0"/>
              <a:t>9</a:t>
            </a:r>
            <a:r>
              <a:rPr lang="zh-CN" altLang="zh-CN" sz="2400" dirty="0"/>
              <a:t>条属于注意缺陷，如果孩子满足注意缺陷症状中的</a:t>
            </a:r>
            <a:r>
              <a:rPr lang="en-US" altLang="zh-CN" sz="2400" dirty="0"/>
              <a:t>6</a:t>
            </a:r>
            <a:r>
              <a:rPr lang="zh-CN" altLang="zh-CN" sz="2400" dirty="0"/>
              <a:t>条或以上，则属于儿童多动症注意缺陷型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400" dirty="0"/>
              <a:t>10</a:t>
            </a:r>
            <a:r>
              <a:rPr lang="zh-CN" altLang="zh-CN" sz="2400" dirty="0"/>
              <a:t>～</a:t>
            </a:r>
            <a:r>
              <a:rPr lang="en-US" altLang="zh-CN" sz="2400" dirty="0"/>
              <a:t>18</a:t>
            </a:r>
            <a:r>
              <a:rPr lang="zh-CN" altLang="zh-CN" sz="2400" dirty="0"/>
              <a:t>条属于多动冲动，如果孩子满足多动冲动症状中的</a:t>
            </a:r>
            <a:r>
              <a:rPr lang="en-US" altLang="zh-CN" sz="2400" dirty="0"/>
              <a:t>6</a:t>
            </a:r>
            <a:r>
              <a:rPr lang="zh-CN" altLang="zh-CN" sz="2400" dirty="0"/>
              <a:t>条或以上，则属于儿童多动症，多动冲动型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400" dirty="0"/>
              <a:t>如果同时满足上面两种情况，则属于儿童多动症，混合型。</a:t>
            </a:r>
          </a:p>
          <a:p>
            <a:pPr>
              <a:lnSpc>
                <a:spcPct val="150000"/>
              </a:lnSpc>
            </a:pPr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D0EBFC-835B-304D-8922-A9D2102E7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64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AC312-5D25-5441-9100-54E01BB86F31}"/>
              </a:ext>
            </a:extLst>
          </p:cNvPr>
          <p:cNvSpPr txBox="1"/>
          <p:nvPr/>
        </p:nvSpPr>
        <p:spPr>
          <a:xfrm>
            <a:off x="1264920" y="1051560"/>
            <a:ext cx="10180320" cy="399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/>
              <a:t>家庭教育</a:t>
            </a:r>
            <a:endParaRPr lang="en-US" altLang="zh-CN" sz="2800" b="1" dirty="0"/>
          </a:p>
          <a:p>
            <a:pPr algn="ctr">
              <a:lnSpc>
                <a:spcPct val="150000"/>
              </a:lnSpc>
            </a:pPr>
            <a:r>
              <a:rPr lang="zh-CN" altLang="en-US" sz="2400" dirty="0"/>
              <a:t>重视</a:t>
            </a:r>
            <a:endParaRPr lang="en-US" altLang="zh-CN" sz="2400" dirty="0"/>
          </a:p>
          <a:p>
            <a:pPr algn="ctr">
              <a:lnSpc>
                <a:spcPct val="150000"/>
              </a:lnSpc>
            </a:pPr>
            <a:r>
              <a:rPr kumimoji="1" lang="zh-CN" altLang="en-US" sz="2400" dirty="0"/>
              <a:t>关心</a:t>
            </a:r>
            <a:endParaRPr kumimoji="1" lang="en-US" altLang="zh-CN" sz="2400" dirty="0"/>
          </a:p>
          <a:p>
            <a:pPr algn="ctr">
              <a:lnSpc>
                <a:spcPct val="150000"/>
              </a:lnSpc>
            </a:pPr>
            <a:r>
              <a:rPr kumimoji="1" lang="zh-CN" altLang="en-US" sz="2400" dirty="0"/>
              <a:t>忍耐</a:t>
            </a:r>
            <a:endParaRPr kumimoji="1" lang="en-US" altLang="zh-CN" sz="2400" dirty="0"/>
          </a:p>
          <a:p>
            <a:pPr algn="ctr">
              <a:lnSpc>
                <a:spcPct val="150000"/>
              </a:lnSpc>
            </a:pPr>
            <a:r>
              <a:rPr kumimoji="1" lang="zh-CN" altLang="en-US" sz="2400" dirty="0"/>
              <a:t>培养良好行为</a:t>
            </a:r>
            <a:endParaRPr kumimoji="1" lang="en-US" altLang="zh-CN" sz="2400" dirty="0"/>
          </a:p>
          <a:p>
            <a:pPr algn="ctr">
              <a:lnSpc>
                <a:spcPct val="150000"/>
              </a:lnSpc>
            </a:pPr>
            <a:r>
              <a:rPr kumimoji="1" lang="zh-CN" altLang="en-US" sz="2400" dirty="0"/>
              <a:t>创建良好家庭氛围</a:t>
            </a:r>
            <a:endParaRPr kumimoji="1" lang="en-US" altLang="zh-CN" sz="2400" dirty="0"/>
          </a:p>
          <a:p>
            <a:pPr algn="ctr">
              <a:lnSpc>
                <a:spcPct val="150000"/>
              </a:lnSpc>
            </a:pPr>
            <a:r>
              <a:rPr kumimoji="1" lang="zh-CN" altLang="en-US" sz="2400" dirty="0"/>
              <a:t>积极配合医生</a:t>
            </a:r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D0EBFC-835B-304D-8922-A9D2102E7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43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AC312-5D25-5441-9100-54E01BB86F31}"/>
              </a:ext>
            </a:extLst>
          </p:cNvPr>
          <p:cNvSpPr txBox="1"/>
          <p:nvPr/>
        </p:nvSpPr>
        <p:spPr>
          <a:xfrm>
            <a:off x="1264920" y="1051560"/>
            <a:ext cx="10180320" cy="2888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/>
              <a:t>学校干预</a:t>
            </a:r>
            <a:endParaRPr lang="en-US" altLang="zh-CN" sz="2800" b="1" dirty="0"/>
          </a:p>
          <a:p>
            <a:pPr algn="ctr">
              <a:lnSpc>
                <a:spcPct val="150000"/>
              </a:lnSpc>
            </a:pPr>
            <a:r>
              <a:rPr lang="zh-CN" altLang="en-US" sz="2400" dirty="0"/>
              <a:t>感统训练</a:t>
            </a:r>
            <a:endParaRPr lang="en-US" altLang="zh-CN" sz="2400" dirty="0"/>
          </a:p>
          <a:p>
            <a:pPr algn="ctr">
              <a:lnSpc>
                <a:spcPct val="150000"/>
              </a:lnSpc>
            </a:pPr>
            <a:r>
              <a:rPr lang="zh-CN" altLang="en-US" sz="2400" dirty="0"/>
              <a:t>认知训练</a:t>
            </a:r>
            <a:endParaRPr lang="en-US" altLang="zh-CN" sz="2400" dirty="0"/>
          </a:p>
          <a:p>
            <a:pPr algn="ctr">
              <a:lnSpc>
                <a:spcPct val="150000"/>
              </a:lnSpc>
            </a:pPr>
            <a:r>
              <a:rPr lang="zh-CN" altLang="en-US" sz="2400" dirty="0"/>
              <a:t>行为矫治训练</a:t>
            </a:r>
            <a:endParaRPr lang="en-US" altLang="zh-CN" sz="2400" dirty="0"/>
          </a:p>
          <a:p>
            <a:pPr algn="ctr">
              <a:lnSpc>
                <a:spcPct val="150000"/>
              </a:lnSpc>
            </a:pPr>
            <a:r>
              <a:rPr kumimoji="1" lang="zh-CN" altLang="en-US" sz="2400" dirty="0"/>
              <a:t>沙盘游戏</a:t>
            </a:r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D0EBFC-835B-304D-8922-A9D2102E7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63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AC312-5D25-5441-9100-54E01BB86F31}"/>
              </a:ext>
            </a:extLst>
          </p:cNvPr>
          <p:cNvSpPr txBox="1"/>
          <p:nvPr/>
        </p:nvSpPr>
        <p:spPr>
          <a:xfrm>
            <a:off x="1112520" y="0"/>
            <a:ext cx="10180320" cy="668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/>
              <a:t>经验之谈</a:t>
            </a:r>
            <a:endParaRPr lang="en-US" altLang="zh-CN" sz="2800" b="1" dirty="0"/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立即</a:t>
            </a:r>
            <a:r>
              <a:rPr lang="en-US" altLang="zh-CN" sz="2000" b="1" dirty="0"/>
              <a:t>“</a:t>
            </a:r>
            <a:r>
              <a:rPr lang="zh-CN" altLang="zh-CN" sz="2000" b="1" dirty="0"/>
              <a:t>反馈</a:t>
            </a:r>
            <a:r>
              <a:rPr lang="en-US" altLang="zh-CN" sz="2000" b="1" dirty="0"/>
              <a:t>”</a:t>
            </a:r>
            <a:r>
              <a:rPr lang="zh-CN" altLang="zh-CN" sz="2000" dirty="0"/>
              <a:t>：一旦多动症的孩子出现了良好的表现，就应迅速给予表扬和赞许，让孩子能立即知道自己做得怎样。</a:t>
            </a:r>
            <a:r>
              <a:rPr lang="en-US" altLang="zh-CN" sz="2000" dirty="0"/>
              <a:t>“</a:t>
            </a:r>
            <a:r>
              <a:rPr lang="zh-CN" altLang="zh-CN" sz="2000" dirty="0"/>
              <a:t>反馈</a:t>
            </a:r>
            <a:r>
              <a:rPr lang="en-US" altLang="zh-CN" sz="2000" dirty="0"/>
              <a:t>”</a:t>
            </a:r>
            <a:r>
              <a:rPr lang="zh-CN" altLang="zh-CN" sz="2000" dirty="0"/>
              <a:t>应该非常明确、特别，越迅速印象越深、效果越好。</a:t>
            </a:r>
            <a:r>
              <a:rPr lang="en-US" altLang="zh-CN" sz="2000" dirty="0"/>
              <a:t>“</a:t>
            </a:r>
            <a:r>
              <a:rPr lang="zh-CN" altLang="zh-CN" sz="2000" dirty="0"/>
              <a:t>反馈</a:t>
            </a:r>
            <a:r>
              <a:rPr lang="en-US" altLang="zh-CN" sz="2000" dirty="0"/>
              <a:t>”</a:t>
            </a:r>
            <a:r>
              <a:rPr lang="zh-CN" altLang="zh-CN" sz="2000" dirty="0"/>
              <a:t>不仅限于口头表扬，还可以是一种许诺，或是特别的玩具和食物等奖励。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频繁</a:t>
            </a:r>
            <a:r>
              <a:rPr lang="en-US" altLang="zh-CN" sz="2000" b="1" dirty="0"/>
              <a:t>“</a:t>
            </a:r>
            <a:r>
              <a:rPr lang="zh-CN" altLang="zh-CN" sz="2000" b="1" dirty="0"/>
              <a:t>反馈</a:t>
            </a:r>
            <a:r>
              <a:rPr lang="en-US" altLang="zh-CN" sz="2000" b="1" dirty="0"/>
              <a:t>”</a:t>
            </a:r>
            <a:r>
              <a:rPr lang="zh-CN" altLang="zh-CN" sz="2000" dirty="0"/>
              <a:t>：对于正常的儿童，每天只需要几次的</a:t>
            </a:r>
            <a:r>
              <a:rPr lang="en-US" altLang="zh-CN" sz="2000" dirty="0"/>
              <a:t>“</a:t>
            </a:r>
            <a:r>
              <a:rPr lang="zh-CN" altLang="zh-CN" sz="2000" dirty="0"/>
              <a:t>反馈</a:t>
            </a:r>
            <a:r>
              <a:rPr lang="en-US" altLang="zh-CN" sz="2000" dirty="0"/>
              <a:t>”</a:t>
            </a:r>
            <a:r>
              <a:rPr lang="zh-CN" altLang="zh-CN" sz="2000" dirty="0"/>
              <a:t>（表扬和批评），就能够起到督促和鼓励的作用。而对于多动症的孩子，则需要更多的</a:t>
            </a:r>
            <a:r>
              <a:rPr lang="en-US" altLang="zh-CN" sz="2000" dirty="0"/>
              <a:t>“</a:t>
            </a:r>
            <a:r>
              <a:rPr lang="zh-CN" altLang="zh-CN" sz="2000" dirty="0"/>
              <a:t>反馈</a:t>
            </a:r>
            <a:r>
              <a:rPr lang="en-US" altLang="zh-CN" sz="2000" dirty="0"/>
              <a:t>”</a:t>
            </a:r>
            <a:r>
              <a:rPr lang="zh-CN" altLang="zh-CN" sz="2000" dirty="0"/>
              <a:t>。频繁</a:t>
            </a:r>
            <a:r>
              <a:rPr lang="en-US" altLang="zh-CN" sz="2000" dirty="0"/>
              <a:t>“</a:t>
            </a:r>
            <a:r>
              <a:rPr lang="zh-CN" altLang="zh-CN" sz="2000" dirty="0"/>
              <a:t>反馈</a:t>
            </a:r>
            <a:r>
              <a:rPr lang="en-US" altLang="zh-CN" sz="2000" dirty="0"/>
              <a:t>”</a:t>
            </a:r>
            <a:r>
              <a:rPr lang="zh-CN" altLang="zh-CN" sz="2000" dirty="0"/>
              <a:t>，让孩子始终都能知道自己做得怎样，该如何做。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突出</a:t>
            </a:r>
            <a:r>
              <a:rPr lang="en-US" altLang="zh-CN" sz="2000" b="1" dirty="0"/>
              <a:t>“</a:t>
            </a:r>
            <a:r>
              <a:rPr lang="zh-CN" altLang="zh-CN" sz="2000" b="1" dirty="0"/>
              <a:t>反馈</a:t>
            </a:r>
            <a:r>
              <a:rPr lang="en-US" altLang="zh-CN" sz="2000" b="1" dirty="0"/>
              <a:t>”</a:t>
            </a:r>
            <a:r>
              <a:rPr lang="zh-CN" altLang="zh-CN" sz="2000" dirty="0"/>
              <a:t>：由于多动症儿童常常对一般的奖励或赞许敏感性降低，难以调动积极性，因此有时需要</a:t>
            </a:r>
            <a:r>
              <a:rPr lang="en-US" altLang="zh-CN" sz="2000" dirty="0"/>
              <a:t>“</a:t>
            </a:r>
            <a:r>
              <a:rPr lang="zh-CN" altLang="zh-CN" sz="2000" dirty="0"/>
              <a:t>突出</a:t>
            </a:r>
            <a:r>
              <a:rPr lang="en-US" altLang="zh-CN" sz="2000" dirty="0"/>
              <a:t>”</a:t>
            </a:r>
            <a:r>
              <a:rPr lang="zh-CN" altLang="zh-CN" sz="2000" dirty="0"/>
              <a:t>、有威慑力的反馈，可以起到意想不到的效果。突出</a:t>
            </a:r>
            <a:r>
              <a:rPr lang="en-US" altLang="zh-CN" sz="2000" dirty="0"/>
              <a:t>“</a:t>
            </a:r>
            <a:r>
              <a:rPr lang="zh-CN" altLang="zh-CN" sz="2000" dirty="0"/>
              <a:t>反馈</a:t>
            </a:r>
            <a:r>
              <a:rPr lang="en-US" altLang="zh-CN" sz="2000" dirty="0"/>
              <a:t>”</a:t>
            </a:r>
            <a:r>
              <a:rPr lang="zh-CN" altLang="zh-CN" sz="2000" dirty="0"/>
              <a:t>包括实质性的奖励，如特权、特别的食物、玩具等物质奖励，偶尔也可以用钱来奖励。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先鼓励、后惩罚</a:t>
            </a:r>
            <a:r>
              <a:rPr lang="zh-CN" altLang="zh-CN" sz="2000" dirty="0"/>
              <a:t>：要先规定出良好行为的准则，并要求孩子按规则去做。当孩子按照行为规则去做时要予以表扬，避免开始就进行严厉的惩罚。当新的行为经常被表扬至少一周以上，再开始惩罚其不良行为。轻微的惩罚与鼓励相结合，每</a:t>
            </a:r>
            <a:r>
              <a:rPr lang="en-US" altLang="zh-CN" sz="2000" dirty="0"/>
              <a:t>2-3</a:t>
            </a:r>
            <a:r>
              <a:rPr lang="zh-CN" altLang="zh-CN" sz="2000" dirty="0"/>
              <a:t>次表扬时加一次批评，是改变行为的良好方法。 </a:t>
            </a:r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D0EBFC-835B-304D-8922-A9D2102E7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87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AC312-5D25-5441-9100-54E01BB86F31}"/>
              </a:ext>
            </a:extLst>
          </p:cNvPr>
          <p:cNvSpPr txBox="1"/>
          <p:nvPr/>
        </p:nvSpPr>
        <p:spPr>
          <a:xfrm>
            <a:off x="716280" y="0"/>
            <a:ext cx="10972800" cy="668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/>
              <a:t>经验之谈</a:t>
            </a:r>
            <a:endParaRPr lang="en-US" altLang="zh-CN" sz="2800" b="1" dirty="0"/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事先计划</a:t>
            </a:r>
            <a:r>
              <a:rPr lang="zh-CN" altLang="zh-CN" sz="2000" dirty="0"/>
              <a:t>：家长常常会突然面临多动症孩子的冲动或其他不良行为，此时家长常会变得迷惑、激动，尤其是在陌生人面前，还会感到焦虑和羞耻。三个步骤：（</a:t>
            </a:r>
            <a:r>
              <a:rPr lang="en-US" altLang="zh-CN" sz="2000" dirty="0"/>
              <a:t>1</a:t>
            </a:r>
            <a:r>
              <a:rPr lang="zh-CN" altLang="zh-CN" sz="2000" dirty="0"/>
              <a:t>）对不良行为的前兆进行制止；（</a:t>
            </a:r>
            <a:r>
              <a:rPr lang="en-US" altLang="zh-CN" sz="2000" dirty="0"/>
              <a:t>2</a:t>
            </a:r>
            <a:r>
              <a:rPr lang="zh-CN" altLang="zh-CN" sz="2000" dirty="0"/>
              <a:t>）进入公共场所之前，要求其复述行为规则；（</a:t>
            </a:r>
            <a:r>
              <a:rPr lang="en-US" altLang="zh-CN" sz="2000" dirty="0"/>
              <a:t>3</a:t>
            </a:r>
            <a:r>
              <a:rPr lang="zh-CN" altLang="zh-CN" sz="2000" dirty="0"/>
              <a:t>）让孩子复习遵守纪律时，可以得到什么奖励，而不遵守纪律时，将会得到什么惩罚。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保持连续性</a:t>
            </a:r>
            <a:r>
              <a:rPr lang="zh-CN" altLang="zh-CN" sz="2000" dirty="0"/>
              <a:t>：多动症儿童行为的改变往往需要几个月、甚至几年的时间。还要保持在不同场合的一致，行为规则不仅在家中，而且在其它任何场合都应遵守。另外父母之间行为标准和要求一定要统一。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始终保持希望</a:t>
            </a:r>
            <a:r>
              <a:rPr lang="zh-CN" altLang="zh-CN" sz="2000" dirty="0"/>
              <a:t>：有些家长常会失去希望，变得易生气和激怒，也会灰心丧气，甚至会有抵触情绪。他们常常会像对待其他孩子一样质问和迁怒于孩子。这是不明智的，也是没有效果的。任何时候都应该始终保持冷静、充满希望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学会谅解</a:t>
            </a:r>
            <a:r>
              <a:rPr lang="zh-CN" altLang="zh-CN" sz="2000" dirty="0"/>
              <a:t>：每天孩子入睡后，家长应简单复习一下全天发生的事情，原谅孩子的过失，消除愤怒、不满和气愤情绪，因为孩子是有疾病的，是不能控制自己的。还应原谅其他人，他们误解了孩子的不成熟行为，说了些不友好的话，做出了一些防卫性动作，因为这些人对多动症还缺乏了解。</a:t>
            </a:r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D0EBFC-835B-304D-8922-A9D2102E7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3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B73282C-5C8A-2A43-B447-0FEF6F2A2BE5}"/>
              </a:ext>
            </a:extLst>
          </p:cNvPr>
          <p:cNvSpPr txBox="1"/>
          <p:nvPr/>
        </p:nvSpPr>
        <p:spPr>
          <a:xfrm>
            <a:off x="4031381" y="1240055"/>
            <a:ext cx="557784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3200" dirty="0">
                <a:solidFill>
                  <a:srgbClr val="0070C0"/>
                </a:solidFill>
                <a:latin typeface="STXingkai" panose="02010800040101010101" pitchFamily="2" charset="-122"/>
                <a:ea typeface="STXingkai" panose="02010800040101010101" pitchFamily="2" charset="-122"/>
              </a:rPr>
              <a:t>理解是尊重的基础，</a:t>
            </a:r>
            <a:endParaRPr kumimoji="1" lang="en-US" altLang="zh-CN" sz="3200" dirty="0">
              <a:solidFill>
                <a:srgbClr val="0070C0"/>
              </a:solidFill>
              <a:latin typeface="STXingkai" panose="02010800040101010101" pitchFamily="2" charset="-122"/>
              <a:ea typeface="STXingkai" panose="02010800040101010101" pitchFamily="2" charset="-122"/>
            </a:endParaRPr>
          </a:p>
          <a:p>
            <a:pPr>
              <a:lnSpc>
                <a:spcPct val="200000"/>
              </a:lnSpc>
            </a:pPr>
            <a:r>
              <a:rPr kumimoji="1" lang="zh-CN" altLang="en-US" sz="3200" dirty="0">
                <a:solidFill>
                  <a:srgbClr val="0070C0"/>
                </a:solidFill>
                <a:latin typeface="STXingkai" panose="02010800040101010101" pitchFamily="2" charset="-122"/>
                <a:ea typeface="STXingkai" panose="02010800040101010101" pitchFamily="2" charset="-122"/>
              </a:rPr>
              <a:t>尊重是平等的基石，</a:t>
            </a:r>
            <a:endParaRPr kumimoji="1" lang="en-US" altLang="zh-CN" sz="3200" dirty="0">
              <a:solidFill>
                <a:srgbClr val="0070C0"/>
              </a:solidFill>
              <a:latin typeface="STXingkai" panose="02010800040101010101" pitchFamily="2" charset="-122"/>
              <a:ea typeface="STXingkai" panose="02010800040101010101" pitchFamily="2" charset="-122"/>
            </a:endParaRPr>
          </a:p>
          <a:p>
            <a:pPr>
              <a:lnSpc>
                <a:spcPct val="200000"/>
              </a:lnSpc>
            </a:pPr>
            <a:r>
              <a:rPr kumimoji="1" lang="zh-CN" altLang="en-US" sz="3200" dirty="0">
                <a:solidFill>
                  <a:srgbClr val="0070C0"/>
                </a:solidFill>
                <a:latin typeface="STXingkai" panose="02010800040101010101" pitchFamily="2" charset="-122"/>
                <a:ea typeface="STXingkai" panose="02010800040101010101" pitchFamily="2" charset="-122"/>
              </a:rPr>
              <a:t>平等是和谐的前提。</a:t>
            </a:r>
            <a:endParaRPr kumimoji="1" lang="zh-CN" altLang="en-US" sz="2400" dirty="0">
              <a:solidFill>
                <a:srgbClr val="0070C0"/>
              </a:solidFill>
              <a:latin typeface="STXingkai" panose="02010800040101010101" pitchFamily="2" charset="-122"/>
              <a:ea typeface="STXingkai" panose="0201080004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57E01A0-AC8C-2444-8C31-EB6303C0D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2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B73282C-5C8A-2A43-B447-0FEF6F2A2BE5}"/>
              </a:ext>
            </a:extLst>
          </p:cNvPr>
          <p:cNvSpPr txBox="1"/>
          <p:nvPr/>
        </p:nvSpPr>
        <p:spPr>
          <a:xfrm>
            <a:off x="4031381" y="1240055"/>
            <a:ext cx="557784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3200" dirty="0">
                <a:solidFill>
                  <a:srgbClr val="0070C0"/>
                </a:solidFill>
                <a:latin typeface="STXingkai" panose="02010800040101010101" pitchFamily="2" charset="-122"/>
                <a:ea typeface="STXingkai" panose="02010800040101010101" pitchFamily="2" charset="-122"/>
              </a:rPr>
              <a:t>理解是尊重的基础，</a:t>
            </a:r>
            <a:endParaRPr kumimoji="1" lang="en-US" altLang="zh-CN" sz="3200" dirty="0">
              <a:solidFill>
                <a:srgbClr val="0070C0"/>
              </a:solidFill>
              <a:latin typeface="STXingkai" panose="02010800040101010101" pitchFamily="2" charset="-122"/>
              <a:ea typeface="STXingkai" panose="02010800040101010101" pitchFamily="2" charset="-122"/>
            </a:endParaRPr>
          </a:p>
          <a:p>
            <a:pPr>
              <a:lnSpc>
                <a:spcPct val="200000"/>
              </a:lnSpc>
            </a:pPr>
            <a:r>
              <a:rPr kumimoji="1" lang="zh-CN" altLang="en-US" sz="3200" dirty="0">
                <a:solidFill>
                  <a:srgbClr val="0070C0"/>
                </a:solidFill>
                <a:latin typeface="STXingkai" panose="02010800040101010101" pitchFamily="2" charset="-122"/>
                <a:ea typeface="STXingkai" panose="02010800040101010101" pitchFamily="2" charset="-122"/>
              </a:rPr>
              <a:t>尊重是平等的基石，</a:t>
            </a:r>
            <a:endParaRPr kumimoji="1" lang="en-US" altLang="zh-CN" sz="3200" dirty="0">
              <a:solidFill>
                <a:srgbClr val="0070C0"/>
              </a:solidFill>
              <a:latin typeface="STXingkai" panose="02010800040101010101" pitchFamily="2" charset="-122"/>
              <a:ea typeface="STXingkai" panose="02010800040101010101" pitchFamily="2" charset="-122"/>
            </a:endParaRPr>
          </a:p>
          <a:p>
            <a:pPr>
              <a:lnSpc>
                <a:spcPct val="200000"/>
              </a:lnSpc>
            </a:pPr>
            <a:r>
              <a:rPr kumimoji="1" lang="zh-CN" altLang="en-US" sz="3200" dirty="0">
                <a:solidFill>
                  <a:srgbClr val="0070C0"/>
                </a:solidFill>
                <a:latin typeface="STXingkai" panose="02010800040101010101" pitchFamily="2" charset="-122"/>
                <a:ea typeface="STXingkai" panose="02010800040101010101" pitchFamily="2" charset="-122"/>
              </a:rPr>
              <a:t>平等是和谐的前提。</a:t>
            </a:r>
            <a:endParaRPr kumimoji="1" lang="zh-CN" altLang="en-US" sz="2400" dirty="0">
              <a:solidFill>
                <a:srgbClr val="0070C0"/>
              </a:solidFill>
              <a:latin typeface="STXingkai" panose="02010800040101010101" pitchFamily="2" charset="-122"/>
              <a:ea typeface="STXingkai" panose="0201080004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57E01A0-AC8C-2444-8C31-EB6303C0D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27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B73282C-5C8A-2A43-B447-0FEF6F2A2BE5}"/>
              </a:ext>
            </a:extLst>
          </p:cNvPr>
          <p:cNvSpPr txBox="1"/>
          <p:nvPr/>
        </p:nvSpPr>
        <p:spPr>
          <a:xfrm>
            <a:off x="3870960" y="822960"/>
            <a:ext cx="5577840" cy="3917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3200" dirty="0"/>
              <a:t>情绪行为问题</a:t>
            </a:r>
            <a:r>
              <a:rPr kumimoji="1" lang="en-US" altLang="zh-CN" sz="3200" dirty="0"/>
              <a:t>:</a:t>
            </a:r>
          </a:p>
          <a:p>
            <a:pPr lvl="2">
              <a:lnSpc>
                <a:spcPct val="200000"/>
              </a:lnSpc>
            </a:pPr>
            <a:r>
              <a:rPr kumimoji="1" lang="zh-CN" altLang="en-US" sz="2400" dirty="0"/>
              <a:t>情绪行为问题儿童概述</a:t>
            </a:r>
            <a:endParaRPr kumimoji="1" lang="en-US" altLang="zh-CN" sz="2400" dirty="0"/>
          </a:p>
          <a:p>
            <a:pPr lvl="2">
              <a:lnSpc>
                <a:spcPct val="200000"/>
              </a:lnSpc>
            </a:pPr>
            <a:r>
              <a:rPr kumimoji="1" lang="zh-CN" altLang="en-US" sz="2400" dirty="0"/>
              <a:t>自闭症</a:t>
            </a:r>
            <a:endParaRPr kumimoji="1" lang="en-US" altLang="zh-CN" sz="2400" dirty="0"/>
          </a:p>
          <a:p>
            <a:pPr lvl="2">
              <a:lnSpc>
                <a:spcPct val="200000"/>
              </a:lnSpc>
            </a:pPr>
            <a:r>
              <a:rPr kumimoji="1" lang="zh-CN" altLang="en-US" sz="2400" dirty="0"/>
              <a:t>感统失调</a:t>
            </a:r>
            <a:endParaRPr kumimoji="1" lang="en-US" altLang="zh-CN" sz="2400" dirty="0"/>
          </a:p>
          <a:p>
            <a:pPr lvl="2">
              <a:lnSpc>
                <a:spcPct val="200000"/>
              </a:lnSpc>
            </a:pPr>
            <a:r>
              <a:rPr kumimoji="1" lang="zh-CN" altLang="en-US" sz="2400" dirty="0">
                <a:solidFill>
                  <a:srgbClr val="FF0000"/>
                </a:solidFill>
              </a:rPr>
              <a:t>多动症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57E01A0-AC8C-2444-8C31-EB6303C0D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56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0CCD2DE4-709C-5340-95C0-978363178123}"/>
              </a:ext>
            </a:extLst>
          </p:cNvPr>
          <p:cNvSpPr txBox="1"/>
          <p:nvPr/>
        </p:nvSpPr>
        <p:spPr>
          <a:xfrm>
            <a:off x="2956560" y="640080"/>
            <a:ext cx="65485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4400" dirty="0"/>
              <a:t>第四节 多动症儿童的教育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F524EF3-22E7-DC4A-B4E4-A4030D03C4FB}"/>
              </a:ext>
            </a:extLst>
          </p:cNvPr>
          <p:cNvSpPr txBox="1"/>
          <p:nvPr/>
        </p:nvSpPr>
        <p:spPr>
          <a:xfrm>
            <a:off x="3688080" y="1584960"/>
            <a:ext cx="4434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zh-CN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定义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CN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成因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CN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患病率 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CN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表现特征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CN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诊断标准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kumimoji="1"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教育干预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84380E3-1E76-7B47-815F-2FD2AEE76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06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77D3B34-F998-5345-A5AA-D155E42ABC7A}"/>
              </a:ext>
            </a:extLst>
          </p:cNvPr>
          <p:cNvSpPr txBox="1"/>
          <p:nvPr/>
        </p:nvSpPr>
        <p:spPr>
          <a:xfrm>
            <a:off x="1386840" y="1615440"/>
            <a:ext cx="9754593" cy="1476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/>
              <a:t>认识多动症：</a:t>
            </a:r>
            <a:endParaRPr lang="en-US" altLang="zh-CN" sz="2800" dirty="0"/>
          </a:p>
          <a:p>
            <a:pPr>
              <a:lnSpc>
                <a:spcPct val="200000"/>
              </a:lnSpc>
            </a:pPr>
            <a:r>
              <a:rPr lang="en-US" altLang="zh-CN" sz="2000" dirty="0"/>
              <a:t>https://</a:t>
            </a:r>
            <a:r>
              <a:rPr lang="en-US" altLang="zh-CN" sz="2000" dirty="0" err="1"/>
              <a:t>baike.baidu.com</a:t>
            </a:r>
            <a:r>
              <a:rPr lang="en-US" altLang="zh-CN" sz="2000" dirty="0"/>
              <a:t>/item/</a:t>
            </a:r>
            <a:r>
              <a:rPr lang="zh-CN" altLang="zh-CN" sz="2000" dirty="0"/>
              <a:t>注意缺陷与多动障碍</a:t>
            </a:r>
            <a:r>
              <a:rPr lang="en-US" altLang="zh-CN" sz="2000" dirty="0"/>
              <a:t>?</a:t>
            </a:r>
            <a:r>
              <a:rPr lang="en-US" altLang="zh-CN" sz="2000" dirty="0" err="1"/>
              <a:t>fromtitle</a:t>
            </a:r>
            <a:r>
              <a:rPr lang="en-US" altLang="zh-CN" sz="2000" dirty="0"/>
              <a:t>=</a:t>
            </a:r>
            <a:r>
              <a:rPr lang="zh-CN" altLang="zh-CN" sz="2000" dirty="0"/>
              <a:t>多动症</a:t>
            </a:r>
            <a:r>
              <a:rPr lang="en-US" altLang="zh-CN" sz="2000" dirty="0"/>
              <a:t>&amp;</a:t>
            </a:r>
            <a:r>
              <a:rPr lang="en-US" altLang="zh-CN" sz="2000" dirty="0" err="1"/>
              <a:t>fromid</a:t>
            </a:r>
            <a:r>
              <a:rPr lang="en-US" altLang="zh-CN" sz="2000" dirty="0"/>
              <a:t>=2262208</a:t>
            </a:r>
            <a:endParaRPr lang="zh-CN" altLang="zh-CN" sz="20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43DD724-E6E2-3746-9B75-3231A3D7B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56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1AC4451-A824-084D-B333-9A4563D7E0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62897" y="863917"/>
            <a:ext cx="7165023" cy="451580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7B6BED3-42A6-4A4F-9AC7-C284D0B43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63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B85B55C-D2AF-AC42-BC8E-E39CF6C70920}"/>
              </a:ext>
            </a:extLst>
          </p:cNvPr>
          <p:cNvSpPr txBox="1"/>
          <p:nvPr/>
        </p:nvSpPr>
        <p:spPr>
          <a:xfrm>
            <a:off x="2164080" y="670560"/>
            <a:ext cx="7970520" cy="333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dirty="0"/>
              <a:t>儿童多动症又称注意力缺陷多动症</a:t>
            </a:r>
            <a:r>
              <a:rPr lang="en-US" altLang="zh-CN" dirty="0"/>
              <a:t>(ADHD)</a:t>
            </a:r>
          </a:p>
          <a:p>
            <a:pPr>
              <a:lnSpc>
                <a:spcPct val="200000"/>
              </a:lnSpc>
            </a:pPr>
            <a:r>
              <a:rPr lang="zh-CN" altLang="zh-CN" dirty="0"/>
              <a:t>美国心理学会</a:t>
            </a:r>
            <a:endParaRPr lang="en-US" altLang="zh-CN" dirty="0"/>
          </a:p>
          <a:p>
            <a:pPr>
              <a:lnSpc>
                <a:spcPct val="200000"/>
              </a:lnSpc>
            </a:pPr>
            <a:r>
              <a:rPr lang="en-US" altLang="zh-CN" dirty="0"/>
              <a:t>1980</a:t>
            </a:r>
            <a:r>
              <a:rPr lang="zh-CN" altLang="en-US" dirty="0"/>
              <a:t>年，</a:t>
            </a:r>
            <a:r>
              <a:rPr lang="zh-CN" altLang="zh-CN" dirty="0"/>
              <a:t>精神疾病诊断准则手册（</a:t>
            </a:r>
            <a:r>
              <a:rPr lang="en-US" altLang="zh-CN" dirty="0"/>
              <a:t>The Diagnostic and Statistical Manual,</a:t>
            </a:r>
            <a:r>
              <a:rPr lang="zh-CN" altLang="zh-CN" dirty="0"/>
              <a:t>简称</a:t>
            </a:r>
            <a:r>
              <a:rPr lang="en-US" altLang="zh-CN" dirty="0"/>
              <a:t>DSM</a:t>
            </a:r>
            <a:r>
              <a:rPr lang="zh-CN" altLang="zh-CN" dirty="0"/>
              <a:t>）对于过动症作了第一次的描述，并将它称之为</a:t>
            </a:r>
            <a:r>
              <a:rPr lang="en-US" altLang="zh-CN" dirty="0"/>
              <a:t>“</a:t>
            </a:r>
            <a:r>
              <a:rPr lang="zh-CN" altLang="zh-CN" dirty="0"/>
              <a:t>儿童期的过动反应异常。</a:t>
            </a:r>
            <a:r>
              <a:rPr lang="en-US" altLang="zh-CN" dirty="0"/>
              <a:t>”</a:t>
            </a:r>
          </a:p>
          <a:p>
            <a:pPr>
              <a:lnSpc>
                <a:spcPct val="200000"/>
              </a:lnSpc>
            </a:pPr>
            <a:r>
              <a:rPr lang="zh-CN" altLang="zh-CN" dirty="0"/>
              <a:t>经过多次修改后</a:t>
            </a:r>
            <a:r>
              <a:rPr lang="en-US" altLang="zh-CN" dirty="0">
                <a:sym typeface="Wingdings" pitchFamily="2" charset="2"/>
              </a:rPr>
              <a:t></a:t>
            </a:r>
            <a:r>
              <a:rPr lang="en-US" altLang="zh-CN" dirty="0"/>
              <a:t>“</a:t>
            </a:r>
            <a:r>
              <a:rPr lang="zh-CN" altLang="zh-CN" dirty="0"/>
              <a:t>注意力缺陷</a:t>
            </a:r>
            <a:r>
              <a:rPr lang="zh-CN" altLang="en-US" dirty="0"/>
              <a:t>多</a:t>
            </a:r>
            <a:r>
              <a:rPr lang="zh-CN" altLang="zh-CN" dirty="0"/>
              <a:t>动症</a:t>
            </a: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0B156A0-1B3A-5840-9870-F21BFD020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84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AC312-5D25-5441-9100-54E01BB86F31}"/>
              </a:ext>
            </a:extLst>
          </p:cNvPr>
          <p:cNvSpPr txBox="1"/>
          <p:nvPr/>
        </p:nvSpPr>
        <p:spPr>
          <a:xfrm>
            <a:off x="1447800" y="669012"/>
            <a:ext cx="9464040" cy="5575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/>
              <a:t>遗传因素</a:t>
            </a:r>
            <a:r>
              <a:rPr lang="zh-CN" altLang="en-US" sz="2000" b="1" dirty="0"/>
              <a:t>：</a:t>
            </a:r>
            <a:r>
              <a:rPr lang="en-US" altLang="zh-CN" sz="2000" dirty="0"/>
              <a:t>0.75-0.91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神经生理学因素</a:t>
            </a:r>
            <a:r>
              <a:rPr lang="zh-CN" altLang="en-US" sz="2000" b="1" dirty="0"/>
              <a:t>：</a:t>
            </a:r>
            <a:r>
              <a:rPr lang="zh-CN" altLang="zh-CN" sz="2000" dirty="0"/>
              <a:t>慢波功率增加，</a:t>
            </a:r>
            <a:r>
              <a:rPr lang="en-US" altLang="zh-CN" sz="2000" dirty="0"/>
              <a:t>α</a:t>
            </a:r>
            <a:r>
              <a:rPr lang="zh-CN" altLang="zh-CN" sz="2000" dirty="0"/>
              <a:t>波功率减小、平均频率下降</a:t>
            </a:r>
            <a:r>
              <a:rPr lang="zh-CN" altLang="en-US" sz="2000" dirty="0"/>
              <a:t>，</a:t>
            </a:r>
            <a:r>
              <a:rPr lang="zh-CN" altLang="zh-CN" sz="2000" dirty="0"/>
              <a:t>中枢神经系统成熟延迟或大脑皮质的觉醒不足。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神经生化因素</a:t>
            </a:r>
            <a:r>
              <a:rPr lang="zh-CN" altLang="en-US" sz="2000" b="1" dirty="0"/>
              <a:t>：</a:t>
            </a:r>
            <a:r>
              <a:rPr lang="zh-CN" altLang="zh-CN" sz="2000" dirty="0"/>
              <a:t>神经递质代谢障碍和功能异常有关，包括：多巴胺和肾上腺素更新率降低，多巴胺和去甲肾上腺素功能低下等。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轻微脑损伤</a:t>
            </a:r>
            <a:r>
              <a:rPr lang="zh-CN" altLang="en-US" sz="2000" b="1" dirty="0"/>
              <a:t>：</a:t>
            </a:r>
            <a:r>
              <a:rPr lang="zh-CN" altLang="zh-CN" sz="2000" dirty="0"/>
              <a:t>没有单一一种脑损伤存在于所有障碍患儿，且有些患儿并没有脑损伤的证据。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心理社会因素</a:t>
            </a:r>
            <a:r>
              <a:rPr lang="zh-CN" altLang="en-US" sz="2000" b="1" dirty="0"/>
              <a:t>：</a:t>
            </a:r>
            <a:r>
              <a:rPr lang="zh-CN" altLang="zh-CN" sz="2000" dirty="0"/>
              <a:t>不良的社会环境、家庭环境，如经济过于贫穷、父母感情破裂、教育方式不当等均可增加儿童中患该障碍的几率。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其他中间因素</a:t>
            </a:r>
            <a:r>
              <a:rPr lang="zh-CN" altLang="en-US" sz="2000" b="1" dirty="0"/>
              <a:t>：</a:t>
            </a:r>
            <a:r>
              <a:rPr lang="zh-CN" altLang="zh-CN" sz="2000" dirty="0"/>
              <a:t>该障碍可能与锌、铁、缺乏血铅增高有关。可乐、咖啡、食物添加剂可能增加儿童患该障碍的危险性</a:t>
            </a:r>
            <a:r>
              <a:rPr lang="zh-CN" altLang="en-US" sz="2000" dirty="0"/>
              <a:t>。</a:t>
            </a:r>
            <a:endParaRPr lang="zh-CN" altLang="zh-CN" sz="2000" dirty="0"/>
          </a:p>
          <a:p>
            <a:pPr>
              <a:lnSpc>
                <a:spcPct val="150000"/>
              </a:lnSpc>
            </a:pPr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15E7A82-949A-C74E-BB3C-1FDDA7D94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171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AC312-5D25-5441-9100-54E01BB86F31}"/>
              </a:ext>
            </a:extLst>
          </p:cNvPr>
          <p:cNvSpPr txBox="1"/>
          <p:nvPr/>
        </p:nvSpPr>
        <p:spPr>
          <a:xfrm>
            <a:off x="1219200" y="775692"/>
            <a:ext cx="9677400" cy="500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/>
              <a:t>流行率：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zh-CN" sz="2400" dirty="0"/>
              <a:t>美国</a:t>
            </a:r>
            <a:r>
              <a:rPr lang="en-US" altLang="zh-CN" sz="2400" dirty="0"/>
              <a:t>3.4-4.7%</a:t>
            </a:r>
            <a:r>
              <a:rPr lang="zh-CN" altLang="zh-CN" sz="2400" dirty="0"/>
              <a:t>、德国</a:t>
            </a:r>
            <a:r>
              <a:rPr lang="en-US" altLang="zh-CN" sz="2400" dirty="0"/>
              <a:t>3.9%-9.0%</a:t>
            </a:r>
            <a:r>
              <a:rPr lang="zh-CN" altLang="zh-CN" sz="2400" dirty="0"/>
              <a:t>、日本</a:t>
            </a:r>
            <a:r>
              <a:rPr lang="en-US" altLang="zh-CN" sz="2400" dirty="0"/>
              <a:t>4%</a:t>
            </a:r>
            <a:r>
              <a:rPr lang="zh-CN" altLang="zh-CN" sz="2400" dirty="0"/>
              <a:t>、澳大利亚</a:t>
            </a:r>
            <a:r>
              <a:rPr lang="en-US" altLang="zh-CN" sz="2400" dirty="0"/>
              <a:t>7.5%-11%</a:t>
            </a:r>
            <a:r>
              <a:rPr lang="zh-CN" altLang="zh-CN" sz="2400" dirty="0"/>
              <a:t>、新西兰</a:t>
            </a:r>
            <a:r>
              <a:rPr lang="en-US" altLang="zh-CN" sz="2400" dirty="0"/>
              <a:t>3.0%</a:t>
            </a:r>
            <a:r>
              <a:rPr lang="zh-CN" altLang="zh-CN" sz="2400" dirty="0"/>
              <a:t>、巴西</a:t>
            </a:r>
            <a:r>
              <a:rPr lang="en-US" altLang="zh-CN" sz="2400" dirty="0"/>
              <a:t>5.8%</a:t>
            </a:r>
          </a:p>
          <a:p>
            <a:pPr>
              <a:lnSpc>
                <a:spcPct val="150000"/>
              </a:lnSpc>
            </a:pP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zh-CN" sz="2400" dirty="0"/>
              <a:t>我国各地报道的多动症患病率约为</a:t>
            </a:r>
            <a:r>
              <a:rPr lang="en-US" altLang="zh-CN" sz="2400" dirty="0"/>
              <a:t>1.3%-13.4%</a:t>
            </a:r>
            <a:r>
              <a:rPr lang="zh-CN" altLang="zh-CN" sz="2400" dirty="0"/>
              <a:t>，如北京</a:t>
            </a:r>
            <a:r>
              <a:rPr lang="en-US" altLang="zh-CN" sz="2400" dirty="0"/>
              <a:t>8.6%</a:t>
            </a:r>
            <a:r>
              <a:rPr lang="zh-CN" altLang="zh-CN" sz="2400" dirty="0"/>
              <a:t>、上海</a:t>
            </a:r>
            <a:r>
              <a:rPr lang="en-US" altLang="zh-CN" sz="2400" dirty="0"/>
              <a:t>4.0%</a:t>
            </a:r>
            <a:r>
              <a:rPr lang="zh-CN" altLang="zh-CN" sz="2400" dirty="0"/>
              <a:t>、天津</a:t>
            </a:r>
            <a:r>
              <a:rPr lang="en-US" altLang="zh-CN" sz="2400" dirty="0"/>
              <a:t>3.8%</a:t>
            </a:r>
            <a:r>
              <a:rPr lang="zh-CN" altLang="zh-CN" sz="2400" dirty="0"/>
              <a:t>、河南</a:t>
            </a:r>
            <a:r>
              <a:rPr lang="en-US" altLang="zh-CN" sz="2400" dirty="0"/>
              <a:t>10.2%</a:t>
            </a:r>
            <a:r>
              <a:rPr lang="zh-CN" altLang="zh-CN" sz="2400" dirty="0"/>
              <a:t>、哈尔滨</a:t>
            </a:r>
            <a:r>
              <a:rPr lang="en-US" altLang="zh-CN" sz="2400" dirty="0"/>
              <a:t>6.9%</a:t>
            </a:r>
            <a:r>
              <a:rPr lang="zh-CN" altLang="zh-CN" sz="2400" dirty="0"/>
              <a:t>、吉林</a:t>
            </a:r>
            <a:r>
              <a:rPr lang="en-US" altLang="zh-CN" sz="2400" dirty="0"/>
              <a:t>10.8%</a:t>
            </a:r>
            <a:r>
              <a:rPr lang="zh-CN" altLang="zh-CN" sz="2400" dirty="0"/>
              <a:t>、合肥</a:t>
            </a:r>
            <a:r>
              <a:rPr lang="en-US" altLang="zh-CN" sz="2400" dirty="0"/>
              <a:t>10.6%</a:t>
            </a:r>
            <a:r>
              <a:rPr lang="zh-CN" altLang="zh-CN" sz="2400" dirty="0"/>
              <a:t>、湖南</a:t>
            </a:r>
            <a:r>
              <a:rPr lang="en-US" altLang="zh-CN" sz="2400" dirty="0"/>
              <a:t>7.3%</a:t>
            </a:r>
            <a:r>
              <a:rPr lang="zh-CN" altLang="zh-CN" sz="2400" dirty="0"/>
              <a:t>、广州</a:t>
            </a:r>
            <a:r>
              <a:rPr lang="en-US" altLang="zh-CN" sz="2400" dirty="0"/>
              <a:t>1.3%</a:t>
            </a:r>
            <a:r>
              <a:rPr lang="zh-CN" altLang="zh-CN" sz="2400" dirty="0"/>
              <a:t>。综合国内为</a:t>
            </a:r>
            <a:r>
              <a:rPr lang="en-US" altLang="zh-CN" sz="2400" dirty="0"/>
              <a:t>4.31%-5.83%</a:t>
            </a:r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男女比率：</a:t>
            </a:r>
            <a:r>
              <a:rPr kumimoji="1" lang="en-US" altLang="zh-CN" sz="2400" dirty="0"/>
              <a:t>4-9</a:t>
            </a:r>
            <a:r>
              <a:rPr kumimoji="1" lang="zh-CN" altLang="en-US" sz="2400" dirty="0"/>
              <a:t>：</a:t>
            </a:r>
            <a:r>
              <a:rPr kumimoji="1" lang="en-US" altLang="zh-CN" sz="2400" dirty="0"/>
              <a:t>1</a:t>
            </a:r>
            <a:endParaRPr kumimoji="1" lang="zh-CN" altLang="en-US" sz="24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E3CFA96-F67F-224A-B562-310399A3B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9982"/>
            <a:ext cx="1945005" cy="5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8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自定义 811">
      <a:dk1>
        <a:sysClr val="windowText" lastClr="000000"/>
      </a:dk1>
      <a:lt1>
        <a:sysClr val="window" lastClr="FFFFFF"/>
      </a:lt1>
      <a:dk2>
        <a:srgbClr val="877A8A"/>
      </a:dk2>
      <a:lt2>
        <a:srgbClr val="7DB775"/>
      </a:lt2>
      <a:accent1>
        <a:srgbClr val="7DB775"/>
      </a:accent1>
      <a:accent2>
        <a:srgbClr val="877A8A"/>
      </a:accent2>
      <a:accent3>
        <a:srgbClr val="7DB775"/>
      </a:accent3>
      <a:accent4>
        <a:srgbClr val="877A8A"/>
      </a:accent4>
      <a:accent5>
        <a:srgbClr val="7DB775"/>
      </a:accent5>
      <a:accent6>
        <a:srgbClr val="877A8A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</TotalTime>
  <Words>1457</Words>
  <Application>Microsoft Macintosh PowerPoint</Application>
  <PresentationFormat>宽屏</PresentationFormat>
  <Paragraphs>93</Paragraphs>
  <Slides>17</Slides>
  <Notes>4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6" baseType="lpstr">
      <vt:lpstr>方正宋刻本秀楷简体</vt:lpstr>
      <vt:lpstr>STXingkai</vt:lpstr>
      <vt:lpstr>微软雅黑</vt:lpstr>
      <vt:lpstr>KaiTi</vt:lpstr>
      <vt:lpstr>Arial</vt:lpstr>
      <vt:lpstr>Arial Black</vt:lpstr>
      <vt:lpstr>Calibri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MICHAEL</dc:creator>
  <cp:lastModifiedBy>tzszlf@126.com</cp:lastModifiedBy>
  <cp:revision>93</cp:revision>
  <dcterms:created xsi:type="dcterms:W3CDTF">2015-05-05T08:02:00Z</dcterms:created>
  <dcterms:modified xsi:type="dcterms:W3CDTF">2021-04-08T01:00:07Z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